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71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22" name="Podnadpis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cs-CZ" smtClean="0"/>
              <a:t>Kliknutím lze upravit styl předlohy.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20" name="Zástupný symbol pro zápatí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8" name="Ová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á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Obdélní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á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á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6" name="Obdélní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8" name="Obdélní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cs-CZ" smtClean="0"/>
              <a:t>Kliknutím na ikonu přidáte obrázek.</a:t>
            </a:r>
            <a:endParaRPr kumimoji="0" lang="en-US" dirty="0"/>
          </a:p>
        </p:txBody>
      </p:sp>
      <p:sp>
        <p:nvSpPr>
          <p:cNvPr id="9" name="Vývojový diagram: postup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Vývojový diagram: postup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ýseč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á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stenec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Zástupný symbol pro nadpis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9" name="Zástupný symbol pro text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24" name="Zástupný symbol pro datum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5EC1D4A-A796-47C3-A63E-CE236FB377E2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cs-CZ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15" name="Obdélní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2. Italská renesanční literatura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Mgr. Regina Jonášová </a:t>
            </a:r>
            <a:r>
              <a:rPr lang="cs-CZ" dirty="0" smtClean="0"/>
              <a:t>2023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2678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 smtClean="0">
                <a:solidFill>
                  <a:srgbClr val="C00000"/>
                </a:solidFill>
              </a:rPr>
              <a:t/>
            </a:r>
            <a:br>
              <a:rPr lang="cs-CZ" b="1" dirty="0" smtClean="0">
                <a:solidFill>
                  <a:srgbClr val="C00000"/>
                </a:solidFill>
              </a:rPr>
            </a:br>
            <a:r>
              <a:rPr lang="cs-CZ" b="1" dirty="0" smtClean="0">
                <a:solidFill>
                  <a:srgbClr val="C00000"/>
                </a:solidFill>
              </a:rPr>
              <a:t>Dekameron</a:t>
            </a:r>
            <a:r>
              <a:rPr lang="cs-CZ" b="1" dirty="0">
                <a:solidFill>
                  <a:srgbClr val="C00000"/>
                </a:solidFill>
              </a:rPr>
              <a:t/>
            </a:r>
            <a:br>
              <a:rPr lang="cs-CZ" b="1" dirty="0">
                <a:solidFill>
                  <a:srgbClr val="C00000"/>
                </a:solidFill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814" y="2060848"/>
            <a:ext cx="5930071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60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 smtClean="0">
                <a:solidFill>
                  <a:srgbClr val="C00000"/>
                </a:solidFill>
              </a:rPr>
              <a:t/>
            </a:r>
            <a:br>
              <a:rPr lang="cs-CZ" b="1" dirty="0" smtClean="0">
                <a:solidFill>
                  <a:srgbClr val="C00000"/>
                </a:solidFill>
              </a:rPr>
            </a:br>
            <a:r>
              <a:rPr lang="cs-CZ" b="1" dirty="0" smtClean="0">
                <a:solidFill>
                  <a:srgbClr val="C00000"/>
                </a:solidFill>
              </a:rPr>
              <a:t>Dekameron</a:t>
            </a:r>
            <a:r>
              <a:rPr lang="cs-CZ" b="1" dirty="0">
                <a:solidFill>
                  <a:srgbClr val="C00000"/>
                </a:solidFill>
              </a:rPr>
              <a:t/>
            </a:r>
            <a:br>
              <a:rPr lang="cs-CZ" b="1" dirty="0">
                <a:solidFill>
                  <a:srgbClr val="C00000"/>
                </a:solidFill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12776"/>
            <a:ext cx="4959995" cy="4959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386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Francesco </a:t>
            </a:r>
            <a:r>
              <a:rPr lang="cs-CZ" dirty="0" err="1" smtClean="0"/>
              <a:t>Petrarca</a:t>
            </a:r>
            <a:r>
              <a:rPr lang="cs-CZ" dirty="0" smtClean="0"/>
              <a:t> (1304-1374)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Též z </a:t>
            </a:r>
            <a:r>
              <a:rPr lang="cs-CZ" b="1" dirty="0" smtClean="0"/>
              <a:t>Florencie</a:t>
            </a:r>
          </a:p>
          <a:p>
            <a:endParaRPr lang="cs-CZ" dirty="0" smtClean="0"/>
          </a:p>
          <a:p>
            <a:r>
              <a:rPr lang="cs-CZ" dirty="0" smtClean="0"/>
              <a:t>Považován za </a:t>
            </a:r>
            <a:r>
              <a:rPr lang="cs-CZ" b="1" dirty="0" smtClean="0"/>
              <a:t>otce renesance</a:t>
            </a:r>
          </a:p>
          <a:p>
            <a:endParaRPr lang="cs-CZ" dirty="0" smtClean="0"/>
          </a:p>
          <a:p>
            <a:r>
              <a:rPr lang="cs-CZ" dirty="0" smtClean="0"/>
              <a:t>Také žil v exilu, navštívil i Čechy (Karla 1V.)</a:t>
            </a:r>
          </a:p>
          <a:p>
            <a:endParaRPr lang="cs-CZ" dirty="0" smtClean="0"/>
          </a:p>
          <a:p>
            <a:r>
              <a:rPr lang="cs-CZ" dirty="0" smtClean="0"/>
              <a:t>Celoživotně inspirován </a:t>
            </a:r>
            <a:r>
              <a:rPr lang="cs-CZ" b="1" dirty="0" smtClean="0"/>
              <a:t>šlechtičnou Laurou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415579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Francesco </a:t>
            </a:r>
            <a:r>
              <a:rPr lang="cs-CZ" dirty="0" err="1"/>
              <a:t>Petrarca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772816"/>
            <a:ext cx="3889598" cy="4470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85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Francesco </a:t>
            </a:r>
            <a:r>
              <a:rPr lang="cs-CZ" dirty="0" err="1"/>
              <a:t>Petrarca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Zavedl mezi žánry poezie SONET</a:t>
            </a:r>
          </a:p>
          <a:p>
            <a:endParaRPr lang="cs-CZ" dirty="0"/>
          </a:p>
          <a:p>
            <a:r>
              <a:rPr lang="cs-CZ" b="1" dirty="0" smtClean="0">
                <a:solidFill>
                  <a:srgbClr val="C00000"/>
                </a:solidFill>
              </a:rPr>
              <a:t>SONET:</a:t>
            </a:r>
          </a:p>
          <a:p>
            <a:r>
              <a:rPr lang="cs-CZ" dirty="0" smtClean="0"/>
              <a:t>Lyrická báseň</a:t>
            </a:r>
          </a:p>
          <a:p>
            <a:r>
              <a:rPr lang="cs-CZ" dirty="0" smtClean="0"/>
              <a:t>Obsahuje 14 veršů</a:t>
            </a:r>
          </a:p>
          <a:p>
            <a:r>
              <a:rPr lang="cs-CZ" dirty="0" smtClean="0"/>
              <a:t>2 sloky po 4 verších</a:t>
            </a:r>
          </a:p>
          <a:p>
            <a:r>
              <a:rPr lang="cs-CZ" dirty="0" smtClean="0"/>
              <a:t>2 sloky po 3 verších</a:t>
            </a:r>
          </a:p>
          <a:p>
            <a:r>
              <a:rPr lang="cs-CZ" dirty="0" smtClean="0"/>
              <a:t>(2 X 4, 2 X 3)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3810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Francesco </a:t>
            </a:r>
            <a:r>
              <a:rPr lang="cs-CZ" dirty="0" err="1"/>
              <a:t>Petrarca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Celkem sepsal asi 400 milostných básní, které tvoří </a:t>
            </a:r>
            <a:r>
              <a:rPr lang="cs-CZ" b="1" dirty="0" smtClean="0">
                <a:solidFill>
                  <a:srgbClr val="C00000"/>
                </a:solidFill>
              </a:rPr>
              <a:t>Zpěvník</a:t>
            </a:r>
          </a:p>
          <a:p>
            <a:endParaRPr lang="cs-CZ" dirty="0" smtClean="0"/>
          </a:p>
          <a:p>
            <a:r>
              <a:rPr lang="cs-CZ" dirty="0" smtClean="0"/>
              <a:t>Laura je na rozdíl od Beatrice vykreslena jako </a:t>
            </a:r>
            <a:r>
              <a:rPr lang="cs-CZ" b="1" dirty="0" smtClean="0"/>
              <a:t>pozemská žena</a:t>
            </a:r>
          </a:p>
          <a:p>
            <a:endParaRPr lang="cs-CZ" dirty="0" smtClean="0"/>
          </a:p>
          <a:p>
            <a:r>
              <a:rPr lang="cs-CZ" dirty="0" smtClean="0"/>
              <a:t>Používal zde formu </a:t>
            </a:r>
            <a:r>
              <a:rPr lang="cs-CZ" b="1" dirty="0" smtClean="0"/>
              <a:t>sonetu</a:t>
            </a:r>
          </a:p>
          <a:p>
            <a:r>
              <a:rPr lang="cs-CZ" b="1" dirty="0" smtClean="0">
                <a:solidFill>
                  <a:srgbClr val="C00000"/>
                </a:solidFill>
              </a:rPr>
              <a:t>Sonety Lauře</a:t>
            </a:r>
            <a:endParaRPr lang="cs-CZ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30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cs-CZ" dirty="0"/>
              <a:t> </a:t>
            </a:r>
            <a:r>
              <a:rPr lang="cs-CZ" dirty="0" smtClean="0"/>
              <a:t>    Díky za pozornost </a:t>
            </a:r>
            <a:r>
              <a:rPr lang="cs-CZ" dirty="0" smtClean="0">
                <a:sym typeface="Wingdings" pitchFamily="2" charset="2"/>
              </a:rPr>
              <a:t>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6022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03648" y="404664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cs-CZ" dirty="0"/>
              <a:t>Dante </a:t>
            </a:r>
            <a:r>
              <a:rPr lang="cs-CZ" dirty="0" smtClean="0"/>
              <a:t>Alighieri (1265-1321)</a:t>
            </a:r>
            <a:r>
              <a:rPr lang="cs-CZ" dirty="0"/>
              <a:t/>
            </a:r>
            <a:br>
              <a:rPr lang="cs-CZ" dirty="0"/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35608" y="980728"/>
            <a:ext cx="7498080" cy="5267672"/>
          </a:xfrm>
        </p:spPr>
        <p:txBody>
          <a:bodyPr>
            <a:normAutofit/>
          </a:bodyPr>
          <a:lstStyle/>
          <a:p>
            <a:r>
              <a:rPr lang="cs-CZ" dirty="0" smtClean="0"/>
              <a:t>Pocházel z kulturního centra – </a:t>
            </a:r>
          </a:p>
          <a:p>
            <a:r>
              <a:rPr lang="cs-CZ" dirty="0" smtClean="0"/>
              <a:t>z </a:t>
            </a:r>
            <a:r>
              <a:rPr lang="cs-CZ" b="1" dirty="0" smtClean="0"/>
              <a:t>Florencie</a:t>
            </a:r>
          </a:p>
          <a:p>
            <a:r>
              <a:rPr lang="cs-CZ" dirty="0" smtClean="0"/>
              <a:t>Vzdělaný básník prostého původu</a:t>
            </a:r>
          </a:p>
          <a:p>
            <a:r>
              <a:rPr lang="cs-CZ" dirty="0"/>
              <a:t> </a:t>
            </a:r>
            <a:r>
              <a:rPr lang="cs-CZ" dirty="0" smtClean="0"/>
              <a:t>                  Žil ve vyhnanství, </a:t>
            </a:r>
          </a:p>
          <a:p>
            <a:r>
              <a:rPr lang="cs-CZ" dirty="0"/>
              <a:t> </a:t>
            </a:r>
            <a:r>
              <a:rPr lang="cs-CZ" dirty="0" smtClean="0"/>
              <a:t>                  protože vystupoval proti</a:t>
            </a:r>
          </a:p>
          <a:p>
            <a:r>
              <a:rPr lang="cs-CZ" dirty="0"/>
              <a:t> </a:t>
            </a:r>
            <a:r>
              <a:rPr lang="cs-CZ" dirty="0" smtClean="0"/>
              <a:t>                  papeži….</a:t>
            </a:r>
            <a:endParaRPr lang="cs-CZ" dirty="0"/>
          </a:p>
        </p:txBody>
      </p:sp>
      <p:pic>
        <p:nvPicPr>
          <p:cNvPr id="1026" name="Picture 2" descr="http://www.gvp.cz/studenti/2010/literatura/dante-alighie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90874"/>
            <a:ext cx="3819525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71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Dante Alighieri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Na </a:t>
            </a:r>
            <a:r>
              <a:rPr lang="cs-CZ" dirty="0"/>
              <a:t>prožitcích </a:t>
            </a:r>
            <a:r>
              <a:rPr lang="cs-CZ" dirty="0">
                <a:solidFill>
                  <a:srgbClr val="0070C0"/>
                </a:solidFill>
              </a:rPr>
              <a:t>středověkého člověka </a:t>
            </a:r>
            <a:r>
              <a:rPr lang="cs-CZ" dirty="0"/>
              <a:t>ukazoval problémy </a:t>
            </a:r>
            <a:r>
              <a:rPr lang="cs-CZ" dirty="0">
                <a:solidFill>
                  <a:srgbClr val="0070C0"/>
                </a:solidFill>
              </a:rPr>
              <a:t>novodobého člověka</a:t>
            </a:r>
          </a:p>
          <a:p>
            <a:endParaRPr lang="cs-CZ" dirty="0"/>
          </a:p>
          <a:p>
            <a:r>
              <a:rPr lang="cs-CZ" dirty="0"/>
              <a:t>Celoživotně ovlivněn láskou k dívce </a:t>
            </a:r>
            <a:r>
              <a:rPr lang="cs-CZ" b="1" dirty="0"/>
              <a:t>Beatrici</a:t>
            </a:r>
            <a:r>
              <a:rPr lang="cs-CZ" dirty="0"/>
              <a:t> (brzy zemřela, a tak si ji idealizoval)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1967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Dante Alighieri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Autor eposu </a:t>
            </a:r>
          </a:p>
          <a:p>
            <a:r>
              <a:rPr lang="cs-CZ" b="1" dirty="0" smtClean="0">
                <a:solidFill>
                  <a:srgbClr val="C00000"/>
                </a:solidFill>
              </a:rPr>
              <a:t>Božská komedie</a:t>
            </a:r>
          </a:p>
          <a:p>
            <a:endParaRPr lang="cs-CZ" b="1" dirty="0" smtClean="0"/>
          </a:p>
          <a:p>
            <a:r>
              <a:rPr lang="cs-CZ" b="1" dirty="0" smtClean="0"/>
              <a:t>Děj: </a:t>
            </a:r>
            <a:r>
              <a:rPr lang="cs-CZ" dirty="0" smtClean="0"/>
              <a:t>hlavní postava je sám Dante</a:t>
            </a:r>
          </a:p>
          <a:p>
            <a:r>
              <a:rPr lang="cs-CZ" dirty="0" smtClean="0"/>
              <a:t>Zabloudil v lese a je ohrožen </a:t>
            </a:r>
            <a:r>
              <a:rPr lang="cs-CZ" b="1" dirty="0" smtClean="0">
                <a:solidFill>
                  <a:srgbClr val="0070C0"/>
                </a:solidFill>
              </a:rPr>
              <a:t>3 šelmami </a:t>
            </a:r>
            <a:r>
              <a:rPr lang="cs-CZ" dirty="0" smtClean="0"/>
              <a:t>(povahami)</a:t>
            </a:r>
          </a:p>
          <a:p>
            <a:r>
              <a:rPr lang="cs-CZ" dirty="0" smtClean="0"/>
              <a:t>Setká se s básníkem </a:t>
            </a:r>
            <a:r>
              <a:rPr lang="cs-CZ" b="1" dirty="0" smtClean="0">
                <a:solidFill>
                  <a:srgbClr val="0070C0"/>
                </a:solidFill>
              </a:rPr>
              <a:t>Vergiliem</a:t>
            </a:r>
            <a:r>
              <a:rPr lang="cs-CZ" dirty="0" smtClean="0"/>
              <a:t>, prošli peklem a očistcem (prvky středověkého názoru)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7413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C00000"/>
                </a:solidFill>
              </a:rPr>
              <a:t>Božská komedie</a:t>
            </a:r>
            <a:br>
              <a:rPr lang="cs-CZ" b="1" dirty="0">
                <a:solidFill>
                  <a:srgbClr val="C00000"/>
                </a:solidFill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 ráji se jich ujme </a:t>
            </a:r>
            <a:r>
              <a:rPr lang="cs-CZ" b="1" dirty="0" smtClean="0">
                <a:solidFill>
                  <a:srgbClr val="0070C0"/>
                </a:solidFill>
              </a:rPr>
              <a:t>Beatrice</a:t>
            </a:r>
            <a:r>
              <a:rPr lang="cs-CZ" dirty="0" smtClean="0"/>
              <a:t> (symbol lásky a dokonalosti)</a:t>
            </a:r>
          </a:p>
          <a:p>
            <a:endParaRPr lang="cs-CZ" dirty="0"/>
          </a:p>
          <a:p>
            <a:r>
              <a:rPr lang="cs-CZ" b="1" dirty="0">
                <a:solidFill>
                  <a:srgbClr val="C00000"/>
                </a:solidFill>
              </a:rPr>
              <a:t>Božská komedie</a:t>
            </a:r>
          </a:p>
          <a:p>
            <a:r>
              <a:rPr lang="cs-CZ" dirty="0" smtClean="0"/>
              <a:t>Má 3 části:</a:t>
            </a:r>
          </a:p>
          <a:p>
            <a:r>
              <a:rPr lang="cs-CZ" b="1" dirty="0" smtClean="0"/>
              <a:t>Peklo</a:t>
            </a:r>
          </a:p>
          <a:p>
            <a:r>
              <a:rPr lang="cs-CZ" b="1" dirty="0" smtClean="0"/>
              <a:t>Očistec</a:t>
            </a:r>
          </a:p>
          <a:p>
            <a:r>
              <a:rPr lang="cs-CZ" b="1" dirty="0" smtClean="0"/>
              <a:t>Ráj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1925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Salvátor Dalí: Božská komedie (ilustrace)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6262048" cy="4025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86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Giovanni </a:t>
            </a:r>
            <a:r>
              <a:rPr lang="cs-CZ" dirty="0" err="1" smtClean="0"/>
              <a:t>Boccaccio</a:t>
            </a:r>
            <a:r>
              <a:rPr lang="cs-CZ" dirty="0" smtClean="0"/>
              <a:t> (1313-1375)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Pochází z </a:t>
            </a:r>
            <a:r>
              <a:rPr lang="cs-CZ" b="1" dirty="0" smtClean="0"/>
              <a:t>Florencie</a:t>
            </a:r>
          </a:p>
          <a:p>
            <a:r>
              <a:rPr lang="cs-CZ" dirty="0" smtClean="0"/>
              <a:t>Svého díla se před smrtí zřekl jako hříšného</a:t>
            </a:r>
          </a:p>
          <a:p>
            <a:r>
              <a:rPr lang="cs-CZ" dirty="0" smtClean="0"/>
              <a:t>Zavedl literární žánr </a:t>
            </a:r>
            <a:r>
              <a:rPr lang="cs-CZ" b="1" dirty="0" smtClean="0"/>
              <a:t>novela</a:t>
            </a:r>
          </a:p>
          <a:p>
            <a:endParaRPr lang="cs-CZ" dirty="0" smtClean="0"/>
          </a:p>
          <a:p>
            <a:r>
              <a:rPr lang="cs-CZ" b="1" dirty="0" smtClean="0">
                <a:solidFill>
                  <a:srgbClr val="C00000"/>
                </a:solidFill>
              </a:rPr>
              <a:t>NOVELA:</a:t>
            </a:r>
          </a:p>
          <a:p>
            <a:r>
              <a:rPr lang="cs-CZ" dirty="0" smtClean="0"/>
              <a:t>Krátká próza, epizoda ze života</a:t>
            </a:r>
          </a:p>
          <a:p>
            <a:r>
              <a:rPr lang="cs-CZ" dirty="0" smtClean="0"/>
              <a:t>Přináší nečekaný zvrat a překvapení</a:t>
            </a:r>
          </a:p>
        </p:txBody>
      </p:sp>
    </p:spTree>
    <p:extLst>
      <p:ext uri="{BB962C8B-B14F-4D97-AF65-F5344CB8AC3E}">
        <p14:creationId xmlns:p14="http://schemas.microsoft.com/office/powerpoint/2010/main" val="209397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Giovanni </a:t>
            </a:r>
            <a:r>
              <a:rPr lang="cs-CZ" dirty="0" err="1"/>
              <a:t>Boccaccio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370153"/>
            <a:ext cx="3481735" cy="545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815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Giovanni </a:t>
            </a:r>
            <a:r>
              <a:rPr lang="cs-CZ" dirty="0" err="1"/>
              <a:t>Boccaccio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35608" y="1340768"/>
            <a:ext cx="7498080" cy="4907632"/>
          </a:xfrm>
        </p:spPr>
        <p:txBody>
          <a:bodyPr>
            <a:normAutofit/>
          </a:bodyPr>
          <a:lstStyle/>
          <a:p>
            <a:r>
              <a:rPr lang="cs-CZ" dirty="0" smtClean="0"/>
              <a:t>Vrcholem </a:t>
            </a:r>
            <a:r>
              <a:rPr lang="cs-CZ" dirty="0"/>
              <a:t>jeho díla je </a:t>
            </a:r>
            <a:r>
              <a:rPr lang="cs-CZ" b="1" dirty="0">
                <a:solidFill>
                  <a:srgbClr val="C00000"/>
                </a:solidFill>
              </a:rPr>
              <a:t>Dekameron</a:t>
            </a:r>
          </a:p>
          <a:p>
            <a:endParaRPr lang="cs-CZ" b="1" dirty="0" smtClean="0"/>
          </a:p>
          <a:p>
            <a:r>
              <a:rPr lang="cs-CZ" b="1" dirty="0" smtClean="0"/>
              <a:t>Soubor </a:t>
            </a:r>
            <a:r>
              <a:rPr lang="cs-CZ" b="1" dirty="0"/>
              <a:t>100 novel </a:t>
            </a:r>
            <a:r>
              <a:rPr lang="cs-CZ" dirty="0"/>
              <a:t>(deka = řecky deset</a:t>
            </a:r>
            <a:r>
              <a:rPr lang="cs-CZ" dirty="0" smtClean="0"/>
              <a:t>)</a:t>
            </a:r>
          </a:p>
          <a:p>
            <a:r>
              <a:rPr lang="cs-CZ" dirty="0" smtClean="0"/>
              <a:t>10 mladých lidí uprchne na venkov před morovou epidemií</a:t>
            </a:r>
          </a:p>
          <a:p>
            <a:r>
              <a:rPr lang="cs-CZ" dirty="0" smtClean="0"/>
              <a:t>Po 10 večerů každý z nich vypravuje povídku</a:t>
            </a:r>
          </a:p>
          <a:p>
            <a:r>
              <a:rPr lang="cs-CZ" dirty="0" smtClean="0"/>
              <a:t>Převážně milostné náměty, prostí hrdinové, vítězí chytrost</a:t>
            </a:r>
            <a:endParaRPr lang="cs-CZ" dirty="0"/>
          </a:p>
          <a:p>
            <a:endParaRPr lang="cs-CZ" dirty="0"/>
          </a:p>
        </p:txBody>
      </p:sp>
      <p:pic>
        <p:nvPicPr>
          <p:cNvPr id="3074" name="Picture 2" descr="C:\Users\Naše pančelka\AppData\Local\Microsoft\Windows\Temporary Internet Files\Content.IE5\DLACH5TP\MP900449058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08" y="1340768"/>
            <a:ext cx="1484784" cy="148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63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unovrat">
  <a:themeElements>
    <a:clrScheme name="Administrativní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Slunovra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unovrat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A70B1BD1DBA5343977DDED399D04114" ma:contentTypeVersion="4" ma:contentTypeDescription="Vytvoří nový dokument" ma:contentTypeScope="" ma:versionID="f90fbe75922ee67d4bda25d443c0d683">
  <xsd:schema xmlns:xsd="http://www.w3.org/2001/XMLSchema" xmlns:xs="http://www.w3.org/2001/XMLSchema" xmlns:p="http://schemas.microsoft.com/office/2006/metadata/properties" xmlns:ns2="2e6e352e-daf4-4a4d-a1a5-d77b4f112608" targetNamespace="http://schemas.microsoft.com/office/2006/metadata/properties" ma:root="true" ma:fieldsID="42947b717d9f99ffa260aa5fba2553d0" ns2:_="">
    <xsd:import namespace="2e6e352e-daf4-4a4d-a1a5-d77b4f1126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6e352e-daf4-4a4d-a1a5-d77b4f1126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E32621-12F8-449D-9FB9-748FF0D000C6}"/>
</file>

<file path=customXml/itemProps2.xml><?xml version="1.0" encoding="utf-8"?>
<ds:datastoreItem xmlns:ds="http://schemas.openxmlformats.org/officeDocument/2006/customXml" ds:itemID="{C1737F03-E442-4BC3-8B25-981D94F8AF95}"/>
</file>

<file path=customXml/itemProps3.xml><?xml version="1.0" encoding="utf-8"?>
<ds:datastoreItem xmlns:ds="http://schemas.openxmlformats.org/officeDocument/2006/customXml" ds:itemID="{62CA52B6-444C-480A-8649-FA84680081C3}"/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147</TotalTime>
  <Words>307</Words>
  <Application>Microsoft Office PowerPoint</Application>
  <PresentationFormat>Předvádění na obrazovce (4:3)</PresentationFormat>
  <Paragraphs>77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1" baseType="lpstr">
      <vt:lpstr>Gill Sans MT</vt:lpstr>
      <vt:lpstr>Verdana</vt:lpstr>
      <vt:lpstr>Wingdings</vt:lpstr>
      <vt:lpstr>Wingdings 2</vt:lpstr>
      <vt:lpstr>Slunovrat</vt:lpstr>
      <vt:lpstr>2. Italská renesanční literatura</vt:lpstr>
      <vt:lpstr>Dante Alighieri (1265-1321) </vt:lpstr>
      <vt:lpstr>Dante Alighieri</vt:lpstr>
      <vt:lpstr>Dante Alighieri</vt:lpstr>
      <vt:lpstr>Božská komedie </vt:lpstr>
      <vt:lpstr>Salvátor Dalí: Božská komedie (ilustrace)</vt:lpstr>
      <vt:lpstr>Giovanni Boccaccio (1313-1375)</vt:lpstr>
      <vt:lpstr>Giovanni Boccaccio</vt:lpstr>
      <vt:lpstr>Giovanni Boccaccio</vt:lpstr>
      <vt:lpstr> Dekameron </vt:lpstr>
      <vt:lpstr> Dekameron </vt:lpstr>
      <vt:lpstr>Francesco Petrarca (1304-1374)</vt:lpstr>
      <vt:lpstr>Francesco Petrarca</vt:lpstr>
      <vt:lpstr>Francesco Petrarca</vt:lpstr>
      <vt:lpstr>Francesco Petrarca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Italská renesanční literatura</dc:title>
  <dc:creator>Naše pančelka</dc:creator>
  <cp:lastModifiedBy>Administrator</cp:lastModifiedBy>
  <cp:revision>16</cp:revision>
  <dcterms:created xsi:type="dcterms:W3CDTF">2013-01-21T19:35:12Z</dcterms:created>
  <dcterms:modified xsi:type="dcterms:W3CDTF">2023-01-17T11:26:09Z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0x010100CA70B1BD1DBA5343977DDED399D04114</vt:lpwstr>
  </property>
</Properties>
</file>