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bdélní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Kliknutím lze upravit styl předlohy.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5EC1D4A-A796-47C3-A63E-CE236FB377E2}" type="datetimeFigureOut">
              <a:rPr lang="cs-CZ" smtClean="0"/>
              <a:t>10.03.2022</a:t>
            </a:fld>
            <a:endParaRPr lang="cs-CZ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10.03.2022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5EC1D4A-A796-47C3-A63E-CE236FB377E2}" type="datetimeFigureOut">
              <a:rPr lang="cs-CZ" smtClean="0"/>
              <a:t>10.03.2022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7" name="Obdélní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10.03.2022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7" name="Obdélní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10.03.2022</a:t>
            </a:fld>
            <a:endParaRPr lang="cs-CZ"/>
          </a:p>
        </p:txBody>
      </p:sp>
      <p:sp>
        <p:nvSpPr>
          <p:cNvPr id="13" name="Zástupný symbol pro číslo snímku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5EC1D4A-A796-47C3-A63E-CE236FB377E2}" type="datetimeFigureOut">
              <a:rPr lang="cs-CZ" smtClean="0"/>
              <a:t>10.03.2022</a:t>
            </a:fld>
            <a:endParaRPr lang="cs-CZ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12" name="Zástupný symbol pro zápatí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0" name="Zástupný symbol pro datum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5EC1D4A-A796-47C3-A63E-CE236FB377E2}" type="datetimeFigureOut">
              <a:rPr lang="cs-CZ" smtClean="0"/>
              <a:t>10.03.2022</a:t>
            </a:fld>
            <a:endParaRPr lang="cs-CZ"/>
          </a:p>
        </p:txBody>
      </p:sp>
      <p:sp>
        <p:nvSpPr>
          <p:cNvPr id="12" name="Zástupný symbol pro číslo snímku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cs-CZ"/>
          </a:p>
        </p:txBody>
      </p:sp>
      <p:sp>
        <p:nvSpPr>
          <p:cNvPr id="16" name="Zástupný symbol pro tex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15" name="Zástupný symbol pro tex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10.03.2022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10.03.2022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10.03.2022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9" name="Zástupný symbol pro obsah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8" name="Obdélní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élní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11" name="Obdélní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Zástupný symbol pro datum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5EC1D4A-A796-47C3-A63E-CE236FB377E2}" type="datetimeFigureOut">
              <a:rPr lang="cs-CZ" smtClean="0"/>
              <a:t>10.03.2022</a:t>
            </a:fld>
            <a:endParaRPr lang="cs-CZ"/>
          </a:p>
        </p:txBody>
      </p:sp>
      <p:sp>
        <p:nvSpPr>
          <p:cNvPr id="13" name="Zástupný symbol pro číslo snímku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Zástupný symbol pro zápatí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smtClean="0"/>
              <a:t>Kliknutím na ikonu přidáte obrázek.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5EC1D4A-A796-47C3-A63E-CE236FB377E2}" type="datetimeFigureOut">
              <a:rPr lang="cs-CZ" smtClean="0"/>
              <a:t>10.03.2022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Obdélní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élní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bdélní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yNBohMH6Jg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inobox.cz/video/19613-uplne-zatmeni-total-eclipse-1995-trail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kVbcrKpmvc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2. Prokletí básníci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Mgr. Regina </a:t>
            </a:r>
            <a:r>
              <a:rPr lang="cs-CZ" smtClean="0"/>
              <a:t>Jonášová </a:t>
            </a:r>
            <a:r>
              <a:rPr lang="cs-CZ" smtClean="0"/>
              <a:t>2022</a:t>
            </a:r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789" y="692696"/>
            <a:ext cx="4511948" cy="3193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2329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2648" y="404664"/>
            <a:ext cx="8153400" cy="1224136"/>
          </a:xfrm>
        </p:spPr>
        <p:txBody>
          <a:bodyPr>
            <a:normAutofit fontScale="90000"/>
          </a:bodyPr>
          <a:lstStyle/>
          <a:p>
            <a:r>
              <a:rPr lang="cs-CZ" b="1" dirty="0">
                <a:solidFill>
                  <a:srgbClr val="C00000"/>
                </a:solidFill>
              </a:rPr>
              <a:t>Charles Baudelaire - </a:t>
            </a:r>
            <a:r>
              <a:rPr lang="cs-CZ" b="1" dirty="0">
                <a:solidFill>
                  <a:srgbClr val="00B050"/>
                </a:solidFill>
              </a:rPr>
              <a:t>Květy zla</a:t>
            </a:r>
            <a:br>
              <a:rPr lang="cs-CZ" b="1" dirty="0">
                <a:solidFill>
                  <a:srgbClr val="00B050"/>
                </a:solidFill>
              </a:rPr>
            </a:br>
            <a:r>
              <a:rPr lang="cs-CZ" b="1" dirty="0">
                <a:solidFill>
                  <a:srgbClr val="C00000"/>
                </a:solidFill>
              </a:rPr>
              <a:t/>
            </a:r>
            <a:br>
              <a:rPr lang="cs-CZ" b="1" dirty="0">
                <a:solidFill>
                  <a:srgbClr val="C00000"/>
                </a:solidFill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568952" cy="4853136"/>
          </a:xfrm>
        </p:spPr>
        <p:txBody>
          <a:bodyPr/>
          <a:lstStyle/>
          <a:p>
            <a:endParaRPr lang="cs-CZ" b="1" dirty="0" smtClean="0">
              <a:solidFill>
                <a:srgbClr val="00B050"/>
              </a:solidFill>
            </a:endParaRPr>
          </a:p>
          <a:p>
            <a:endParaRPr lang="cs-CZ" b="1" dirty="0" smtClean="0">
              <a:solidFill>
                <a:srgbClr val="00B050"/>
              </a:solidFill>
            </a:endParaRPr>
          </a:p>
          <a:p>
            <a:r>
              <a:rPr lang="cs-CZ" b="1" dirty="0" smtClean="0">
                <a:solidFill>
                  <a:srgbClr val="00B050"/>
                </a:solidFill>
              </a:rPr>
              <a:t>Zdechlina </a:t>
            </a:r>
            <a:r>
              <a:rPr lang="cs-CZ" dirty="0" smtClean="0"/>
              <a:t>– báseň:</a:t>
            </a:r>
          </a:p>
          <a:p>
            <a:r>
              <a:rPr lang="cs-CZ" dirty="0" smtClean="0"/>
              <a:t>„Kult ošklivé krásy“ (Šalda)</a:t>
            </a:r>
          </a:p>
          <a:p>
            <a:r>
              <a:rPr lang="cs-CZ" dirty="0" smtClean="0"/>
              <a:t>„Zdechlina rozežraná na horkém loži z oblázků…“</a:t>
            </a:r>
          </a:p>
          <a:p>
            <a:r>
              <a:rPr lang="cs-CZ" smtClean="0">
                <a:hlinkClick r:id="rId2"/>
              </a:rPr>
              <a:t>https://www.youtube.com/watch?v=yNBohMH6JgA</a:t>
            </a:r>
            <a:endParaRPr lang="cs-CZ" dirty="0"/>
          </a:p>
          <a:p>
            <a:r>
              <a:rPr lang="cs-CZ" b="1" dirty="0" smtClean="0">
                <a:solidFill>
                  <a:srgbClr val="00B050"/>
                </a:solidFill>
              </a:rPr>
              <a:t>Ó, já tě zbožňuji</a:t>
            </a:r>
            <a:r>
              <a:rPr lang="cs-CZ" dirty="0" smtClean="0"/>
              <a:t>:</a:t>
            </a:r>
          </a:p>
          <a:p>
            <a:r>
              <a:rPr lang="cs-CZ" dirty="0" smtClean="0"/>
              <a:t>Obdobný efekt, děs a odpudivost mají šokovat, ohromit</a:t>
            </a:r>
            <a:endParaRPr lang="cs-CZ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813908"/>
            <a:ext cx="2915816" cy="2885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880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solidFill>
                  <a:srgbClr val="C00000"/>
                </a:solidFill>
              </a:rPr>
              <a:t>Paul </a:t>
            </a:r>
            <a:r>
              <a:rPr lang="cs-CZ" b="1" dirty="0" err="1" smtClean="0">
                <a:solidFill>
                  <a:srgbClr val="C00000"/>
                </a:solidFill>
              </a:rPr>
              <a:t>Verlaine</a:t>
            </a:r>
            <a:endParaRPr lang="cs-CZ" b="1" dirty="0">
              <a:solidFill>
                <a:srgbClr val="C00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1844 – 1896</a:t>
            </a:r>
          </a:p>
          <a:p>
            <a:endParaRPr lang="cs-CZ" dirty="0" smtClean="0"/>
          </a:p>
          <a:p>
            <a:endParaRPr lang="cs-CZ" dirty="0" smtClean="0"/>
          </a:p>
          <a:p>
            <a:endParaRPr lang="cs-CZ" dirty="0"/>
          </a:p>
          <a:p>
            <a:r>
              <a:rPr lang="cs-CZ" dirty="0" smtClean="0"/>
              <a:t>Ze spořádané rodiny</a:t>
            </a:r>
          </a:p>
          <a:p>
            <a:endParaRPr lang="cs-CZ" dirty="0" smtClean="0"/>
          </a:p>
          <a:p>
            <a:r>
              <a:rPr lang="cs-CZ" dirty="0" smtClean="0"/>
              <a:t>Bohémsky nevázaný, alkoholové orgie X pak zase askeze a omezování se</a:t>
            </a:r>
            <a:endParaRPr lang="cs-CZ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88640"/>
            <a:ext cx="3010644" cy="4281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68875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C00000"/>
                </a:solidFill>
              </a:rPr>
              <a:t>Paul </a:t>
            </a:r>
            <a:r>
              <a:rPr lang="cs-CZ" b="1" dirty="0" err="1">
                <a:solidFill>
                  <a:srgbClr val="C00000"/>
                </a:solidFill>
              </a:rPr>
              <a:t>Verlaine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/>
          <a:lstStyle/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r>
              <a:rPr lang="cs-CZ" dirty="0" smtClean="0"/>
              <a:t>S básníkem Arthurem Rimbaudem se toulal Evropou</a:t>
            </a:r>
          </a:p>
          <a:p>
            <a:endParaRPr lang="cs-CZ" dirty="0"/>
          </a:p>
          <a:p>
            <a:r>
              <a:rPr lang="cs-CZ" dirty="0" smtClean="0"/>
              <a:t>Pak ho ale postřelil a rozešli se</a:t>
            </a:r>
          </a:p>
          <a:p>
            <a:endParaRPr lang="cs-CZ" dirty="0"/>
          </a:p>
          <a:p>
            <a:r>
              <a:rPr lang="cs-CZ" dirty="0" smtClean="0"/>
              <a:t>2 roky byl ve vězení, léčil se, ale pak ve svém životě pokračoval</a:t>
            </a:r>
            <a:endParaRPr lang="cs-CZ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209" y="1991"/>
            <a:ext cx="2843808" cy="3136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52982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C00000"/>
                </a:solidFill>
              </a:rPr>
              <a:t>Paul </a:t>
            </a:r>
            <a:r>
              <a:rPr lang="cs-CZ" b="1" dirty="0" err="1">
                <a:solidFill>
                  <a:srgbClr val="C00000"/>
                </a:solidFill>
              </a:rPr>
              <a:t>Verlaine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640960" cy="4853136"/>
          </a:xfrm>
        </p:spPr>
        <p:txBody>
          <a:bodyPr/>
          <a:lstStyle/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Básnická sbírka </a:t>
            </a:r>
            <a:r>
              <a:rPr lang="cs-CZ" b="1" dirty="0" smtClean="0">
                <a:solidFill>
                  <a:srgbClr val="00B050"/>
                </a:solidFill>
              </a:rPr>
              <a:t>Písně beze slov</a:t>
            </a:r>
            <a:r>
              <a:rPr lang="cs-CZ" dirty="0" smtClean="0"/>
              <a:t>:</a:t>
            </a:r>
          </a:p>
          <a:p>
            <a:endParaRPr lang="cs-CZ" dirty="0"/>
          </a:p>
          <a:p>
            <a:r>
              <a:rPr lang="cs-CZ" dirty="0" smtClean="0"/>
              <a:t>Rozvíjí symbolismus</a:t>
            </a:r>
          </a:p>
          <a:p>
            <a:r>
              <a:rPr lang="cs-CZ" dirty="0" smtClean="0"/>
              <a:t>Používá volné </a:t>
            </a:r>
            <a:r>
              <a:rPr lang="cs-CZ" smtClean="0"/>
              <a:t>asociace představ</a:t>
            </a:r>
            <a:endParaRPr lang="cs-CZ" dirty="0" smtClean="0"/>
          </a:p>
          <a:p>
            <a:r>
              <a:rPr lang="cs-CZ" dirty="0" smtClean="0"/>
              <a:t>Zvukomalebné melodické verše</a:t>
            </a:r>
            <a:endParaRPr lang="cs-CZ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503" y="188640"/>
            <a:ext cx="4111932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83053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C00000"/>
                </a:solidFill>
              </a:rPr>
              <a:t>Paul </a:t>
            </a:r>
            <a:r>
              <a:rPr lang="cs-CZ" b="1" dirty="0" err="1" smtClean="0">
                <a:solidFill>
                  <a:srgbClr val="C00000"/>
                </a:solidFill>
              </a:rPr>
              <a:t>Verlaine</a:t>
            </a:r>
            <a:r>
              <a:rPr lang="cs-CZ" b="1" dirty="0" smtClean="0">
                <a:solidFill>
                  <a:srgbClr val="C00000"/>
                </a:solidFill>
              </a:rPr>
              <a:t> - </a:t>
            </a:r>
            <a:r>
              <a:rPr lang="cs-CZ" b="1" dirty="0">
                <a:solidFill>
                  <a:srgbClr val="00B050"/>
                </a:solidFill>
              </a:rPr>
              <a:t>Písně beze slov</a:t>
            </a:r>
            <a:r>
              <a:rPr lang="cs-CZ" b="1" dirty="0" smtClean="0">
                <a:solidFill>
                  <a:srgbClr val="C00000"/>
                </a:solidFill>
              </a:rPr>
              <a:t> 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Rozvíjí symbolismus = programová báseň</a:t>
            </a:r>
          </a:p>
          <a:p>
            <a:endParaRPr lang="cs-CZ" dirty="0"/>
          </a:p>
          <a:p>
            <a:r>
              <a:rPr lang="cs-CZ" b="1" dirty="0" smtClean="0">
                <a:solidFill>
                  <a:srgbClr val="7030A0"/>
                </a:solidFill>
              </a:rPr>
              <a:t>Smysly: </a:t>
            </a:r>
          </a:p>
          <a:p>
            <a:r>
              <a:rPr lang="cs-CZ" dirty="0" smtClean="0"/>
              <a:t>Hudba</a:t>
            </a:r>
          </a:p>
          <a:p>
            <a:r>
              <a:rPr lang="cs-CZ" dirty="0" smtClean="0"/>
              <a:t>Zpěv</a:t>
            </a:r>
          </a:p>
          <a:p>
            <a:r>
              <a:rPr lang="cs-CZ" dirty="0" smtClean="0"/>
              <a:t>Odstíny barev</a:t>
            </a:r>
          </a:p>
          <a:p>
            <a:r>
              <a:rPr lang="cs-CZ" dirty="0" smtClean="0"/>
              <a:t>Vůně</a:t>
            </a:r>
          </a:p>
          <a:p>
            <a:endParaRPr lang="cs-CZ" dirty="0"/>
          </a:p>
          <a:p>
            <a:r>
              <a:rPr lang="cs-CZ" b="1" dirty="0" smtClean="0">
                <a:solidFill>
                  <a:srgbClr val="7030A0"/>
                </a:solidFill>
              </a:rPr>
              <a:t>Básník má okouzlovat….  </a:t>
            </a:r>
            <a:endParaRPr lang="cs-CZ" b="1" dirty="0">
              <a:solidFill>
                <a:srgbClr val="7030A0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564904"/>
            <a:ext cx="2868538" cy="3052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232720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solidFill>
                  <a:srgbClr val="C00000"/>
                </a:solidFill>
              </a:rPr>
              <a:t>Arthur Rimbaud</a:t>
            </a:r>
            <a:endParaRPr lang="cs-CZ" b="1" dirty="0">
              <a:solidFill>
                <a:srgbClr val="C00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395536" y="1600200"/>
            <a:ext cx="8370512" cy="5141168"/>
          </a:xfrm>
        </p:spPr>
        <p:txBody>
          <a:bodyPr/>
          <a:lstStyle/>
          <a:p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1854 – 1891</a:t>
            </a:r>
          </a:p>
          <a:p>
            <a:r>
              <a:rPr lang="cs-CZ" dirty="0" smtClean="0"/>
              <a:t>Od dětství byl proti rodině, utíkal z domova</a:t>
            </a:r>
          </a:p>
          <a:p>
            <a:endParaRPr lang="cs-CZ" dirty="0"/>
          </a:p>
          <a:p>
            <a:r>
              <a:rPr lang="cs-CZ" dirty="0" smtClean="0"/>
              <a:t>Cestoval s </a:t>
            </a:r>
            <a:r>
              <a:rPr lang="cs-CZ" dirty="0" err="1" smtClean="0"/>
              <a:t>Verlainem</a:t>
            </a:r>
            <a:r>
              <a:rPr lang="cs-CZ" smtClean="0"/>
              <a:t>, </a:t>
            </a:r>
            <a:r>
              <a:rPr lang="cs-CZ" dirty="0" smtClean="0"/>
              <a:t>který kvůli němu opustil ženu a </a:t>
            </a:r>
            <a:r>
              <a:rPr lang="cs-CZ" smtClean="0"/>
              <a:t>dítě </a:t>
            </a:r>
          </a:p>
          <a:p>
            <a:endParaRPr lang="cs-CZ" dirty="0" smtClean="0"/>
          </a:p>
          <a:p>
            <a:r>
              <a:rPr lang="cs-CZ" dirty="0" smtClean="0"/>
              <a:t>Homosexuální vášnivý vztah (17- letý a 27- letý básník) skončil hádkami a pak střelbou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273" y="-17334"/>
            <a:ext cx="3682727" cy="3152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72020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solidFill>
                  <a:srgbClr val="C00000"/>
                </a:solidFill>
              </a:rPr>
              <a:t>Arthur </a:t>
            </a:r>
            <a:r>
              <a:rPr lang="cs-CZ" b="1" dirty="0">
                <a:solidFill>
                  <a:srgbClr val="C00000"/>
                </a:solidFill>
              </a:rPr>
              <a:t>Rimbaud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/>
          <a:lstStyle/>
          <a:p>
            <a:r>
              <a:rPr lang="cs-CZ" dirty="0" smtClean="0"/>
              <a:t>V 19 letech poezie Rimbaud zanechal</a:t>
            </a:r>
          </a:p>
          <a:p>
            <a:endParaRPr lang="cs-CZ" dirty="0"/>
          </a:p>
          <a:p>
            <a:r>
              <a:rPr lang="cs-CZ" dirty="0" smtClean="0"/>
              <a:t>Šalda: „božský rošťák“</a:t>
            </a:r>
          </a:p>
          <a:p>
            <a:endParaRPr lang="cs-CZ" dirty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Poezií vystupoval proti měšťáctví, náboženství</a:t>
            </a:r>
          </a:p>
          <a:p>
            <a:r>
              <a:rPr lang="cs-CZ" dirty="0" smtClean="0"/>
              <a:t>Souhlasil s revolucí, byl konkrétní, naléhavý</a:t>
            </a:r>
          </a:p>
          <a:p>
            <a:endParaRPr lang="cs-CZ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132856"/>
            <a:ext cx="2339751" cy="3144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19568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solidFill>
                  <a:srgbClr val="C00000"/>
                </a:solidFill>
              </a:rPr>
              <a:t>Arthur </a:t>
            </a:r>
            <a:r>
              <a:rPr lang="cs-CZ" b="1" dirty="0">
                <a:solidFill>
                  <a:srgbClr val="C00000"/>
                </a:solidFill>
              </a:rPr>
              <a:t>Rimbaud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smtClean="0"/>
              <a:t>Publikoval v časopisech</a:t>
            </a:r>
          </a:p>
          <a:p>
            <a:endParaRPr lang="cs-CZ" dirty="0" smtClean="0"/>
          </a:p>
          <a:p>
            <a:r>
              <a:rPr lang="cs-CZ" dirty="0" err="1" smtClean="0"/>
              <a:t>Verlaine</a:t>
            </a:r>
            <a:r>
              <a:rPr lang="cs-CZ" dirty="0" smtClean="0"/>
              <a:t> vydal jeho dílo v souboru </a:t>
            </a:r>
            <a:r>
              <a:rPr lang="cs-CZ" b="1" dirty="0" smtClean="0">
                <a:solidFill>
                  <a:srgbClr val="00B050"/>
                </a:solidFill>
              </a:rPr>
              <a:t>Iluminace</a:t>
            </a:r>
          </a:p>
          <a:p>
            <a:endParaRPr lang="cs-CZ" dirty="0"/>
          </a:p>
          <a:p>
            <a:r>
              <a:rPr lang="cs-CZ" dirty="0" smtClean="0"/>
              <a:t>Barvy</a:t>
            </a:r>
          </a:p>
          <a:p>
            <a:r>
              <a:rPr lang="cs-CZ" dirty="0" smtClean="0"/>
              <a:t>Zvuky</a:t>
            </a:r>
          </a:p>
          <a:p>
            <a:r>
              <a:rPr lang="cs-CZ" dirty="0" smtClean="0"/>
              <a:t>Halucinace </a:t>
            </a:r>
            <a:endParaRPr lang="cs-CZ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97446"/>
            <a:ext cx="2429247" cy="349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07819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b="1" dirty="0" smtClean="0">
                <a:solidFill>
                  <a:srgbClr val="C00000"/>
                </a:solidFill>
              </a:rPr>
              <a:t>Arthur Rimbaud - </a:t>
            </a:r>
            <a:r>
              <a:rPr lang="cs-CZ" b="1" dirty="0">
                <a:solidFill>
                  <a:srgbClr val="00B050"/>
                </a:solidFill>
              </a:rPr>
              <a:t>Iluminace</a:t>
            </a:r>
            <a:br>
              <a:rPr lang="cs-CZ" b="1" dirty="0">
                <a:solidFill>
                  <a:srgbClr val="00B050"/>
                </a:solidFill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endParaRPr lang="cs-CZ" b="1" dirty="0" smtClean="0">
              <a:solidFill>
                <a:srgbClr val="00B050"/>
              </a:solidFill>
            </a:endParaRPr>
          </a:p>
          <a:p>
            <a:endParaRPr lang="cs-CZ" b="1" dirty="0" smtClean="0">
              <a:solidFill>
                <a:srgbClr val="00B050"/>
              </a:solidFill>
            </a:endParaRPr>
          </a:p>
          <a:p>
            <a:r>
              <a:rPr lang="cs-CZ" b="1" dirty="0" smtClean="0">
                <a:solidFill>
                  <a:srgbClr val="00B050"/>
                </a:solidFill>
              </a:rPr>
              <a:t>Opilý koráb</a:t>
            </a:r>
            <a:r>
              <a:rPr lang="cs-CZ" dirty="0" smtClean="0"/>
              <a:t>:</a:t>
            </a:r>
          </a:p>
          <a:p>
            <a:r>
              <a:rPr lang="cs-CZ" dirty="0" smtClean="0"/>
              <a:t>Snová báseň, napsal ji v 17 letech, aniž spatřil moře ( ! )</a:t>
            </a:r>
          </a:p>
          <a:p>
            <a:endParaRPr lang="cs-CZ" dirty="0"/>
          </a:p>
          <a:p>
            <a:r>
              <a:rPr lang="cs-CZ" b="1" dirty="0" smtClean="0">
                <a:solidFill>
                  <a:srgbClr val="00B050"/>
                </a:solidFill>
              </a:rPr>
              <a:t>Spáč v úvalu</a:t>
            </a:r>
          </a:p>
          <a:p>
            <a:r>
              <a:rPr lang="cs-CZ" dirty="0" smtClean="0"/>
              <a:t>Protiválečná báseň, reakce na </a:t>
            </a:r>
            <a:r>
              <a:rPr lang="cs-CZ" dirty="0" err="1" smtClean="0"/>
              <a:t>francouzsko</a:t>
            </a:r>
            <a:r>
              <a:rPr lang="cs-CZ" dirty="0" smtClean="0"/>
              <a:t> – pruskou válku</a:t>
            </a:r>
          </a:p>
          <a:p>
            <a:r>
              <a:rPr lang="cs-CZ" dirty="0" smtClean="0"/>
              <a:t>Smrt je zde zjemněna – spánek – krutá pointa</a:t>
            </a:r>
            <a:endParaRPr lang="cs-CZ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76672"/>
            <a:ext cx="2555776" cy="2470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51257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>
                <a:solidFill>
                  <a:srgbClr val="C00000"/>
                </a:solidFill>
              </a:rPr>
              <a:t>Arthur </a:t>
            </a:r>
            <a:r>
              <a:rPr lang="cs-CZ" b="1" dirty="0">
                <a:solidFill>
                  <a:srgbClr val="C00000"/>
                </a:solidFill>
              </a:rPr>
              <a:t>Rimbaud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568952" cy="5141168"/>
          </a:xfrm>
        </p:spPr>
        <p:txBody>
          <a:bodyPr/>
          <a:lstStyle/>
          <a:p>
            <a:endParaRPr lang="cs-CZ" dirty="0" smtClean="0"/>
          </a:p>
          <a:p>
            <a:r>
              <a:rPr lang="cs-CZ" dirty="0" smtClean="0"/>
              <a:t>Později žil v Africe</a:t>
            </a:r>
          </a:p>
          <a:p>
            <a:endParaRPr lang="cs-CZ" dirty="0" smtClean="0"/>
          </a:p>
          <a:p>
            <a:r>
              <a:rPr lang="cs-CZ" dirty="0" smtClean="0"/>
              <a:t>Zemřel na rakovinu kostí</a:t>
            </a:r>
            <a:endParaRPr lang="cs-CZ" dirty="0"/>
          </a:p>
          <a:p>
            <a:r>
              <a:rPr lang="cs-CZ" dirty="0" smtClean="0"/>
              <a:t>   </a:t>
            </a:r>
          </a:p>
          <a:p>
            <a:endParaRPr lang="cs-CZ" dirty="0"/>
          </a:p>
          <a:p>
            <a:r>
              <a:rPr lang="cs-CZ" smtClean="0">
                <a:hlinkClick r:id="rId2"/>
              </a:rPr>
              <a:t>https://www.kinobox.cz/video/19613-uplne-zatmeni-total-eclipse-1995-trailer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4185905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Symbolismus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820472" cy="5141168"/>
          </a:xfrm>
        </p:spPr>
        <p:txBody>
          <a:bodyPr>
            <a:normAutofit lnSpcReduction="10000"/>
          </a:bodyPr>
          <a:lstStyle/>
          <a:p>
            <a:endParaRPr lang="cs-CZ" dirty="0" smtClean="0"/>
          </a:p>
          <a:p>
            <a:endParaRPr lang="cs-CZ" dirty="0"/>
          </a:p>
          <a:p>
            <a:r>
              <a:rPr lang="cs-CZ" dirty="0" smtClean="0"/>
              <a:t>= umělecký směr pronikající do české literatury z Francie, kde vznikl v 80.letech 19.století</a:t>
            </a:r>
          </a:p>
          <a:p>
            <a:endParaRPr lang="cs-CZ" dirty="0"/>
          </a:p>
          <a:p>
            <a:r>
              <a:rPr lang="cs-CZ" b="1" dirty="0" smtClean="0"/>
              <a:t>SYMBOLISMUS:</a:t>
            </a:r>
          </a:p>
          <a:p>
            <a:r>
              <a:rPr lang="cs-CZ" dirty="0" smtClean="0"/>
              <a:t>Uměleckým prostředkem je symbol, neboli znak</a:t>
            </a:r>
          </a:p>
          <a:p>
            <a:r>
              <a:rPr lang="cs-CZ" dirty="0" smtClean="0"/>
              <a:t>Vyjadřuje nevyjádřitelné, abstraktní</a:t>
            </a:r>
          </a:p>
          <a:p>
            <a:r>
              <a:rPr lang="cs-CZ" dirty="0" smtClean="0"/>
              <a:t>Tajemno, hledání krásy v záporném a ošklivém</a:t>
            </a:r>
          </a:p>
          <a:p>
            <a:r>
              <a:rPr lang="cs-CZ" dirty="0" smtClean="0"/>
              <a:t>Čtenář dešifruje </a:t>
            </a:r>
            <a:endParaRPr lang="cs-CZ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0"/>
            <a:ext cx="175260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42909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r>
              <a:rPr lang="cs-CZ" dirty="0"/>
              <a:t> </a:t>
            </a:r>
            <a:r>
              <a:rPr lang="cs-CZ" dirty="0" smtClean="0"/>
              <a:t>              Díky za pozornost </a:t>
            </a:r>
            <a:r>
              <a:rPr lang="cs-CZ" dirty="0" smtClean="0">
                <a:sym typeface="Wingdings" pitchFamily="2" charset="2"/>
              </a:rPr>
              <a:t>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545107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Edgar Allan </a:t>
            </a:r>
            <a:r>
              <a:rPr lang="cs-CZ" dirty="0" err="1" smtClean="0"/>
              <a:t>Poe</a:t>
            </a:r>
            <a:r>
              <a:rPr lang="cs-CZ" dirty="0" smtClean="0"/>
              <a:t> - USA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smtClean="0"/>
              <a:t>= myšlenkový předchůdce prokletých básníků</a:t>
            </a:r>
          </a:p>
          <a:p>
            <a:endParaRPr lang="cs-CZ" dirty="0"/>
          </a:p>
          <a:p>
            <a:r>
              <a:rPr lang="cs-CZ" dirty="0" smtClean="0"/>
              <a:t>1809 – 1849</a:t>
            </a:r>
          </a:p>
          <a:p>
            <a:endParaRPr lang="cs-CZ" dirty="0"/>
          </a:p>
          <a:p>
            <a:r>
              <a:rPr lang="cs-CZ" dirty="0" smtClean="0"/>
              <a:t>V roce 1845 napsal slavnou básnickou skladbu </a:t>
            </a:r>
            <a:r>
              <a:rPr lang="cs-CZ" b="1" dirty="0" smtClean="0"/>
              <a:t>Havran</a:t>
            </a:r>
            <a:endParaRPr lang="cs-CZ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933103"/>
            <a:ext cx="5184576" cy="1924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652" y="0"/>
            <a:ext cx="1723348" cy="2132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44843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Edgar Allan </a:t>
            </a:r>
            <a:r>
              <a:rPr lang="cs-CZ" dirty="0" err="1"/>
              <a:t>Poe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Byl představitelem vznikající americké novelistiky</a:t>
            </a:r>
          </a:p>
          <a:p>
            <a:endParaRPr lang="cs-CZ" dirty="0" smtClean="0"/>
          </a:p>
          <a:p>
            <a:r>
              <a:rPr lang="cs-CZ" dirty="0" smtClean="0"/>
              <a:t>Psal „literaturu děsu“ (horory</a:t>
            </a:r>
            <a:r>
              <a:rPr lang="cs-CZ" smtClean="0"/>
              <a:t>, detektivky</a:t>
            </a:r>
            <a:r>
              <a:rPr lang="cs-CZ" dirty="0" smtClean="0"/>
              <a:t>)</a:t>
            </a:r>
          </a:p>
          <a:p>
            <a:endParaRPr lang="cs-CZ" dirty="0"/>
          </a:p>
          <a:p>
            <a:r>
              <a:rPr lang="cs-CZ" dirty="0" smtClean="0"/>
              <a:t>Předešel svou dobu, Francouze (prokleté básníky) inspiroval, překládali ho</a:t>
            </a:r>
            <a:endParaRPr lang="cs-CZ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317" y="0"/>
            <a:ext cx="3548683" cy="2656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1397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Edgar Allan </a:t>
            </a:r>
            <a:r>
              <a:rPr lang="cs-CZ" b="1" dirty="0" err="1" smtClean="0"/>
              <a:t>Poe</a:t>
            </a:r>
            <a:r>
              <a:rPr lang="cs-CZ" b="1" dirty="0" smtClean="0"/>
              <a:t> </a:t>
            </a:r>
            <a:r>
              <a:rPr lang="cs-CZ" dirty="0" smtClean="0"/>
              <a:t>- </a:t>
            </a:r>
            <a:r>
              <a:rPr lang="cs-CZ" b="1" dirty="0" smtClean="0">
                <a:solidFill>
                  <a:srgbClr val="00B050"/>
                </a:solidFill>
              </a:rPr>
              <a:t>Havran</a:t>
            </a:r>
            <a:endParaRPr lang="cs-CZ" b="1" dirty="0">
              <a:solidFill>
                <a:srgbClr val="00B05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cs-CZ" dirty="0" smtClean="0"/>
              <a:t>Báseň Havran Poem rozebrána v odborné eseji</a:t>
            </a:r>
          </a:p>
          <a:p>
            <a:endParaRPr lang="cs-CZ" dirty="0"/>
          </a:p>
          <a:p>
            <a:r>
              <a:rPr lang="cs-CZ" b="1" dirty="0" smtClean="0">
                <a:solidFill>
                  <a:srgbClr val="00B050"/>
                </a:solidFill>
              </a:rPr>
              <a:t>Filozofie básnické skladby</a:t>
            </a:r>
            <a:r>
              <a:rPr lang="cs-CZ" dirty="0" smtClean="0"/>
              <a:t>:</a:t>
            </a:r>
          </a:p>
          <a:p>
            <a:endParaRPr lang="cs-CZ" dirty="0" smtClean="0"/>
          </a:p>
          <a:p>
            <a:r>
              <a:rPr lang="cs-CZ" dirty="0" smtClean="0"/>
              <a:t>Havran rozmlouvá s básníkem, který trpí ztrátou zemřelé dívky Lenory</a:t>
            </a:r>
          </a:p>
          <a:p>
            <a:endParaRPr lang="cs-CZ" dirty="0" smtClean="0"/>
          </a:p>
          <a:p>
            <a:r>
              <a:rPr lang="cs-CZ" dirty="0" smtClean="0"/>
              <a:t>Básník se ptá na posmrtný život apod.</a:t>
            </a:r>
          </a:p>
          <a:p>
            <a:endParaRPr lang="cs-CZ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54" y="4293095"/>
            <a:ext cx="2798026" cy="2448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41008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Edgar Allan </a:t>
            </a:r>
            <a:r>
              <a:rPr lang="cs-CZ" b="1" dirty="0" err="1"/>
              <a:t>Poe</a:t>
            </a:r>
            <a:r>
              <a:rPr lang="cs-CZ" b="1" dirty="0"/>
              <a:t> </a:t>
            </a:r>
            <a:r>
              <a:rPr lang="cs-CZ" dirty="0"/>
              <a:t>- </a:t>
            </a:r>
            <a:r>
              <a:rPr lang="cs-CZ" b="1" dirty="0">
                <a:solidFill>
                  <a:srgbClr val="00B050"/>
                </a:solidFill>
              </a:rPr>
              <a:t>Havran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640960" cy="4853136"/>
          </a:xfrm>
        </p:spPr>
        <p:txBody>
          <a:bodyPr/>
          <a:lstStyle/>
          <a:p>
            <a:r>
              <a:rPr lang="cs-CZ" dirty="0"/>
              <a:t>Havran odpovídá vždy: </a:t>
            </a:r>
            <a:r>
              <a:rPr lang="cs-CZ" b="1" dirty="0"/>
              <a:t>„NEVERMORE“ </a:t>
            </a:r>
            <a:r>
              <a:rPr lang="cs-CZ" dirty="0"/>
              <a:t>(nikdy více</a:t>
            </a:r>
            <a:r>
              <a:rPr lang="cs-CZ" dirty="0" smtClean="0"/>
              <a:t>)</a:t>
            </a:r>
          </a:p>
          <a:p>
            <a:endParaRPr lang="cs-CZ" dirty="0"/>
          </a:p>
          <a:p>
            <a:r>
              <a:rPr lang="cs-CZ" dirty="0" smtClean="0"/>
              <a:t>Motiv smrti vítězí nad láskou</a:t>
            </a:r>
          </a:p>
          <a:p>
            <a:endParaRPr lang="cs-CZ" dirty="0"/>
          </a:p>
          <a:p>
            <a:r>
              <a:rPr lang="cs-CZ" dirty="0" smtClean="0"/>
              <a:t>Text je efektní, velmi promyšlený, děsivý</a:t>
            </a:r>
          </a:p>
          <a:p>
            <a:r>
              <a:rPr lang="cs-CZ" dirty="0" smtClean="0"/>
              <a:t>Byl psán velmi dlouho</a:t>
            </a:r>
          </a:p>
          <a:p>
            <a:r>
              <a:rPr lang="cs-CZ" dirty="0" smtClean="0"/>
              <a:t>Sugesce je dosaženo stupňováním otázek</a:t>
            </a:r>
            <a:endParaRPr lang="cs-CZ" dirty="0"/>
          </a:p>
          <a:p>
            <a:endParaRPr lang="cs-CZ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2132856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671508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Edgar Allan </a:t>
            </a:r>
            <a:r>
              <a:rPr lang="cs-CZ" b="1" dirty="0" err="1"/>
              <a:t>Poe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smtClean="0"/>
              <a:t>Zemřel ve stylu svých děl:</a:t>
            </a:r>
          </a:p>
          <a:p>
            <a:endParaRPr lang="cs-CZ" dirty="0"/>
          </a:p>
          <a:p>
            <a:r>
              <a:rPr lang="cs-CZ" dirty="0" smtClean="0"/>
              <a:t>Opilý a zfetovaný nalezen v kómatu na chodníku, neprobral se…</a:t>
            </a:r>
          </a:p>
          <a:p>
            <a:endParaRPr lang="cs-CZ" dirty="0"/>
          </a:p>
          <a:p>
            <a:r>
              <a:rPr lang="cs-CZ" dirty="0" smtClean="0">
                <a:hlinkClick r:id="rId2"/>
              </a:rPr>
              <a:t>https://www.youtube.com/watch?v=kVbcrKpmvcA</a:t>
            </a:r>
            <a:endParaRPr lang="cs-CZ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482" y="332656"/>
            <a:ext cx="1877566" cy="2857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3453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Francie – prokletí básníci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107504" y="1600200"/>
            <a:ext cx="8658544" cy="4997152"/>
          </a:xfrm>
        </p:spPr>
        <p:txBody>
          <a:bodyPr/>
          <a:lstStyle/>
          <a:p>
            <a:r>
              <a:rPr lang="cs-CZ" sz="3600" b="1" dirty="0" smtClean="0">
                <a:solidFill>
                  <a:srgbClr val="C00000"/>
                </a:solidFill>
              </a:rPr>
              <a:t>Charles Baudelaire</a:t>
            </a:r>
          </a:p>
          <a:p>
            <a:r>
              <a:rPr lang="cs-CZ" dirty="0" smtClean="0"/>
              <a:t>1821 – 1867</a:t>
            </a:r>
          </a:p>
          <a:p>
            <a:endParaRPr lang="cs-CZ" dirty="0"/>
          </a:p>
          <a:p>
            <a:endParaRPr lang="cs-CZ" dirty="0" smtClean="0"/>
          </a:p>
          <a:p>
            <a:endParaRPr lang="cs-CZ" dirty="0"/>
          </a:p>
          <a:p>
            <a:r>
              <a:rPr lang="cs-CZ" dirty="0" smtClean="0"/>
              <a:t>Vymykal se bohémstvím v životě i tvorbě</a:t>
            </a:r>
          </a:p>
          <a:p>
            <a:endParaRPr lang="cs-CZ" dirty="0" smtClean="0"/>
          </a:p>
          <a:p>
            <a:r>
              <a:rPr lang="cs-CZ" dirty="0" smtClean="0"/>
              <a:t>1857 </a:t>
            </a:r>
            <a:r>
              <a:rPr lang="cs-CZ" b="1" dirty="0" smtClean="0">
                <a:solidFill>
                  <a:srgbClr val="00B050"/>
                </a:solidFill>
              </a:rPr>
              <a:t>Květy zla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690" y="980728"/>
            <a:ext cx="2722612" cy="3282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71712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12648" y="476672"/>
            <a:ext cx="8153400" cy="1080120"/>
          </a:xfrm>
        </p:spPr>
        <p:txBody>
          <a:bodyPr>
            <a:normAutofit fontScale="90000"/>
          </a:bodyPr>
          <a:lstStyle/>
          <a:p>
            <a:r>
              <a:rPr lang="cs-CZ" b="1" dirty="0">
                <a:solidFill>
                  <a:srgbClr val="C00000"/>
                </a:solidFill>
              </a:rPr>
              <a:t>Charles </a:t>
            </a:r>
            <a:r>
              <a:rPr lang="cs-CZ" b="1" dirty="0" smtClean="0">
                <a:solidFill>
                  <a:srgbClr val="C00000"/>
                </a:solidFill>
              </a:rPr>
              <a:t>Baudelaire - </a:t>
            </a:r>
            <a:r>
              <a:rPr lang="cs-CZ" b="1" dirty="0">
                <a:solidFill>
                  <a:srgbClr val="00B050"/>
                </a:solidFill>
              </a:rPr>
              <a:t>Květy zla</a:t>
            </a:r>
            <a:br>
              <a:rPr lang="cs-CZ" b="1" dirty="0">
                <a:solidFill>
                  <a:srgbClr val="00B050"/>
                </a:solidFill>
              </a:rPr>
            </a:br>
            <a:r>
              <a:rPr lang="cs-CZ" b="1" dirty="0">
                <a:solidFill>
                  <a:srgbClr val="C00000"/>
                </a:solidFill>
              </a:rPr>
              <a:t/>
            </a:r>
            <a:br>
              <a:rPr lang="cs-CZ" b="1" dirty="0">
                <a:solidFill>
                  <a:srgbClr val="C00000"/>
                </a:solidFill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784976" cy="4853136"/>
          </a:xfrm>
        </p:spPr>
        <p:txBody>
          <a:bodyPr>
            <a:normAutofit/>
          </a:bodyPr>
          <a:lstStyle/>
          <a:p>
            <a:r>
              <a:rPr lang="cs-CZ" dirty="0" smtClean="0"/>
              <a:t>Rozervanost</a:t>
            </a:r>
          </a:p>
          <a:p>
            <a:r>
              <a:rPr lang="cs-CZ" dirty="0" smtClean="0"/>
              <a:t>Krásu autor hledá ve zlu a ošklivosti</a:t>
            </a:r>
          </a:p>
          <a:p>
            <a:r>
              <a:rPr lang="cs-CZ" dirty="0" smtClean="0"/>
              <a:t>Lásku v pohrdání</a:t>
            </a:r>
          </a:p>
          <a:p>
            <a:r>
              <a:rPr lang="cs-CZ" dirty="0" smtClean="0"/>
              <a:t>Neklid</a:t>
            </a:r>
          </a:p>
          <a:p>
            <a:r>
              <a:rPr lang="cs-CZ" dirty="0" smtClean="0"/>
              <a:t>Bohatý moderní jazyk</a:t>
            </a:r>
          </a:p>
          <a:p>
            <a:endParaRPr lang="cs-CZ" dirty="0"/>
          </a:p>
          <a:p>
            <a:r>
              <a:rPr lang="cs-CZ" dirty="0" smtClean="0"/>
              <a:t>V době vzniku byl básník stíhán pro urážku veřejné mravnosti</a:t>
            </a:r>
          </a:p>
          <a:p>
            <a:r>
              <a:rPr lang="cs-CZ" dirty="0" smtClean="0"/>
              <a:t>Navíc žil s mulatkou </a:t>
            </a:r>
            <a:endParaRPr lang="cs-CZ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899236"/>
            <a:ext cx="2645271" cy="380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61481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án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á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á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A70B1BD1DBA5343977DDED399D04114" ma:contentTypeVersion="4" ma:contentTypeDescription="Vytvoří nový dokument" ma:contentTypeScope="" ma:versionID="f90fbe75922ee67d4bda25d443c0d683">
  <xsd:schema xmlns:xsd="http://www.w3.org/2001/XMLSchema" xmlns:xs="http://www.w3.org/2001/XMLSchema" xmlns:p="http://schemas.microsoft.com/office/2006/metadata/properties" xmlns:ns2="2e6e352e-daf4-4a4d-a1a5-d77b4f112608" targetNamespace="http://schemas.microsoft.com/office/2006/metadata/properties" ma:root="true" ma:fieldsID="42947b717d9f99ffa260aa5fba2553d0" ns2:_="">
    <xsd:import namespace="2e6e352e-daf4-4a4d-a1a5-d77b4f1126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6e352e-daf4-4a4d-a1a5-d77b4f1126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CBBD90-B85B-425E-BFFA-33F43BED488C}"/>
</file>

<file path=customXml/itemProps2.xml><?xml version="1.0" encoding="utf-8"?>
<ds:datastoreItem xmlns:ds="http://schemas.openxmlformats.org/officeDocument/2006/customXml" ds:itemID="{9BDD9AED-48A0-4FCB-9351-0F0008A87738}"/>
</file>

<file path=customXml/itemProps3.xml><?xml version="1.0" encoding="utf-8"?>
<ds:datastoreItem xmlns:ds="http://schemas.openxmlformats.org/officeDocument/2006/customXml" ds:itemID="{4FEB0E73-1FFD-4A23-8CEC-D8866A5B355A}"/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204</TotalTime>
  <Words>531</Words>
  <Application>Microsoft Office PowerPoint</Application>
  <PresentationFormat>Předvádění na obrazovce (4:3)</PresentationFormat>
  <Paragraphs>161</Paragraphs>
  <Slides>20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4" baseType="lpstr">
      <vt:lpstr>Tw Cen MT</vt:lpstr>
      <vt:lpstr>Wingdings</vt:lpstr>
      <vt:lpstr>Wingdings 2</vt:lpstr>
      <vt:lpstr>Medián</vt:lpstr>
      <vt:lpstr>2. Prokletí básníci</vt:lpstr>
      <vt:lpstr>Symbolismus</vt:lpstr>
      <vt:lpstr>Edgar Allan Poe - USA</vt:lpstr>
      <vt:lpstr>Edgar Allan Poe</vt:lpstr>
      <vt:lpstr>Edgar Allan Poe - Havran</vt:lpstr>
      <vt:lpstr>Edgar Allan Poe - Havran</vt:lpstr>
      <vt:lpstr>Edgar Allan Poe</vt:lpstr>
      <vt:lpstr>Francie – prokletí básníci</vt:lpstr>
      <vt:lpstr>Charles Baudelaire - Květy zla  </vt:lpstr>
      <vt:lpstr>Charles Baudelaire - Květy zla  </vt:lpstr>
      <vt:lpstr>Paul Verlaine</vt:lpstr>
      <vt:lpstr>Paul Verlaine</vt:lpstr>
      <vt:lpstr>Paul Verlaine</vt:lpstr>
      <vt:lpstr>Paul Verlaine - Písně beze slov </vt:lpstr>
      <vt:lpstr>Arthur Rimbaud</vt:lpstr>
      <vt:lpstr>Arthur Rimbaud</vt:lpstr>
      <vt:lpstr>Arthur Rimbaud</vt:lpstr>
      <vt:lpstr>Arthur Rimbaud - Iluminace </vt:lpstr>
      <vt:lpstr>Arthur Rimbaud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Prokletí básníci</dc:title>
  <dc:creator>Naše pančelka</dc:creator>
  <cp:lastModifiedBy>Administrator</cp:lastModifiedBy>
  <cp:revision>35</cp:revision>
  <dcterms:created xsi:type="dcterms:W3CDTF">2013-09-02T18:22:26Z</dcterms:created>
  <dcterms:modified xsi:type="dcterms:W3CDTF">2022-03-10T08:34:15Z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0x010100CA70B1BD1DBA5343977DDED399D04114</vt:lpwstr>
  </property>
</Properties>
</file>