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5" r:id="rId15"/>
    <p:sldId id="268" r:id="rId16"/>
    <p:sldId id="286" r:id="rId17"/>
    <p:sldId id="282" r:id="rId18"/>
    <p:sldId id="293" r:id="rId19"/>
    <p:sldId id="270" r:id="rId20"/>
    <p:sldId id="271" r:id="rId21"/>
    <p:sldId id="272" r:id="rId22"/>
    <p:sldId id="283" r:id="rId23"/>
    <p:sldId id="273" r:id="rId24"/>
    <p:sldId id="274" r:id="rId25"/>
    <p:sldId id="275" r:id="rId26"/>
    <p:sldId id="288" r:id="rId27"/>
    <p:sldId id="276" r:id="rId28"/>
    <p:sldId id="289" r:id="rId29"/>
    <p:sldId id="277" r:id="rId30"/>
    <p:sldId id="284" r:id="rId31"/>
    <p:sldId id="290" r:id="rId32"/>
    <p:sldId id="292" r:id="rId33"/>
    <p:sldId id="278" r:id="rId34"/>
    <p:sldId id="279" r:id="rId35"/>
    <p:sldId id="280" r:id="rId36"/>
    <p:sldId id="281" r:id="rId37"/>
    <p:sldId id="269" r:id="rId3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69" d="100"/>
          <a:sy n="69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q8kfvv95kQ" TargetMode="External"/><Relationship Id="rId2" Type="http://schemas.openxmlformats.org/officeDocument/2006/relationships/hyperlink" Target="https://www.youtube.com/watch?v=CjQeOUXDgQ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2EMoZ8nTg" TargetMode="External"/><Relationship Id="rId2" Type="http://schemas.openxmlformats.org/officeDocument/2006/relationships/hyperlink" Target="https://www.youtube.com/watch?v=wFZ-Hrxb4o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ceskatelevize.cz/video/975-karel-jaromir-erben-jeho-zivot-a-doba?vsrc=predmet&amp;vsrcid=cj-a-literatura~stredni-skol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EZRc8ikB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WCSzogZx48" TargetMode="External"/><Relationship Id="rId2" Type="http://schemas.openxmlformats.org/officeDocument/2006/relationships/hyperlink" Target="https://www.youtube.com/watch?v=PYxVdKCaIz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B1HBnRXo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-3IRhULD_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ceskatelevize.cz/porady/10268377650-kralikova-citanka/210552116250004-k-j-erben-stedry-d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o-NeHGE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5. Vrchol NO, Tyl a Erben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Mgr. Regina </a:t>
            </a:r>
            <a:r>
              <a:rPr lang="cs-CZ"/>
              <a:t>Jonášová 2023</a:t>
            </a:r>
            <a:endParaRPr lang="cs-C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435041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63990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936104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- </a:t>
            </a:r>
            <a:r>
              <a:rPr lang="cs-CZ" b="1" dirty="0">
                <a:solidFill>
                  <a:srgbClr val="00B050"/>
                </a:solidFill>
              </a:rPr>
              <a:t>Tvrdohlavá žena</a:t>
            </a: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Mnoho narážek na rok 1848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336470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Kajetán Tyl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r>
              <a:rPr lang="cs-CZ" dirty="0"/>
              <a:t>1847 </a:t>
            </a:r>
            <a:r>
              <a:rPr lang="cs-CZ" sz="2800" b="1" dirty="0">
                <a:solidFill>
                  <a:srgbClr val="00B050"/>
                </a:solidFill>
              </a:rPr>
              <a:t>Strakonický dudák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Nejvíce hráno</a:t>
            </a:r>
          </a:p>
          <a:p>
            <a:endParaRPr lang="cs-CZ" dirty="0"/>
          </a:p>
          <a:p>
            <a:r>
              <a:rPr lang="cs-CZ" dirty="0"/>
              <a:t>Silný motiv lásky mateřské, vlastenecké, lidské</a:t>
            </a:r>
          </a:p>
          <a:p>
            <a:endParaRPr lang="cs-CZ" dirty="0"/>
          </a:p>
          <a:p>
            <a:r>
              <a:rPr lang="cs-CZ" b="1" dirty="0"/>
              <a:t>Dudák Švanda </a:t>
            </a:r>
            <a:r>
              <a:rPr lang="cs-CZ" dirty="0"/>
              <a:t>nemá peníze na svatbu                 s </a:t>
            </a:r>
            <a:r>
              <a:rPr lang="cs-CZ" b="1" dirty="0"/>
              <a:t>Dorotkou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-25361"/>
            <a:ext cx="2202929" cy="420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872208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>Josef Kajetán Tyl - </a:t>
            </a:r>
            <a:r>
              <a:rPr lang="cs-CZ" b="1" dirty="0">
                <a:solidFill>
                  <a:srgbClr val="00B050"/>
                </a:solidFill>
              </a:rPr>
              <a:t>Strakonický dudák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r>
              <a:rPr lang="cs-CZ" dirty="0"/>
              <a:t>Švanda putuje do světa, když spí, matka (</a:t>
            </a:r>
            <a:r>
              <a:rPr lang="cs-CZ" b="1" dirty="0"/>
              <a:t>víla </a:t>
            </a:r>
            <a:r>
              <a:rPr lang="cs-CZ" b="1" dirty="0" err="1"/>
              <a:t>Rosava</a:t>
            </a:r>
            <a:r>
              <a:rPr lang="cs-CZ" dirty="0"/>
              <a:t>) mu očaruje dudy</a:t>
            </a:r>
          </a:p>
          <a:p>
            <a:endParaRPr lang="cs-CZ" dirty="0"/>
          </a:p>
          <a:p>
            <a:r>
              <a:rPr lang="cs-CZ" dirty="0"/>
              <a:t>Hodně vydělává, ale okrádá ho vypočítavý </a:t>
            </a:r>
            <a:r>
              <a:rPr lang="cs-CZ" b="1" dirty="0" err="1"/>
              <a:t>Vocilka</a:t>
            </a:r>
            <a:endParaRPr lang="cs-CZ" b="1" dirty="0"/>
          </a:p>
          <a:p>
            <a:endParaRPr lang="cs-CZ" dirty="0"/>
          </a:p>
          <a:p>
            <a:r>
              <a:rPr lang="cs-CZ" dirty="0"/>
              <a:t>Švanda hraje u dvora princezny </a:t>
            </a:r>
            <a:r>
              <a:rPr lang="cs-CZ" b="1" dirty="0" err="1"/>
              <a:t>Zuliky</a:t>
            </a:r>
            <a:r>
              <a:rPr lang="cs-CZ" dirty="0"/>
              <a:t>, ta ho svádí, málem si ji vezme</a:t>
            </a:r>
          </a:p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74273"/>
            <a:ext cx="2889239" cy="218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- </a:t>
            </a:r>
            <a:r>
              <a:rPr lang="cs-CZ" b="1" dirty="0">
                <a:solidFill>
                  <a:srgbClr val="00B050"/>
                </a:solidFill>
              </a:rPr>
              <a:t>Strakonický dudák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340768"/>
            <a:ext cx="7848872" cy="5040560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Z vězení ho osvobodí </a:t>
            </a:r>
            <a:r>
              <a:rPr lang="cs-CZ" dirty="0" err="1"/>
              <a:t>Rosava</a:t>
            </a:r>
            <a:r>
              <a:rPr lang="cs-CZ" dirty="0"/>
              <a:t> </a:t>
            </a:r>
            <a:r>
              <a:rPr lang="cs-CZ"/>
              <a:t>(maminka – víla)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Přátelství muzikanta </a:t>
            </a:r>
            <a:r>
              <a:rPr lang="cs-CZ" b="1" dirty="0"/>
              <a:t>Kalafuny</a:t>
            </a:r>
            <a:r>
              <a:rPr lang="cs-CZ" dirty="0"/>
              <a:t>, který má hádavou, ale srdečnou ženu </a:t>
            </a:r>
            <a:r>
              <a:rPr lang="cs-CZ" b="1" dirty="0"/>
              <a:t>Kordulu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56714"/>
            <a:ext cx="2908197" cy="217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452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- </a:t>
            </a:r>
            <a:r>
              <a:rPr lang="cs-CZ" b="1" dirty="0">
                <a:solidFill>
                  <a:srgbClr val="00B050"/>
                </a:solidFill>
              </a:rPr>
              <a:t>Strakonický dudák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/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www.youtube.com/watch?v=CjQeOUXDgQU</a:t>
            </a:r>
            <a:endParaRPr lang="cs-CZ" dirty="0" smtClean="0"/>
          </a:p>
          <a:p>
            <a:endParaRPr lang="cs-CZ" dirty="0"/>
          </a:p>
          <a:p>
            <a:r>
              <a:rPr lang="cs-CZ" smtClean="0">
                <a:hlinkClick r:id="rId3"/>
              </a:rPr>
              <a:t>https://www.youtube.com/watch?v=Hq8kfvv95kQ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6710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008112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– </a:t>
            </a:r>
            <a:r>
              <a:rPr lang="cs-CZ" b="1" dirty="0">
                <a:solidFill>
                  <a:srgbClr val="00B050"/>
                </a:solidFill>
              </a:rPr>
              <a:t>Jan Hus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700808"/>
            <a:ext cx="7776864" cy="4680520"/>
          </a:xfrm>
        </p:spPr>
        <p:txBody>
          <a:bodyPr/>
          <a:lstStyle/>
          <a:p>
            <a:r>
              <a:rPr lang="cs-CZ" dirty="0"/>
              <a:t>= historické drama</a:t>
            </a:r>
          </a:p>
          <a:p>
            <a:endParaRPr lang="cs-CZ" dirty="0"/>
          </a:p>
          <a:p>
            <a:r>
              <a:rPr lang="cs-CZ" dirty="0"/>
              <a:t>Kolem roku 1848 byla aktuální témata k demokracii, malý národ se cítil utiskován</a:t>
            </a:r>
          </a:p>
          <a:p>
            <a:endParaRPr lang="cs-CZ" dirty="0"/>
          </a:p>
          <a:p>
            <a:r>
              <a:rPr lang="cs-CZ" dirty="0"/>
              <a:t>Drama mapuje životní osud Jana Husa, který obhajuje pravdu, ale je v Kostnici odsouzen</a:t>
            </a:r>
          </a:p>
          <a:p>
            <a:endParaRPr lang="cs-CZ" dirty="0"/>
          </a:p>
          <a:p>
            <a:r>
              <a:rPr lang="cs-CZ" dirty="0"/>
              <a:t>Historicky nepřesné: Hus jedná s Žižkou v Kostnici</a:t>
            </a:r>
          </a:p>
        </p:txBody>
      </p:sp>
    </p:spTree>
    <p:extLst>
      <p:ext uri="{BB962C8B-B14F-4D97-AF65-F5344CB8AC3E}">
        <p14:creationId xmlns:p14="http://schemas.microsoft.com/office/powerpoint/2010/main" val="12308920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42 - </a:t>
            </a:r>
            <a:r>
              <a:rPr lang="cs-CZ" b="1" dirty="0"/>
              <a:t>Jan Hus </a:t>
            </a:r>
            <a:r>
              <a:rPr lang="cs-CZ" dirty="0"/>
              <a:t>- Dějiny udatného českého národa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2"/>
            </a:endParaRPr>
          </a:p>
          <a:p>
            <a:r>
              <a:rPr lang="cs-CZ">
                <a:hlinkClick r:id="rId3"/>
              </a:rPr>
              <a:t>https://www.youtube.com/watch?v=Sj2EMoZ8nTg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470259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Karel Jaromír Erben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1811 – 1870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b="1" dirty="0"/>
              <a:t>Sběratel</a:t>
            </a:r>
            <a:r>
              <a:rPr lang="cs-CZ" dirty="0"/>
              <a:t> lidové tvorby – písní, pohádek, pověstí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585" y="229208"/>
            <a:ext cx="291741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667612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https://edu.ceskatelevize.cz/video/975-karel-jaromir-erben-jeho-zivot-a-doba?vsrc=predmet&amp;vsrcid=cj-a-literatura%7Estredni-skola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246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936104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Karel Jaromír Erben - </a:t>
            </a:r>
            <a:r>
              <a:rPr lang="cs-CZ" b="1" dirty="0">
                <a:solidFill>
                  <a:srgbClr val="00B050"/>
                </a:solidFill>
              </a:rPr>
              <a:t>Kytice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4824536"/>
          </a:xfrm>
        </p:spPr>
        <p:txBody>
          <a:bodyPr/>
          <a:lstStyle/>
          <a:p>
            <a:r>
              <a:rPr lang="cs-CZ" dirty="0"/>
              <a:t>1852 – </a:t>
            </a:r>
            <a:r>
              <a:rPr lang="cs-CZ" sz="2800" b="1" dirty="0">
                <a:solidFill>
                  <a:srgbClr val="00B050"/>
                </a:solidFill>
              </a:rPr>
              <a:t>Kytice</a:t>
            </a:r>
          </a:p>
          <a:p>
            <a:endParaRPr lang="cs-CZ" dirty="0"/>
          </a:p>
          <a:p>
            <a:r>
              <a:rPr lang="cs-CZ" dirty="0"/>
              <a:t>Vydána za Bachova absolutismu </a:t>
            </a:r>
          </a:p>
          <a:p>
            <a:r>
              <a:rPr lang="cs-CZ" dirty="0"/>
              <a:t>13 umělých balad je výsledkem 20 – leté práce</a:t>
            </a:r>
          </a:p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73016"/>
            <a:ext cx="2016224" cy="301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01900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969288"/>
          </a:xfrm>
        </p:spPr>
        <p:txBody>
          <a:bodyPr>
            <a:normAutofit fontScale="90000"/>
          </a:bodyPr>
          <a:lstStyle/>
          <a:p>
            <a:r>
              <a:rPr lang="cs-CZ" dirty="0"/>
              <a:t>83 - Literatura, divadlo a národní obrození - Dějiny udatného 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>
                <a:hlinkClick r:id="rId2"/>
              </a:rPr>
              <a:t>https://www.youtube.com/watch?v=EIEZRc8ikBQ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007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Karel Jaromír Erben - </a:t>
            </a:r>
            <a:r>
              <a:rPr lang="cs-CZ" b="1" dirty="0">
                <a:solidFill>
                  <a:srgbClr val="00B050"/>
                </a:solidFill>
              </a:rPr>
              <a:t>Kytice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556792"/>
            <a:ext cx="7848872" cy="4824536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r>
              <a:rPr lang="cs-CZ" sz="3200" b="1" dirty="0">
                <a:solidFill>
                  <a:srgbClr val="7030A0"/>
                </a:solidFill>
              </a:rPr>
              <a:t>Balady – témata </a:t>
            </a:r>
            <a:r>
              <a:rPr lang="cs-CZ" sz="3200" b="1">
                <a:solidFill>
                  <a:srgbClr val="7030A0"/>
                </a:solidFill>
              </a:rPr>
              <a:t>+ motivy</a:t>
            </a:r>
            <a:endParaRPr lang="cs-CZ" sz="3200" b="1" dirty="0">
              <a:solidFill>
                <a:srgbClr val="7030A0"/>
              </a:solidFill>
            </a:endParaRPr>
          </a:p>
          <a:p>
            <a:endParaRPr lang="cs-CZ" dirty="0"/>
          </a:p>
          <a:p>
            <a:r>
              <a:rPr lang="cs-CZ" dirty="0"/>
              <a:t>Pochmurný děj, </a:t>
            </a:r>
            <a:r>
              <a:rPr lang="cs-CZ" b="1" dirty="0"/>
              <a:t>tragický konec</a:t>
            </a:r>
          </a:p>
          <a:p>
            <a:endParaRPr lang="cs-CZ" dirty="0"/>
          </a:p>
          <a:p>
            <a:r>
              <a:rPr lang="cs-CZ" dirty="0"/>
              <a:t>Základem </a:t>
            </a:r>
            <a:r>
              <a:rPr lang="cs-CZ" b="1" dirty="0"/>
              <a:t>vina</a:t>
            </a:r>
            <a:r>
              <a:rPr lang="cs-CZ" dirty="0"/>
              <a:t> – hrdinka se vzepře osudu, tradici, zvykům – přijde trest</a:t>
            </a:r>
          </a:p>
          <a:p>
            <a:endParaRPr lang="cs-CZ" dirty="0"/>
          </a:p>
          <a:p>
            <a:r>
              <a:rPr lang="cs-CZ" b="1" dirty="0"/>
              <a:t>Chybí místní a časové určení</a:t>
            </a:r>
          </a:p>
          <a:p>
            <a:endParaRPr lang="cs-CZ" dirty="0"/>
          </a:p>
          <a:p>
            <a:r>
              <a:rPr lang="cs-CZ" b="1" dirty="0"/>
              <a:t>Hlavní postavy jsou ženy - matky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010231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sz="3200" b="1" dirty="0">
                <a:solidFill>
                  <a:srgbClr val="7030A0"/>
                </a:solidFill>
              </a:rPr>
              <a:t>Kytice</a:t>
            </a:r>
          </a:p>
          <a:p>
            <a:endParaRPr lang="cs-CZ" dirty="0"/>
          </a:p>
          <a:p>
            <a:r>
              <a:rPr lang="cs-CZ" dirty="0"/>
              <a:t>Na hrobě matky kvete mateřídouška</a:t>
            </a:r>
          </a:p>
          <a:p>
            <a:endParaRPr lang="cs-CZ" dirty="0"/>
          </a:p>
          <a:p>
            <a:r>
              <a:rPr lang="cs-CZ" dirty="0"/>
              <a:t>Sirotkům pomáhá láska k vlasti - naděje</a:t>
            </a:r>
          </a:p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04" y="0"/>
            <a:ext cx="2502396" cy="250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64998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</a:t>
            </a:r>
            <a:r>
              <a:rPr lang="cs-CZ" b="1" dirty="0">
                <a:solidFill>
                  <a:srgbClr val="C00000"/>
                </a:solidFill>
              </a:rPr>
              <a:t>K. J. Erben </a:t>
            </a:r>
            <a:r>
              <a:rPr lang="cs-CZ" dirty="0"/>
              <a:t>- </a:t>
            </a:r>
            <a:r>
              <a:rPr lang="cs-CZ" b="1" dirty="0">
                <a:solidFill>
                  <a:srgbClr val="00B050"/>
                </a:solidFill>
              </a:rPr>
              <a:t>Kytice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439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932887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sz="3200" b="1" dirty="0">
                <a:solidFill>
                  <a:srgbClr val="7030A0"/>
                </a:solidFill>
              </a:rPr>
              <a:t>Poklad</a:t>
            </a:r>
          </a:p>
          <a:p>
            <a:endParaRPr lang="cs-CZ" dirty="0"/>
          </a:p>
          <a:p>
            <a:r>
              <a:rPr lang="cs-CZ" dirty="0"/>
              <a:t>Matka na Velký pátek najde ve skále poklad</a:t>
            </a:r>
          </a:p>
          <a:p>
            <a:endParaRPr lang="cs-CZ" dirty="0"/>
          </a:p>
          <a:p>
            <a:r>
              <a:rPr lang="cs-CZ" dirty="0"/>
              <a:t>Zapomene na dítě, ale vše, co si z jeskyně nanosí se změní v kamení</a:t>
            </a:r>
          </a:p>
          <a:p>
            <a:endParaRPr lang="cs-CZ" dirty="0"/>
          </a:p>
          <a:p>
            <a:r>
              <a:rPr lang="cs-CZ" dirty="0"/>
              <a:t>Celý rok se trápí, na nový Velký pátek dítě šťastně nalezne živé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0"/>
            <a:ext cx="3674546" cy="246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>
            <a:normAutofit lnSpcReduction="10000"/>
          </a:bodyPr>
          <a:lstStyle/>
          <a:p>
            <a:r>
              <a:rPr lang="cs-CZ" sz="3200" b="1" dirty="0">
                <a:solidFill>
                  <a:srgbClr val="7030A0"/>
                </a:solidFill>
              </a:rPr>
              <a:t>Svatební košile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Tři roky čeká dívka na milého na vojně</a:t>
            </a:r>
          </a:p>
          <a:p>
            <a:endParaRPr lang="cs-CZ" dirty="0"/>
          </a:p>
          <a:p>
            <a:r>
              <a:rPr lang="cs-CZ" dirty="0"/>
              <a:t>Hrozí sebevraždou, pokud on se nevrátí</a:t>
            </a:r>
          </a:p>
          <a:p>
            <a:endParaRPr lang="cs-CZ" dirty="0"/>
          </a:p>
          <a:p>
            <a:r>
              <a:rPr lang="cs-CZ" dirty="0"/>
              <a:t>Milý pro ni přijde mrtvý</a:t>
            </a:r>
          </a:p>
          <a:p>
            <a:endParaRPr lang="cs-CZ" dirty="0"/>
          </a:p>
          <a:p>
            <a:r>
              <a:rPr lang="cs-CZ" dirty="0"/>
              <a:t>Vede ji na hřbitov, zachrání ji víra a modlitby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16431"/>
            <a:ext cx="4211960" cy="295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sz="3200" b="1" dirty="0">
                <a:solidFill>
                  <a:srgbClr val="7030A0"/>
                </a:solidFill>
              </a:rPr>
              <a:t>Polednice</a:t>
            </a:r>
          </a:p>
          <a:p>
            <a:endParaRPr lang="cs-CZ" dirty="0"/>
          </a:p>
          <a:p>
            <a:r>
              <a:rPr lang="cs-CZ" dirty="0"/>
              <a:t>V hněvu volá matka na zlobivé dítě Polednici</a:t>
            </a:r>
          </a:p>
          <a:p>
            <a:endParaRPr lang="cs-CZ" dirty="0"/>
          </a:p>
          <a:p>
            <a:r>
              <a:rPr lang="cs-CZ" dirty="0"/>
              <a:t>Ve strachu je zadusí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85" y="3933056"/>
            <a:ext cx="3975125" cy="258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7030A0"/>
                </a:solidFill>
              </a:rPr>
              <a:t>Polednice</a:t>
            </a:r>
            <a:br>
              <a:rPr lang="cs-CZ" b="1" dirty="0">
                <a:solidFill>
                  <a:srgbClr val="7030A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https://www.youtube.com/watch?v=PYxVdKCaIzM</a:t>
            </a:r>
            <a:endParaRPr lang="cs-CZ" dirty="0"/>
          </a:p>
          <a:p>
            <a:endParaRPr lang="cs-CZ" dirty="0"/>
          </a:p>
          <a:p>
            <a:r>
              <a:rPr lang="cs-CZ" b="1" dirty="0"/>
              <a:t>Semafor – Polednice </a:t>
            </a:r>
            <a:r>
              <a:rPr lang="cs-CZ" b="1" dirty="0">
                <a:sym typeface="Wingdings" pitchFamily="2" charset="2"/>
              </a:rPr>
              <a:t>:</a:t>
            </a:r>
          </a:p>
          <a:p>
            <a:endParaRPr lang="cs-CZ" dirty="0">
              <a:sym typeface="Wingdings" pitchFamily="2" charset="2"/>
            </a:endParaRPr>
          </a:p>
          <a:p>
            <a:r>
              <a:rPr lang="cs-CZ" dirty="0">
                <a:hlinkClick r:id="rId3"/>
              </a:rPr>
              <a:t>https://www.youtube.com/watch?v=2WCSzogZx48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550108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600690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sz="3200" b="1" dirty="0">
                <a:solidFill>
                  <a:srgbClr val="7030A0"/>
                </a:solidFill>
              </a:rPr>
              <a:t>Zlatý kolovrat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Hodnou </a:t>
            </a:r>
            <a:r>
              <a:rPr lang="cs-CZ" dirty="0" err="1"/>
              <a:t>Dorničku</a:t>
            </a:r>
            <a:r>
              <a:rPr lang="cs-CZ" dirty="0"/>
              <a:t> zabijí macecha se sestrou, když si ji chce vzít král</a:t>
            </a:r>
          </a:p>
          <a:p>
            <a:endParaRPr lang="cs-CZ" dirty="0"/>
          </a:p>
          <a:p>
            <a:r>
              <a:rPr lang="cs-CZ" dirty="0"/>
              <a:t>V lese </a:t>
            </a:r>
            <a:r>
              <a:rPr lang="cs-CZ" dirty="0" err="1"/>
              <a:t>Dorničku</a:t>
            </a:r>
            <a:r>
              <a:rPr lang="cs-CZ" dirty="0"/>
              <a:t> uzdraví čarovný dědeček, když části těla získá za díly kolovratu</a:t>
            </a:r>
          </a:p>
          <a:p>
            <a:endParaRPr lang="cs-CZ" dirty="0"/>
          </a:p>
          <a:p>
            <a:r>
              <a:rPr lang="cs-CZ" dirty="0"/>
              <a:t>Kolovrat zazpívá pravdu králi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3934"/>
            <a:ext cx="4572000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7030A0"/>
                </a:solidFill>
              </a:rPr>
              <a:t>Zlatý kolovrat</a:t>
            </a:r>
            <a:br>
              <a:rPr lang="cs-CZ" b="1" dirty="0">
                <a:solidFill>
                  <a:srgbClr val="7030A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https://www.youtube.com/watch?v=WBB1HBnRXo8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7969800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sz="3200" b="1" dirty="0">
                <a:solidFill>
                  <a:srgbClr val="7030A0"/>
                </a:solidFill>
              </a:rPr>
              <a:t>Štědrý den</a:t>
            </a:r>
          </a:p>
          <a:p>
            <a:endParaRPr lang="cs-CZ" dirty="0"/>
          </a:p>
          <a:p>
            <a:r>
              <a:rPr lang="cs-CZ" dirty="0"/>
              <a:t>Sestry Marie a Hana chtějí znát budoucnost pohledem do díry v zamrzlém jezeře</a:t>
            </a:r>
          </a:p>
          <a:p>
            <a:endParaRPr lang="cs-CZ" dirty="0"/>
          </a:p>
          <a:p>
            <a:r>
              <a:rPr lang="cs-CZ" dirty="0"/>
              <a:t>Vidí svatbu a pohřeb – dívka se utrápí a skutečně zemře</a:t>
            </a:r>
          </a:p>
        </p:txBody>
      </p:sp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Kajetán Tyl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r>
              <a:rPr lang="cs-CZ" dirty="0"/>
              <a:t>1808 – 1856</a:t>
            </a:r>
          </a:p>
          <a:p>
            <a:endParaRPr lang="cs-CZ" dirty="0"/>
          </a:p>
          <a:p>
            <a:r>
              <a:rPr lang="cs-CZ" dirty="0"/>
              <a:t>Původem z Kutné Hory</a:t>
            </a:r>
          </a:p>
          <a:p>
            <a:endParaRPr lang="cs-CZ" dirty="0"/>
          </a:p>
          <a:p>
            <a:r>
              <a:rPr lang="cs-CZ" dirty="0"/>
              <a:t>Člen kočovné společnosti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Působil jako ředitel českých představení ve </a:t>
            </a:r>
            <a:r>
              <a:rPr lang="cs-CZ" b="1" dirty="0"/>
              <a:t>Stavovském divadle</a:t>
            </a:r>
            <a:r>
              <a:rPr lang="cs-CZ" dirty="0"/>
              <a:t>, pak měl </a:t>
            </a:r>
            <a:r>
              <a:rPr lang="cs-CZ" b="1" dirty="0"/>
              <a:t>Kajetánské divadlo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81336"/>
            <a:ext cx="337556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Přímá spojnice se šipkou 4"/>
          <p:cNvCxnSpPr/>
          <p:nvPr/>
        </p:nvCxnSpPr>
        <p:spPr>
          <a:xfrm flipV="1">
            <a:off x="3785917" y="4077072"/>
            <a:ext cx="1362147" cy="97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71501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45667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628800"/>
            <a:ext cx="7992888" cy="4824536"/>
          </a:xfrm>
        </p:spPr>
        <p:txBody>
          <a:bodyPr/>
          <a:lstStyle/>
          <a:p>
            <a:r>
              <a:rPr lang="cs-CZ" sz="3200" b="1" dirty="0">
                <a:solidFill>
                  <a:srgbClr val="7030A0"/>
                </a:solidFill>
              </a:rPr>
              <a:t>Vodník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Dcera jde k vodě přes zákaz matky, chytne ji vodník</a:t>
            </a:r>
          </a:p>
          <a:p>
            <a:endParaRPr lang="cs-CZ" dirty="0"/>
          </a:p>
          <a:p>
            <a:r>
              <a:rPr lang="cs-CZ" dirty="0"/>
              <a:t>Stane se jejím mužem, mají syna.</a:t>
            </a:r>
          </a:p>
          <a:p>
            <a:endParaRPr lang="cs-CZ" dirty="0"/>
          </a:p>
          <a:p>
            <a:r>
              <a:rPr lang="cs-CZ" dirty="0"/>
              <a:t>Vodník ji pustí za matkou, když se včas nevrátí, zabije dítě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12" y="7707"/>
            <a:ext cx="4551188" cy="248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49226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Vodník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https://www.youtube.com/watch?v=c-3IRhULD_o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0393281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</a:t>
            </a:r>
            <a:r>
              <a:rPr lang="cs-CZ" b="1" dirty="0"/>
              <a:t> </a:t>
            </a:r>
            <a:r>
              <a:rPr lang="cs-CZ" b="1" dirty="0">
                <a:solidFill>
                  <a:srgbClr val="7030A0"/>
                </a:solidFill>
              </a:rPr>
              <a:t>– Štědrý den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2323652"/>
            <a:ext cx="8064896" cy="4201692"/>
          </a:xfrm>
        </p:spPr>
        <p:txBody>
          <a:bodyPr>
            <a:normAutofit fontScale="92500" lnSpcReduction="10000"/>
          </a:bodyPr>
          <a:lstStyle/>
          <a:p>
            <a:endParaRPr lang="cs-CZ" dirty="0"/>
          </a:p>
          <a:p>
            <a:r>
              <a:rPr lang="cs-CZ" b="1" dirty="0"/>
              <a:t>Králíkova čítanka (4/7)</a:t>
            </a:r>
          </a:p>
          <a:p>
            <a:r>
              <a:rPr lang="cs-CZ" b="1" dirty="0"/>
              <a:t>K. J. Erben: Štědrý den</a:t>
            </a:r>
          </a:p>
          <a:p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r>
              <a:rPr lang="cs-CZ" b="1" dirty="0">
                <a:hlinkClick r:id="rId2"/>
              </a:rPr>
              <a:t>http://www.ceskatelevize.cz/porady/10268377650-kralikova-citanka/210552116250004-k-j-erben-stedry-den/</a:t>
            </a:r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0"/>
            <a:ext cx="2934750" cy="164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3319020" cy="186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03" y="3476297"/>
            <a:ext cx="2880320" cy="161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44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– </a:t>
            </a:r>
            <a:r>
              <a:rPr lang="cs-CZ" dirty="0">
                <a:solidFill>
                  <a:schemeClr val="tx1"/>
                </a:solidFill>
              </a:rPr>
              <a:t>umělecké postupy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dirty="0"/>
              <a:t>Popis osob a krajiny:</a:t>
            </a:r>
          </a:p>
          <a:p>
            <a:endParaRPr lang="cs-CZ" dirty="0"/>
          </a:p>
          <a:p>
            <a:r>
              <a:rPr lang="cs-CZ" dirty="0"/>
              <a:t>Stručný, ale názorný:</a:t>
            </a:r>
          </a:p>
          <a:p>
            <a:endParaRPr lang="cs-CZ" dirty="0"/>
          </a:p>
          <a:p>
            <a:r>
              <a:rPr lang="cs-CZ" dirty="0"/>
              <a:t>Polednice – malá, hnědá, hnáty křivé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12086"/>
            <a:ext cx="3537747" cy="245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dirty="0"/>
              <a:t>Jazyk je spisovný, bohatý, plně využívá prostředků lidové poezie a knižní řeč.</a:t>
            </a:r>
          </a:p>
          <a:p>
            <a:endParaRPr lang="cs-CZ" dirty="0"/>
          </a:p>
          <a:p>
            <a:r>
              <a:rPr lang="cs-CZ" dirty="0"/>
              <a:t>Psáno spisovně, objevuje se přímá řeč.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45024"/>
            <a:ext cx="3484439" cy="260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824536"/>
          </a:xfrm>
        </p:spPr>
        <p:txBody>
          <a:bodyPr/>
          <a:lstStyle/>
          <a:p>
            <a:r>
              <a:rPr lang="cs-CZ" dirty="0"/>
              <a:t>Expresivní výrazy</a:t>
            </a:r>
          </a:p>
          <a:p>
            <a:endParaRPr lang="cs-CZ" dirty="0"/>
          </a:p>
          <a:p>
            <a:r>
              <a:rPr lang="cs-CZ" dirty="0"/>
              <a:t>Neslovesné věty, opakování - docílení gradace </a:t>
            </a:r>
          </a:p>
          <a:p>
            <a:endParaRPr lang="cs-CZ" dirty="0"/>
          </a:p>
          <a:p>
            <a:r>
              <a:rPr lang="cs-CZ" dirty="0"/>
              <a:t>Personifikace (lidské vlastnosti u neživých objektů)</a:t>
            </a:r>
          </a:p>
          <a:p>
            <a:endParaRPr lang="cs-CZ" dirty="0"/>
          </a:p>
          <a:p>
            <a:r>
              <a:rPr lang="cs-CZ" dirty="0"/>
              <a:t>Zvukomalba a živé dialogy</a:t>
            </a:r>
          </a:p>
          <a:p>
            <a:endParaRPr lang="cs-CZ" dirty="0"/>
          </a:p>
          <a:p>
            <a:r>
              <a:rPr lang="cs-CZ" dirty="0"/>
              <a:t>Dějový spád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35" y="4941168"/>
            <a:ext cx="3965047" cy="191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254987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Kytice - </a:t>
            </a:r>
            <a:r>
              <a:rPr lang="cs-CZ" dirty="0">
                <a:solidFill>
                  <a:schemeClr val="tx1"/>
                </a:solidFill>
              </a:rPr>
              <a:t>balady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628800"/>
            <a:ext cx="7992888" cy="4608512"/>
          </a:xfrm>
        </p:spPr>
        <p:txBody>
          <a:bodyPr/>
          <a:lstStyle/>
          <a:p>
            <a:r>
              <a:rPr lang="cs-CZ" i="1" dirty="0"/>
              <a:t>Romantické prvky:</a:t>
            </a:r>
            <a:r>
              <a:rPr lang="cs-CZ" dirty="0"/>
              <a:t> cit a vášeň proti rozumu (Svatební košile), marná vzpoura proti osudu, tragická láska</a:t>
            </a:r>
          </a:p>
          <a:p>
            <a:endParaRPr lang="cs-CZ" dirty="0"/>
          </a:p>
          <a:p>
            <a:r>
              <a:rPr lang="cs-CZ" i="1" dirty="0"/>
              <a:t>Kontrasty:</a:t>
            </a:r>
            <a:r>
              <a:rPr lang="cs-CZ" dirty="0"/>
              <a:t> člověk a příroda, štěstí a smutek, láska a smrt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11177"/>
            <a:ext cx="3919711" cy="246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331478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                 Díky za pozornost </a:t>
            </a:r>
            <a:r>
              <a:rPr lang="cs-CZ" dirty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500716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Kajetán Tyl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5040560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Žil ve společné domácnosti s manželkou Magdalénou a </a:t>
            </a:r>
            <a:r>
              <a:rPr lang="cs-CZ" b="1" dirty="0"/>
              <a:t>její sestrou </a:t>
            </a:r>
            <a:r>
              <a:rPr lang="cs-CZ" dirty="0"/>
              <a:t>Annou, se kterou měl sedm dětí...</a:t>
            </a:r>
          </a:p>
          <a:p>
            <a:endParaRPr lang="cs-CZ" dirty="0"/>
          </a:p>
          <a:p>
            <a:r>
              <a:rPr lang="cs-CZ" dirty="0"/>
              <a:t>Kvůli </a:t>
            </a:r>
            <a:r>
              <a:rPr lang="cs-CZ" b="1" dirty="0"/>
              <a:t>Bachovu absolutismu </a:t>
            </a:r>
            <a:r>
              <a:rPr lang="cs-CZ" dirty="0"/>
              <a:t>odešel na venkov</a:t>
            </a:r>
          </a:p>
          <a:p>
            <a:endParaRPr lang="cs-CZ" dirty="0"/>
          </a:p>
          <a:p>
            <a:r>
              <a:rPr lang="cs-CZ" dirty="0"/>
              <a:t>Zemřel v bídě v </a:t>
            </a:r>
            <a:r>
              <a:rPr lang="cs-CZ" b="1" dirty="0"/>
              <a:t>48 letech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45" y="-3479"/>
            <a:ext cx="2742487" cy="365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- dílo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endParaRPr lang="cs-CZ" b="1" dirty="0"/>
          </a:p>
          <a:p>
            <a:r>
              <a:rPr lang="cs-CZ" b="1" dirty="0"/>
              <a:t>1) novinářská činnost </a:t>
            </a:r>
            <a:r>
              <a:rPr lang="cs-CZ" dirty="0"/>
              <a:t>– vedle K. H. Borovského za NO nejvýznamnější novinář</a:t>
            </a:r>
          </a:p>
          <a:p>
            <a:endParaRPr lang="cs-CZ" dirty="0"/>
          </a:p>
          <a:p>
            <a:endParaRPr lang="cs-CZ" b="1" dirty="0"/>
          </a:p>
          <a:p>
            <a:r>
              <a:rPr lang="cs-CZ" b="1" dirty="0"/>
              <a:t>2) prózy </a:t>
            </a:r>
            <a:r>
              <a:rPr lang="cs-CZ" dirty="0"/>
              <a:t>– dobově poplatné</a:t>
            </a:r>
          </a:p>
          <a:p>
            <a:endParaRPr lang="cs-CZ" dirty="0"/>
          </a:p>
          <a:p>
            <a:endParaRPr lang="cs-CZ" b="1" dirty="0"/>
          </a:p>
          <a:p>
            <a:r>
              <a:rPr lang="cs-CZ" b="1" dirty="0"/>
              <a:t>3) dramata</a:t>
            </a:r>
          </a:p>
        </p:txBody>
      </p:sp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Josef Kajetán Tyl - dramata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r>
              <a:rPr lang="cs-CZ" dirty="0"/>
              <a:t>1834 </a:t>
            </a:r>
            <a:r>
              <a:rPr lang="cs-CZ" sz="2800" b="1" dirty="0">
                <a:solidFill>
                  <a:srgbClr val="00B050"/>
                </a:solidFill>
              </a:rPr>
              <a:t>Fidlovačka aneb Žádný hněv </a:t>
            </a:r>
            <a:r>
              <a:rPr lang="cs-CZ" sz="2800" b="1">
                <a:solidFill>
                  <a:srgbClr val="00B050"/>
                </a:solidFill>
              </a:rPr>
              <a:t>a žádná </a:t>
            </a:r>
            <a:r>
              <a:rPr lang="cs-CZ" sz="2800" b="1" dirty="0">
                <a:solidFill>
                  <a:srgbClr val="00B050"/>
                </a:solidFill>
              </a:rPr>
              <a:t>rvačka</a:t>
            </a:r>
          </a:p>
          <a:p>
            <a:endParaRPr lang="cs-CZ" dirty="0"/>
          </a:p>
          <a:p>
            <a:r>
              <a:rPr lang="cs-CZ" b="1" dirty="0"/>
              <a:t>Slepý houslista Mareš </a:t>
            </a:r>
            <a:r>
              <a:rPr lang="cs-CZ" dirty="0"/>
              <a:t>zpívá „Kde domov můj“</a:t>
            </a:r>
          </a:p>
          <a:p>
            <a:endParaRPr lang="cs-CZ" dirty="0"/>
          </a:p>
          <a:p>
            <a:r>
              <a:rPr lang="cs-CZ" dirty="0"/>
              <a:t>Hudba </a:t>
            </a:r>
            <a:r>
              <a:rPr lang="cs-CZ" b="1" dirty="0">
                <a:solidFill>
                  <a:srgbClr val="C00000"/>
                </a:solidFill>
              </a:rPr>
              <a:t>František Škroup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https://www.youtube.com/watch?v=mo-NeHGEcLI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- </a:t>
            </a:r>
            <a:r>
              <a:rPr lang="cs-CZ" b="1" dirty="0">
                <a:solidFill>
                  <a:srgbClr val="00B050"/>
                </a:solidFill>
              </a:rPr>
              <a:t>Fidlovačka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Hra je nevázaná </a:t>
            </a:r>
            <a:r>
              <a:rPr lang="cs-CZ" sz="2800" b="1" dirty="0">
                <a:solidFill>
                  <a:srgbClr val="7030A0"/>
                </a:solidFill>
              </a:rPr>
              <a:t>fraška</a:t>
            </a:r>
          </a:p>
          <a:p>
            <a:endParaRPr lang="cs-CZ" dirty="0"/>
          </a:p>
          <a:p>
            <a:endParaRPr lang="cs-CZ" dirty="0"/>
          </a:p>
          <a:p>
            <a:r>
              <a:rPr lang="cs-CZ" b="1" dirty="0"/>
              <a:t>Fidlovačka</a:t>
            </a:r>
            <a:r>
              <a:rPr lang="cs-CZ" dirty="0"/>
              <a:t> = vlastenecká slavnost ševců v Nuslích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Maloměšťačka máselnice </a:t>
            </a:r>
            <a:r>
              <a:rPr lang="cs-CZ" b="1" dirty="0"/>
              <a:t>paní </a:t>
            </a:r>
            <a:r>
              <a:rPr lang="cs-CZ" b="1" dirty="0" err="1"/>
              <a:t>Mastílková</a:t>
            </a:r>
            <a:r>
              <a:rPr lang="cs-CZ" b="1" dirty="0"/>
              <a:t> </a:t>
            </a:r>
            <a:r>
              <a:rPr lang="cs-CZ" dirty="0"/>
              <a:t>chce dceru výhodně provdat do vyšší společnosti</a:t>
            </a:r>
          </a:p>
        </p:txBody>
      </p:sp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- </a:t>
            </a:r>
            <a:r>
              <a:rPr lang="cs-CZ" b="1" dirty="0">
                <a:solidFill>
                  <a:srgbClr val="00B0F0"/>
                </a:solidFill>
              </a:rPr>
              <a:t>báchorky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r>
              <a:rPr lang="cs-CZ" sz="2800" b="1" dirty="0">
                <a:solidFill>
                  <a:srgbClr val="7030A0"/>
                </a:solidFill>
              </a:rPr>
              <a:t>Báchorka</a:t>
            </a:r>
            <a:r>
              <a:rPr lang="cs-CZ" dirty="0"/>
              <a:t> = </a:t>
            </a:r>
          </a:p>
          <a:p>
            <a:endParaRPr lang="cs-CZ" dirty="0"/>
          </a:p>
          <a:p>
            <a:r>
              <a:rPr lang="cs-CZ" dirty="0"/>
              <a:t>Obsahuje realistické prvky</a:t>
            </a:r>
          </a:p>
          <a:p>
            <a:endParaRPr lang="cs-CZ" dirty="0"/>
          </a:p>
          <a:p>
            <a:r>
              <a:rPr lang="cs-CZ" dirty="0"/>
              <a:t>Postavy = prostí lidé a nadpřirozené bytosti</a:t>
            </a:r>
          </a:p>
          <a:p>
            <a:endParaRPr lang="cs-CZ" dirty="0"/>
          </a:p>
          <a:p>
            <a:r>
              <a:rPr lang="cs-CZ" dirty="0"/>
              <a:t>Pohádkové motivy</a:t>
            </a:r>
          </a:p>
          <a:p>
            <a:endParaRPr lang="cs-CZ" dirty="0"/>
          </a:p>
          <a:p>
            <a:r>
              <a:rPr lang="cs-CZ" dirty="0"/>
              <a:t>Hrdiny často ovládá utkvělá představa, stihomam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936104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Josef Kajetán Tyl – </a:t>
            </a:r>
            <a:r>
              <a:rPr lang="cs-CZ" b="1" dirty="0">
                <a:solidFill>
                  <a:srgbClr val="00B050"/>
                </a:solidFill>
              </a:rPr>
              <a:t>Tvrdohlavá žena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752528"/>
          </a:xfrm>
        </p:spPr>
        <p:txBody>
          <a:bodyPr/>
          <a:lstStyle/>
          <a:p>
            <a:r>
              <a:rPr lang="cs-CZ" dirty="0"/>
              <a:t>1848</a:t>
            </a:r>
          </a:p>
          <a:p>
            <a:r>
              <a:rPr lang="cs-CZ" dirty="0"/>
              <a:t>Postavy: </a:t>
            </a:r>
            <a:r>
              <a:rPr lang="cs-CZ" b="1" dirty="0"/>
              <a:t>Krakonoš</a:t>
            </a:r>
            <a:r>
              <a:rPr lang="cs-CZ" dirty="0"/>
              <a:t> a zavilá nepřítelkyně mužů paní Jahelková</a:t>
            </a:r>
          </a:p>
          <a:p>
            <a:endParaRPr lang="cs-CZ" dirty="0"/>
          </a:p>
          <a:p>
            <a:r>
              <a:rPr lang="cs-CZ" dirty="0"/>
              <a:t>Brání sňatku </a:t>
            </a:r>
            <a:r>
              <a:rPr lang="cs-CZ" b="1" dirty="0"/>
              <a:t>dcery</a:t>
            </a:r>
            <a:r>
              <a:rPr lang="cs-CZ" dirty="0"/>
              <a:t> se </a:t>
            </a:r>
            <a:r>
              <a:rPr lang="cs-CZ" b="1" dirty="0"/>
              <a:t>školním mládencem </a:t>
            </a:r>
            <a:r>
              <a:rPr lang="cs-CZ" dirty="0"/>
              <a:t>(učitel – učedník)</a:t>
            </a:r>
          </a:p>
          <a:p>
            <a:endParaRPr lang="cs-CZ" dirty="0"/>
          </a:p>
          <a:p>
            <a:r>
              <a:rPr lang="cs-CZ" dirty="0"/>
              <a:t>Krakonoš jí vypálil mlýn a nechal ji chodit po horách…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6686401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15C399-5066-4337-8101-3F5C22C9D516}"/>
</file>

<file path=customXml/itemProps2.xml><?xml version="1.0" encoding="utf-8"?>
<ds:datastoreItem xmlns:ds="http://schemas.openxmlformats.org/officeDocument/2006/customXml" ds:itemID="{8FF1F9C1-0420-485E-AEF2-3766716549F2}"/>
</file>

<file path=customXml/itemProps3.xml><?xml version="1.0" encoding="utf-8"?>
<ds:datastoreItem xmlns:ds="http://schemas.openxmlformats.org/officeDocument/2006/customXml" ds:itemID="{5ECD0744-2BCF-492B-9104-EBBBE938DD65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413</TotalTime>
  <Words>792</Words>
  <Application>Microsoft Office PowerPoint</Application>
  <PresentationFormat>Předvádění na obrazovce (4:3)</PresentationFormat>
  <Paragraphs>255</Paragraphs>
  <Slides>37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37</vt:i4>
      </vt:variant>
    </vt:vector>
  </HeadingPairs>
  <TitlesOfParts>
    <vt:vector size="41" baseType="lpstr">
      <vt:lpstr>Century Gothic</vt:lpstr>
      <vt:lpstr>Wingdings</vt:lpstr>
      <vt:lpstr>Wingdings 2</vt:lpstr>
      <vt:lpstr>Austin</vt:lpstr>
      <vt:lpstr>5. Vrchol NO, Tyl a Erben</vt:lpstr>
      <vt:lpstr>83 - Literatura, divadlo a národní obrození - Dějiny udatného  </vt:lpstr>
      <vt:lpstr>Josef Kajetán Tyl</vt:lpstr>
      <vt:lpstr>Josef Kajetán Tyl</vt:lpstr>
      <vt:lpstr>Josef Kajetán Tyl - dílo</vt:lpstr>
      <vt:lpstr>Josef Kajetán Tyl - dramata</vt:lpstr>
      <vt:lpstr>Josef Kajetán Tyl - Fidlovačka</vt:lpstr>
      <vt:lpstr>Josef Kajetán Tyl - báchorky</vt:lpstr>
      <vt:lpstr>Josef Kajetán Tyl – Tvrdohlavá žena</vt:lpstr>
      <vt:lpstr>Josef Kajetán Tyl - Tvrdohlavá žena</vt:lpstr>
      <vt:lpstr>Josef Kajetán Tyl</vt:lpstr>
      <vt:lpstr>       Josef Kajetán Tyl - Strakonický dudák </vt:lpstr>
      <vt:lpstr>Josef Kajetán Tyl - Strakonický dudák </vt:lpstr>
      <vt:lpstr>Josef Kajetán Tyl - Strakonický dudák </vt:lpstr>
      <vt:lpstr>Josef Kajetán Tyl – Jan Hus</vt:lpstr>
      <vt:lpstr>42 - Jan Hus - Dějiny udatného českého národa </vt:lpstr>
      <vt:lpstr>Karel Jaromír Erben</vt:lpstr>
      <vt:lpstr>KJE</vt:lpstr>
      <vt:lpstr>Karel Jaromír Erben - Kytice</vt:lpstr>
      <vt:lpstr>Karel Jaromír Erben - Kytice</vt:lpstr>
      <vt:lpstr>Kytice - balady</vt:lpstr>
      <vt:lpstr> K. J. Erben - Kytice</vt:lpstr>
      <vt:lpstr>Kytice - balady</vt:lpstr>
      <vt:lpstr>Kytice - balady</vt:lpstr>
      <vt:lpstr>Kytice - balady</vt:lpstr>
      <vt:lpstr>Polednice </vt:lpstr>
      <vt:lpstr>Kytice - balady</vt:lpstr>
      <vt:lpstr>Zlatý kolovrat </vt:lpstr>
      <vt:lpstr>Kytice - balady</vt:lpstr>
      <vt:lpstr>Kytice - balady</vt:lpstr>
      <vt:lpstr>Vodník</vt:lpstr>
      <vt:lpstr>Kytice – Štědrý den</vt:lpstr>
      <vt:lpstr>Kytice – umělecké postupy</vt:lpstr>
      <vt:lpstr>Kytice - balady</vt:lpstr>
      <vt:lpstr>Kytice - balady</vt:lpstr>
      <vt:lpstr>Kytice - balady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Vrchol NO</dc:title>
  <dc:creator>Naše pančelka</dc:creator>
  <cp:lastModifiedBy>Administrator</cp:lastModifiedBy>
  <cp:revision>54</cp:revision>
  <dcterms:created xsi:type="dcterms:W3CDTF">2013-08-26T19:06:00Z</dcterms:created>
  <dcterms:modified xsi:type="dcterms:W3CDTF">2023-01-19T12:03:43Z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