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5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24.xml" ContentType="application/vnd.openxmlformats-officedocument.presentationml.slide+xml"/>
  <Override PartName="/ppt/slides/slide8.xml" ContentType="application/vnd.openxmlformats-officedocument.presentationml.slide+xml"/>
  <Override PartName="/ppt/slides/slide6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5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7" r:id="rId26"/>
    <p:sldId id="286" r:id="rId27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54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římá spojnice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Nadpis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cs-CZ" smtClean="0"/>
              <a:t>Kliknutím lze upravit styl.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cs-CZ" smtClean="0"/>
              <a:t>Kliknutím lze upravit styl předlohy.</a:t>
            </a:r>
            <a:endParaRPr kumimoji="0" lang="en-US"/>
          </a:p>
        </p:txBody>
      </p:sp>
      <p:sp>
        <p:nvSpPr>
          <p:cNvPr id="16" name="Zástupný symbol pro datum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1D4A-A796-47C3-A63E-CE236FB377E2}" type="datetimeFigureOut">
              <a:rPr lang="cs-CZ" smtClean="0"/>
              <a:t>08.03.2022</a:t>
            </a:fld>
            <a:endParaRPr lang="cs-CZ"/>
          </a:p>
        </p:txBody>
      </p:sp>
      <p:sp>
        <p:nvSpPr>
          <p:cNvPr id="2" name="Zástupný symbol pro zápatí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15" name="Zástupný symbol pro číslo snímku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cs-CZ" smtClean="0"/>
              <a:t>Kliknutím lze upravit styl.</a:t>
            </a:r>
            <a:endParaRPr kumimoji="0" lang="en-US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cs-CZ" smtClean="0"/>
              <a:t>Kliknutím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1D4A-A796-47C3-A63E-CE236FB377E2}" type="datetimeFigureOut">
              <a:rPr lang="cs-CZ" smtClean="0"/>
              <a:t>08.03.2022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cs-CZ" smtClean="0"/>
              <a:t>Kliknutím lze upravit styl.</a:t>
            </a:r>
            <a:endParaRPr kumimoji="0" lang="en-US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cs-CZ" smtClean="0"/>
              <a:t>Kliknutím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1D4A-A796-47C3-A63E-CE236FB377E2}" type="datetimeFigureOut">
              <a:rPr lang="cs-CZ" smtClean="0"/>
              <a:t>08.03.2022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Nadpis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cs-CZ" smtClean="0"/>
              <a:t>Kliknutím lze upravit styl.</a:t>
            </a:r>
            <a:endParaRPr kumimoji="0" lang="en-US"/>
          </a:p>
        </p:txBody>
      </p:sp>
      <p:sp>
        <p:nvSpPr>
          <p:cNvPr id="27" name="Zástupný symbol pro obsah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cs-CZ" smtClean="0"/>
              <a:t>Kliknutím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25" name="Zástupný symbol pro datum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1D4A-A796-47C3-A63E-CE236FB377E2}" type="datetimeFigureOut">
              <a:rPr lang="cs-CZ" smtClean="0"/>
              <a:t>08.03.2022</a:t>
            </a:fld>
            <a:endParaRPr lang="cs-CZ"/>
          </a:p>
        </p:txBody>
      </p:sp>
      <p:sp>
        <p:nvSpPr>
          <p:cNvPr id="19" name="Zástupný symbol pro zápatí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cs-CZ"/>
          </a:p>
        </p:txBody>
      </p:sp>
      <p:sp>
        <p:nvSpPr>
          <p:cNvPr id="16" name="Zástupný symbol pro číslo snímku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Záhlaví části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římá spojnice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Zástupný symbol pro text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cs-CZ" smtClean="0"/>
              <a:t>Kliknutím lze upravit styly předlohy textu.</a:t>
            </a:r>
          </a:p>
        </p:txBody>
      </p:sp>
      <p:sp>
        <p:nvSpPr>
          <p:cNvPr id="19" name="Zástupný symbol pro datum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1D4A-A796-47C3-A63E-CE236FB377E2}" type="datetimeFigureOut">
              <a:rPr lang="cs-CZ" smtClean="0"/>
              <a:t>08.03.2022</a:t>
            </a:fld>
            <a:endParaRPr lang="cs-CZ"/>
          </a:p>
        </p:txBody>
      </p:sp>
      <p:sp>
        <p:nvSpPr>
          <p:cNvPr id="11" name="Zástupný symbol pro zápatí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16" name="Zástupný symbol pro číslo snímku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  <p:sp>
        <p:nvSpPr>
          <p:cNvPr id="8" name="Nadpis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cs-CZ" smtClean="0"/>
              <a:t>Kliknutím lze upravit styl.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Nadpis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cs-CZ" smtClean="0"/>
              <a:t>Kliknutím lze upravit styl.</a:t>
            </a:r>
            <a:endParaRPr kumimoji="0" lang="en-US"/>
          </a:p>
        </p:txBody>
      </p:sp>
      <p:sp>
        <p:nvSpPr>
          <p:cNvPr id="14" name="Zástupný symbol pro obsah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cs-CZ" smtClean="0"/>
              <a:t>Kliknutím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13" name="Zástupný symbol pro obsah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cs-CZ" smtClean="0"/>
              <a:t>Kliknutím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21" name="Zástupný symbol pro datum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1D4A-A796-47C3-A63E-CE236FB377E2}" type="datetimeFigureOut">
              <a:rPr lang="cs-CZ" smtClean="0"/>
              <a:t>08.03.2022</a:t>
            </a:fld>
            <a:endParaRPr lang="cs-CZ"/>
          </a:p>
        </p:txBody>
      </p:sp>
      <p:sp>
        <p:nvSpPr>
          <p:cNvPr id="10" name="Zástupný symbol pro zápatí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1" name="Zástupný symbol pro číslo snímku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Nadpis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cs-CZ" smtClean="0"/>
              <a:t>Kliknutím lze upravit styl.</a:t>
            </a:r>
            <a:endParaRPr kumimoji="0" lang="en-US"/>
          </a:p>
        </p:txBody>
      </p:sp>
      <p:sp>
        <p:nvSpPr>
          <p:cNvPr id="13" name="Zástupný symbol pro text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cs-CZ" smtClean="0"/>
              <a:t>Kliknutím lze upravit styly předlohy textu.</a:t>
            </a:r>
          </a:p>
        </p:txBody>
      </p:sp>
      <p:sp>
        <p:nvSpPr>
          <p:cNvPr id="25" name="Zástupný symbol pro text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cs-CZ" smtClean="0"/>
              <a:t>Kliknutím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cs-CZ" smtClean="0"/>
              <a:t>Kliknutím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28" name="Zástupný symbol pro obsah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cs-CZ" smtClean="0"/>
              <a:t>Kliknutím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10" name="Zástupný symbol pro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1D4A-A796-47C3-A63E-CE236FB377E2}" type="datetimeFigureOut">
              <a:rPr lang="cs-CZ" smtClean="0"/>
              <a:t>08.03.2022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  <p:sp>
        <p:nvSpPr>
          <p:cNvPr id="11" name="Přímá spojnice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Nadpis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cs-CZ" smtClean="0"/>
              <a:t>Kliknutím lze upravit styl.</a:t>
            </a:r>
            <a:endParaRPr kumimoji="0" lang="en-US"/>
          </a:p>
        </p:txBody>
      </p:sp>
      <p:sp>
        <p:nvSpPr>
          <p:cNvPr id="12" name="Zástupný symbol pro datum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1D4A-A796-47C3-A63E-CE236FB377E2}" type="datetimeFigureOut">
              <a:rPr lang="cs-CZ" smtClean="0"/>
              <a:t>08.03.2022</a:t>
            </a:fld>
            <a:endParaRPr lang="cs-CZ"/>
          </a:p>
        </p:txBody>
      </p:sp>
      <p:sp>
        <p:nvSpPr>
          <p:cNvPr id="21" name="Zástupný symbol pro zápatí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1D4A-A796-47C3-A63E-CE236FB377E2}" type="datetimeFigureOut">
              <a:rPr lang="cs-CZ" smtClean="0"/>
              <a:t>08.03.2022</a:t>
            </a:fld>
            <a:endParaRPr lang="cs-CZ"/>
          </a:p>
        </p:txBody>
      </p:sp>
      <p:sp>
        <p:nvSpPr>
          <p:cNvPr id="24" name="Zástupný symbol pro zápatí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římá spojnice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Nadpis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cs-CZ" smtClean="0"/>
              <a:t>Kliknutím lze upravit styl.</a:t>
            </a:r>
            <a:endParaRPr kumimoji="0" lang="en-US"/>
          </a:p>
        </p:txBody>
      </p:sp>
      <p:sp>
        <p:nvSpPr>
          <p:cNvPr id="26" name="Zástupný symbol pro text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cs-CZ" smtClean="0"/>
              <a:t>Kliknutím lze upravit styly předlohy textu.</a:t>
            </a:r>
          </a:p>
        </p:txBody>
      </p:sp>
      <p:sp>
        <p:nvSpPr>
          <p:cNvPr id="14" name="Zástupný symbol pro obsah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cs-CZ" smtClean="0"/>
              <a:t>Kliknutím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25" name="Zástupný symbol pro datum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1D4A-A796-47C3-A63E-CE236FB377E2}" type="datetimeFigureOut">
              <a:rPr lang="cs-CZ" smtClean="0"/>
              <a:t>08.03.2022</a:t>
            </a:fld>
            <a:endParaRPr lang="cs-CZ"/>
          </a:p>
        </p:txBody>
      </p:sp>
      <p:sp>
        <p:nvSpPr>
          <p:cNvPr id="29" name="Zástupný symbol pro zápatí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Zástupný symbol pro obrázek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cs-CZ" smtClean="0"/>
              <a:t>Kliknutím na ikonu přidáte obrázek.</a:t>
            </a:r>
            <a:endParaRPr kumimoji="0" lang="en-US" dirty="0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1D4A-A796-47C3-A63E-CE236FB377E2}" type="datetimeFigureOut">
              <a:rPr lang="cs-CZ" smtClean="0"/>
              <a:t>08.03.2022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1" name="Zástupný symbol pro číslo snímku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  <p:sp>
        <p:nvSpPr>
          <p:cNvPr id="17" name="Nadpis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cs-CZ" smtClean="0"/>
              <a:t>Kliknutím lze upravit styl.</a:t>
            </a:r>
            <a:endParaRPr kumimoji="0" lang="en-US"/>
          </a:p>
        </p:txBody>
      </p:sp>
      <p:sp>
        <p:nvSpPr>
          <p:cNvPr id="26" name="Zástupný symbol pro text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cs-CZ" smtClean="0"/>
              <a:t>Kliknutím lze upravit styly předlohy textu.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římá spojnice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Zástupný symbol pro text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cs-CZ" smtClean="0"/>
              <a:t>Kliknutím lze upravit styly předlohy textu.</a:t>
            </a:r>
          </a:p>
          <a:p>
            <a:pPr lvl="1" eaLnBrk="1" latinLnBrk="0" hangingPunct="1"/>
            <a:r>
              <a:rPr kumimoji="0" lang="cs-CZ" smtClean="0"/>
              <a:t>Druhá úroveň</a:t>
            </a:r>
          </a:p>
          <a:p>
            <a:pPr lvl="2" eaLnBrk="1" latinLnBrk="0" hangingPunct="1"/>
            <a:r>
              <a:rPr kumimoji="0" lang="cs-CZ" smtClean="0"/>
              <a:t>Třetí úroveň</a:t>
            </a:r>
          </a:p>
          <a:p>
            <a:pPr lvl="3" eaLnBrk="1" latinLnBrk="0" hangingPunct="1"/>
            <a:r>
              <a:rPr kumimoji="0" lang="cs-CZ" smtClean="0"/>
              <a:t>Čtvrtá úroveň</a:t>
            </a:r>
          </a:p>
          <a:p>
            <a:pPr lvl="4" eaLnBrk="1" latinLnBrk="0" hangingPunct="1"/>
            <a:r>
              <a:rPr kumimoji="0" lang="cs-CZ" smtClean="0"/>
              <a:t>Pátá úroveň</a:t>
            </a:r>
            <a:endParaRPr kumimoji="0" lang="en-US"/>
          </a:p>
        </p:txBody>
      </p:sp>
      <p:sp>
        <p:nvSpPr>
          <p:cNvPr id="11" name="Zástupný symbol pro datum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95EC1D4A-A796-47C3-A63E-CE236FB377E2}" type="datetimeFigureOut">
              <a:rPr lang="cs-CZ" smtClean="0"/>
              <a:t>08.03.2022</a:t>
            </a:fld>
            <a:endParaRPr lang="cs-CZ"/>
          </a:p>
        </p:txBody>
      </p:sp>
      <p:sp>
        <p:nvSpPr>
          <p:cNvPr id="28" name="Zástupný symbol pro zápatí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  <p:sp>
        <p:nvSpPr>
          <p:cNvPr id="10" name="Zástupný symbol pro nadpis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cs-CZ" smtClean="0"/>
              <a:t>Kliknutím lze upravit styl.</a:t>
            </a:r>
            <a:endParaRPr kumimoji="0" lang="en-US"/>
          </a:p>
        </p:txBody>
      </p:sp>
      <p:sp>
        <p:nvSpPr>
          <p:cNvPr id="9" name="Přímá spojnice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Přímá spojnice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mtdIyxzsscI" TargetMode="External"/><Relationship Id="rId2" Type="http://schemas.openxmlformats.org/officeDocument/2006/relationships/hyperlink" Target="http://www.youtube.com/watch?v=c8lX_71Fc38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youtube.com/watch?v=N-Ypg0RSn30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G_EEGthGt9I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 smtClean="0"/>
              <a:t>2. Prozaici po 2.světové válce – válečná tématika</a:t>
            </a:r>
            <a:endParaRPr lang="cs-CZ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 smtClean="0"/>
              <a:t>Mgr. Regina </a:t>
            </a:r>
            <a:r>
              <a:rPr lang="cs-CZ" smtClean="0"/>
              <a:t>Jonášová 2022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415483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>
                <a:solidFill>
                  <a:srgbClr val="C00000"/>
                </a:solidFill>
              </a:rPr>
              <a:t>Ostře sledované vlaky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04800" y="1554162"/>
            <a:ext cx="8686800" cy="5303838"/>
          </a:xfrm>
        </p:spPr>
        <p:txBody>
          <a:bodyPr>
            <a:normAutofit lnSpcReduction="10000"/>
          </a:bodyPr>
          <a:lstStyle/>
          <a:p>
            <a:r>
              <a:rPr lang="cs-CZ" dirty="0" smtClean="0"/>
              <a:t>Učedník na nádraží</a:t>
            </a:r>
          </a:p>
          <a:p>
            <a:endParaRPr lang="cs-CZ" dirty="0" smtClean="0"/>
          </a:p>
          <a:p>
            <a:r>
              <a:rPr lang="cs-CZ" dirty="0" smtClean="0"/>
              <a:t>Touží po ženské lásce</a:t>
            </a:r>
          </a:p>
          <a:p>
            <a:endParaRPr lang="cs-CZ" dirty="0" smtClean="0"/>
          </a:p>
          <a:p>
            <a:r>
              <a:rPr lang="cs-CZ" dirty="0" smtClean="0"/>
              <a:t>Prostředí nádraží – obyčejní lidé, úsměvné postavičky</a:t>
            </a:r>
          </a:p>
          <a:p>
            <a:endParaRPr lang="cs-CZ" dirty="0" smtClean="0"/>
          </a:p>
          <a:p>
            <a:r>
              <a:rPr lang="cs-CZ" dirty="0" smtClean="0"/>
              <a:t>Ve chvíli, kdy se s láskou Mášou zbaví svého erotického komplexu, umírá při hrdinském útoku na vlak…</a:t>
            </a:r>
            <a:endParaRPr lang="cs-CZ" dirty="0"/>
          </a:p>
          <a:p>
            <a:endParaRPr lang="cs-CZ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4116" y="188640"/>
            <a:ext cx="3116118" cy="2304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64545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>
                <a:solidFill>
                  <a:srgbClr val="C00000"/>
                </a:solidFill>
              </a:rPr>
              <a:t>Ostře sledované vlaky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 smtClean="0"/>
          </a:p>
          <a:p>
            <a:r>
              <a:rPr lang="cs-CZ" dirty="0" smtClean="0"/>
              <a:t>Oblíbená razítková scéna :-) z filmu:</a:t>
            </a:r>
          </a:p>
          <a:p>
            <a:endParaRPr lang="cs-CZ" dirty="0"/>
          </a:p>
          <a:p>
            <a:endParaRPr lang="cs-CZ" dirty="0" smtClean="0">
              <a:hlinkClick r:id="rId2"/>
            </a:endParaRPr>
          </a:p>
          <a:p>
            <a:r>
              <a:rPr lang="cs-CZ" smtClean="0">
                <a:hlinkClick r:id="rId3"/>
              </a:rPr>
              <a:t>https://www.youtube.com/watch?v=mtdIyxzsscI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774915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23528" y="476672"/>
            <a:ext cx="8686800" cy="838200"/>
          </a:xfrm>
        </p:spPr>
        <p:txBody>
          <a:bodyPr/>
          <a:lstStyle/>
          <a:p>
            <a:r>
              <a:rPr lang="cs-CZ" u="sng" dirty="0" smtClean="0">
                <a:solidFill>
                  <a:srgbClr val="C00000"/>
                </a:solidFill>
              </a:rPr>
              <a:t>Ladislav Fuks (1923-1994) </a:t>
            </a:r>
            <a:r>
              <a:rPr lang="cs-CZ" sz="2400" dirty="0" smtClean="0">
                <a:solidFill>
                  <a:schemeClr val="tx1"/>
                </a:solidFill>
              </a:rPr>
              <a:t>str. 64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Osobitý, originální autor</a:t>
            </a:r>
          </a:p>
          <a:p>
            <a:r>
              <a:rPr lang="cs-CZ" dirty="0" smtClean="0"/>
              <a:t>Zaměřen na židovskou tematiku</a:t>
            </a:r>
            <a:endParaRPr lang="cs-CZ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3068960"/>
            <a:ext cx="3083288" cy="35742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89396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Ladislav Fuks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04800" y="1554162"/>
            <a:ext cx="8686800" cy="5115198"/>
          </a:xfrm>
        </p:spPr>
        <p:txBody>
          <a:bodyPr/>
          <a:lstStyle/>
          <a:p>
            <a:r>
              <a:rPr lang="cs-CZ" b="1" dirty="0" smtClean="0">
                <a:solidFill>
                  <a:srgbClr val="C00000"/>
                </a:solidFill>
              </a:rPr>
              <a:t>Pan Theodor </a:t>
            </a:r>
            <a:r>
              <a:rPr lang="cs-CZ" b="1" dirty="0" err="1" smtClean="0">
                <a:solidFill>
                  <a:srgbClr val="C00000"/>
                </a:solidFill>
              </a:rPr>
              <a:t>Mundstock</a:t>
            </a:r>
            <a:r>
              <a:rPr lang="cs-CZ" b="1" dirty="0" smtClean="0">
                <a:solidFill>
                  <a:srgbClr val="C00000"/>
                </a:solidFill>
              </a:rPr>
              <a:t> (152)</a:t>
            </a:r>
          </a:p>
          <a:p>
            <a:endParaRPr lang="cs-CZ" dirty="0" smtClean="0"/>
          </a:p>
          <a:p>
            <a:r>
              <a:rPr lang="cs-CZ" dirty="0" smtClean="0"/>
              <a:t>Opuštěný, za války přišel o obchody (židovský původ)</a:t>
            </a:r>
          </a:p>
          <a:p>
            <a:endParaRPr lang="cs-CZ" dirty="0" smtClean="0"/>
          </a:p>
          <a:p>
            <a:r>
              <a:rPr lang="cs-CZ" dirty="0" smtClean="0"/>
              <a:t>Pracuje jako metař a metodicky se chystá do koncentračního tábora</a:t>
            </a:r>
          </a:p>
        </p:txBody>
      </p:sp>
    </p:spTree>
    <p:extLst>
      <p:ext uri="{BB962C8B-B14F-4D97-AF65-F5344CB8AC3E}">
        <p14:creationId xmlns:p14="http://schemas.microsoft.com/office/powerpoint/2010/main" val="74945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b="1" dirty="0">
                <a:solidFill>
                  <a:srgbClr val="C00000"/>
                </a:solidFill>
              </a:rPr>
              <a:t>Pan Theodor </a:t>
            </a:r>
            <a:r>
              <a:rPr lang="cs-CZ" b="1" dirty="0" err="1">
                <a:solidFill>
                  <a:srgbClr val="C00000"/>
                </a:solidFill>
              </a:rPr>
              <a:t>Mundstock</a:t>
            </a:r>
            <a:r>
              <a:rPr lang="cs-CZ" b="1" dirty="0">
                <a:solidFill>
                  <a:srgbClr val="C00000"/>
                </a:solidFill>
              </a:rPr>
              <a:t/>
            </a:r>
            <a:br>
              <a:rPr lang="cs-CZ" b="1" dirty="0">
                <a:solidFill>
                  <a:srgbClr val="C00000"/>
                </a:solidFill>
              </a:rPr>
            </a:b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04800" y="1554162"/>
            <a:ext cx="8686800" cy="5043190"/>
          </a:xfrm>
        </p:spPr>
        <p:txBody>
          <a:bodyPr>
            <a:normAutofit lnSpcReduction="10000"/>
          </a:bodyPr>
          <a:lstStyle/>
          <a:p>
            <a:r>
              <a:rPr lang="cs-CZ" dirty="0"/>
              <a:t>Jediný jeho </a:t>
            </a:r>
            <a:r>
              <a:rPr lang="cs-CZ" dirty="0" smtClean="0"/>
              <a:t>přítel </a:t>
            </a:r>
            <a:r>
              <a:rPr lang="cs-CZ" dirty="0"/>
              <a:t>je </a:t>
            </a:r>
            <a:r>
              <a:rPr lang="cs-CZ" dirty="0" smtClean="0"/>
              <a:t>slepička</a:t>
            </a:r>
          </a:p>
          <a:p>
            <a:endParaRPr lang="cs-CZ" dirty="0"/>
          </a:p>
          <a:p>
            <a:r>
              <a:rPr lang="cs-CZ" dirty="0" smtClean="0"/>
              <a:t>Nakonec jej auto přejede dříve, než mohl uplatnit své metody</a:t>
            </a:r>
          </a:p>
          <a:p>
            <a:endParaRPr lang="cs-CZ" dirty="0"/>
          </a:p>
          <a:p>
            <a:r>
              <a:rPr lang="cs-CZ" b="1" dirty="0" smtClean="0"/>
              <a:t>Děsivost umocněna MONOTÓNNOSTÍ</a:t>
            </a:r>
          </a:p>
          <a:p>
            <a:endParaRPr lang="cs-CZ" dirty="0" smtClean="0"/>
          </a:p>
          <a:p>
            <a:r>
              <a:rPr lang="cs-CZ" dirty="0" smtClean="0"/>
              <a:t>Autor stále dokola popisuje stejné činnosti pana </a:t>
            </a:r>
            <a:r>
              <a:rPr lang="cs-CZ" dirty="0" err="1" smtClean="0"/>
              <a:t>Mundstocka</a:t>
            </a:r>
            <a:endParaRPr lang="cs-CZ" dirty="0"/>
          </a:p>
          <a:p>
            <a:endParaRPr lang="cs-CZ" dirty="0"/>
          </a:p>
        </p:txBody>
      </p:sp>
      <p:pic>
        <p:nvPicPr>
          <p:cNvPr id="2050" name="Picture 2" descr="C:\Users\Naše pančelka\AppData\Local\Microsoft\Windows\Temporary Internet Files\Content.IE5\G0QOVUCA\MP900180494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764704"/>
            <a:ext cx="2451375" cy="1609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8797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Ladislav Fuks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b="1" dirty="0" smtClean="0">
                <a:solidFill>
                  <a:srgbClr val="C00000"/>
                </a:solidFill>
              </a:rPr>
              <a:t>Spalovač mrtvol</a:t>
            </a:r>
          </a:p>
          <a:p>
            <a:endParaRPr lang="cs-CZ" dirty="0" smtClean="0"/>
          </a:p>
          <a:p>
            <a:r>
              <a:rPr lang="cs-CZ" dirty="0" smtClean="0"/>
              <a:t>Hororově laděný příběh</a:t>
            </a:r>
            <a:endParaRPr lang="cs-CZ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332656"/>
            <a:ext cx="3262362" cy="3024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 descr="https://encrypted-tbn1.gstatic.com/images?q=tbn:ANd9GcS40HpgUgBhXJEich5tbd_zUHz7b8aUU8zbBdPOlLQ1-4BFxy-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510570"/>
            <a:ext cx="3960440" cy="2578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341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b="1" dirty="0">
                <a:solidFill>
                  <a:srgbClr val="C00000"/>
                </a:solidFill>
              </a:rPr>
              <a:t>Spalovač mrtvol</a:t>
            </a:r>
            <a:br>
              <a:rPr lang="cs-CZ" b="1" dirty="0">
                <a:solidFill>
                  <a:srgbClr val="C00000"/>
                </a:solidFill>
              </a:rPr>
            </a:b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Hlavní hrdina je ředitel krematoria pan </a:t>
            </a:r>
            <a:r>
              <a:rPr lang="cs-CZ" dirty="0" err="1" smtClean="0"/>
              <a:t>Kopfrkingl</a:t>
            </a:r>
            <a:endParaRPr lang="cs-CZ" dirty="0" smtClean="0"/>
          </a:p>
          <a:p>
            <a:endParaRPr lang="cs-CZ" dirty="0" smtClean="0"/>
          </a:p>
          <a:p>
            <a:r>
              <a:rPr lang="cs-CZ" dirty="0" smtClean="0"/>
              <a:t>Dobrý otec, nicméně kariérista a zfanatizovaný fašista</a:t>
            </a:r>
          </a:p>
          <a:p>
            <a:endParaRPr lang="cs-CZ" dirty="0"/>
          </a:p>
          <a:p>
            <a:r>
              <a:rPr lang="cs-CZ" dirty="0" smtClean="0"/>
              <a:t>Zjistí ale, že manželka a tedy i děti jsou židé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323993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451520"/>
          </a:xfrm>
        </p:spPr>
        <p:txBody>
          <a:bodyPr>
            <a:normAutofit fontScale="90000"/>
          </a:bodyPr>
          <a:lstStyle/>
          <a:p>
            <a:r>
              <a:rPr lang="cs-CZ" b="1" dirty="0">
                <a:solidFill>
                  <a:srgbClr val="C00000"/>
                </a:solidFill>
              </a:rPr>
              <a:t>Spalovač mrtvol</a:t>
            </a:r>
            <a:br>
              <a:rPr lang="cs-CZ" b="1" dirty="0">
                <a:solidFill>
                  <a:srgbClr val="C00000"/>
                </a:solidFill>
              </a:rPr>
            </a:b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04800" y="836712"/>
            <a:ext cx="8686800" cy="5832648"/>
          </a:xfrm>
        </p:spPr>
        <p:txBody>
          <a:bodyPr>
            <a:normAutofit fontScale="92500" lnSpcReduction="10000"/>
          </a:bodyPr>
          <a:lstStyle/>
          <a:p>
            <a:r>
              <a:rPr lang="cs-CZ" dirty="0" smtClean="0"/>
              <a:t>Ředitel si fixuje představu jejich milosrdné smrti</a:t>
            </a:r>
          </a:p>
          <a:p>
            <a:endParaRPr lang="cs-CZ" dirty="0"/>
          </a:p>
          <a:p>
            <a:r>
              <a:rPr lang="cs-CZ" dirty="0" smtClean="0"/>
              <a:t>Ženu a syna zavraždí, dcera přežije</a:t>
            </a:r>
          </a:p>
          <a:p>
            <a:endParaRPr lang="cs-CZ" dirty="0"/>
          </a:p>
          <a:p>
            <a:r>
              <a:rPr lang="cs-CZ" dirty="0" smtClean="0"/>
              <a:t>Ředitel zešílí</a:t>
            </a:r>
          </a:p>
          <a:p>
            <a:endParaRPr lang="cs-CZ" dirty="0"/>
          </a:p>
          <a:p>
            <a:r>
              <a:rPr lang="cs-CZ" b="1" dirty="0" smtClean="0"/>
              <a:t>Prvky grotesky – kultovní filmový snímek z roku 1968 (Rudolf Hrušínský)</a:t>
            </a:r>
          </a:p>
          <a:p>
            <a:endParaRPr lang="cs-CZ" b="1" dirty="0" smtClean="0"/>
          </a:p>
          <a:p>
            <a:r>
              <a:rPr lang="cs-CZ" b="1" dirty="0" smtClean="0"/>
              <a:t>Poprava manželky: </a:t>
            </a:r>
            <a:r>
              <a:rPr lang="cs-CZ" dirty="0" smtClean="0">
                <a:hlinkClick r:id="rId2"/>
              </a:rPr>
              <a:t>http://www.youtube.com/watch?v=N-Ypg0RSn30</a:t>
            </a:r>
            <a:endParaRPr lang="cs-CZ" dirty="0" smtClean="0"/>
          </a:p>
          <a:p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378860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u="sng" dirty="0" smtClean="0">
                <a:solidFill>
                  <a:srgbClr val="C00000"/>
                </a:solidFill>
              </a:rPr>
              <a:t>Arnošt Lustig (1926-2011)</a:t>
            </a:r>
            <a:br>
              <a:rPr lang="cs-CZ" u="sng" dirty="0" smtClean="0">
                <a:solidFill>
                  <a:srgbClr val="C00000"/>
                </a:solidFill>
              </a:rPr>
            </a:br>
            <a:r>
              <a:rPr lang="cs-CZ" sz="2700" u="sng" dirty="0" smtClean="0">
                <a:solidFill>
                  <a:schemeClr val="tx1"/>
                </a:solidFill>
              </a:rPr>
              <a:t>str. 66</a:t>
            </a:r>
            <a:endParaRPr lang="cs-CZ" sz="2700" u="sng" dirty="0">
              <a:solidFill>
                <a:schemeClr val="tx1"/>
              </a:solidFill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Spisovatel</a:t>
            </a:r>
          </a:p>
          <a:p>
            <a:endParaRPr lang="cs-CZ" dirty="0" smtClean="0"/>
          </a:p>
          <a:p>
            <a:r>
              <a:rPr lang="cs-CZ" dirty="0" smtClean="0"/>
              <a:t>Jeho tvorba byla drasticky                        ovlivněna pobytem ve třech               koncentračních táborech</a:t>
            </a:r>
          </a:p>
          <a:p>
            <a:endParaRPr lang="cs-CZ" dirty="0"/>
          </a:p>
          <a:p>
            <a:r>
              <a:rPr lang="cs-CZ" dirty="0" smtClean="0"/>
              <a:t>Je základním tématem většiny jeho děl</a:t>
            </a:r>
            <a:endParaRPr lang="cs-CZ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836712"/>
            <a:ext cx="2419923" cy="32017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01837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Arnošt Lustig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04800" y="1554162"/>
            <a:ext cx="8686800" cy="5187206"/>
          </a:xfrm>
        </p:spPr>
        <p:txBody>
          <a:bodyPr/>
          <a:lstStyle/>
          <a:p>
            <a:endParaRPr lang="cs-CZ" b="1" dirty="0" smtClean="0">
              <a:solidFill>
                <a:srgbClr val="C00000"/>
              </a:solidFill>
            </a:endParaRPr>
          </a:p>
          <a:p>
            <a:r>
              <a:rPr lang="cs-CZ" b="1" dirty="0" smtClean="0">
                <a:solidFill>
                  <a:srgbClr val="C00000"/>
                </a:solidFill>
              </a:rPr>
              <a:t>Modlitba pro Kateřinu Horovitzovou (147)</a:t>
            </a:r>
          </a:p>
          <a:p>
            <a:r>
              <a:rPr lang="cs-CZ" b="1" dirty="0" smtClean="0"/>
              <a:t>Němci odvezou skupinu bohatých židů na smrt</a:t>
            </a:r>
          </a:p>
          <a:p>
            <a:endParaRPr lang="cs-CZ" dirty="0" smtClean="0"/>
          </a:p>
          <a:p>
            <a:r>
              <a:rPr lang="cs-CZ" dirty="0" smtClean="0"/>
              <a:t>Snaží se z nich dostat finance, slibují jim </a:t>
            </a:r>
            <a:r>
              <a:rPr lang="cs-CZ" b="1" dirty="0" smtClean="0"/>
              <a:t>záchranu, cestu do Ameriky</a:t>
            </a:r>
          </a:p>
          <a:p>
            <a:endParaRPr lang="cs-CZ" b="1" dirty="0"/>
          </a:p>
          <a:p>
            <a:r>
              <a:rPr lang="cs-CZ" dirty="0" smtClean="0"/>
              <a:t>Jeden z nich si vyžádá záchranu krásné </a:t>
            </a:r>
            <a:r>
              <a:rPr lang="cs-CZ" b="1" dirty="0" smtClean="0"/>
              <a:t>tanečnice Kateřiny Horovitzové</a:t>
            </a:r>
          </a:p>
          <a:p>
            <a:endParaRPr lang="cs-CZ" dirty="0"/>
          </a:p>
          <a:p>
            <a:endParaRPr lang="cs-CZ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90055"/>
            <a:ext cx="3009131" cy="2196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45981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Julius Fučík (1903-1943) str. 17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Spisovatel, novinář a literární kritik</a:t>
            </a:r>
          </a:p>
          <a:p>
            <a:endParaRPr lang="cs-CZ" b="1" dirty="0" smtClean="0">
              <a:solidFill>
                <a:srgbClr val="C00000"/>
              </a:solidFill>
            </a:endParaRPr>
          </a:p>
          <a:p>
            <a:r>
              <a:rPr lang="cs-CZ" b="1" dirty="0" smtClean="0">
                <a:solidFill>
                  <a:srgbClr val="C00000"/>
                </a:solidFill>
              </a:rPr>
              <a:t>Reportáž psaná na oprátce </a:t>
            </a:r>
          </a:p>
          <a:p>
            <a:endParaRPr lang="cs-CZ" b="1" dirty="0" smtClean="0">
              <a:solidFill>
                <a:srgbClr val="C00000"/>
              </a:solidFill>
            </a:endParaRPr>
          </a:p>
          <a:p>
            <a:r>
              <a:rPr lang="cs-CZ" dirty="0" smtClean="0"/>
              <a:t>= </a:t>
            </a:r>
            <a:r>
              <a:rPr lang="cs-CZ" b="1" dirty="0" smtClean="0"/>
              <a:t>kultovní dílo minulého režimu</a:t>
            </a:r>
            <a:r>
              <a:rPr lang="cs-CZ" dirty="0" smtClean="0"/>
              <a:t>, do textu bylo zjevně zasahováno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97023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b="1" dirty="0">
                <a:solidFill>
                  <a:srgbClr val="C00000"/>
                </a:solidFill>
              </a:rPr>
              <a:t>Modlitba pro Kateřinu Horovitzovou</a:t>
            </a:r>
            <a:br>
              <a:rPr lang="cs-CZ" b="1" dirty="0">
                <a:solidFill>
                  <a:srgbClr val="C00000"/>
                </a:solidFill>
              </a:rPr>
            </a:br>
            <a:r>
              <a:rPr lang="cs-CZ" dirty="0"/>
              <a:t/>
            </a:r>
            <a:br>
              <a:rPr lang="cs-CZ" dirty="0"/>
            </a:b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04800" y="1124744"/>
            <a:ext cx="8686800" cy="5328592"/>
          </a:xfrm>
        </p:spPr>
        <p:txBody>
          <a:bodyPr/>
          <a:lstStyle/>
          <a:p>
            <a:r>
              <a:rPr lang="cs-CZ" dirty="0" smtClean="0"/>
              <a:t>Němci z nich vymámí peníze a vezou je do koncentračního tábora Osvětimi na smrt</a:t>
            </a:r>
          </a:p>
          <a:p>
            <a:endParaRPr lang="cs-CZ" dirty="0" smtClean="0"/>
          </a:p>
          <a:p>
            <a:r>
              <a:rPr lang="cs-CZ" dirty="0" smtClean="0"/>
              <a:t>Před plynovou komorou vytuší Kateřina podvod a zastřelí 2 Němce</a:t>
            </a:r>
          </a:p>
          <a:p>
            <a:endParaRPr lang="cs-CZ" dirty="0" smtClean="0"/>
          </a:p>
          <a:p>
            <a:endParaRPr lang="cs-CZ" dirty="0" smtClean="0"/>
          </a:p>
          <a:p>
            <a:r>
              <a:rPr lang="cs-CZ" b="1" dirty="0" smtClean="0"/>
              <a:t>Vynikající napínavá novela o vzpouře obyčejné dívky (dle skutečné události)</a:t>
            </a:r>
            <a:endParaRPr lang="cs-CZ" b="1" dirty="0"/>
          </a:p>
        </p:txBody>
      </p:sp>
    </p:spTree>
    <p:extLst>
      <p:ext uri="{BB962C8B-B14F-4D97-AF65-F5344CB8AC3E}">
        <p14:creationId xmlns:p14="http://schemas.microsoft.com/office/powerpoint/2010/main" val="3774005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u="sng" dirty="0" smtClean="0">
                <a:solidFill>
                  <a:srgbClr val="C00000"/>
                </a:solidFill>
              </a:rPr>
              <a:t>Josef Škvorecký (1924 - 2012)</a:t>
            </a:r>
            <a:br>
              <a:rPr lang="cs-CZ" u="sng" dirty="0" smtClean="0">
                <a:solidFill>
                  <a:srgbClr val="C00000"/>
                </a:solidFill>
              </a:rPr>
            </a:br>
            <a:r>
              <a:rPr lang="cs-CZ" sz="2700" u="sng" dirty="0" smtClean="0">
                <a:solidFill>
                  <a:schemeClr val="tx1"/>
                </a:solidFill>
              </a:rPr>
              <a:t>str. 74</a:t>
            </a:r>
            <a:endParaRPr lang="cs-CZ" sz="2700" u="sng" dirty="0">
              <a:solidFill>
                <a:schemeClr val="tx1"/>
              </a:solidFill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 smtClean="0"/>
          </a:p>
          <a:p>
            <a:endParaRPr lang="cs-CZ" dirty="0"/>
          </a:p>
          <a:p>
            <a:endParaRPr lang="cs-CZ" dirty="0" smtClean="0"/>
          </a:p>
          <a:p>
            <a:r>
              <a:rPr lang="cs-CZ" dirty="0" smtClean="0"/>
              <a:t>V roce 1968 emigroval do kanadského Toronta</a:t>
            </a:r>
          </a:p>
          <a:p>
            <a:endParaRPr lang="cs-CZ" dirty="0" smtClean="0"/>
          </a:p>
          <a:p>
            <a:r>
              <a:rPr lang="cs-CZ" dirty="0" smtClean="0"/>
              <a:t>zakladatel</a:t>
            </a:r>
            <a:r>
              <a:rPr lang="cs-CZ" dirty="0"/>
              <a:t> </a:t>
            </a:r>
            <a:r>
              <a:rPr lang="cs-CZ" dirty="0" smtClean="0"/>
              <a:t>exilového nakladatelství                </a:t>
            </a:r>
            <a:r>
              <a:rPr lang="cs-CZ" b="1" dirty="0" smtClean="0">
                <a:solidFill>
                  <a:srgbClr val="C00000"/>
                </a:solidFill>
              </a:rPr>
              <a:t>´68 </a:t>
            </a:r>
            <a:r>
              <a:rPr lang="cs-CZ" b="1" dirty="0" err="1" smtClean="0">
                <a:solidFill>
                  <a:srgbClr val="C00000"/>
                </a:solidFill>
              </a:rPr>
              <a:t>Publishers</a:t>
            </a:r>
            <a:r>
              <a:rPr lang="cs-CZ" b="1" dirty="0" smtClean="0">
                <a:solidFill>
                  <a:srgbClr val="C00000"/>
                </a:solidFill>
              </a:rPr>
              <a:t> </a:t>
            </a:r>
            <a:r>
              <a:rPr lang="cs-CZ" dirty="0" smtClean="0">
                <a:solidFill>
                  <a:schemeClr val="tx1"/>
                </a:solidFill>
              </a:rPr>
              <a:t>v Torontu </a:t>
            </a:r>
            <a:r>
              <a:rPr lang="cs-CZ" dirty="0" smtClean="0"/>
              <a:t>( s manželkou Zdenou Salivarovou)</a:t>
            </a:r>
            <a:endParaRPr lang="cs-CZ" dirty="0"/>
          </a:p>
        </p:txBody>
      </p:sp>
      <p:sp>
        <p:nvSpPr>
          <p:cNvPr id="4" name="AutoShape 2" descr="data:image/jpeg;base64,/9j/4AAQSkZJRgABAQAAAQABAAD/2wCEAAkGBhQSERQUExQUFBUVGRQUFRcYFxYUFxQWFhQVFhcWFxgXHCYeGBojGhQUHy8gJCcpLSwsFR4xNTAqNSYrLCkBCQoKDgwOGg8PGikcHBwpKSkpKSkpKSkpKSwpKSwpKSwpKSkpKSkpLCkpKSwpLCkpKSwpKSksKSwsLCkpKSksLP/AABEIAQ4AuwMBIgACEQEDEQH/xAAcAAACAwEBAQEAAAAAAAAAAAADBAIFBgEHAAj/xAA8EAABAgQEAwUHAwMDBQEAAAABAhEAAyExBBJBUQVhcQYTIoGRMkKhscHR8FJi4Qdy8RYjghQVM0OyY//EABoBAAMBAQEBAAAAAAAAAAAAAAECAwAEBQb/xAAjEQACAgICAgMBAQEAAAAAAAAAAQIRAyESMSJBBBNRQmEy/9oADAMBAAIRAxEAPwDFpTEwmJITE2jxmfVpWqBhEQVKhhoTxU4AtFcUm5UcfyscI4wiBEjC6ZkSK46jy0SIhqQmFZNYfQikJIotgJ4hTNDWKtFegxSK0Tdj8qULxKYqF0zqQJc5yIyDH/RqUYaUKQlKU0HmTaRNxsaSFps1jBe8pCa7wdMxhDxJexXGKiomKcxZ4ovFWoRUrBI+CqR0KpEDHwjFIqggS8MSlBMLpVHxMKO9odlzgYrMfL/3D5fIQdKmIjmKqo+XyEWjK+znnBLo1QELrxwSWMNgQtisEFV1jyMai3TPczucIXH0AmY/aE6k1h1WGpAu6juiox6PFy5JZNyPpIhsSCYFhpdYu5ckMIDBFFXLwpeHChhBlS4FiDGSsPQhiFwohEaHg3ZWbileEZUaqIoPvG64b/TGQhitSlm/6QeTCKKDZJzo8uRg1EOAaXoYiOHrvlLdLx75huFolpCUJSALMIN/042HpDcKB9h+fVyyIFnMe94jgUhftSkH/iPpFPjewODWP/FlO6VKT94PBh+y/R4stcfd5SNn2m/p4qUCqQSsapLZuoIv84x0zBKTQhj0b5xuNDKhOYqFyh4amSSL060gDMYagi0xDRGCzbwMiELI+EECDAYfw0xxGSsDlRCThi8dxErxHy+Qh4GkCmIrFYxolKTZepVE0iK+XOrDKVmPMeKnZ3y+U5Q4n01MCVKhpIjixDrIm6IZMEoQUmKpQYtsOSwhMJhrNQND3ZGJMqFhFrwfs8ZxGYMne3+YU4NwRc9dHCRc3j0bBYVKQlIsBFcUfbFmxvhuFShIShICRaLMUhKbjUy0uSABvFMvtpKJYEfnKLtoioyZo1KgK8QEhyYof9RA2IHnC0zH53AJ5ncVoOUDkiscLfZeyuLpVaD9/FJhMPlFIbykirxkx3ij6GMROlqor1gmJ4RLmpZaUqFLgH4wqJNLQXh+KyHIbGqSflBsSUNaM/xT+m0hblAyk8y0YPtF/T+bJqlJUP2l/pHtzvA50oEQ3ZHkz8w4qSUliCIA8ey9seycqa5yhKtFD4ZhbzjyTifDVSVlKtLHeFlGujojMDeJS1NAUmJPASFkOonwUzhFcmZHDPigheS4blmF8sFQqOdqwx0OotHDWOSLQXLHmy8JOj3YL7YRvpHHpBsFhytQSLm0LTEGNH2L4YVrzWamh61/Lx1fHjyOD5bSlpUafhUruZYQlLtcuznU1j4405mepPWIcbWzJFyQPjCM1kkAGweOt6OSMb2C7RcTOUJBjOSZQOnU7+UHxTrVrDuAwURbtnbCFI+wWGc0pGiwOHZoXwkhm1iylKb8eGSC3WkPSlUYNBgRYwBM0NEFYgbxWzmqxrvIXxIzfTlAU4hoimfWkawqNbHMDxAtlVcUff8AGho4xtor5Sa9fz86wTES26fL+IMSE4qwPEFhYNresYbtPwgTEEJorRwD6HalucbSfL5DqIopxe7aio/BFFtUT6PGsZhylZBoQTTaBiNT2w4elE5xZYewZxex6RnO6hOtBu9gGiOSCER0JggL5S4kiFyYnLXCOOg2WUqYBBTNEJIXSJNHFPCnK2d+L5coKkGXPDMI9G7JSAiUlIuQ56n7R5zJSPlHpHZyaCQBqB8Q5jowQUOjnzZZZHs5xdu+B0QCw5xW46Ydqqp0HOGeIT/GesAyZj+NGk9l8a0LSsOnWH5MtI0g0nD7GCqkc/hCpFSMlAFan4QdM5hRoX7oa5j6QzJwwawgrYr0fHEklnYjo3xgSppJ1+kOf9IP2wvPktoPJxBpmTRDvW6RyViQVQtPSoCjkQiJuUtUG/SMGkaSViw9IdM3MOY+n8Rkxi21reHcBxbxMenraKRZz5YfhbLlE0H59oqcVwolTh+ocjzEW6VOf4h6UnlFjkZ5v2s7MqXLCxmCkg6MCNSeVIwuJ4epCQo2Icc3j3Hj/DlTU+1q7WEeddqOHkyyU+xKZFQ3ta+pAjNATMFMTSIpEGnIgYhByzUY4lUA7wweQHjNi1YwhcEE2B5I+AiPZTodkz6Rr+yWLKWJ/c3Rv5jDJjXcOGSUjckn1EGC8hbGsTOJKm/UYscAzOYo5s4JV4izsa9IpeM9oilTOSNMpHxYRq2dKmoxPRpePSNRA53EU61GkeSr7UTFUAbzMNcP49MFFKeM0aORNnoszGgEsXY/AmJHjQTchucY7/vLoPOM/wAZ4opdHhFZWckkb+f23SCzv0LQH/WqEku79Y8xTwuaurK6mnzh9PBMSEVLJ/csN6kxbic/2tnp0jtPKWL1+L84+xE4M4qDXnHlqcFPQMzOn9SSFJ8yCW840HA+NKfIv0hJFYTs0CsRoIZ4dLJVWjVJ22ioM8A5iQOf0AuT0h7hy1TlBCSUINz7xYaDTXc1jRWx5y0XyO0CApSQpykA+sXfC+KZ02r+axkZ3A+5BIRmNtswv9YqZ3bRUjwS5SUkXzZvg8Vk+JyKHI9LxMnvAQVMDtf4Ri+3SEy8OUI8KSpJOpWQC3QdYDwntuZ4UJjJID0JAIip7XcTC0iWhgKKLVzHmTWjwympK0JLG4PZisSIAIPiFQuDCWFkkEtD+FSY+lYaHJciIymaKOlDiIFLQ0hMQmIgKQ0lYBJi8wuOeWALp/BFHOS0EwEwu1np56Q6lsSi7xuKzy6+FQoDuNvX5xmsTh5KBmWoqV+kMPPf5RdKwpzAqBHhBSSxfMTUNUezrWK/FcJCiVmrAAB284a9lVHQkOJYfK/dl9i59S4aF146Uv2UZDyUWPkXgmIwss6G1a7eUTkYRID5WHneC2hYxl7LHgWHTMBS6ztlAAtuqvwhDGyjJnHKFDqxIfYiLvsQsKnzENVAD9XI+ggHaRQGLKaMz162HPlCeyzXiZ/EYuYo0cV0j7HYiepIC1rUKsCSQC5+8Wk5KbElPMARFOFLUW3mYfkTljsq+HInoOZBKT9OY1B2i6woJL5ChbAl2KQ98qWtqHguBkol1WvMfJouuHSAqY6rFAIajZVN8lD0hORSOIhKwQyvUqa5fMf45RacBQRMdmA9HtWBKmgEszbVY8xtFxwqWMhPu+9rerBo0NuykvGNDfHpyjLJQ2YXBoCG/giPMsecxJKn8wfM87x6BxKaVILJepo7P9Lv5mMVxsi5SUkOFCjk/uGhis1o58a2JcBmsVHy+cDxcx1KrD/AOHFRBNhU9Wdz0EVmLbMprOW6PE4JpDZnbr8K/FWEAEHxFoXSYckaOUgQXOIhlgUwxCaGiEM2JomQshJiSRCoz0fYhUdwM0CYCdN4HMtCz1h1oBu8ajMiTMd8zpO2ikjpRUUnFUFNUl9C0XfBF99hCg3SaEXDVSR0ismJKSpK9C1AfUcoea9orjdqmUSsUNnOlLQxhMGpXiXRIqx1DRaS5spFxX+37wpjeIGb/ty05cxy11fdrDfpErOjii07C8NyzJkwiq283dR+Km8oH2y4ajOF0B3hrhWMRJACFZgA2Z7nU+sRx/FpKz/uGgu8EbgkiiXhBMFw+rH4iAjgBPvEQxjcXh1p/wBpTEW6wPC8TUwcnlWBsFKxrCcBTL8SmLbmnxhpE0uVWplTpq5I5Wbod4r5uMLvfrX5w1Jxua8FIbSPhMJLbu3IvURpeErUqWkbWFR11u0UcmUCH9NW5RccHxvdgvuzc9PhFIaZLL0F4niMrC6Vpqmhu2/SMvxqdLUciEnMfbJY0pt0A3i4xrLACVAFt/g8V02SmWDmSzB3N3A1gyl6Exw/piOIxGWUUJKhfNSnR4oyqJzsW/mSTAob0c/bYnPMCEEnwNKYIjNaZcR/6eGGj5ShEZbKx0A7logUxybNgaVkwtUZ7C90IUxUlod0gE+sKuxS47IcQZWQ2IJ1u4hnigZZO8ZrBzTLWFDQ/wCY0OLxQmMpNimo2LxblcaHx/8ARTzoHhpRWosWYEA9Q31g2JwpBr5dNzDuAlgAAf5hDpM8jhs5ClVJB9Ir8ZJmKOVjU12jcTkCrHyisVh/Ho2p0Ah1olKNlPw/s3qpXkIt8Rhk5QLNQQwlaU6iFsTxVCbsd2jPYY0ivxBKeYgmEnkkNfnY8o5JxiZqgE71iw7pKbUgB72huTifj96wXEglq0/P4iukzK+ZhmZiKRh09bF+IzFIlOlyygfpFfi+NqnIFbUP2ixnTQpBHrGZ4ZKOZSC7fcODDxjeznzZHFUgiYIoRBIiazBIpieIiKXaJ4gQNKoIGa4qrA1zIcGFQXLnLfyG8EmSE0ygAtShc84McL9meRFWZClWBgqMCRdgevnD6phIoGAfrSp/DHO5q5NLuW+nS8O8KF+xixwRqNRpAThaF1ANX6xzF4lgwLVf1BofS0VmK4irfl5V08430wA8jHF5QKqs/wBLesdwPEkFYQk1I+I0jOYvHkmvKh+EIoxKgrMKEF4VwiukBZWmekJIN4rsZxNSPChJUYWwfFAtAUNbjY6iHuFl1kmrARz1TPQ5Ka0ILmYs+zLIfoYEeGYsuGIfm0aPFzstqRXKnTVVzU0rBs3FFYjspN9+YE+bwT/TcoXWqYfh6QdeHWbqJ5QbDyFuzQbDwX4JSMAmSt0xPEYqHcTJoXiixCvE0AD8dDqJ0SxGJhaWRAVLK1ADWg56CHSJORZYYFYyi6qD6+kJTCO8UU+y4CTZwkM49Iu8fLGFkhH/ALpoY/8A5S/eb9x+8UKZj0uKMBXWug2MWhGjmyTUiU3Dl3FQQ/4ICsxYSg6SCW2L9LN0jjJJyrbZ6hWuutozx3tCqRSYhURSKQ1xLAFFR4kmyreo0hdFonTQ3I2yVAkh3FgAGJpQ9IJNWdvEfJgHIY9THJUgnati9gA3XSOzFgF6sXFnYVcp5VEddkRadMASSxKjpRn/AHE3FQ8JnEAubVqzEBhUD5xOZinJqRZgTW9emkU2N4jkLChPpp8W1gNmGsTMa5DOeprt5xR4jEj3afggeJxxOv4w+3xhIqcwjZjswxxKCYLLwxUaRdYHApQHqT6wErMB4ZIMtyo0IDjatD1i9wE/IWNt4pcapgwPX89Y0U7gkxOGkTiX72WFWoeXVmPOJZInTilTotsOErDG4tBDLSLJHzjMyMapAic3j4PJtIi4nbHIq2Xyp4G3lHxxgapD/l4yK+MEvtCs7ixtXp/iBxM8yLjivFAAd4o0z3qbwqqaVFzBJdw19Iokc0sl7HASpkpBJOguekaTh2ERg5fezmVNPsIpQnd9flCHDcslJV7zVUdBy2hNeJ71WZZJaoHKrPQ3Y9bReMaOeUzk6euYszFnMtdTyo4FdAxH+YGhOYjLrtowp0F4KZVaUIpR3p66baCDSsMTe9ifdLNUA2oYckMS3AY9E+KxFHv+MYDOvuxuatTV4NmyAm45EaXG9GPrAASGoxLqIIqA5+nyhjDUgUKVJBzD1s7ONh8YUX2bL+BQy6OQ/wAoawBUpRu/L9KSBmNbO1flDgmAbjqEfeFcbDZ9huJoBUkkuA7ubj6XfrC+JxKiCWD63dhU+TCM/wAOClTSXLAPff8AmJcTxYB8KqCvk526wbAcxPETViwN/I/cRUzpxMQmzSbxxEom0TuzHAIbwmBKjakN4XhVHJrSm9YtEJAAahD0/wAdDDKJgKMHkZm/BDC0ADUM+ttX56esSUaVpQa1YCtIq8fiXelPK5ezX930MHowlj5rqLHeu/4CI/QeH4UiZgZMvTupWU/pIQlj+bx+ecFJ7yYBo8ewcc7ZqwOAw8qWxnrQACqoQlLDORroAImx4/pl+P8ADe4WUqTlOh0VzH2jOT5LmI8exsyeiVOWtairMhbktnQXdrB0qQabGKuXxFadX6xNxLPJ6Y4vBwurDNFzI4dNXLTMCQUqDio6V5wNXCJiqMEjq8biwOS9FSEuWEW/DuG6qp9YZw3CQi9YnNWT4Rs56CKKNE27IrGY5QBlHoVf5/BEFoFKga1HqXADWf0hmUMrvpTKaMDbxHqQ4qDyMcSWItUU1DkHmasTrqYoiZBErxBy1iPlTcN8oMpWQ2UAbG1DptuPTcRKVQUAJBFDZjuQaa6/SJd9YEFJDtc60FCGHntDGATFuWYZbl3d+rAF4hOcDLmzUSCX5ORqzFqN6x9hVsoku7kcmHW9ydaEXehJlSBoQH0b3reWm2kYxPBoZLXCjah82uxb0OsO5VKqnK1hRdhTRLaQFBCUkpBOjs5FL+pF9dHETXjFJOUS8zMHZVSBWxAvS2kYxTYVPcydHXU2JYWFw1vjFBi5zmLbi+IZ6sPdAJ9fQfERRAOYSRj5CHjRYXBpAGViRcXq9PpFbhsPyenlUb6fxFphgQGAqBlBo6mylhuDlV5wUqMMS8MwOp6bAksP+PxgudLXe6a2Te5EcRKYaLJYWDVpZ3rqefnHFOksXagJs1nZg2YX51hjC+LnNdqndyBaqtmt6xRY7EuT+Hz/ADSHeJYpnDfYb13NPykVmHQ5f7fWEkwo0nYXhneT0jmkH/6PwA9Y0f8AV3B5J2HO8shuihHf6YYL/ezGwTm0FVUHoBCf9VuKiZjjL0kpTL2c+0o9KgeUI2UXZl8GvNKnSjt3qP7pbk+qCr0imXD2GxHdzEr2NeYsR6PC+IwzLUkVYkDmHofRoCBM1PY3iby1SFe740dFHxD1r5xfqkvaKDspwNSVCaoUDk7ZWq/lHoMvga1jMcqUs4AazO52pDARmpyUISSry0c7Vionyi1xV6uEg/8AkSavSwoWiw4tPBUoBmYhDlnDTElVeYisxKiaJqKlTOxqSQSFXBJh0gNkJ2JClEpFrACtbkAEuQxiKdSDm8+WvmfjzgkxSWUHJAcgWqActzzFokbsAagqbWtXGtiYYUlIUkkaaPzIqxDEnW9rQTGzhlcHQPQVLECtBQ5ah9I+lIUKAhQAa1aV8I3IcgHSlCKhx+Yhg1CgBnIOrh6aattu2MfJYITUsfCG2Dg82qflBsIBom5rUs1Nw4v8Q+sAQlgHD010sWGwfltDyDRwxoVXIZywVSjXuxoRVxGMH7guQlsrUZyalgwBOthU6QBWGILAgjQnMSQau4v1gkvEBMsLB8RIpYsGe9g5A/5coTXxQucrM5336RjGWxU4rXcknfd+Zg6OFMalqPb8fT1iHCpOeY5AIDO9q0blqx3aLnvFPmNQ7CtxqN6gEPuBCJWYVlyEhNK0Y11Nr+Y6iHZSC1A4DIBbkCxF2qCDyj5ZJULEDxLIOt8zdG/BBZaW9oAe0TYVJIb1duohjEZJTzcM7MQ77c2I5RHGLo5JIqkgAUrr5MQbMT0gyZtFkuHqCz0D20sB5pii4rjtNDpoGsws1yORjPoxXYubmUW+b/GDS8NRKbEs/T6QLBynJO1SamND2d4GqdmmAewpAdqMYl2VitWbfsFI7qWHBVMKglIHupF1q5AE+kYzt2ycfPSl2GRJJLlSsiSonmSTHtvAcEEykhgFMAeceGdoVqxGPxGUFRXOmsBqyyB8BfkYEgxZnFiNB2Y4T381BNmS/kG+ghTH4SVLBT3hmTDQCWB3aTsVqqr/AIhtiY3HYLhrKHlGjsEls2CeDpRLShvbIB/tHiV8gPOK3tZxzu5XcIICi+Y0oggkCu9ujbxccWx6ZIVMNcg7tHOYfEodAwc8o84xmLKlKUSczkku4YlRb2gTQ+UVSEbF52IJJU4qFPqzkqAYLpUnzheXKSUjUuXckAjNMANTem8GVPGVix08jnTmYquyk0fQQJMkKLhXhclr0KuSmcOaGGFCjBgEMxqCK1qoA2WdxAgSpdARQEs7GgrTQc9UjcxJcwJpU1ABGjZCGuXOU9IBNnKlpcsAkD3XOUmjgsFGtyDQwDFomYlL0NAEhnAfUBgN7+Ra8J41PjT4tWAGUEOC4Pxd+YMUv/eaFkrUpRAd8oAYgDw11s4HKHMMhamMwZRYJDk1TdhWzU61eNZh6WrxA0clRTRwTWja1braOTMSAnNZySz5gQBQVsNARVT8i80KynMK2L3Bpu1XvRrPdnQ4tivEQWFcwqDerjR61O1rwTHVcRCvCKEbsPCM1A/LMHP6htBpc8MKJPnMPxcP6RQSnzOPkDdtTSzVMOpxKmov1/mFsAfheGKJb/qqaAEOzV2IZn1hyQivizCjtWuwGrkZVDzhiVKKgEgszmgPhAFSGsB7Rb1gWEYG32Glzapp1asEIaXh60BJNaaAVzdQrK93BMfS0nVgwqDQFnptYU5tH0111qxYWuA7Vo91JNX8ItEe7oCGOY6ECgymo8goV35wTEcViWSqozOzgM/vEg2BBYtrWMniJhmL+bfGLjj2KCQyTem+ZrF9Gc6BwoRXYHDUc9XP81icmNFWw0uVQJHvEWJtuKNHrX9O+FZJK0kXr6Rhex3BjPm5iKA06R6tPxkrASO9mnKE0A95am9lI1PyvGX6Uf4gvartQjA4XvaGYrwyk/qXuf2pufIax4UrElKSP/ZN8UxWoQqoQNs3tHkw3ix45xVeMmmfOoj2UIBLMC+RG/7ldeQiixk8h1H2lOen2iTdjJcdsZ4bhu8nckj4x6z2Y4blGY0AY7W+5EYLsXwkqSFfqJfoI3HHcf3aEyA2Y5e8a4CmpapbL5ONYtFUibd7KbtHx7PMZKvCkFKBUOSpQUq4JJvtURmsRmBJdzVqmzqFXueY3hgqsC4NNQ5fulUB8yekCAL39651BZJZjS4rpDImSkT1kpYtWrOSlzQhlVd7dI7OmjIwYAEEipuEtfUuYFJKk5Wo9ACDlqEkGo1aOpTorQijhLkqAcgX9oB/pBMGlYVKm0Tmeli5AZTuDuWg5wgYgpzOPZJDCia3/uLNHUWygps4DCoKUEsSxun7RKbPZnKiAXLl1EGoo34ANoJiumyRJORrFO9WsKB9vTWkHw6HVmIc7Gvw3NDSuohbiHE3KZQYqJSdPBRLuQaey+9S8Hw07KSFHQ3azGjDfYVpSsAxJb5lOpXjdiNbVpYBy5atBoYz2PXUh/l+NFpjppSoMQQaj9w3PIOW3MZ/HK8XxrW+nSAzE5KXavTXo40i1RwbMHzEdG0p9IDgZIyggs1TvRjp0+MNmYBTKktRzQnqMwjAHJSyCHPiJatNm8qgNsqjRNFlKYMCQxrmSAWQNXYMDqRc2AMzBISlywdwA/hYXo1VDqiGUg5R+p8xYkEeyLPcOle7JUGFowQctmryqxOviU16sFN+GOJmMpwGCQWpZy6r3AJfoQ+giZCQQLCgdiyaio5ZiH/uip4rix4kpDOcoqSQxpqztRrDqYDMV85ZmzXq3yA/j5QXGT/cTyzGleTiPhO7lDCsxVSaFuR1iOEkZmdgPhXUxKTLxj/K7Nt2V7XyMJIAyrXNOyRlHVyHis4xxw4iZ3kzNMVZOcgIQNkykMAOpPN4rZ8pIUyHIoAdSWqfPaB8RlLlMFJZRDgEh0jdQd09C0JfIsoRgSxXFMoVmGZShlBLOBskMyR08oq8GVKmA0zE0cAhPNjSF5syru53+wix4TJKfEQOT6w0YpMjKTk6PROF8UTJQCSVTFAkOM1QKqVy+ZaKjFYpyVrYqJJKi1SFuRcMfCNdYVlSyE5lDxLZSnJIAImJYAAkUAjk9ZU+zAm4BcEsXY6Ea1i5FgETlMLlmYGj0SMrBVQzRxNnOjbs5SkkMzt9oNMWxSQzuXqCCxCQK1plEduSa6M9XYAaE1oRBAdRKfxOokENSgLJFaO2lOUEEqgokEgEmjezLIFTWqTEs3iJNPZsLsUliwYVTBgcockCwABfN4Tz/btrGMQLIyhVaGppS1nLkM9Io+JcTyWqo1ArStiQdGh/i+P7sAkeI2BG5NiU0irwnDc6ipZKlFy1NsxFb67FhSAYhwvAlytRrlKiTVhvuLX0i3Sqj+EmrBq0Zwzva7VFNojLQEoN9CaOzDfpTMKVrQwALBoxA0Ao5cU5AGnUxjCPEZwKgB1rdJJFToT8LmKfKSvesP4+cxFQaNyH8/eEZCqvC2KWqlpQkB3I01r000j4gahVa0tWuhhKTOY5yaC3UFxTUOGjg4usUSSBpf6GGsxpJRUQh3Fs1DTw5syTo4IUBzJpEgDVSmqphVmYnagbxDoRe0LYc+FOtHDkswBoz/sb70bk5THKagEB7EjK79Wau77wAoPOmihal8pLAiocm7NmB1cDeKWfN7uvvkUoPA/KrdNPOGJ+JZz7yXYsFVsTWz0PKsUxmOXOvlCNj1SCypZUXOtYt8HhszkkJQlsylWGwa5UdAK/OBcNwqShcxb5JeV0p9pRU4ABNEjnVtjAcXxBSyKBKU0ShNEp3bc7k1MSZePiOTuKhHhkjKTTOazCPkgck13JhSVwmbNSTLSSgOSo0zHUkmFJRzKbdh0eLvF8ZWqUJQZKEkgJAZ6VKv1Fn6PBikB+RW4fA5A6jU0G3qL0i1wErMSVUCQ+XQmuUB+Y8or++DOzUt9tossPiAlpaXehelCTUglzqNrRRLYsmorQ1MnpKiQHuSWQ4d1Em+r0eOIysxDhqqYl6rZmNKNtCk3FoSpzmZnNiSSlJIqbVPrHJGIzJKgAwoQQk1O1KRSyA2hRU76g08VMoUdFUdqwYKYFwktQ3fKFLY0FAH+EJYjHJyuXFksAGsb1r7V45LxaSCTmU3iLhnDEtRVqW5xrMWCUpqxBoWBAqQk1ZndhCvEcZkzKKnD+GvteIkC3KAr4inKFVqaht87iihRlRTYnFd6tySwPhHQPWsZsxNDzVla3cn0roNf4i9lpJSPecEkEhTlVABs+T2t6axTyMUDdy9NrgGrF/LVucWiuIIShR8RINmHvpe7uzabgGBaMTmzWTQqclViAzACg3u41B3BismziVe11o1g19rgesfK4uCH8TElWh97d72L7vvFcvEBjernRqUt6+UazAsbNeADrH0xbxxJrCAHZeEzXJFwB0qQXs4iwOHlJpkKqCoIYuHe0VqsUGADio2fr1jnfcyL0A/mGtGP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s-CZ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9367" y="0"/>
            <a:ext cx="2094633" cy="3024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48307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Josef Škvorecký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04800" y="1554162"/>
            <a:ext cx="8686800" cy="4899174"/>
          </a:xfrm>
        </p:spPr>
        <p:txBody>
          <a:bodyPr/>
          <a:lstStyle/>
          <a:p>
            <a:r>
              <a:rPr lang="cs-CZ" b="1" dirty="0" smtClean="0">
                <a:solidFill>
                  <a:srgbClr val="C00000"/>
                </a:solidFill>
              </a:rPr>
              <a:t>Zbabělci</a:t>
            </a:r>
            <a:endParaRPr lang="cs-CZ" dirty="0" smtClean="0"/>
          </a:p>
          <a:p>
            <a:r>
              <a:rPr lang="cs-CZ" dirty="0" smtClean="0"/>
              <a:t>Románová prvotina Škvoreckého</a:t>
            </a:r>
          </a:p>
          <a:p>
            <a:endParaRPr lang="cs-CZ" dirty="0"/>
          </a:p>
          <a:p>
            <a:r>
              <a:rPr lang="cs-CZ" dirty="0" smtClean="0"/>
              <a:t>Motivy </a:t>
            </a:r>
            <a:r>
              <a:rPr lang="cs-CZ" dirty="0" err="1" smtClean="0"/>
              <a:t>demýtizace</a:t>
            </a:r>
            <a:r>
              <a:rPr lang="cs-CZ" dirty="0" smtClean="0"/>
              <a:t>, čecháčkovství, deziluze z ruských vojáků</a:t>
            </a:r>
          </a:p>
          <a:p>
            <a:endParaRPr lang="cs-CZ" dirty="0"/>
          </a:p>
          <a:p>
            <a:r>
              <a:rPr lang="cs-CZ" dirty="0" smtClean="0"/>
              <a:t>8 dní v květnu, v roce 1945 v Kostelci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321489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b="1" dirty="0">
                <a:solidFill>
                  <a:srgbClr val="C00000"/>
                </a:solidFill>
              </a:rPr>
              <a:t>Zbabělci</a:t>
            </a:r>
            <a:br>
              <a:rPr lang="cs-CZ" b="1" dirty="0">
                <a:solidFill>
                  <a:srgbClr val="C00000"/>
                </a:solidFill>
              </a:rPr>
            </a:b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04800" y="1554162"/>
            <a:ext cx="8686800" cy="5115198"/>
          </a:xfrm>
        </p:spPr>
        <p:txBody>
          <a:bodyPr>
            <a:normAutofit/>
          </a:bodyPr>
          <a:lstStyle/>
          <a:p>
            <a:r>
              <a:rPr lang="cs-CZ" b="1" dirty="0" smtClean="0"/>
              <a:t>Danny Smiřický</a:t>
            </a:r>
          </a:p>
          <a:p>
            <a:endParaRPr lang="cs-CZ" dirty="0" smtClean="0"/>
          </a:p>
          <a:p>
            <a:r>
              <a:rPr lang="cs-CZ" dirty="0" smtClean="0"/>
              <a:t>Autobiografická postava, student gymnázia</a:t>
            </a:r>
          </a:p>
          <a:p>
            <a:endParaRPr lang="cs-CZ" dirty="0" smtClean="0"/>
          </a:p>
          <a:p>
            <a:r>
              <a:rPr lang="cs-CZ" dirty="0" smtClean="0"/>
              <a:t>Jeho koníčky = jazz a dívky</a:t>
            </a:r>
          </a:p>
          <a:p>
            <a:endParaRPr lang="cs-CZ" dirty="0" smtClean="0"/>
          </a:p>
          <a:p>
            <a:r>
              <a:rPr lang="cs-CZ" dirty="0" smtClean="0"/>
              <a:t>Mládež je při osvobozování statečná X rodiče jsou bojácní a rezervovaní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658868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Josef Škvorecký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04800" y="1554162"/>
            <a:ext cx="8686800" cy="5303838"/>
          </a:xfrm>
        </p:spPr>
        <p:txBody>
          <a:bodyPr>
            <a:normAutofit/>
          </a:bodyPr>
          <a:lstStyle/>
          <a:p>
            <a:r>
              <a:rPr lang="cs-CZ" b="1" dirty="0" smtClean="0">
                <a:solidFill>
                  <a:srgbClr val="C00000"/>
                </a:solidFill>
              </a:rPr>
              <a:t>Prima sezóna</a:t>
            </a:r>
          </a:p>
          <a:p>
            <a:endParaRPr lang="cs-CZ" dirty="0" smtClean="0"/>
          </a:p>
          <a:p>
            <a:r>
              <a:rPr lang="cs-CZ" b="1" dirty="0" smtClean="0"/>
              <a:t>6 povídek</a:t>
            </a:r>
          </a:p>
          <a:p>
            <a:r>
              <a:rPr lang="cs-CZ" dirty="0" smtClean="0"/>
              <a:t>Odehrává se za </a:t>
            </a:r>
            <a:r>
              <a:rPr lang="cs-CZ" b="1" dirty="0" smtClean="0"/>
              <a:t>protektorátu</a:t>
            </a:r>
            <a:r>
              <a:rPr lang="cs-CZ" dirty="0" smtClean="0"/>
              <a:t> v Kostelci</a:t>
            </a:r>
          </a:p>
          <a:p>
            <a:r>
              <a:rPr lang="cs-CZ" dirty="0" smtClean="0"/>
              <a:t>O Dannyho </a:t>
            </a:r>
            <a:r>
              <a:rPr lang="cs-CZ" b="1" dirty="0" smtClean="0"/>
              <a:t>neúspěšném namlouvání </a:t>
            </a:r>
            <a:r>
              <a:rPr lang="cs-CZ" dirty="0" smtClean="0"/>
              <a:t>– válka je jen kulisou osudu mladíka Dannyho</a:t>
            </a:r>
          </a:p>
          <a:p>
            <a:endParaRPr lang="cs-CZ" dirty="0"/>
          </a:p>
          <a:p>
            <a:r>
              <a:rPr lang="cs-CZ" dirty="0" smtClean="0"/>
              <a:t>Dle Škvoreckého je to jeho nejlepší kniha</a:t>
            </a:r>
          </a:p>
          <a:p>
            <a:r>
              <a:rPr lang="cs-CZ" dirty="0" smtClean="0"/>
              <a:t>(TV seriál)</a:t>
            </a:r>
            <a:endParaRPr lang="cs-CZ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188640"/>
            <a:ext cx="3238872" cy="22029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46072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>
                <a:solidFill>
                  <a:srgbClr val="C00000"/>
                </a:solidFill>
              </a:rPr>
              <a:t>Mirákl</a:t>
            </a:r>
            <a:endParaRPr lang="cs-CZ" dirty="0">
              <a:solidFill>
                <a:srgbClr val="C00000"/>
              </a:solidFill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 smtClean="0"/>
          </a:p>
          <a:p>
            <a:r>
              <a:rPr lang="cs-CZ" dirty="0" smtClean="0"/>
              <a:t>Příběh z malého města</a:t>
            </a:r>
          </a:p>
          <a:p>
            <a:endParaRPr lang="cs-CZ" dirty="0" smtClean="0"/>
          </a:p>
          <a:p>
            <a:r>
              <a:rPr lang="cs-CZ" dirty="0" smtClean="0"/>
              <a:t>Údajný zázrak (plačící soška Panny Marie) je důvodem k vyšetřování státní bezpečností a soudnímu procesu s farářem (vyšlo v exilu v Torontu)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050353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 smtClean="0"/>
          </a:p>
          <a:p>
            <a:endParaRPr lang="cs-CZ" dirty="0"/>
          </a:p>
          <a:p>
            <a:endParaRPr lang="cs-CZ" dirty="0" smtClean="0"/>
          </a:p>
          <a:p>
            <a:r>
              <a:rPr lang="cs-CZ"/>
              <a:t> </a:t>
            </a:r>
            <a:r>
              <a:rPr lang="cs-CZ" smtClean="0"/>
              <a:t>           </a:t>
            </a:r>
            <a:r>
              <a:rPr lang="cs-CZ" dirty="0" smtClean="0"/>
              <a:t>Díky za pozornost </a:t>
            </a:r>
            <a:r>
              <a:rPr lang="cs-CZ" dirty="0" smtClean="0">
                <a:sym typeface="Wingdings" pitchFamily="2" charset="2"/>
              </a:rPr>
              <a:t>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763509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Julius Fučík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cs-CZ" dirty="0" smtClean="0"/>
              <a:t>Dílo zneužito pro                                    </a:t>
            </a:r>
            <a:r>
              <a:rPr lang="cs-CZ" b="1" dirty="0" smtClean="0"/>
              <a:t>komunistickou propagandu</a:t>
            </a:r>
          </a:p>
          <a:p>
            <a:endParaRPr lang="cs-CZ" dirty="0" smtClean="0"/>
          </a:p>
          <a:p>
            <a:endParaRPr lang="cs-CZ" dirty="0"/>
          </a:p>
          <a:p>
            <a:endParaRPr lang="cs-CZ" dirty="0" smtClean="0"/>
          </a:p>
          <a:p>
            <a:r>
              <a:rPr lang="cs-CZ" dirty="0" smtClean="0"/>
              <a:t>Epická reportáž líčí poměry v pankrácké věznici 1942- 43</a:t>
            </a:r>
          </a:p>
          <a:p>
            <a:endParaRPr lang="cs-CZ" dirty="0" smtClean="0"/>
          </a:p>
          <a:p>
            <a:r>
              <a:rPr lang="cs-CZ" dirty="0" smtClean="0"/>
              <a:t>Líčí hrdiny a kolaborující dozorce</a:t>
            </a:r>
            <a:endParaRPr lang="cs-CZ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116633"/>
            <a:ext cx="3004344" cy="38422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60939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Jan Drda (1915-1970) </a:t>
            </a:r>
            <a:r>
              <a:rPr lang="cs-CZ" sz="2800" dirty="0" smtClean="0"/>
              <a:t>str. 17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04800" y="1554162"/>
            <a:ext cx="8686800" cy="4971182"/>
          </a:xfrm>
        </p:spPr>
        <p:txBody>
          <a:bodyPr>
            <a:normAutofit/>
          </a:bodyPr>
          <a:lstStyle/>
          <a:p>
            <a:endParaRPr lang="cs-CZ" dirty="0" smtClean="0"/>
          </a:p>
          <a:p>
            <a:endParaRPr lang="cs-CZ" dirty="0"/>
          </a:p>
          <a:p>
            <a:endParaRPr lang="cs-CZ" dirty="0" smtClean="0"/>
          </a:p>
          <a:p>
            <a:r>
              <a:rPr lang="cs-CZ" dirty="0" smtClean="0"/>
              <a:t>Kontroverzní, částečně prokomunistický autor</a:t>
            </a:r>
          </a:p>
          <a:p>
            <a:endParaRPr lang="cs-CZ" dirty="0"/>
          </a:p>
          <a:p>
            <a:r>
              <a:rPr lang="cs-CZ" b="1" dirty="0" smtClean="0">
                <a:solidFill>
                  <a:srgbClr val="C00000"/>
                </a:solidFill>
              </a:rPr>
              <a:t>Němá barikáda </a:t>
            </a:r>
          </a:p>
          <a:p>
            <a:r>
              <a:rPr lang="cs-CZ" b="1" dirty="0" smtClean="0"/>
              <a:t>11 povídek s motivem hrdinství </a:t>
            </a:r>
            <a:r>
              <a:rPr lang="cs-CZ" dirty="0" smtClean="0"/>
              <a:t>prostých lidí je přímou reakcí na válku</a:t>
            </a:r>
            <a:endParaRPr lang="cs-CZ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154290"/>
            <a:ext cx="2195736" cy="3074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43281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 smtClean="0">
                <a:solidFill>
                  <a:schemeClr val="tx1"/>
                </a:solidFill>
              </a:rPr>
              <a:t>Jan Drda  </a:t>
            </a:r>
            <a:r>
              <a:rPr lang="cs-CZ" b="1" dirty="0" smtClean="0">
                <a:solidFill>
                  <a:srgbClr val="C00000"/>
                </a:solidFill>
              </a:rPr>
              <a:t>Němá </a:t>
            </a:r>
            <a:r>
              <a:rPr lang="cs-CZ" b="1" dirty="0">
                <a:solidFill>
                  <a:srgbClr val="C00000"/>
                </a:solidFill>
              </a:rPr>
              <a:t>barikáda</a:t>
            </a:r>
            <a:br>
              <a:rPr lang="cs-CZ" b="1" dirty="0">
                <a:solidFill>
                  <a:srgbClr val="C00000"/>
                </a:solidFill>
              </a:rPr>
            </a:b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04800" y="908720"/>
            <a:ext cx="8686800" cy="5832648"/>
          </a:xfrm>
        </p:spPr>
        <p:txBody>
          <a:bodyPr/>
          <a:lstStyle/>
          <a:p>
            <a:r>
              <a:rPr lang="cs-CZ" dirty="0" smtClean="0">
                <a:solidFill>
                  <a:schemeClr val="tx1"/>
                </a:solidFill>
              </a:rPr>
              <a:t>Nejznámější povídka: </a:t>
            </a:r>
            <a:r>
              <a:rPr lang="cs-CZ" b="1" dirty="0" smtClean="0">
                <a:solidFill>
                  <a:srgbClr val="00B050"/>
                </a:solidFill>
              </a:rPr>
              <a:t>Vyšší princip</a:t>
            </a:r>
          </a:p>
          <a:p>
            <a:endParaRPr lang="cs-CZ" dirty="0" smtClean="0"/>
          </a:p>
          <a:p>
            <a:r>
              <a:rPr lang="cs-CZ" dirty="0" smtClean="0"/>
              <a:t>Apolitický profesor odsoudí před třídou popravu svých 5 studentů (při heydrichiádě), i když neví, zda mezi nimi není udavač:</a:t>
            </a:r>
            <a:endParaRPr lang="cs-CZ" dirty="0"/>
          </a:p>
          <a:p>
            <a:r>
              <a:rPr lang="cs-CZ" b="1" dirty="0" smtClean="0"/>
              <a:t>„Vražda na tyranu není zločinem“</a:t>
            </a:r>
          </a:p>
          <a:p>
            <a:endParaRPr lang="cs-CZ" b="1" dirty="0" smtClean="0"/>
          </a:p>
          <a:p>
            <a:r>
              <a:rPr lang="cs-CZ" b="1" dirty="0" smtClean="0"/>
              <a:t>Závěrečná scéna:</a:t>
            </a:r>
          </a:p>
          <a:p>
            <a:r>
              <a:rPr lang="cs-CZ" dirty="0" smtClean="0">
                <a:hlinkClick r:id="rId2"/>
              </a:rPr>
              <a:t>https://www.youtube.com/watch?v=G_EEGthGt9I</a:t>
            </a:r>
            <a:endParaRPr lang="cs-CZ" dirty="0" smtClean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669598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 smtClean="0"/>
              <a:t>Jan Otčenášek (1924-1979)</a:t>
            </a:r>
            <a:br>
              <a:rPr lang="cs-CZ" dirty="0" smtClean="0"/>
            </a:br>
            <a:r>
              <a:rPr lang="cs-CZ" sz="2700" dirty="0" smtClean="0"/>
              <a:t>str. 24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04800" y="1554162"/>
            <a:ext cx="8686800" cy="5303838"/>
          </a:xfrm>
        </p:spPr>
        <p:txBody>
          <a:bodyPr/>
          <a:lstStyle/>
          <a:p>
            <a:r>
              <a:rPr lang="cs-CZ" b="1" dirty="0" smtClean="0">
                <a:solidFill>
                  <a:srgbClr val="C00000"/>
                </a:solidFill>
              </a:rPr>
              <a:t>Romeo, Julie a tma (</a:t>
            </a:r>
            <a:r>
              <a:rPr lang="cs-CZ" dirty="0" smtClean="0"/>
              <a:t>1958)</a:t>
            </a:r>
          </a:p>
          <a:p>
            <a:endParaRPr lang="cs-CZ" dirty="0" smtClean="0"/>
          </a:p>
          <a:p>
            <a:r>
              <a:rPr lang="cs-CZ" dirty="0" smtClean="0"/>
              <a:t>Novela  - milostný námět</a:t>
            </a:r>
          </a:p>
          <a:p>
            <a:endParaRPr lang="cs-CZ" dirty="0" smtClean="0"/>
          </a:p>
          <a:p>
            <a:r>
              <a:rPr lang="cs-CZ" b="1" dirty="0" smtClean="0"/>
              <a:t>Židovská dívka Ester </a:t>
            </a:r>
            <a:r>
              <a:rPr lang="cs-CZ" dirty="0" smtClean="0"/>
              <a:t>nenastoupila do transportu</a:t>
            </a:r>
          </a:p>
          <a:p>
            <a:endParaRPr lang="cs-CZ" dirty="0" smtClean="0"/>
          </a:p>
          <a:p>
            <a:r>
              <a:rPr lang="cs-CZ" dirty="0" smtClean="0"/>
              <a:t>Ukryl ji náhodný známý, </a:t>
            </a:r>
            <a:r>
              <a:rPr lang="cs-CZ" b="1" dirty="0" smtClean="0"/>
              <a:t>maturant Pavel </a:t>
            </a:r>
            <a:r>
              <a:rPr lang="cs-CZ" dirty="0" smtClean="0"/>
              <a:t>za otcovou dílnou</a:t>
            </a:r>
          </a:p>
          <a:p>
            <a:endParaRPr lang="cs-CZ" dirty="0"/>
          </a:p>
          <a:p>
            <a:endParaRPr lang="cs-CZ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4140" y="457200"/>
            <a:ext cx="2460104" cy="34441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96754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>
                <a:solidFill>
                  <a:srgbClr val="C00000"/>
                </a:solidFill>
              </a:rPr>
              <a:t>Romeo, Julie a tma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Ale sleduje je zákeřný soused</a:t>
            </a:r>
          </a:p>
          <a:p>
            <a:endParaRPr lang="cs-CZ" dirty="0" smtClean="0"/>
          </a:p>
          <a:p>
            <a:r>
              <a:rPr lang="cs-CZ" dirty="0" smtClean="0"/>
              <a:t>Ester nechce rodinu ohrozit a vyběhne ven za přestřelky</a:t>
            </a:r>
          </a:p>
          <a:p>
            <a:endParaRPr lang="cs-CZ" dirty="0" smtClean="0"/>
          </a:p>
          <a:p>
            <a:r>
              <a:rPr lang="cs-CZ" dirty="0" smtClean="0"/>
              <a:t>Umírá, aby Pavla ochránila, on se o jejím konci nedozví…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532704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 flipV="1">
            <a:off x="304800" y="404664"/>
            <a:ext cx="8686800" cy="52536"/>
          </a:xfrm>
        </p:spPr>
        <p:txBody>
          <a:bodyPr>
            <a:normAutofit fontScale="90000"/>
          </a:bodyPr>
          <a:lstStyle/>
          <a:p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04800" y="476672"/>
            <a:ext cx="8686800" cy="6192688"/>
          </a:xfrm>
        </p:spPr>
        <p:txBody>
          <a:bodyPr/>
          <a:lstStyle/>
          <a:p>
            <a:r>
              <a:rPr lang="cs-CZ" b="1" dirty="0" smtClean="0">
                <a:solidFill>
                  <a:srgbClr val="C00000"/>
                </a:solidFill>
              </a:rPr>
              <a:t>Kulhavý Orfeus</a:t>
            </a:r>
          </a:p>
          <a:p>
            <a:endParaRPr lang="cs-CZ" dirty="0" smtClean="0">
              <a:solidFill>
                <a:schemeClr val="tx1"/>
              </a:solidFill>
            </a:endParaRPr>
          </a:p>
          <a:p>
            <a:r>
              <a:rPr lang="cs-CZ" b="1" dirty="0" smtClean="0">
                <a:solidFill>
                  <a:schemeClr val="tx1"/>
                </a:solidFill>
              </a:rPr>
              <a:t>Rozsáhlý generační román</a:t>
            </a:r>
            <a:r>
              <a:rPr lang="cs-CZ" dirty="0" smtClean="0">
                <a:solidFill>
                  <a:schemeClr val="tx1"/>
                </a:solidFill>
              </a:rPr>
              <a:t>, volné pokračování Romeo, Julie a tma</a:t>
            </a:r>
          </a:p>
          <a:p>
            <a:endParaRPr lang="cs-CZ" dirty="0" smtClean="0">
              <a:solidFill>
                <a:schemeClr val="tx1"/>
              </a:solidFill>
            </a:endParaRPr>
          </a:p>
          <a:p>
            <a:r>
              <a:rPr lang="cs-CZ" dirty="0" smtClean="0">
                <a:solidFill>
                  <a:schemeClr val="tx1"/>
                </a:solidFill>
              </a:rPr>
              <a:t>5 spolužáků z gymnázia založilo v totálním nasazení </a:t>
            </a:r>
            <a:r>
              <a:rPr lang="cs-CZ" b="1" dirty="0" smtClean="0">
                <a:solidFill>
                  <a:schemeClr val="tx1"/>
                </a:solidFill>
              </a:rPr>
              <a:t>ilegální organizaci Orfeus</a:t>
            </a:r>
            <a:r>
              <a:rPr lang="cs-CZ" dirty="0" smtClean="0">
                <a:solidFill>
                  <a:schemeClr val="tx1"/>
                </a:solidFill>
              </a:rPr>
              <a:t> (letáky, štvavé nápisy, škodí v továrně)</a:t>
            </a:r>
          </a:p>
          <a:p>
            <a:endParaRPr lang="cs-CZ" dirty="0">
              <a:solidFill>
                <a:schemeClr val="tx1"/>
              </a:solidFill>
            </a:endParaRPr>
          </a:p>
          <a:p>
            <a:r>
              <a:rPr lang="cs-CZ" dirty="0" smtClean="0">
                <a:solidFill>
                  <a:schemeClr val="tx1"/>
                </a:solidFill>
              </a:rPr>
              <a:t>Jsou odhaleni, ale u vyšetřovatelů jsou vnímáni jako neškodní kluci </a:t>
            </a:r>
            <a:endParaRPr lang="cs-CZ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8910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u="sng" dirty="0" smtClean="0">
                <a:solidFill>
                  <a:srgbClr val="C00000"/>
                </a:solidFill>
              </a:rPr>
              <a:t>Bohumil Hrabal (1914-1997)</a:t>
            </a:r>
            <a:endParaRPr lang="cs-CZ" u="sng" dirty="0">
              <a:solidFill>
                <a:srgbClr val="C00000"/>
              </a:solidFill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cs-CZ" dirty="0" smtClean="0"/>
              <a:t>1965 </a:t>
            </a:r>
            <a:r>
              <a:rPr lang="cs-CZ" b="1" dirty="0" smtClean="0">
                <a:solidFill>
                  <a:srgbClr val="C00000"/>
                </a:solidFill>
              </a:rPr>
              <a:t>Ostře sledované vlaky </a:t>
            </a:r>
            <a:r>
              <a:rPr lang="cs-CZ" b="1" dirty="0" smtClean="0">
                <a:solidFill>
                  <a:schemeClr val="tx1"/>
                </a:solidFill>
              </a:rPr>
              <a:t>str. 76</a:t>
            </a:r>
          </a:p>
          <a:p>
            <a:r>
              <a:rPr lang="cs-CZ" b="1" dirty="0" smtClean="0">
                <a:solidFill>
                  <a:schemeClr val="tx1"/>
                </a:solidFill>
              </a:rPr>
              <a:t>2. vlna reakce </a:t>
            </a:r>
            <a:r>
              <a:rPr lang="cs-CZ" b="1" smtClean="0">
                <a:solidFill>
                  <a:schemeClr val="tx1"/>
                </a:solidFill>
              </a:rPr>
              <a:t>na válku</a:t>
            </a:r>
            <a:endParaRPr lang="cs-CZ" b="1" dirty="0" smtClean="0">
              <a:solidFill>
                <a:schemeClr val="tx1"/>
              </a:solidFill>
            </a:endParaRPr>
          </a:p>
          <a:p>
            <a:endParaRPr lang="cs-CZ" dirty="0" smtClean="0"/>
          </a:p>
          <a:p>
            <a:r>
              <a:rPr lang="cs-CZ" dirty="0" smtClean="0"/>
              <a:t>Zfilmoval Jiří Menzel</a:t>
            </a:r>
          </a:p>
          <a:p>
            <a:endParaRPr lang="cs-CZ" dirty="0" smtClean="0"/>
          </a:p>
          <a:p>
            <a:r>
              <a:rPr lang="cs-CZ" dirty="0" smtClean="0"/>
              <a:t>Jediná Hrabalova kniha s uzavřeným příběhem a tradiční stavbou</a:t>
            </a:r>
          </a:p>
          <a:p>
            <a:endParaRPr lang="cs-CZ" dirty="0" smtClean="0"/>
          </a:p>
          <a:p>
            <a:r>
              <a:rPr lang="cs-CZ" dirty="0" smtClean="0"/>
              <a:t>Hlavní hrdina je výpravčí </a:t>
            </a:r>
            <a:r>
              <a:rPr lang="cs-CZ" b="1" dirty="0" smtClean="0"/>
              <a:t>Miloš Hrma</a:t>
            </a:r>
          </a:p>
          <a:p>
            <a:endParaRPr lang="cs-CZ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188639"/>
            <a:ext cx="2290580" cy="3125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29130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sta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Cesta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esta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CA70B1BD1DBA5343977DDED399D04114" ma:contentTypeVersion="4" ma:contentTypeDescription="Vytvoří nový dokument" ma:contentTypeScope="" ma:versionID="f90fbe75922ee67d4bda25d443c0d683">
  <xsd:schema xmlns:xsd="http://www.w3.org/2001/XMLSchema" xmlns:xs="http://www.w3.org/2001/XMLSchema" xmlns:p="http://schemas.microsoft.com/office/2006/metadata/properties" xmlns:ns2="2e6e352e-daf4-4a4d-a1a5-d77b4f112608" targetNamespace="http://schemas.microsoft.com/office/2006/metadata/properties" ma:root="true" ma:fieldsID="42947b717d9f99ffa260aa5fba2553d0" ns2:_="">
    <xsd:import namespace="2e6e352e-daf4-4a4d-a1a5-d77b4f1126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e6e352e-daf4-4a4d-a1a5-d77b4f11260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12391EA-4102-4A99-8115-226D17DC499E}"/>
</file>

<file path=customXml/itemProps2.xml><?xml version="1.0" encoding="utf-8"?>
<ds:datastoreItem xmlns:ds="http://schemas.openxmlformats.org/officeDocument/2006/customXml" ds:itemID="{B7B617F6-0EB5-4708-8C2C-0D1DA263305B}"/>
</file>

<file path=customXml/itemProps3.xml><?xml version="1.0" encoding="utf-8"?>
<ds:datastoreItem xmlns:ds="http://schemas.openxmlformats.org/officeDocument/2006/customXml" ds:itemID="{30126ADA-0175-4C41-B7E6-396600777210}"/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378</TotalTime>
  <Words>718</Words>
  <Application>Microsoft Office PowerPoint</Application>
  <PresentationFormat>Předvádění na obrazovce (4:3)</PresentationFormat>
  <Paragraphs>174</Paragraphs>
  <Slides>26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26</vt:i4>
      </vt:variant>
    </vt:vector>
  </HeadingPairs>
  <TitlesOfParts>
    <vt:vector size="31" baseType="lpstr">
      <vt:lpstr>Franklin Gothic Book</vt:lpstr>
      <vt:lpstr>Franklin Gothic Medium</vt:lpstr>
      <vt:lpstr>Wingdings</vt:lpstr>
      <vt:lpstr>Wingdings 2</vt:lpstr>
      <vt:lpstr>Cesta</vt:lpstr>
      <vt:lpstr>2. Prozaici po 2.světové válce – válečná tématika</vt:lpstr>
      <vt:lpstr>Julius Fučík (1903-1943) str. 17</vt:lpstr>
      <vt:lpstr>Julius Fučík</vt:lpstr>
      <vt:lpstr>Jan Drda (1915-1970) str. 17</vt:lpstr>
      <vt:lpstr>Jan Drda  Němá barikáda </vt:lpstr>
      <vt:lpstr>Jan Otčenášek (1924-1979) str. 24</vt:lpstr>
      <vt:lpstr>Romeo, Julie a tma</vt:lpstr>
      <vt:lpstr>Prezentace aplikace PowerPoint</vt:lpstr>
      <vt:lpstr>Bohumil Hrabal (1914-1997)</vt:lpstr>
      <vt:lpstr>Ostře sledované vlaky</vt:lpstr>
      <vt:lpstr>Ostře sledované vlaky</vt:lpstr>
      <vt:lpstr>Ladislav Fuks (1923-1994) str. 64</vt:lpstr>
      <vt:lpstr>Ladislav Fuks</vt:lpstr>
      <vt:lpstr>Pan Theodor Mundstock </vt:lpstr>
      <vt:lpstr>Ladislav Fuks</vt:lpstr>
      <vt:lpstr>Spalovač mrtvol </vt:lpstr>
      <vt:lpstr>Spalovač mrtvol </vt:lpstr>
      <vt:lpstr>Arnošt Lustig (1926-2011) str. 66</vt:lpstr>
      <vt:lpstr>Arnošt Lustig</vt:lpstr>
      <vt:lpstr>Modlitba pro Kateřinu Horovitzovou  </vt:lpstr>
      <vt:lpstr>Josef Škvorecký (1924 - 2012) str. 74</vt:lpstr>
      <vt:lpstr>Josef Škvorecký</vt:lpstr>
      <vt:lpstr>Zbabělci </vt:lpstr>
      <vt:lpstr>Josef Škvorecký</vt:lpstr>
      <vt:lpstr>Mirákl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Naše pančelka</dc:creator>
  <cp:lastModifiedBy>Administrator</cp:lastModifiedBy>
  <cp:revision>58</cp:revision>
  <dcterms:created xsi:type="dcterms:W3CDTF">2013-02-10T21:38:05Z</dcterms:created>
  <dcterms:modified xsi:type="dcterms:W3CDTF">2022-03-08T07:44:24Z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0x010100CA70B1BD1DBA5343977DDED399D04114</vt:lpwstr>
  </property>
</Properties>
</file>