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1" r:id="rId14"/>
    <p:sldId id="269" r:id="rId15"/>
    <p:sldId id="284" r:id="rId16"/>
    <p:sldId id="270" r:id="rId17"/>
    <p:sldId id="271" r:id="rId18"/>
    <p:sldId id="272" r:id="rId19"/>
    <p:sldId id="275" r:id="rId20"/>
    <p:sldId id="273" r:id="rId21"/>
    <p:sldId id="274" r:id="rId22"/>
    <p:sldId id="276" r:id="rId23"/>
    <p:sldId id="282" r:id="rId24"/>
    <p:sldId id="288" r:id="rId25"/>
    <p:sldId id="277" r:id="rId26"/>
    <p:sldId id="278" r:id="rId27"/>
    <p:sldId id="285" r:id="rId28"/>
    <p:sldId id="279" r:id="rId29"/>
    <p:sldId id="283" r:id="rId30"/>
    <p:sldId id="286" r:id="rId31"/>
    <p:sldId id="287" r:id="rId32"/>
    <p:sldId id="280" r:id="rId3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římá spojnice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sp>
        <p:nvSpPr>
          <p:cNvPr id="31" name="Zástupný symbol pro datum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5EC1D4A-A796-47C3-A63E-CE236FB377E2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18" name="Zástupný symbol pro zápatí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95EC1D4A-A796-47C3-A63E-CE236FB377E2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5EC1D4A-A796-47C3-A63E-CE236FB377E2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5EC1D4A-A796-47C3-A63E-CE236FB377E2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Zástupný symbol pro obrázek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ro nadpis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1" name="Zástupný symbol pro text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27" name="Zástupný symbol pro datum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5EC1D4A-A796-47C3-A63E-CE236FB377E2}" type="datetimeFigureOut">
              <a:rPr lang="cs-CZ" smtClean="0"/>
              <a:t>20.01.2023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16" name="Zástupný symbol pro číslo snímku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3. Experimentální literatura mezi válkami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Mgr. </a:t>
            </a:r>
            <a:r>
              <a:rPr lang="cs-CZ" smtClean="0"/>
              <a:t>Regina Jonášová </a:t>
            </a:r>
            <a:r>
              <a:rPr lang="cs-CZ" smtClean="0"/>
              <a:t>2023</a:t>
            </a:r>
            <a:endParaRPr lang="cs-CZ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34239"/>
            <a:ext cx="2271909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262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z="3600" dirty="0"/>
              <a:t>James </a:t>
            </a:r>
            <a:r>
              <a:rPr lang="cs-CZ" sz="3600" dirty="0" err="1" smtClean="0"/>
              <a:t>Joyce</a:t>
            </a:r>
            <a:r>
              <a:rPr lang="cs-CZ" sz="3600" dirty="0" smtClean="0"/>
              <a:t> </a:t>
            </a:r>
            <a:r>
              <a:rPr lang="cs-CZ" sz="4000" dirty="0" smtClean="0">
                <a:solidFill>
                  <a:srgbClr val="C00000"/>
                </a:solidFill>
              </a:rPr>
              <a:t>Odysseus</a:t>
            </a:r>
            <a:r>
              <a:rPr lang="cs-CZ" sz="4000" dirty="0">
                <a:solidFill>
                  <a:srgbClr val="C00000"/>
                </a:solidFill>
              </a:rPr>
              <a:t/>
            </a:r>
            <a:br>
              <a:rPr lang="cs-CZ" sz="4000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485" y="1628800"/>
            <a:ext cx="7239000" cy="5229200"/>
          </a:xfrm>
        </p:spPr>
        <p:txBody>
          <a:bodyPr/>
          <a:lstStyle/>
          <a:p>
            <a:r>
              <a:rPr lang="cs-CZ" dirty="0" smtClean="0"/>
              <a:t>Přítomnost </a:t>
            </a:r>
            <a:r>
              <a:rPr lang="cs-CZ" b="1" dirty="0" smtClean="0"/>
              <a:t>řecké legendy </a:t>
            </a:r>
            <a:r>
              <a:rPr lang="cs-CZ" dirty="0" smtClean="0"/>
              <a:t>dává obyčejnému příběhu důležitost a hodnotu</a:t>
            </a:r>
          </a:p>
          <a:p>
            <a:endParaRPr lang="cs-CZ" dirty="0"/>
          </a:p>
          <a:p>
            <a:r>
              <a:rPr lang="cs-CZ" dirty="0" smtClean="0"/>
              <a:t>Čtenář má pochopit, že nic nelze vrátit             a opakovat</a:t>
            </a:r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10 let Odysseových = 1 den </a:t>
            </a:r>
            <a:r>
              <a:rPr lang="cs-CZ" dirty="0" err="1" smtClean="0"/>
              <a:t>Blooma</a:t>
            </a:r>
            <a:endParaRPr lang="cs-CZ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557348"/>
            <a:ext cx="3444612" cy="2593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539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z="3600" dirty="0"/>
              <a:t>James </a:t>
            </a:r>
            <a:r>
              <a:rPr lang="cs-CZ" sz="3600" dirty="0" err="1" smtClean="0"/>
              <a:t>Joyce</a:t>
            </a:r>
            <a:r>
              <a:rPr lang="cs-CZ" sz="3600" dirty="0" smtClean="0"/>
              <a:t> </a:t>
            </a:r>
            <a:r>
              <a:rPr lang="cs-CZ" sz="4000" dirty="0" smtClean="0">
                <a:solidFill>
                  <a:srgbClr val="C00000"/>
                </a:solidFill>
              </a:rPr>
              <a:t>Odysseus</a:t>
            </a:r>
            <a:r>
              <a:rPr lang="cs-CZ" sz="4000" dirty="0">
                <a:solidFill>
                  <a:srgbClr val="C00000"/>
                </a:solidFill>
              </a:rPr>
              <a:t/>
            </a:r>
            <a:br>
              <a:rPr lang="cs-CZ" sz="4000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Román spojuje různé literární styly:</a:t>
            </a:r>
          </a:p>
          <a:p>
            <a:r>
              <a:rPr lang="cs-CZ" dirty="0" smtClean="0"/>
              <a:t>Novinářský</a:t>
            </a:r>
          </a:p>
          <a:p>
            <a:r>
              <a:rPr lang="cs-CZ" dirty="0" smtClean="0"/>
              <a:t> Filozofie</a:t>
            </a:r>
          </a:p>
          <a:p>
            <a:r>
              <a:rPr lang="cs-CZ" dirty="0" smtClean="0"/>
              <a:t>Šifry, extrémní hrátky s jazykem </a:t>
            </a:r>
          </a:p>
          <a:p>
            <a:r>
              <a:rPr lang="cs-CZ" dirty="0" smtClean="0"/>
              <a:t>Symbolika barev a částí lidského těla</a:t>
            </a:r>
          </a:p>
          <a:p>
            <a:endParaRPr lang="cs-CZ" dirty="0"/>
          </a:p>
          <a:p>
            <a:r>
              <a:rPr lang="cs-CZ" dirty="0" smtClean="0"/>
              <a:t>= necenzurovaný tok myšlenek hrdinů – například kapitola Odyssea je psána 1 větou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24" y="188640"/>
            <a:ext cx="1852947" cy="282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539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z="3600" dirty="0"/>
              <a:t>James </a:t>
            </a:r>
            <a:r>
              <a:rPr lang="cs-CZ" sz="3600" dirty="0" err="1" smtClean="0"/>
              <a:t>Joyce</a:t>
            </a:r>
            <a:r>
              <a:rPr lang="cs-CZ" sz="3600" dirty="0" smtClean="0"/>
              <a:t> </a:t>
            </a:r>
            <a:r>
              <a:rPr lang="cs-CZ" sz="4000" dirty="0" smtClean="0">
                <a:solidFill>
                  <a:srgbClr val="C00000"/>
                </a:solidFill>
              </a:rPr>
              <a:t>Odysseus</a:t>
            </a:r>
            <a:r>
              <a:rPr lang="cs-CZ" sz="4000" dirty="0">
                <a:solidFill>
                  <a:srgbClr val="C00000"/>
                </a:solidFill>
              </a:rPr>
              <a:t/>
            </a:r>
            <a:br>
              <a:rPr lang="cs-CZ" sz="4000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Vydáno až roku 1922 v Paříži</a:t>
            </a:r>
          </a:p>
          <a:p>
            <a:endParaRPr lang="cs-CZ" dirty="0"/>
          </a:p>
          <a:p>
            <a:r>
              <a:rPr lang="cs-CZ" dirty="0" smtClean="0"/>
              <a:t>Do roku 1933 zakázán v anglicky mluvících zemích pro pornografii…</a:t>
            </a:r>
            <a:endParaRPr lang="cs-CZ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17032"/>
            <a:ext cx="2088232" cy="274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002" y="3717032"/>
            <a:ext cx="2120614" cy="275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838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0" dirty="0" err="1"/>
              <a:t>Joyceova</a:t>
            </a:r>
            <a:r>
              <a:rPr lang="cs-CZ" b="0" dirty="0"/>
              <a:t> socha v Dublinu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6780245" cy="508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111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Franz </a:t>
            </a:r>
            <a:r>
              <a:rPr lang="cs-CZ" dirty="0" err="1" smtClean="0"/>
              <a:t>kafka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str.70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5248584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dirty="0" smtClean="0"/>
              <a:t>1883 – 1924</a:t>
            </a:r>
          </a:p>
          <a:p>
            <a:endParaRPr lang="cs-CZ" dirty="0"/>
          </a:p>
          <a:p>
            <a:r>
              <a:rPr lang="cs-CZ" dirty="0" smtClean="0"/>
              <a:t>Za svého života příliš nepublikoval – jako Němec tvořil v Praze</a:t>
            </a:r>
          </a:p>
          <a:p>
            <a:endParaRPr lang="cs-CZ" dirty="0" smtClean="0"/>
          </a:p>
          <a:p>
            <a:r>
              <a:rPr lang="cs-CZ" dirty="0" smtClean="0"/>
              <a:t>Po smrti vydáván zásluhou přítele spisovatele Maxe Broda, který také některá díla sám dopisoval (Kafka je nedokončil)</a:t>
            </a:r>
            <a:endParaRPr lang="cs-CZ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0646"/>
            <a:ext cx="2866628" cy="312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863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0" dirty="0"/>
              <a:t>Hrob Franze Kafky a jeho rodičů na Novém židovském hřbitově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680" y="1772817"/>
            <a:ext cx="3600456" cy="480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253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Franz </a:t>
            </a:r>
            <a:r>
              <a:rPr lang="cs-CZ" dirty="0" err="1" smtClean="0"/>
              <a:t>kafka</a:t>
            </a:r>
            <a:r>
              <a:rPr lang="cs-CZ" dirty="0" smtClean="0"/>
              <a:t> – vlivy na jeho tvorbu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5131952"/>
          </a:xfrm>
        </p:spPr>
        <p:txBody>
          <a:bodyPr/>
          <a:lstStyle/>
          <a:p>
            <a:r>
              <a:rPr lang="cs-CZ" dirty="0" smtClean="0"/>
              <a:t>Autoritativní </a:t>
            </a:r>
            <a:r>
              <a:rPr lang="cs-CZ" b="1" dirty="0" smtClean="0"/>
              <a:t>otec</a:t>
            </a:r>
            <a:r>
              <a:rPr lang="cs-CZ" dirty="0" smtClean="0"/>
              <a:t> – obchodník (Kafka má celoživotní komplexy)</a:t>
            </a:r>
          </a:p>
          <a:p>
            <a:endParaRPr lang="cs-CZ" dirty="0"/>
          </a:p>
          <a:p>
            <a:r>
              <a:rPr lang="cs-CZ" dirty="0" smtClean="0"/>
              <a:t>Vystudoval </a:t>
            </a:r>
            <a:r>
              <a:rPr lang="cs-CZ" b="1" dirty="0" smtClean="0"/>
              <a:t>práva</a:t>
            </a:r>
            <a:r>
              <a:rPr lang="cs-CZ" dirty="0" smtClean="0"/>
              <a:t>, pracoval v pojišťovně</a:t>
            </a:r>
          </a:p>
          <a:p>
            <a:endParaRPr lang="cs-CZ" dirty="0"/>
          </a:p>
          <a:p>
            <a:r>
              <a:rPr lang="cs-CZ" dirty="0" smtClean="0"/>
              <a:t>Trpěl </a:t>
            </a:r>
            <a:r>
              <a:rPr lang="cs-CZ" b="1" dirty="0" smtClean="0"/>
              <a:t>TBC</a:t>
            </a:r>
            <a:r>
              <a:rPr lang="cs-CZ" dirty="0" smtClean="0"/>
              <a:t> a zemřel na něj</a:t>
            </a:r>
          </a:p>
          <a:p>
            <a:endParaRPr lang="cs-CZ" dirty="0"/>
          </a:p>
          <a:p>
            <a:r>
              <a:rPr lang="cs-CZ" dirty="0" smtClean="0"/>
              <a:t>Byl </a:t>
            </a:r>
            <a:r>
              <a:rPr lang="cs-CZ" b="1" dirty="0" smtClean="0"/>
              <a:t>židovského původu </a:t>
            </a:r>
            <a:endParaRPr lang="cs-CZ" b="1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401665"/>
            <a:ext cx="2457547" cy="345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713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Franz </a:t>
            </a:r>
            <a:r>
              <a:rPr lang="cs-CZ" dirty="0" err="1" smtClean="0"/>
              <a:t>kafka</a:t>
            </a:r>
            <a:r>
              <a:rPr lang="cs-CZ" dirty="0" smtClean="0"/>
              <a:t> - </a:t>
            </a:r>
            <a:r>
              <a:rPr lang="cs-CZ" dirty="0"/>
              <a:t>vlivy na jeho tvorbu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Ovlivněn </a:t>
            </a:r>
            <a:r>
              <a:rPr lang="cs-CZ" b="1" dirty="0" smtClean="0"/>
              <a:t>magickou Prahou </a:t>
            </a:r>
            <a:r>
              <a:rPr lang="cs-CZ" dirty="0" smtClean="0"/>
              <a:t>(Jeruzalém Evropy)</a:t>
            </a:r>
          </a:p>
          <a:p>
            <a:endParaRPr lang="cs-CZ" dirty="0"/>
          </a:p>
          <a:p>
            <a:r>
              <a:rPr lang="cs-CZ" b="1" dirty="0" smtClean="0"/>
              <a:t>Nikdy se neožen</a:t>
            </a:r>
            <a:r>
              <a:rPr lang="cs-CZ" dirty="0" smtClean="0"/>
              <a:t>il – 3 x zrušil zasnoubení</a:t>
            </a:r>
          </a:p>
          <a:p>
            <a:endParaRPr lang="cs-CZ" dirty="0"/>
          </a:p>
          <a:p>
            <a:r>
              <a:rPr lang="cs-CZ" b="1" dirty="0" smtClean="0"/>
              <a:t>Existenciální problémy                         </a:t>
            </a:r>
            <a:r>
              <a:rPr lang="cs-CZ" dirty="0" smtClean="0"/>
              <a:t>(krize nástupu nového                         století)</a:t>
            </a:r>
          </a:p>
          <a:p>
            <a:endParaRPr lang="cs-CZ" dirty="0"/>
          </a:p>
          <a:p>
            <a:endParaRPr lang="cs-CZ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43536"/>
            <a:ext cx="435866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263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Franz </a:t>
            </a:r>
            <a:r>
              <a:rPr lang="cs-CZ" dirty="0" err="1" smtClean="0"/>
              <a:t>kafka</a:t>
            </a:r>
            <a:r>
              <a:rPr lang="cs-CZ" dirty="0" smtClean="0"/>
              <a:t> - </a:t>
            </a:r>
            <a:r>
              <a:rPr lang="cs-CZ" dirty="0" smtClean="0">
                <a:solidFill>
                  <a:srgbClr val="C00000"/>
                </a:solidFill>
              </a:rPr>
              <a:t>Proces</a:t>
            </a:r>
            <a:endParaRPr lang="cs-CZ" dirty="0">
              <a:solidFill>
                <a:srgbClr val="C0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Nedokončený román</a:t>
            </a:r>
          </a:p>
          <a:p>
            <a:endParaRPr lang="cs-CZ" dirty="0"/>
          </a:p>
          <a:p>
            <a:r>
              <a:rPr lang="cs-CZ" b="1" dirty="0" smtClean="0"/>
              <a:t>10 kapitol</a:t>
            </a:r>
            <a:r>
              <a:rPr lang="cs-CZ" dirty="0" smtClean="0"/>
              <a:t>, není zřejmé jejich přesné pořadí</a:t>
            </a:r>
          </a:p>
          <a:p>
            <a:endParaRPr lang="cs-CZ" dirty="0"/>
          </a:p>
          <a:p>
            <a:r>
              <a:rPr lang="cs-CZ" b="1" dirty="0" smtClean="0"/>
              <a:t>Josef K. </a:t>
            </a:r>
            <a:r>
              <a:rPr lang="cs-CZ" dirty="0" smtClean="0"/>
              <a:t>(prokurista velké banky) – hlavní hrdina</a:t>
            </a:r>
          </a:p>
          <a:p>
            <a:endParaRPr lang="cs-CZ" dirty="0"/>
          </a:p>
          <a:p>
            <a:r>
              <a:rPr lang="cs-CZ" dirty="0" smtClean="0"/>
              <a:t>V den </a:t>
            </a:r>
            <a:r>
              <a:rPr lang="cs-CZ" b="1" dirty="0" smtClean="0"/>
              <a:t>30. narozenin </a:t>
            </a:r>
            <a:r>
              <a:rPr lang="cs-CZ" dirty="0" smtClean="0"/>
              <a:t>zatknut a obžalován                2 muži, kteří vnikli do jeho bytu</a:t>
            </a:r>
            <a:endParaRPr lang="cs-CZ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-744"/>
            <a:ext cx="17907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263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Franz </a:t>
            </a:r>
            <a:r>
              <a:rPr lang="cs-CZ" dirty="0" err="1" smtClean="0"/>
              <a:t>kafka</a:t>
            </a:r>
            <a:r>
              <a:rPr lang="cs-CZ" dirty="0" smtClean="0"/>
              <a:t> - </a:t>
            </a:r>
            <a:r>
              <a:rPr lang="cs-CZ" dirty="0">
                <a:solidFill>
                  <a:srgbClr val="C00000"/>
                </a:solidFill>
              </a:rPr>
              <a:t>Proces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Josef K. je </a:t>
            </a:r>
            <a:r>
              <a:rPr lang="cs-CZ" b="1" dirty="0" smtClean="0"/>
              <a:t>záhadně obviněn </a:t>
            </a:r>
            <a:r>
              <a:rPr lang="cs-CZ" dirty="0" smtClean="0"/>
              <a:t>a </a:t>
            </a:r>
            <a:r>
              <a:rPr lang="cs-CZ" b="1" dirty="0" smtClean="0"/>
              <a:t>vyšetřován</a:t>
            </a:r>
            <a:r>
              <a:rPr lang="cs-CZ" dirty="0" smtClean="0"/>
              <a:t> na zaprášené půdě činžáku</a:t>
            </a:r>
          </a:p>
          <a:p>
            <a:endParaRPr lang="cs-CZ" dirty="0"/>
          </a:p>
          <a:p>
            <a:r>
              <a:rPr lang="cs-CZ" dirty="0" smtClean="0"/>
              <a:t>Josef K. nejprve vnímá nesmyslnost obvinění, pak </a:t>
            </a:r>
            <a:r>
              <a:rPr lang="cs-CZ" b="1" dirty="0" smtClean="0"/>
              <a:t>ztrácí energii</a:t>
            </a:r>
          </a:p>
          <a:p>
            <a:endParaRPr lang="cs-CZ" dirty="0"/>
          </a:p>
          <a:p>
            <a:r>
              <a:rPr lang="cs-CZ" b="1" dirty="0" smtClean="0"/>
              <a:t>Rok od zahájení procesu je zavražděn v opuštěném lomu „jako pes“</a:t>
            </a:r>
            <a:r>
              <a:rPr lang="cs-CZ" dirty="0" smtClean="0"/>
              <a:t>                   (probodli mu srdce)</a:t>
            </a:r>
          </a:p>
          <a:p>
            <a:endParaRPr lang="cs-CZ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3442707"/>
            <a:ext cx="1979712" cy="341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333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Marcel </a:t>
            </a:r>
            <a:r>
              <a:rPr lang="cs-CZ" dirty="0" err="1" smtClean="0"/>
              <a:t>Proust</a:t>
            </a:r>
            <a:r>
              <a:rPr lang="cs-CZ" dirty="0" smtClean="0"/>
              <a:t> </a:t>
            </a:r>
            <a:br>
              <a:rPr lang="cs-CZ" dirty="0" smtClean="0"/>
            </a:br>
            <a:r>
              <a:rPr lang="cs-CZ" dirty="0" smtClean="0"/>
              <a:t>str. 87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1871 – 1922</a:t>
            </a:r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7 dílný román </a:t>
            </a:r>
            <a:r>
              <a:rPr lang="cs-CZ" smtClean="0"/>
              <a:t>(vydáváno </a:t>
            </a:r>
            <a:r>
              <a:rPr lang="cs-CZ" dirty="0" smtClean="0"/>
              <a:t>1913 – 1927):</a:t>
            </a:r>
          </a:p>
          <a:p>
            <a:endParaRPr lang="cs-CZ" dirty="0"/>
          </a:p>
          <a:p>
            <a:r>
              <a:rPr lang="cs-CZ" sz="3200" b="1" dirty="0" smtClean="0">
                <a:solidFill>
                  <a:srgbClr val="C00000"/>
                </a:solidFill>
              </a:rPr>
              <a:t>Hledání ztraceného času</a:t>
            </a:r>
            <a:endParaRPr lang="cs-CZ" sz="3200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1527"/>
            <a:ext cx="3154660" cy="37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675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Franz </a:t>
            </a:r>
            <a:r>
              <a:rPr lang="cs-CZ" dirty="0" err="1" smtClean="0"/>
              <a:t>kafka</a:t>
            </a:r>
            <a:r>
              <a:rPr lang="cs-CZ" dirty="0" smtClean="0"/>
              <a:t> - </a:t>
            </a:r>
            <a:r>
              <a:rPr lang="cs-CZ" dirty="0">
                <a:solidFill>
                  <a:srgbClr val="C00000"/>
                </a:solidFill>
              </a:rPr>
              <a:t>Proces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Román zachycuje zmechanizování života – obludné monstrum soudního procesu</a:t>
            </a:r>
          </a:p>
          <a:p>
            <a:endParaRPr lang="cs-CZ" dirty="0"/>
          </a:p>
          <a:p>
            <a:r>
              <a:rPr lang="cs-CZ" dirty="0" smtClean="0"/>
              <a:t>To je </a:t>
            </a:r>
            <a:r>
              <a:rPr lang="cs-CZ" b="1" dirty="0" smtClean="0"/>
              <a:t>vina Josefa K. = nedokázal vzdorovat</a:t>
            </a:r>
            <a:endParaRPr lang="cs-CZ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634306"/>
            <a:ext cx="2376264" cy="3213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263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Franz </a:t>
            </a:r>
            <a:r>
              <a:rPr lang="cs-CZ" dirty="0" err="1" smtClean="0"/>
              <a:t>kafka</a:t>
            </a:r>
            <a:r>
              <a:rPr lang="cs-CZ" dirty="0" smtClean="0"/>
              <a:t> - </a:t>
            </a:r>
            <a:r>
              <a:rPr lang="cs-CZ" dirty="0" smtClean="0">
                <a:solidFill>
                  <a:srgbClr val="C00000"/>
                </a:solidFill>
              </a:rPr>
              <a:t>Proměna</a:t>
            </a:r>
            <a:endParaRPr lang="cs-CZ" dirty="0">
              <a:solidFill>
                <a:srgbClr val="C0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Obchodník </a:t>
            </a:r>
            <a:r>
              <a:rPr lang="cs-CZ" b="1" dirty="0" smtClean="0"/>
              <a:t>Řehoř </a:t>
            </a:r>
            <a:r>
              <a:rPr lang="cs-CZ" b="1" dirty="0" err="1" smtClean="0"/>
              <a:t>Samsa</a:t>
            </a:r>
            <a:r>
              <a:rPr lang="cs-CZ" b="1" dirty="0" smtClean="0"/>
              <a:t> </a:t>
            </a:r>
            <a:r>
              <a:rPr lang="cs-CZ" dirty="0" smtClean="0"/>
              <a:t>se jedno ráno probudí proměněný v odporného brouka</a:t>
            </a:r>
          </a:p>
          <a:p>
            <a:endParaRPr lang="cs-CZ" dirty="0"/>
          </a:p>
          <a:p>
            <a:r>
              <a:rPr lang="cs-CZ" dirty="0" smtClean="0"/>
              <a:t>Prožívá </a:t>
            </a:r>
            <a:r>
              <a:rPr lang="cs-CZ" b="1" dirty="0" smtClean="0"/>
              <a:t>šok</a:t>
            </a:r>
            <a:r>
              <a:rPr lang="cs-CZ" dirty="0" smtClean="0"/>
              <a:t> a deprese, nejvíce trpí tím, že nemůže jít do práce (obchodní cestující)</a:t>
            </a:r>
          </a:p>
          <a:p>
            <a:endParaRPr lang="cs-CZ" dirty="0"/>
          </a:p>
          <a:p>
            <a:r>
              <a:rPr lang="cs-CZ" dirty="0" smtClean="0"/>
              <a:t>Rodina je brutální, za </a:t>
            </a:r>
            <a:r>
              <a:rPr lang="cs-CZ" dirty="0" err="1" smtClean="0"/>
              <a:t>Samsu</a:t>
            </a:r>
            <a:r>
              <a:rPr lang="cs-CZ" dirty="0" smtClean="0"/>
              <a:t> se stydí</a:t>
            </a:r>
            <a:endParaRPr lang="cs-CZ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8639"/>
            <a:ext cx="2738949" cy="2825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263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Franz </a:t>
            </a:r>
            <a:r>
              <a:rPr lang="cs-CZ" dirty="0" err="1"/>
              <a:t>kafka</a:t>
            </a:r>
            <a:r>
              <a:rPr lang="cs-CZ" dirty="0"/>
              <a:t> - </a:t>
            </a:r>
            <a:r>
              <a:rPr lang="cs-CZ" dirty="0">
                <a:solidFill>
                  <a:srgbClr val="C00000"/>
                </a:solidFill>
              </a:rPr>
              <a:t>Proměna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Postupně ho rodina utýrá svou „péčí“ a </a:t>
            </a:r>
            <a:r>
              <a:rPr lang="cs-CZ" dirty="0" err="1" smtClean="0"/>
              <a:t>Samsa</a:t>
            </a:r>
            <a:r>
              <a:rPr lang="cs-CZ" dirty="0" smtClean="0"/>
              <a:t> umírá</a:t>
            </a:r>
          </a:p>
          <a:p>
            <a:endParaRPr lang="cs-CZ" dirty="0"/>
          </a:p>
          <a:p>
            <a:r>
              <a:rPr lang="cs-CZ" dirty="0" smtClean="0"/>
              <a:t>Symbol surového chování ke slabým členům rodiny, společnosti…</a:t>
            </a:r>
            <a:endParaRPr lang="cs-CZ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346" y="4437111"/>
            <a:ext cx="4125030" cy="2310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3094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0" dirty="0"/>
              <a:t>Hans </a:t>
            </a:r>
            <a:r>
              <a:rPr lang="cs-CZ" b="0" dirty="0" err="1"/>
              <a:t>Fronius</a:t>
            </a:r>
            <a:r>
              <a:rPr lang="cs-CZ" b="0" dirty="0"/>
              <a:t>: Proměna 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06" y="1772816"/>
            <a:ext cx="6546304" cy="493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253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239000" cy="792088"/>
          </a:xfrm>
        </p:spPr>
        <p:txBody>
          <a:bodyPr/>
          <a:lstStyle/>
          <a:p>
            <a:r>
              <a:rPr lang="cs-CZ" dirty="0" smtClean="0"/>
              <a:t>Franc Kafka </a:t>
            </a:r>
            <a:r>
              <a:rPr lang="cs-CZ" sz="4400" dirty="0" smtClean="0">
                <a:solidFill>
                  <a:srgbClr val="C00000"/>
                </a:solidFill>
              </a:rPr>
              <a:t>zámek</a:t>
            </a:r>
            <a:endParaRPr lang="cs-CZ" sz="4400" dirty="0">
              <a:solidFill>
                <a:srgbClr val="C0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052736"/>
            <a:ext cx="7239000" cy="5403000"/>
          </a:xfrm>
        </p:spPr>
        <p:txBody>
          <a:bodyPr/>
          <a:lstStyle/>
          <a:p>
            <a:r>
              <a:rPr lang="cs-CZ" dirty="0" smtClean="0"/>
              <a:t>Hlavní hrdina je </a:t>
            </a:r>
            <a:r>
              <a:rPr lang="cs-CZ" b="1" dirty="0" smtClean="0"/>
              <a:t>zeměměřič K.</a:t>
            </a:r>
          </a:p>
          <a:p>
            <a:endParaRPr lang="cs-CZ" dirty="0" smtClean="0"/>
          </a:p>
          <a:p>
            <a:r>
              <a:rPr lang="cs-CZ" dirty="0" smtClean="0"/>
              <a:t>Přijede do vesnice pod zámkem, ale nedaří se mu zámek kontaktovat (sídlí zde úředníci)</a:t>
            </a:r>
          </a:p>
          <a:p>
            <a:endParaRPr lang="cs-CZ" dirty="0" smtClean="0"/>
          </a:p>
          <a:p>
            <a:r>
              <a:rPr lang="cs-CZ" dirty="0" smtClean="0"/>
              <a:t>Prožije románek s číšnicí Frídou, ta jej ale opustí</a:t>
            </a:r>
          </a:p>
          <a:p>
            <a:endParaRPr lang="cs-CZ" dirty="0" smtClean="0"/>
          </a:p>
          <a:p>
            <a:r>
              <a:rPr lang="cs-CZ" dirty="0" smtClean="0"/>
              <a:t>Situace zeměměřiče je bezvýchodná, kontakt s úředníky ani s majitelem zámku se nezdaří, zámek je stále v mlze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37206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>
                <a:solidFill>
                  <a:srgbClr val="00B050"/>
                </a:solidFill>
              </a:rPr>
              <a:t>Franz </a:t>
            </a:r>
            <a:r>
              <a:rPr lang="cs-CZ" dirty="0" err="1" smtClean="0">
                <a:solidFill>
                  <a:srgbClr val="00B050"/>
                </a:solidFill>
              </a:rPr>
              <a:t>kafka</a:t>
            </a:r>
            <a:r>
              <a:rPr lang="cs-CZ" dirty="0" smtClean="0">
                <a:solidFill>
                  <a:srgbClr val="00B050"/>
                </a:solidFill>
              </a:rPr>
              <a:t> – obecné rysy jeho tvorby</a:t>
            </a:r>
            <a:endParaRPr lang="cs-CZ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7504" y="1609416"/>
            <a:ext cx="8064896" cy="4846320"/>
          </a:xfrm>
        </p:spPr>
        <p:txBody>
          <a:bodyPr/>
          <a:lstStyle/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b="1" dirty="0" smtClean="0"/>
              <a:t>1. Fantazie</a:t>
            </a:r>
            <a:r>
              <a:rPr lang="cs-CZ" dirty="0" smtClean="0"/>
              <a:t>, absurdnost, logika snu (ne časová posloupnost)</a:t>
            </a:r>
          </a:p>
          <a:p>
            <a:endParaRPr lang="cs-CZ" dirty="0"/>
          </a:p>
          <a:p>
            <a:r>
              <a:rPr lang="cs-CZ" b="1" dirty="0" smtClean="0"/>
              <a:t>2. Provokace rozumu </a:t>
            </a:r>
            <a:r>
              <a:rPr lang="cs-CZ" dirty="0" smtClean="0"/>
              <a:t>podrobným líčením</a:t>
            </a:r>
          </a:p>
          <a:p>
            <a:endParaRPr lang="cs-CZ" dirty="0"/>
          </a:p>
          <a:p>
            <a:r>
              <a:rPr lang="cs-CZ" b="1" dirty="0" smtClean="0"/>
              <a:t>3.</a:t>
            </a:r>
            <a:r>
              <a:rPr lang="cs-CZ" dirty="0" smtClean="0"/>
              <a:t> Hrdinové připustili </a:t>
            </a:r>
            <a:r>
              <a:rPr lang="cs-CZ" b="1" dirty="0" smtClean="0"/>
              <a:t>mechanizaci života</a:t>
            </a:r>
            <a:endParaRPr lang="cs-CZ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109" y="941334"/>
            <a:ext cx="3154288" cy="258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643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>
                <a:solidFill>
                  <a:srgbClr val="00B050"/>
                </a:solidFill>
              </a:rPr>
              <a:t>Franz </a:t>
            </a:r>
            <a:r>
              <a:rPr lang="cs-CZ" dirty="0" err="1">
                <a:solidFill>
                  <a:srgbClr val="00B050"/>
                </a:solidFill>
              </a:rPr>
              <a:t>kafka</a:t>
            </a:r>
            <a:r>
              <a:rPr lang="cs-CZ" dirty="0">
                <a:solidFill>
                  <a:srgbClr val="00B050"/>
                </a:solidFill>
              </a:rPr>
              <a:t> – obecné rysy jeho tvorby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b="1" dirty="0" smtClean="0"/>
          </a:p>
          <a:p>
            <a:r>
              <a:rPr lang="cs-CZ" b="1" dirty="0" smtClean="0"/>
              <a:t>4) Přízrak monstra </a:t>
            </a:r>
            <a:r>
              <a:rPr lang="cs-CZ" dirty="0" smtClean="0"/>
              <a:t>= úřednické byrokracie</a:t>
            </a:r>
          </a:p>
          <a:p>
            <a:endParaRPr lang="cs-CZ" dirty="0"/>
          </a:p>
          <a:p>
            <a:endParaRPr lang="cs-CZ" b="1" dirty="0" smtClean="0"/>
          </a:p>
          <a:p>
            <a:r>
              <a:rPr lang="cs-CZ" b="1" dirty="0" smtClean="0"/>
              <a:t>5) Pesimismus </a:t>
            </a:r>
            <a:r>
              <a:rPr lang="cs-CZ" dirty="0" smtClean="0"/>
              <a:t>– bezvýchodnost</a:t>
            </a:r>
          </a:p>
          <a:p>
            <a:endParaRPr lang="cs-CZ" dirty="0"/>
          </a:p>
          <a:p>
            <a:endParaRPr lang="cs-CZ" dirty="0" smtClean="0"/>
          </a:p>
          <a:p>
            <a:r>
              <a:rPr lang="cs-CZ" dirty="0" smtClean="0"/>
              <a:t>6</a:t>
            </a:r>
            <a:r>
              <a:rPr lang="cs-CZ" b="1" dirty="0" smtClean="0"/>
              <a:t>) Hlavní postavy často nemají příjmení </a:t>
            </a:r>
            <a:r>
              <a:rPr lang="cs-CZ" dirty="0" smtClean="0"/>
              <a:t>(Josef K. v </a:t>
            </a:r>
            <a:r>
              <a:rPr lang="cs-CZ" b="1" dirty="0" smtClean="0"/>
              <a:t>Procesu</a:t>
            </a:r>
            <a:r>
              <a:rPr lang="cs-CZ" dirty="0" smtClean="0"/>
              <a:t>, zeměměřič K. v </a:t>
            </a:r>
            <a:r>
              <a:rPr lang="cs-CZ" b="1" dirty="0" smtClean="0"/>
              <a:t>Zámku</a:t>
            </a:r>
            <a:r>
              <a:rPr lang="cs-CZ" dirty="0" smtClean="0"/>
              <a:t>)</a:t>
            </a:r>
            <a:endParaRPr lang="cs-CZ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898" y="1412776"/>
            <a:ext cx="1931949" cy="2876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171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0" dirty="0"/>
              <a:t>Pomník Franze Kafky v Praze </a:t>
            </a:r>
            <a:r>
              <a:rPr lang="cs-CZ" b="0" dirty="0" smtClean="0"/>
              <a:t>od </a:t>
            </a:r>
            <a:r>
              <a:rPr lang="cs-CZ" b="0" dirty="0" err="1" smtClean="0"/>
              <a:t>jaroslava</a:t>
            </a:r>
            <a:r>
              <a:rPr lang="cs-CZ" b="0" dirty="0" smtClean="0"/>
              <a:t> </a:t>
            </a:r>
            <a:r>
              <a:rPr lang="cs-CZ" b="0" dirty="0" err="1" smtClean="0"/>
              <a:t>RóNY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052736"/>
            <a:ext cx="3036747" cy="5548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971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F. Kafka – ze života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Sám v předvečer 31. narozenin (viz Proces) zrušil zasnoubení s </a:t>
            </a:r>
            <a:r>
              <a:rPr lang="cs-CZ" dirty="0" err="1" smtClean="0"/>
              <a:t>Felice</a:t>
            </a:r>
            <a:endParaRPr lang="cs-CZ" dirty="0" smtClean="0"/>
          </a:p>
          <a:p>
            <a:endParaRPr lang="cs-CZ" dirty="0"/>
          </a:p>
          <a:p>
            <a:r>
              <a:rPr lang="cs-CZ" dirty="0" smtClean="0"/>
              <a:t>Měl nemanželského syna s přítelkyní </a:t>
            </a:r>
            <a:r>
              <a:rPr lang="cs-CZ" dirty="0" err="1" smtClean="0"/>
              <a:t>Felice</a:t>
            </a:r>
            <a:r>
              <a:rPr lang="cs-CZ" dirty="0" smtClean="0"/>
              <a:t> – dítě zemřelo v 7 letech, Kafka o něm nevěděl</a:t>
            </a:r>
          </a:p>
          <a:p>
            <a:endParaRPr lang="cs-CZ" dirty="0"/>
          </a:p>
          <a:p>
            <a:r>
              <a:rPr lang="cs-CZ" dirty="0" smtClean="0"/>
              <a:t>Komunisté ho zakazovali, v 60. letech              20. století byl literárně rehabilitován</a:t>
            </a:r>
            <a:endParaRPr lang="cs-CZ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79" y="5261"/>
            <a:ext cx="2049754" cy="255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987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Kafkův portrét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31189"/>
            <a:ext cx="3672408" cy="4916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770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7239000" cy="1152128"/>
          </a:xfrm>
        </p:spPr>
        <p:txBody>
          <a:bodyPr>
            <a:normAutofit fontScale="90000"/>
          </a:bodyPr>
          <a:lstStyle/>
          <a:p>
            <a:r>
              <a:rPr lang="cs-CZ" sz="3600" dirty="0"/>
              <a:t>Marcel </a:t>
            </a:r>
            <a:r>
              <a:rPr lang="cs-CZ" sz="3600" dirty="0" err="1" smtClean="0"/>
              <a:t>Proust</a:t>
            </a:r>
            <a:r>
              <a:rPr lang="cs-CZ" sz="3600" dirty="0" smtClean="0"/>
              <a:t> </a:t>
            </a:r>
            <a:r>
              <a:rPr lang="cs-CZ" sz="4000" dirty="0" smtClean="0">
                <a:solidFill>
                  <a:srgbClr val="C00000"/>
                </a:solidFill>
              </a:rPr>
              <a:t>Hledání </a:t>
            </a:r>
            <a:r>
              <a:rPr lang="cs-CZ" sz="4000" dirty="0">
                <a:solidFill>
                  <a:srgbClr val="C00000"/>
                </a:solidFill>
              </a:rPr>
              <a:t>ztraceného času</a:t>
            </a:r>
            <a:br>
              <a:rPr lang="cs-CZ" sz="4000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r>
              <a:rPr lang="cs-CZ" dirty="0" err="1" smtClean="0"/>
              <a:t>Proustovo</a:t>
            </a:r>
            <a:r>
              <a:rPr lang="cs-CZ" dirty="0" smtClean="0"/>
              <a:t> dominantní dílo</a:t>
            </a:r>
          </a:p>
          <a:p>
            <a:endParaRPr lang="cs-CZ" dirty="0"/>
          </a:p>
          <a:p>
            <a:r>
              <a:rPr lang="cs-CZ" b="1" dirty="0" smtClean="0"/>
              <a:t>Obraz mravů ve Francii </a:t>
            </a:r>
            <a:r>
              <a:rPr lang="cs-CZ" dirty="0" smtClean="0"/>
              <a:t>(obdoba Balzacovy Lidské komedie) – ale </a:t>
            </a:r>
            <a:r>
              <a:rPr lang="cs-CZ" b="1" dirty="0" smtClean="0"/>
              <a:t>obraz lidského nitra</a:t>
            </a:r>
            <a:r>
              <a:rPr lang="cs-CZ" dirty="0" smtClean="0"/>
              <a:t>, ne společnosti</a:t>
            </a:r>
          </a:p>
          <a:p>
            <a:endParaRPr lang="cs-CZ" dirty="0"/>
          </a:p>
          <a:p>
            <a:r>
              <a:rPr lang="cs-CZ" dirty="0" smtClean="0"/>
              <a:t>Obraz </a:t>
            </a:r>
            <a:r>
              <a:rPr lang="cs-CZ" b="1" dirty="0" smtClean="0"/>
              <a:t>rozkladu francouzské aristokracie</a:t>
            </a:r>
            <a:endParaRPr lang="cs-CZ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08720"/>
            <a:ext cx="360040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728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Také portrét…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7033568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096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Takto připomněl </a:t>
            </a:r>
            <a:r>
              <a:rPr lang="cs-CZ" dirty="0" err="1" smtClean="0"/>
              <a:t>kafku</a:t>
            </a:r>
            <a:r>
              <a:rPr lang="cs-CZ" dirty="0" smtClean="0"/>
              <a:t> Google </a:t>
            </a:r>
            <a:r>
              <a:rPr lang="cs-CZ" dirty="0" smtClean="0">
                <a:sym typeface="Wingdings" pitchFamily="2" charset="2"/>
              </a:rPr>
              <a:t>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028384" cy="481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878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dirty="0"/>
              <a:t> </a:t>
            </a:r>
            <a:r>
              <a:rPr lang="cs-CZ" dirty="0" smtClean="0"/>
              <a:t>          Díky </a:t>
            </a:r>
            <a:r>
              <a:rPr lang="cs-CZ" smtClean="0"/>
              <a:t>za pozornost </a:t>
            </a:r>
            <a:r>
              <a:rPr lang="cs-CZ" smtClean="0">
                <a:sym typeface="Wingdings" pitchFamily="2" charset="2"/>
              </a:rPr>
              <a:t>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2523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524784"/>
          </a:xfrm>
        </p:spPr>
        <p:txBody>
          <a:bodyPr>
            <a:normAutofit fontScale="90000"/>
          </a:bodyPr>
          <a:lstStyle/>
          <a:p>
            <a:r>
              <a:rPr lang="cs-CZ" sz="3600" dirty="0"/>
              <a:t>Marcel </a:t>
            </a:r>
            <a:r>
              <a:rPr lang="cs-CZ" sz="3600" dirty="0" err="1" smtClean="0"/>
              <a:t>Proust</a:t>
            </a:r>
            <a:r>
              <a:rPr lang="cs-CZ" sz="3600" dirty="0" smtClean="0"/>
              <a:t> </a:t>
            </a:r>
            <a:r>
              <a:rPr lang="cs-CZ" sz="3600" dirty="0" smtClean="0">
                <a:solidFill>
                  <a:srgbClr val="C00000"/>
                </a:solidFill>
              </a:rPr>
              <a:t>Hledání </a:t>
            </a:r>
            <a:r>
              <a:rPr lang="cs-CZ" sz="3600" dirty="0">
                <a:solidFill>
                  <a:srgbClr val="C00000"/>
                </a:solidFill>
              </a:rPr>
              <a:t>ztraceného času</a:t>
            </a:r>
            <a:br>
              <a:rPr lang="cs-CZ" sz="3600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Románový cyklus byl mnohovrstevný, zachycoval autorovy </a:t>
            </a:r>
            <a:r>
              <a:rPr lang="cs-CZ" b="1" dirty="0" smtClean="0"/>
              <a:t>pocity, intimní prožitky, vzpomínky</a:t>
            </a:r>
          </a:p>
          <a:p>
            <a:endParaRPr lang="cs-CZ" dirty="0"/>
          </a:p>
          <a:p>
            <a:endParaRPr lang="cs-CZ" dirty="0" smtClean="0"/>
          </a:p>
          <a:p>
            <a:r>
              <a:rPr lang="cs-CZ" dirty="0" smtClean="0"/>
              <a:t>Individuální psychické procesy – psychologičnost – </a:t>
            </a:r>
            <a:r>
              <a:rPr lang="cs-CZ" b="1" dirty="0" smtClean="0"/>
              <a:t>subjektivní</a:t>
            </a:r>
            <a:r>
              <a:rPr lang="cs-CZ" dirty="0" smtClean="0"/>
              <a:t> prožitky</a:t>
            </a:r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683" y="260648"/>
            <a:ext cx="2971031" cy="222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216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452776"/>
          </a:xfrm>
        </p:spPr>
        <p:txBody>
          <a:bodyPr>
            <a:normAutofit fontScale="90000"/>
          </a:bodyPr>
          <a:lstStyle/>
          <a:p>
            <a:r>
              <a:rPr lang="cs-CZ" sz="3600" dirty="0"/>
              <a:t>Marcel </a:t>
            </a:r>
            <a:r>
              <a:rPr lang="cs-CZ" sz="3600" dirty="0" err="1" smtClean="0"/>
              <a:t>Proust</a:t>
            </a:r>
            <a:r>
              <a:rPr lang="cs-CZ" sz="3600" dirty="0" smtClean="0"/>
              <a:t> </a:t>
            </a:r>
            <a:r>
              <a:rPr lang="cs-CZ" sz="4000" dirty="0" smtClean="0">
                <a:solidFill>
                  <a:srgbClr val="C00000"/>
                </a:solidFill>
              </a:rPr>
              <a:t>Hledání </a:t>
            </a:r>
            <a:r>
              <a:rPr lang="cs-CZ" sz="4000" dirty="0">
                <a:solidFill>
                  <a:srgbClr val="C00000"/>
                </a:solidFill>
              </a:rPr>
              <a:t>ztraceného času</a:t>
            </a:r>
            <a:br>
              <a:rPr lang="cs-CZ" sz="4000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" y="1609416"/>
            <a:ext cx="8212062" cy="5419984"/>
          </a:xfrm>
        </p:spPr>
        <p:txBody>
          <a:bodyPr/>
          <a:lstStyle/>
          <a:p>
            <a:endParaRPr lang="cs-CZ" b="1" dirty="0" smtClean="0"/>
          </a:p>
          <a:p>
            <a:r>
              <a:rPr lang="cs-CZ" b="1" dirty="0" smtClean="0"/>
              <a:t>7 dílů: </a:t>
            </a:r>
            <a:r>
              <a:rPr lang="cs-CZ" dirty="0" smtClean="0"/>
              <a:t>vypravěč Marcel své zážitky líčí z mnoha úhlů</a:t>
            </a:r>
          </a:p>
          <a:p>
            <a:endParaRPr lang="cs-CZ" dirty="0"/>
          </a:p>
          <a:p>
            <a:r>
              <a:rPr lang="cs-CZ" dirty="0" smtClean="0"/>
              <a:t>1. díl: láska Marcelova strýce </a:t>
            </a:r>
            <a:r>
              <a:rPr lang="cs-CZ" b="1" dirty="0" err="1" smtClean="0"/>
              <a:t>Swana</a:t>
            </a:r>
            <a:r>
              <a:rPr lang="cs-CZ" dirty="0" smtClean="0"/>
              <a:t> k </a:t>
            </a:r>
            <a:r>
              <a:rPr lang="cs-CZ" b="1" dirty="0" smtClean="0"/>
              <a:t>Odette de </a:t>
            </a:r>
            <a:r>
              <a:rPr lang="cs-CZ" b="1" dirty="0" err="1" smtClean="0"/>
              <a:t>Grécy</a:t>
            </a:r>
            <a:r>
              <a:rPr lang="cs-CZ" b="1" dirty="0" smtClean="0"/>
              <a:t> </a:t>
            </a:r>
            <a:r>
              <a:rPr lang="cs-CZ" dirty="0" smtClean="0"/>
              <a:t>– vášnivá, žárlivá, chorobná láska – odehrává se 30 let před narozením Marcela</a:t>
            </a:r>
          </a:p>
          <a:p>
            <a:endParaRPr lang="cs-CZ" dirty="0"/>
          </a:p>
          <a:p>
            <a:r>
              <a:rPr lang="cs-CZ" dirty="0" smtClean="0"/>
              <a:t>Další díly: </a:t>
            </a:r>
            <a:r>
              <a:rPr lang="cs-CZ" b="1" dirty="0" smtClean="0"/>
              <a:t>Marcelův milostný život</a:t>
            </a:r>
            <a:r>
              <a:rPr lang="cs-CZ" dirty="0" smtClean="0"/>
              <a:t>, obraz francouzských mravů a zvyků, chování mezi spoustou postav</a:t>
            </a:r>
            <a:endParaRPr lang="cs-C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6" y="0"/>
            <a:ext cx="3283347" cy="184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698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596792"/>
          </a:xfrm>
        </p:spPr>
        <p:txBody>
          <a:bodyPr>
            <a:normAutofit fontScale="90000"/>
          </a:bodyPr>
          <a:lstStyle/>
          <a:p>
            <a:r>
              <a:rPr lang="cs-CZ" sz="3600" dirty="0"/>
              <a:t>Marcel </a:t>
            </a:r>
            <a:r>
              <a:rPr lang="cs-CZ" sz="3600" dirty="0" err="1" smtClean="0"/>
              <a:t>Proust</a:t>
            </a:r>
            <a:r>
              <a:rPr lang="cs-CZ" sz="3600" dirty="0" smtClean="0"/>
              <a:t> </a:t>
            </a:r>
            <a:r>
              <a:rPr lang="cs-CZ" sz="4000" dirty="0" smtClean="0">
                <a:solidFill>
                  <a:srgbClr val="C00000"/>
                </a:solidFill>
              </a:rPr>
              <a:t>Hledání </a:t>
            </a:r>
            <a:r>
              <a:rPr lang="cs-CZ" sz="4000" dirty="0">
                <a:solidFill>
                  <a:srgbClr val="C00000"/>
                </a:solidFill>
              </a:rPr>
              <a:t>ztraceného času</a:t>
            </a:r>
            <a:br>
              <a:rPr lang="cs-CZ" sz="4000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Asociace</a:t>
            </a:r>
          </a:p>
          <a:p>
            <a:r>
              <a:rPr lang="cs-CZ" dirty="0" smtClean="0"/>
              <a:t>Halucinace</a:t>
            </a:r>
          </a:p>
          <a:p>
            <a:r>
              <a:rPr lang="cs-CZ" dirty="0" smtClean="0"/>
              <a:t>Současnost i minulost se prolínají</a:t>
            </a:r>
          </a:p>
          <a:p>
            <a:r>
              <a:rPr lang="cs-CZ" dirty="0" smtClean="0"/>
              <a:t>Sluch – chuť – čichové vjemy</a:t>
            </a:r>
          </a:p>
          <a:p>
            <a:r>
              <a:rPr lang="cs-CZ" b="1" dirty="0" smtClean="0"/>
              <a:t>= Velmi subjektivní text</a:t>
            </a:r>
          </a:p>
          <a:p>
            <a:endParaRPr lang="cs-CZ" b="1" dirty="0"/>
          </a:p>
          <a:p>
            <a:endParaRPr lang="cs-CZ" dirty="0" smtClean="0"/>
          </a:p>
          <a:p>
            <a:r>
              <a:rPr lang="cs-CZ" dirty="0" smtClean="0"/>
              <a:t>= obrovský vliv na formování tzv. nového románu v 60. letech</a:t>
            </a:r>
            <a:endParaRPr lang="cs-C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90" y="156603"/>
            <a:ext cx="3181406" cy="3056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178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James </a:t>
            </a:r>
            <a:r>
              <a:rPr lang="cs-CZ" dirty="0" err="1" smtClean="0"/>
              <a:t>Joyce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str.88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dirty="0" smtClean="0"/>
              <a:t>1882 – 1941</a:t>
            </a:r>
          </a:p>
          <a:p>
            <a:endParaRPr lang="cs-CZ" dirty="0"/>
          </a:p>
          <a:p>
            <a:r>
              <a:rPr lang="cs-CZ" dirty="0" smtClean="0"/>
              <a:t>Irský experimentátor</a:t>
            </a:r>
          </a:p>
          <a:p>
            <a:endParaRPr lang="cs-CZ" dirty="0"/>
          </a:p>
          <a:p>
            <a:r>
              <a:rPr lang="cs-CZ" dirty="0" smtClean="0"/>
              <a:t>Legendární román </a:t>
            </a:r>
            <a:r>
              <a:rPr lang="cs-CZ" sz="3200" b="1" dirty="0" smtClean="0">
                <a:solidFill>
                  <a:srgbClr val="C00000"/>
                </a:solidFill>
              </a:rPr>
              <a:t>Odysseus</a:t>
            </a:r>
            <a:endParaRPr lang="cs-CZ" sz="3200" b="1" dirty="0">
              <a:solidFill>
                <a:srgbClr val="C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0648"/>
            <a:ext cx="2866628" cy="379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738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779096" cy="1008112"/>
          </a:xfrm>
        </p:spPr>
        <p:txBody>
          <a:bodyPr>
            <a:normAutofit fontScale="90000"/>
          </a:bodyPr>
          <a:lstStyle/>
          <a:p>
            <a:r>
              <a:rPr lang="cs-CZ" sz="3600" dirty="0"/>
              <a:t>James </a:t>
            </a:r>
            <a:r>
              <a:rPr lang="cs-CZ" sz="3600" dirty="0" err="1" smtClean="0"/>
              <a:t>Joyce</a:t>
            </a:r>
            <a:r>
              <a:rPr lang="cs-CZ" sz="3600" dirty="0" smtClean="0"/>
              <a:t> </a:t>
            </a:r>
            <a:r>
              <a:rPr lang="cs-CZ" sz="4000" dirty="0" smtClean="0">
                <a:solidFill>
                  <a:srgbClr val="C00000"/>
                </a:solidFill>
              </a:rPr>
              <a:t>Odysseus</a:t>
            </a:r>
            <a:r>
              <a:rPr lang="cs-CZ" sz="4000" dirty="0">
                <a:solidFill>
                  <a:srgbClr val="C00000"/>
                </a:solidFill>
              </a:rPr>
              <a:t/>
            </a:r>
            <a:br>
              <a:rPr lang="cs-CZ" sz="4000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Zaznamenává část života bezvýznamného irského novináře </a:t>
            </a:r>
            <a:r>
              <a:rPr lang="cs-CZ" b="1" dirty="0" smtClean="0"/>
              <a:t>Leopolda </a:t>
            </a:r>
            <a:r>
              <a:rPr lang="cs-CZ" b="1" dirty="0" err="1" smtClean="0"/>
              <a:t>Blooma</a:t>
            </a:r>
            <a:r>
              <a:rPr lang="cs-CZ" b="1" dirty="0" smtClean="0"/>
              <a:t> </a:t>
            </a:r>
            <a:r>
              <a:rPr lang="cs-CZ" dirty="0" smtClean="0"/>
              <a:t>(= Odyssea)</a:t>
            </a:r>
          </a:p>
          <a:p>
            <a:endParaRPr lang="cs-CZ" dirty="0"/>
          </a:p>
          <a:p>
            <a:r>
              <a:rPr lang="cs-CZ" dirty="0" smtClean="0"/>
              <a:t>Jeho </a:t>
            </a:r>
            <a:r>
              <a:rPr lang="cs-CZ" b="1" dirty="0" smtClean="0"/>
              <a:t>všední den v červnu 1904 </a:t>
            </a:r>
            <a:r>
              <a:rPr lang="cs-CZ" dirty="0" smtClean="0"/>
              <a:t>– zachycen velmi realisticky</a:t>
            </a:r>
          </a:p>
          <a:p>
            <a:endParaRPr lang="cs-CZ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0"/>
            <a:ext cx="2635894" cy="350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1677132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256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z="3600" dirty="0"/>
              <a:t>James </a:t>
            </a:r>
            <a:r>
              <a:rPr lang="cs-CZ" sz="3600" dirty="0" err="1" smtClean="0"/>
              <a:t>Joyce</a:t>
            </a:r>
            <a:r>
              <a:rPr lang="cs-CZ" sz="3600" dirty="0" smtClean="0"/>
              <a:t> </a:t>
            </a:r>
            <a:r>
              <a:rPr lang="cs-CZ" sz="4000" dirty="0" smtClean="0">
                <a:solidFill>
                  <a:srgbClr val="C00000"/>
                </a:solidFill>
              </a:rPr>
              <a:t>Odysseus</a:t>
            </a:r>
            <a:r>
              <a:rPr lang="cs-CZ" sz="4000" dirty="0">
                <a:solidFill>
                  <a:srgbClr val="C00000"/>
                </a:solidFill>
              </a:rPr>
              <a:t/>
            </a:r>
            <a:br>
              <a:rPr lang="cs-CZ" sz="4000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7504" y="1609416"/>
            <a:ext cx="7992888" cy="5131952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r>
              <a:rPr lang="cs-CZ" dirty="0" smtClean="0"/>
              <a:t>Další </a:t>
            </a:r>
            <a:r>
              <a:rPr lang="cs-CZ" dirty="0"/>
              <a:t>postavy: </a:t>
            </a:r>
          </a:p>
          <a:p>
            <a:endParaRPr lang="cs-CZ" dirty="0" smtClean="0"/>
          </a:p>
          <a:p>
            <a:r>
              <a:rPr lang="cs-CZ" dirty="0" smtClean="0"/>
              <a:t>Spisovatel a učitel </a:t>
            </a:r>
            <a:r>
              <a:rPr lang="cs-CZ" b="1" dirty="0" smtClean="0"/>
              <a:t>Štěpán </a:t>
            </a:r>
            <a:r>
              <a:rPr lang="cs-CZ" b="1" dirty="0" err="1" smtClean="0"/>
              <a:t>Dedal</a:t>
            </a:r>
            <a:r>
              <a:rPr lang="cs-CZ" b="1" dirty="0" smtClean="0"/>
              <a:t> </a:t>
            </a:r>
            <a:r>
              <a:rPr lang="cs-CZ" b="1" dirty="0" smtClean="0">
                <a:solidFill>
                  <a:srgbClr val="C00000"/>
                </a:solidFill>
              </a:rPr>
              <a:t>(= </a:t>
            </a:r>
            <a:r>
              <a:rPr lang="cs-CZ" b="1" dirty="0" err="1" smtClean="0">
                <a:solidFill>
                  <a:srgbClr val="C00000"/>
                </a:solidFill>
              </a:rPr>
              <a:t>Telemachos</a:t>
            </a:r>
            <a:r>
              <a:rPr lang="cs-CZ" b="1" dirty="0" smtClean="0">
                <a:solidFill>
                  <a:srgbClr val="C00000"/>
                </a:solidFill>
              </a:rPr>
              <a:t>)</a:t>
            </a:r>
          </a:p>
          <a:p>
            <a:endParaRPr lang="cs-CZ" dirty="0"/>
          </a:p>
          <a:p>
            <a:r>
              <a:rPr lang="cs-CZ" dirty="0" smtClean="0"/>
              <a:t>Manželka – operetní zpěvačka </a:t>
            </a:r>
            <a:r>
              <a:rPr lang="cs-CZ" b="1" dirty="0" smtClean="0"/>
              <a:t>Molly</a:t>
            </a:r>
            <a:r>
              <a:rPr lang="cs-CZ" dirty="0" smtClean="0"/>
              <a:t> </a:t>
            </a:r>
            <a:r>
              <a:rPr lang="cs-CZ" b="1" dirty="0" smtClean="0">
                <a:solidFill>
                  <a:srgbClr val="C00000"/>
                </a:solidFill>
              </a:rPr>
              <a:t>(= Penelopa)</a:t>
            </a:r>
          </a:p>
          <a:p>
            <a:endParaRPr lang="cs-CZ" dirty="0"/>
          </a:p>
          <a:p>
            <a:endParaRPr lang="cs-CZ" dirty="0" smtClean="0"/>
          </a:p>
          <a:p>
            <a:r>
              <a:rPr lang="cs-CZ" sz="2800" b="1" dirty="0" smtClean="0">
                <a:solidFill>
                  <a:srgbClr val="002060"/>
                </a:solidFill>
              </a:rPr>
              <a:t>= paralela mytologické pouti Odyssea               z </a:t>
            </a:r>
            <a:r>
              <a:rPr lang="cs-CZ" sz="2800" b="1" dirty="0" err="1" smtClean="0">
                <a:solidFill>
                  <a:srgbClr val="002060"/>
                </a:solidFill>
              </a:rPr>
              <a:t>Tróji</a:t>
            </a:r>
            <a:r>
              <a:rPr lang="cs-CZ" sz="2800" b="1" dirty="0" smtClean="0">
                <a:solidFill>
                  <a:srgbClr val="002060"/>
                </a:solidFill>
              </a:rPr>
              <a:t> na rodnou Ithaku</a:t>
            </a:r>
            <a:endParaRPr lang="cs-CZ" sz="2800" b="1" dirty="0">
              <a:solidFill>
                <a:srgbClr val="00206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05125"/>
            <a:ext cx="189547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539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hatý">
  <a:themeElements>
    <a:clrScheme name="Došky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Bohat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ohat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70B1BD1DBA5343977DDED399D04114" ma:contentTypeVersion="4" ma:contentTypeDescription="Vytvoří nový dokument" ma:contentTypeScope="" ma:versionID="f90fbe75922ee67d4bda25d443c0d683">
  <xsd:schema xmlns:xsd="http://www.w3.org/2001/XMLSchema" xmlns:xs="http://www.w3.org/2001/XMLSchema" xmlns:p="http://schemas.microsoft.com/office/2006/metadata/properties" xmlns:ns2="2e6e352e-daf4-4a4d-a1a5-d77b4f112608" targetNamespace="http://schemas.microsoft.com/office/2006/metadata/properties" ma:root="true" ma:fieldsID="42947b717d9f99ffa260aa5fba2553d0" ns2:_="">
    <xsd:import namespace="2e6e352e-daf4-4a4d-a1a5-d77b4f112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e352e-daf4-4a4d-a1a5-d77b4f112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BFBB84-D650-4C6E-978C-2BB23E724C87}"/>
</file>

<file path=customXml/itemProps2.xml><?xml version="1.0" encoding="utf-8"?>
<ds:datastoreItem xmlns:ds="http://schemas.openxmlformats.org/officeDocument/2006/customXml" ds:itemID="{9407CFE9-A004-4E6E-969A-39359C10FFC5}"/>
</file>

<file path=customXml/itemProps3.xml><?xml version="1.0" encoding="utf-8"?>
<ds:datastoreItem xmlns:ds="http://schemas.openxmlformats.org/officeDocument/2006/customXml" ds:itemID="{8792188E-FE88-4CE9-8F4B-0500B563F25A}"/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362</TotalTime>
  <Words>822</Words>
  <Application>Microsoft Office PowerPoint</Application>
  <PresentationFormat>Předvádění na obrazovce (4:3)</PresentationFormat>
  <Paragraphs>197</Paragraphs>
  <Slides>32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32</vt:i4>
      </vt:variant>
    </vt:vector>
  </HeadingPairs>
  <TitlesOfParts>
    <vt:vector size="36" baseType="lpstr">
      <vt:lpstr>Trebuchet MS</vt:lpstr>
      <vt:lpstr>Wingdings</vt:lpstr>
      <vt:lpstr>Wingdings 2</vt:lpstr>
      <vt:lpstr>Bohatý</vt:lpstr>
      <vt:lpstr>3. Experimentální literatura mezi válkami</vt:lpstr>
      <vt:lpstr>Marcel Proust  str. 87</vt:lpstr>
      <vt:lpstr>Marcel Proust Hledání ztraceného času </vt:lpstr>
      <vt:lpstr>Marcel Proust Hledání ztraceného času </vt:lpstr>
      <vt:lpstr>Marcel Proust Hledání ztraceného času </vt:lpstr>
      <vt:lpstr>Marcel Proust Hledání ztraceného času </vt:lpstr>
      <vt:lpstr>James Joyce str.88</vt:lpstr>
      <vt:lpstr>James Joyce Odysseus </vt:lpstr>
      <vt:lpstr>James Joyce Odysseus </vt:lpstr>
      <vt:lpstr>James Joyce Odysseus </vt:lpstr>
      <vt:lpstr>James Joyce Odysseus </vt:lpstr>
      <vt:lpstr>James Joyce Odysseus </vt:lpstr>
      <vt:lpstr>Joyceova socha v Dublinu</vt:lpstr>
      <vt:lpstr>Franz kafka str.70</vt:lpstr>
      <vt:lpstr>Hrob Franze Kafky a jeho rodičů na Novém židovském hřbitově</vt:lpstr>
      <vt:lpstr>Franz kafka – vlivy na jeho tvorbu</vt:lpstr>
      <vt:lpstr>Franz kafka - vlivy na jeho tvorbu</vt:lpstr>
      <vt:lpstr>Franz kafka - Proces</vt:lpstr>
      <vt:lpstr>Franz kafka - Proces</vt:lpstr>
      <vt:lpstr>Franz kafka - Proces</vt:lpstr>
      <vt:lpstr>Franz kafka - Proměna</vt:lpstr>
      <vt:lpstr>Franz kafka - Proměna</vt:lpstr>
      <vt:lpstr>Hans Fronius: Proměna </vt:lpstr>
      <vt:lpstr>Franc Kafka zámek</vt:lpstr>
      <vt:lpstr>Franz kafka – obecné rysy jeho tvorby</vt:lpstr>
      <vt:lpstr>Franz kafka – obecné rysy jeho tvorby</vt:lpstr>
      <vt:lpstr>Pomník Franze Kafky v Praze od jaroslava RóNY</vt:lpstr>
      <vt:lpstr>F. Kafka – ze života</vt:lpstr>
      <vt:lpstr>Kafkův portrét</vt:lpstr>
      <vt:lpstr>Také portrét…</vt:lpstr>
      <vt:lpstr>Takto připomněl kafku Google 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Experimentální literatura mezi válkami</dc:title>
  <dc:creator>Naše pančelka</dc:creator>
  <cp:lastModifiedBy>Administrator</cp:lastModifiedBy>
  <cp:revision>42</cp:revision>
  <dcterms:created xsi:type="dcterms:W3CDTF">2013-09-02T18:30:11Z</dcterms:created>
  <dcterms:modified xsi:type="dcterms:W3CDTF">2023-01-20T12:07:58Z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0x010100CA70B1BD1DBA5343977DDED399D04114</vt:lpwstr>
  </property>
</Properties>
</file>