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6" autoAdjust="0"/>
    <p:restoredTop sz="94660"/>
  </p:normalViewPr>
  <p:slideViewPr>
    <p:cSldViewPr>
      <p:cViewPr varScale="1">
        <p:scale>
          <a:sx n="69" d="100"/>
          <a:sy n="69" d="100"/>
        </p:scale>
        <p:origin x="4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22.02.2022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4. Anglická renesance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Mgr. Regina Jonášová </a:t>
            </a:r>
            <a:r>
              <a:rPr lang="cs-CZ" dirty="0" smtClean="0"/>
              <a:t>2022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2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>
                <a:solidFill>
                  <a:srgbClr val="C00000"/>
                </a:solidFill>
              </a:rPr>
              <a:t/>
            </a:r>
            <a:br>
              <a:rPr lang="cs-CZ" b="1" dirty="0" smtClean="0">
                <a:solidFill>
                  <a:srgbClr val="C00000"/>
                </a:solidFill>
              </a:rPr>
            </a:br>
            <a:r>
              <a:rPr lang="cs-CZ" b="1" dirty="0" smtClean="0">
                <a:solidFill>
                  <a:srgbClr val="C00000"/>
                </a:solidFill>
              </a:rPr>
              <a:t>Hamlet</a:t>
            </a:r>
            <a:r>
              <a:rPr lang="cs-CZ" b="1" dirty="0">
                <a:solidFill>
                  <a:srgbClr val="C00000"/>
                </a:solidFill>
              </a:rPr>
              <a:t>, králevic dánský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b="1" dirty="0" smtClean="0"/>
              <a:t>„</a:t>
            </a:r>
            <a:r>
              <a:rPr lang="cs-CZ" b="1" dirty="0"/>
              <a:t>Být či nebýt? To je oč tu běží…“</a:t>
            </a:r>
          </a:p>
          <a:p>
            <a:endParaRPr lang="cs-CZ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83121"/>
            <a:ext cx="3528392" cy="389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44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Král Lear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35608" y="1052736"/>
            <a:ext cx="7498080" cy="5805264"/>
          </a:xfrm>
        </p:spPr>
        <p:txBody>
          <a:bodyPr>
            <a:normAutofit/>
          </a:bodyPr>
          <a:lstStyle/>
          <a:p>
            <a:r>
              <a:rPr lang="cs-CZ" dirty="0" smtClean="0"/>
              <a:t>Variace české pohádky</a:t>
            </a:r>
          </a:p>
          <a:p>
            <a:r>
              <a:rPr lang="cs-CZ" dirty="0" smtClean="0"/>
              <a:t>Sůl nad zlato</a:t>
            </a:r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Otec chce dělit majetek mezi 3 dcery dle míry lásky, podlehne ale falešným vyznáním dvou ze sester.</a:t>
            </a:r>
          </a:p>
          <a:p>
            <a:r>
              <a:rPr lang="cs-CZ" dirty="0" smtClean="0"/>
              <a:t>Ta třetí, </a:t>
            </a:r>
            <a:r>
              <a:rPr lang="cs-CZ" b="1" dirty="0" smtClean="0"/>
              <a:t>Kordélie</a:t>
            </a:r>
            <a:r>
              <a:rPr lang="cs-CZ" dirty="0" smtClean="0"/>
              <a:t>, odejde do vyhnanství a zemře ve válce.</a:t>
            </a:r>
          </a:p>
          <a:p>
            <a:r>
              <a:rPr lang="cs-CZ" b="1" dirty="0" smtClean="0"/>
              <a:t>Král Lear </a:t>
            </a:r>
            <a:r>
              <a:rPr lang="cs-CZ" dirty="0" smtClean="0"/>
              <a:t>z toho zešílí a také zemře.</a:t>
            </a:r>
          </a:p>
          <a:p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0"/>
            <a:ext cx="2884909" cy="320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35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Othello, benátský mouřenín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Maur </a:t>
            </a:r>
            <a:r>
              <a:rPr lang="cs-CZ" b="1" dirty="0" smtClean="0"/>
              <a:t>Othello </a:t>
            </a:r>
            <a:r>
              <a:rPr lang="cs-CZ" dirty="0" smtClean="0"/>
              <a:t>miluje </a:t>
            </a:r>
            <a:r>
              <a:rPr lang="cs-CZ" b="1" dirty="0" smtClean="0"/>
              <a:t>Desdemonu</a:t>
            </a:r>
            <a:r>
              <a:rPr lang="cs-CZ" dirty="0" smtClean="0"/>
              <a:t>, proradný sluha Jago mu ale namlouvá její nevěru.</a:t>
            </a:r>
          </a:p>
          <a:p>
            <a:endParaRPr lang="cs-CZ" dirty="0" smtClean="0"/>
          </a:p>
          <a:p>
            <a:r>
              <a:rPr lang="cs-CZ" b="1" dirty="0" smtClean="0"/>
              <a:t>Jago</a:t>
            </a:r>
            <a:r>
              <a:rPr lang="cs-CZ" dirty="0" smtClean="0"/>
              <a:t> podstrčí šátek Desdemony do pokoje Cassia, protože sám na Othella žárlí kvůli své ženě.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92037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Othello, benátský mouřenín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Žárlivý </a:t>
            </a:r>
            <a:r>
              <a:rPr lang="cs-CZ" dirty="0"/>
              <a:t>Othello Desdemonu uškrtí.</a:t>
            </a:r>
          </a:p>
          <a:p>
            <a:endParaRPr 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4175235" cy="298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8080" cy="1143000"/>
          </a:xfrm>
        </p:spPr>
        <p:txBody>
          <a:bodyPr/>
          <a:lstStyle/>
          <a:p>
            <a:r>
              <a:rPr lang="cs-CZ" dirty="0" smtClean="0"/>
              <a:t>Romeo a Julie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03648" y="1268760"/>
            <a:ext cx="7498080" cy="5483696"/>
          </a:xfrm>
        </p:spPr>
        <p:txBody>
          <a:bodyPr/>
          <a:lstStyle/>
          <a:p>
            <a:r>
              <a:rPr lang="cs-CZ" dirty="0" smtClean="0"/>
              <a:t>Jsou ze znepřátelených rodů – </a:t>
            </a:r>
            <a:r>
              <a:rPr lang="cs-CZ" b="1" dirty="0" err="1" smtClean="0"/>
              <a:t>Montekové</a:t>
            </a:r>
            <a:r>
              <a:rPr lang="cs-CZ" b="1" dirty="0" smtClean="0"/>
              <a:t> a Kapuletové</a:t>
            </a:r>
            <a:r>
              <a:rPr lang="cs-CZ" dirty="0" smtClean="0"/>
              <a:t> - a tajně se vezmou.</a:t>
            </a:r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48880"/>
            <a:ext cx="2801176" cy="432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58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Romeo </a:t>
            </a:r>
            <a:r>
              <a:rPr lang="cs-CZ" dirty="0"/>
              <a:t>a Julie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b="1" dirty="0" smtClean="0"/>
              <a:t>Julie</a:t>
            </a:r>
            <a:r>
              <a:rPr lang="cs-CZ" dirty="0" smtClean="0"/>
              <a:t> vypije nápoj, po kterém vypadá jako mrtvá, aby ji bratr </a:t>
            </a:r>
            <a:r>
              <a:rPr lang="cs-CZ" b="1" dirty="0" smtClean="0"/>
              <a:t>Vavřinec</a:t>
            </a:r>
            <a:r>
              <a:rPr lang="cs-CZ" dirty="0" smtClean="0"/>
              <a:t> mohl unést za Romeem.</a:t>
            </a:r>
          </a:p>
          <a:p>
            <a:endParaRPr lang="cs-CZ" dirty="0" smtClean="0"/>
          </a:p>
          <a:p>
            <a:r>
              <a:rPr lang="cs-CZ" b="1" dirty="0" smtClean="0"/>
              <a:t>Romeo</a:t>
            </a:r>
            <a:r>
              <a:rPr lang="cs-CZ" dirty="0" smtClean="0"/>
              <a:t> ji najde, je v šoku a otráví se.</a:t>
            </a:r>
          </a:p>
          <a:p>
            <a:endParaRPr lang="cs-CZ" dirty="0" smtClean="0"/>
          </a:p>
          <a:p>
            <a:r>
              <a:rPr lang="cs-CZ" dirty="0" smtClean="0"/>
              <a:t>Julie se probudí, vidí jej mrtvého a probodne se.</a:t>
            </a:r>
          </a:p>
          <a:p>
            <a:endParaRPr lang="cs-CZ" dirty="0" smtClean="0"/>
          </a:p>
          <a:p>
            <a:r>
              <a:rPr lang="cs-CZ" dirty="0" smtClean="0"/>
              <a:t>Rody se po jejich smrti usmíří.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03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Romeo a Julie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Co je důvodem, že téma dramatu je stále aktuální a stále se znovu adaptuje?</a:t>
            </a:r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5672767" cy="380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7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     Díky za pozornost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37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Geoffrey</a:t>
            </a:r>
            <a:r>
              <a:rPr lang="cs-CZ" dirty="0" smtClean="0"/>
              <a:t> </a:t>
            </a:r>
            <a:r>
              <a:rPr lang="cs-CZ" dirty="0" err="1" smtClean="0"/>
              <a:t>Chaucer</a:t>
            </a:r>
            <a:r>
              <a:rPr lang="cs-CZ" dirty="0" smtClean="0"/>
              <a:t> (1340-1400)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/>
          </a:bodyPr>
          <a:lstStyle/>
          <a:p>
            <a:r>
              <a:rPr lang="cs-CZ" dirty="0" smtClean="0"/>
              <a:t>Básník z měšťanského prostředí</a:t>
            </a:r>
          </a:p>
          <a:p>
            <a:r>
              <a:rPr lang="cs-CZ" dirty="0" smtClean="0"/>
              <a:t>Inspiroval se Dekameronem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Sepsal veršované </a:t>
            </a:r>
            <a:r>
              <a:rPr lang="cs-CZ" b="1" dirty="0" smtClean="0">
                <a:solidFill>
                  <a:srgbClr val="C00000"/>
                </a:solidFill>
              </a:rPr>
              <a:t>Canterburské povídky</a:t>
            </a:r>
            <a:r>
              <a:rPr lang="cs-CZ" dirty="0" smtClean="0"/>
              <a:t>:</a:t>
            </a:r>
          </a:p>
          <a:p>
            <a:r>
              <a:rPr lang="cs-CZ" dirty="0" smtClean="0"/>
              <a:t>30 poutníků na cestě ke svatému hrobu v hostinci vypráví každý 4 příběhy (dochovala se jen část – 24 příběhů)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38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William Shakespeare (1564-1616)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Největší </a:t>
            </a:r>
            <a:r>
              <a:rPr lang="cs-CZ" b="1" dirty="0" smtClean="0"/>
              <a:t>dramatik</a:t>
            </a:r>
            <a:r>
              <a:rPr lang="cs-CZ" dirty="0" smtClean="0"/>
              <a:t> všech dob</a:t>
            </a:r>
          </a:p>
          <a:p>
            <a:endParaRPr lang="cs-CZ" dirty="0" smtClean="0"/>
          </a:p>
          <a:p>
            <a:r>
              <a:rPr lang="cs-CZ" dirty="0" smtClean="0"/>
              <a:t>Představitel </a:t>
            </a:r>
            <a:r>
              <a:rPr lang="cs-CZ" b="1" dirty="0" smtClean="0"/>
              <a:t>tzv. </a:t>
            </a:r>
            <a:r>
              <a:rPr lang="cs-CZ" b="1" dirty="0" err="1" smtClean="0"/>
              <a:t>alžbětínského</a:t>
            </a:r>
            <a:r>
              <a:rPr lang="cs-CZ" b="1" dirty="0" smtClean="0"/>
              <a:t> divadla </a:t>
            </a:r>
            <a:r>
              <a:rPr lang="cs-CZ" dirty="0" smtClean="0"/>
              <a:t>v 16.století</a:t>
            </a:r>
          </a:p>
          <a:p>
            <a:endParaRPr lang="cs-CZ" dirty="0" smtClean="0"/>
          </a:p>
          <a:p>
            <a:r>
              <a:rPr lang="cs-CZ" b="1" dirty="0" smtClean="0"/>
              <a:t>Přelom renesance a baroka</a:t>
            </a:r>
          </a:p>
          <a:p>
            <a:endParaRPr lang="cs-CZ" b="1" dirty="0"/>
          </a:p>
          <a:p>
            <a:r>
              <a:rPr lang="cs-CZ" dirty="0" smtClean="0"/>
              <a:t>20 let žil v Londýně jako herec a majitel herecké společnosti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410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Shakespeare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3588221" cy="480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Shakespeare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Autor:</a:t>
            </a:r>
          </a:p>
          <a:p>
            <a:endParaRPr lang="cs-CZ" dirty="0" smtClean="0"/>
          </a:p>
          <a:p>
            <a:r>
              <a:rPr lang="cs-CZ" dirty="0" smtClean="0"/>
              <a:t>Tragédie</a:t>
            </a:r>
          </a:p>
          <a:p>
            <a:r>
              <a:rPr lang="cs-CZ" dirty="0" smtClean="0"/>
              <a:t>Komedie</a:t>
            </a:r>
          </a:p>
          <a:p>
            <a:r>
              <a:rPr lang="cs-CZ" dirty="0" smtClean="0"/>
              <a:t>Historické hry</a:t>
            </a:r>
          </a:p>
          <a:p>
            <a:r>
              <a:rPr lang="cs-CZ" dirty="0" smtClean="0"/>
              <a:t>Sonety </a:t>
            </a:r>
          </a:p>
          <a:p>
            <a:endParaRPr lang="cs-CZ" dirty="0"/>
          </a:p>
        </p:txBody>
      </p:sp>
      <p:pic>
        <p:nvPicPr>
          <p:cNvPr id="3075" name="Picture 3" descr="C:\Users\Naše pančelka\AppData\Local\Microsoft\Windows\Temporary Internet Files\Content.IE5\SJ5ID6W1\MP90039887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11" y="3212976"/>
            <a:ext cx="4190865" cy="299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9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Shakespeare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Měl 3 tvůrčí období:</a:t>
            </a:r>
          </a:p>
          <a:p>
            <a:r>
              <a:rPr lang="cs-CZ" dirty="0"/>
              <a:t>1. zejména </a:t>
            </a:r>
            <a:r>
              <a:rPr lang="cs-CZ" b="1" dirty="0" smtClean="0"/>
              <a:t>komedie</a:t>
            </a:r>
            <a:r>
              <a:rPr lang="cs-CZ" dirty="0" smtClean="0"/>
              <a:t> (do roku 1600)</a:t>
            </a:r>
          </a:p>
          <a:p>
            <a:endParaRPr lang="cs-CZ" dirty="0"/>
          </a:p>
          <a:p>
            <a:r>
              <a:rPr lang="cs-CZ" dirty="0" smtClean="0"/>
              <a:t>2. </a:t>
            </a:r>
            <a:r>
              <a:rPr lang="cs-CZ" b="1" dirty="0" smtClean="0"/>
              <a:t>tragédie</a:t>
            </a:r>
            <a:r>
              <a:rPr lang="cs-CZ" dirty="0" smtClean="0"/>
              <a:t> (1601-1608) = ztráta renesančních ideálů, pesimismus</a:t>
            </a:r>
          </a:p>
          <a:p>
            <a:endParaRPr lang="cs-CZ" dirty="0"/>
          </a:p>
          <a:p>
            <a:r>
              <a:rPr lang="cs-CZ" dirty="0" smtClean="0"/>
              <a:t>3. romantické hry s </a:t>
            </a:r>
            <a:r>
              <a:rPr lang="cs-CZ" b="1" dirty="0" smtClean="0"/>
              <a:t>pohádkovými náměty </a:t>
            </a:r>
            <a:r>
              <a:rPr lang="cs-CZ" dirty="0" smtClean="0"/>
              <a:t>(do roku 1612)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99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Shakespeare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Čím je jeho tvorba významná a netradiční?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Psal hluboce lidská psychologická dramata</a:t>
            </a:r>
          </a:p>
          <a:p>
            <a:r>
              <a:rPr lang="cs-CZ" dirty="0" smtClean="0"/>
              <a:t>Nadčasové a stále aktuální motivy z lidského života…</a:t>
            </a:r>
            <a:endParaRPr lang="cs-CZ" dirty="0"/>
          </a:p>
        </p:txBody>
      </p:sp>
      <p:pic>
        <p:nvPicPr>
          <p:cNvPr id="2050" name="Picture 2" descr="C:\Users\Naše pančelka\AppData\Local\Microsoft\Windows\Temporary Internet Files\Content.IE5\F8RFJ6RX\MC9003118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16832"/>
            <a:ext cx="2334443" cy="22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3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Klíčové divadelní hry: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lnSpcReduction="10000"/>
          </a:bodyPr>
          <a:lstStyle/>
          <a:p>
            <a:r>
              <a:rPr lang="cs-CZ" b="1" dirty="0" smtClean="0">
                <a:solidFill>
                  <a:srgbClr val="C00000"/>
                </a:solidFill>
              </a:rPr>
              <a:t>Hamlet, králevic dánský</a:t>
            </a:r>
          </a:p>
          <a:p>
            <a:endParaRPr lang="cs-CZ" dirty="0" smtClean="0"/>
          </a:p>
          <a:p>
            <a:r>
              <a:rPr lang="cs-CZ" b="1" dirty="0" smtClean="0"/>
              <a:t>Hamlet</a:t>
            </a:r>
            <a:r>
              <a:rPr lang="cs-CZ" dirty="0" smtClean="0"/>
              <a:t> miluje krásnou </a:t>
            </a:r>
            <a:r>
              <a:rPr lang="cs-CZ" b="1" dirty="0" smtClean="0"/>
              <a:t>Ofélii</a:t>
            </a:r>
          </a:p>
          <a:p>
            <a:endParaRPr lang="cs-CZ" dirty="0" smtClean="0"/>
          </a:p>
          <a:p>
            <a:r>
              <a:rPr lang="cs-CZ" dirty="0" smtClean="0"/>
              <a:t>Ve snu se dozví, že otec byl zavražděn svým bratrem Klaudiem, který si vzal pak matku za ženu.</a:t>
            </a:r>
          </a:p>
          <a:p>
            <a:endParaRPr lang="cs-CZ" dirty="0" smtClean="0"/>
          </a:p>
          <a:p>
            <a:r>
              <a:rPr lang="cs-CZ" dirty="0" smtClean="0"/>
              <a:t>Rodina Ofélie se dívku snaží od vztahu s Hamletem odradit, Ofélie se raději utopí.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59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Hamlet, králevic dánský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Hamlet předstírá šílenství, nakonec je zabit otráveným mečem bratra Ofélie, který mu dává smrt sestry za vinu.</a:t>
            </a:r>
          </a:p>
          <a:p>
            <a:endParaRPr lang="cs-CZ" dirty="0" smtClean="0"/>
          </a:p>
          <a:p>
            <a:r>
              <a:rPr lang="cs-CZ" dirty="0" smtClean="0"/>
              <a:t>Stihne však před svou smrtí zabít vraha svého otce, Klaudia.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579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Bohat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DB4C05-6FC2-4F27-9BDB-E5B56056BF59}"/>
</file>

<file path=customXml/itemProps2.xml><?xml version="1.0" encoding="utf-8"?>
<ds:datastoreItem xmlns:ds="http://schemas.openxmlformats.org/officeDocument/2006/customXml" ds:itemID="{49DB8C86-8B50-4F26-83F4-37270F7226F1}"/>
</file>

<file path=customXml/itemProps3.xml><?xml version="1.0" encoding="utf-8"?>
<ds:datastoreItem xmlns:ds="http://schemas.openxmlformats.org/officeDocument/2006/customXml" ds:itemID="{04DA6598-608A-42D2-BF65-6BBA82D6931B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205</TotalTime>
  <Words>435</Words>
  <Application>Microsoft Office PowerPoint</Application>
  <PresentationFormat>Předvádění na obrazovce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Gill Sans MT</vt:lpstr>
      <vt:lpstr>Verdana</vt:lpstr>
      <vt:lpstr>Wingdings</vt:lpstr>
      <vt:lpstr>Wingdings 2</vt:lpstr>
      <vt:lpstr>Slunovrat</vt:lpstr>
      <vt:lpstr>4. Anglická renesance</vt:lpstr>
      <vt:lpstr>Geoffrey Chaucer (1340-1400)</vt:lpstr>
      <vt:lpstr>William Shakespeare (1564-1616)</vt:lpstr>
      <vt:lpstr>William Shakespeare</vt:lpstr>
      <vt:lpstr>William Shakespeare</vt:lpstr>
      <vt:lpstr>William Shakespeare</vt:lpstr>
      <vt:lpstr>William Shakespeare</vt:lpstr>
      <vt:lpstr>Klíčové divadelní hry:</vt:lpstr>
      <vt:lpstr>Hamlet, králevic dánský </vt:lpstr>
      <vt:lpstr> Hamlet, králevic dánský </vt:lpstr>
      <vt:lpstr>Král Lear</vt:lpstr>
      <vt:lpstr>Othello, benátský mouřenín</vt:lpstr>
      <vt:lpstr>Othello, benátský mouřenín</vt:lpstr>
      <vt:lpstr>Romeo a Julie</vt:lpstr>
      <vt:lpstr>Romeo a Julie</vt:lpstr>
      <vt:lpstr>Romeo a Julie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Anglická renesance</dc:title>
  <dc:creator>Naše pančelka</dc:creator>
  <cp:lastModifiedBy>Administrator</cp:lastModifiedBy>
  <cp:revision>11</cp:revision>
  <dcterms:created xsi:type="dcterms:W3CDTF">2013-01-22T17:35:56Z</dcterms:created>
  <dcterms:modified xsi:type="dcterms:W3CDTF">2022-02-22T08:41:12Z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