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7" r:id="rId5"/>
    <p:sldId id="279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13.03.2023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xUyRct9Ed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uYXrpTIt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nfsK8j5re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UW9Chv-AS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3. Emigrantská literatura – Jan Amos Komenský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Jonášová </a:t>
            </a:r>
            <a:r>
              <a:rPr lang="cs-CZ" dirty="0" smtClean="0"/>
              <a:t>2023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648417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9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Labyrint světa a ráj srdce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endParaRPr lang="cs-CZ" dirty="0"/>
          </a:p>
          <a:p>
            <a:r>
              <a:rPr lang="cs-CZ" dirty="0" smtClean="0"/>
              <a:t>Uprostřed města stojí hrad </a:t>
            </a:r>
            <a:r>
              <a:rPr lang="cs-CZ" b="1" dirty="0" smtClean="0"/>
              <a:t>královny Moudrosti </a:t>
            </a:r>
            <a:r>
              <a:rPr lang="cs-CZ" dirty="0" smtClean="0"/>
              <a:t>a </a:t>
            </a:r>
            <a:r>
              <a:rPr lang="cs-CZ" b="1" dirty="0" smtClean="0"/>
              <a:t>hrad Štěstěny</a:t>
            </a:r>
            <a:r>
              <a:rPr lang="cs-CZ" dirty="0" smtClean="0"/>
              <a:t>, jen někteří jej dosáhnou….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Východiskem dle JAK je </a:t>
            </a:r>
            <a:r>
              <a:rPr lang="cs-CZ" b="1" dirty="0" smtClean="0">
                <a:solidFill>
                  <a:srgbClr val="FF0000"/>
                </a:solidFill>
              </a:rPr>
              <a:t>ráj vlastního srdce a víry</a:t>
            </a:r>
            <a:r>
              <a:rPr lang="cs-CZ" dirty="0" smtClean="0"/>
              <a:t> = křesťanské hodnoty</a:t>
            </a:r>
            <a:endParaRPr lang="cs-CZ" dirty="0"/>
          </a:p>
        </p:txBody>
      </p:sp>
      <p:pic>
        <p:nvPicPr>
          <p:cNvPr id="4098" name="Picture 2" descr="https://encrypted-tbn0.gstatic.com/images?q=tbn:ANd9GcQ59feG2Hn61vhonyeEs4OJx-rrX9s5OozUe7FUNYIPxAAhhI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58017"/>
            <a:ext cx="2578596" cy="2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3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Labyrint světa a ráj srdce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Viz středověká rytina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9" y="2420229"/>
            <a:ext cx="5026670" cy="443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6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7030A0"/>
                </a:solidFill>
              </a:rPr>
              <a:t>1) Spisy </a:t>
            </a:r>
            <a:r>
              <a:rPr lang="cs-CZ" b="1" dirty="0" err="1" smtClean="0">
                <a:solidFill>
                  <a:srgbClr val="7030A0"/>
                </a:solidFill>
              </a:rPr>
              <a:t>nábožensko</a:t>
            </a:r>
            <a:r>
              <a:rPr lang="cs-CZ" b="1" dirty="0" smtClean="0">
                <a:solidFill>
                  <a:srgbClr val="7030A0"/>
                </a:solidFill>
              </a:rPr>
              <a:t> - filozofické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/>
          <a:lstStyle/>
          <a:p>
            <a:r>
              <a:rPr lang="cs-CZ" dirty="0" smtClean="0"/>
              <a:t>1648 – </a:t>
            </a:r>
            <a:r>
              <a:rPr lang="cs-CZ" sz="3200" b="1" dirty="0" smtClean="0">
                <a:solidFill>
                  <a:srgbClr val="00B050"/>
                </a:solidFill>
              </a:rPr>
              <a:t>Kšaft umírající matky jednoty bratrské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Kšaft = odkaz</a:t>
            </a:r>
          </a:p>
          <a:p>
            <a:r>
              <a:rPr lang="cs-CZ" dirty="0" smtClean="0"/>
              <a:t>Sepsán po skončení 30 – leté války, kdy byl                             podepsán tzv. vestfálský mír</a:t>
            </a:r>
          </a:p>
          <a:p>
            <a:r>
              <a:rPr lang="cs-CZ" dirty="0" smtClean="0"/>
              <a:t>Znamenalo to konec nadějí emigrantů</a:t>
            </a:r>
          </a:p>
          <a:p>
            <a:r>
              <a:rPr lang="cs-CZ" dirty="0" smtClean="0"/>
              <a:t>Alegorie = matka odkazuje dětem to nejlepší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64903"/>
            <a:ext cx="2464040" cy="36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4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400" b="1" dirty="0">
                <a:solidFill>
                  <a:srgbClr val="00B050"/>
                </a:solidFill>
              </a:rPr>
              <a:t>Kšaft umírající matky jednoty bratrské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„</a:t>
            </a:r>
            <a:r>
              <a:rPr lang="cs-CZ" dirty="0" err="1" smtClean="0"/>
              <a:t>Věřímť</a:t>
            </a:r>
            <a:r>
              <a:rPr lang="cs-CZ" dirty="0" smtClean="0"/>
              <a:t> i já Bohu, že po přejití vichřic hněvu vláda věcí tvých k tobě se zas navrátí, ó lide český.“</a:t>
            </a:r>
          </a:p>
          <a:p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Marta Kubišová – Modlitba pro Martu (symbol sametové revoluce v roce 1989):</a:t>
            </a:r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http://www.youtube.com/watch?v=rxUyRct9Ed0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49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7030A0"/>
                </a:solidFill>
              </a:rPr>
              <a:t>2) Pedagogická činnost JAK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05888"/>
          </a:xfrm>
        </p:spPr>
        <p:txBody>
          <a:bodyPr/>
          <a:lstStyle/>
          <a:p>
            <a:r>
              <a:rPr lang="cs-CZ" dirty="0" smtClean="0"/>
              <a:t>JAK = „učitel národů“, reformátor  vzdělání</a:t>
            </a:r>
          </a:p>
          <a:p>
            <a:endParaRPr lang="cs-CZ" sz="3200" b="1" dirty="0" smtClean="0">
              <a:solidFill>
                <a:srgbClr val="00B050"/>
              </a:solidFill>
            </a:endParaRPr>
          </a:p>
          <a:p>
            <a:endParaRPr lang="cs-CZ" sz="3200" b="1" dirty="0" smtClean="0">
              <a:solidFill>
                <a:srgbClr val="00B050"/>
              </a:solidFill>
            </a:endParaRPr>
          </a:p>
          <a:p>
            <a:r>
              <a:rPr lang="cs-CZ" sz="3200" b="1" dirty="0" smtClean="0">
                <a:solidFill>
                  <a:srgbClr val="00B050"/>
                </a:solidFill>
              </a:rPr>
              <a:t>Velká didaktika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Latinsky Didaktika Magna</a:t>
            </a:r>
          </a:p>
          <a:p>
            <a:r>
              <a:rPr lang="cs-CZ" dirty="0" smtClean="0"/>
              <a:t>Nauka o vzdělání, dokončena byla v exilu</a:t>
            </a:r>
          </a:p>
          <a:p>
            <a:r>
              <a:rPr lang="cs-CZ" dirty="0" smtClean="0"/>
              <a:t>30 – leté dílo JAK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78405"/>
            <a:ext cx="4459844" cy="31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15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400" b="1" dirty="0">
                <a:solidFill>
                  <a:srgbClr val="00B050"/>
                </a:solidFill>
              </a:rPr>
              <a:t>Velká didaktika</a:t>
            </a:r>
            <a:br>
              <a:rPr lang="cs-CZ" sz="5400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16624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JAK požadoval přirozenou výchovu </a:t>
            </a:r>
          </a:p>
          <a:p>
            <a:r>
              <a:rPr lang="cs-CZ" b="1" dirty="0" smtClean="0">
                <a:solidFill>
                  <a:srgbClr val="0070C0"/>
                </a:solidFill>
              </a:rPr>
              <a:t>1)= 4 roční doby po 6 letech</a:t>
            </a: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dirty="0" smtClean="0"/>
              <a:t>1) </a:t>
            </a:r>
            <a:r>
              <a:rPr lang="cs-CZ" sz="3200" b="1" dirty="0" smtClean="0"/>
              <a:t>Klín mateřský </a:t>
            </a:r>
            <a:r>
              <a:rPr lang="cs-CZ" dirty="0" smtClean="0"/>
              <a:t>do 6let</a:t>
            </a:r>
          </a:p>
          <a:p>
            <a:endParaRPr lang="cs-CZ" dirty="0" smtClean="0"/>
          </a:p>
          <a:p>
            <a:r>
              <a:rPr lang="cs-CZ" dirty="0" smtClean="0"/>
              <a:t>2) </a:t>
            </a:r>
            <a:r>
              <a:rPr lang="cs-CZ" sz="3200" b="1" dirty="0" smtClean="0"/>
              <a:t>Chlapectví </a:t>
            </a:r>
            <a:r>
              <a:rPr lang="cs-CZ" dirty="0" smtClean="0"/>
              <a:t> do 12 let(obecná škola v mateřštině)</a:t>
            </a:r>
          </a:p>
          <a:p>
            <a:endParaRPr lang="cs-CZ" dirty="0" smtClean="0"/>
          </a:p>
          <a:p>
            <a:r>
              <a:rPr lang="cs-CZ" dirty="0" smtClean="0"/>
              <a:t>3) </a:t>
            </a:r>
            <a:r>
              <a:rPr lang="cs-CZ" sz="3500" b="1" dirty="0" smtClean="0"/>
              <a:t>Dospívající</a:t>
            </a:r>
            <a:r>
              <a:rPr lang="cs-CZ" dirty="0" smtClean="0"/>
              <a:t> do 18 let (latinská škola v latině a dalších 3 cizích jazycích)</a:t>
            </a:r>
          </a:p>
          <a:p>
            <a:endParaRPr lang="cs-CZ" dirty="0" smtClean="0"/>
          </a:p>
          <a:p>
            <a:r>
              <a:rPr lang="cs-CZ" dirty="0" smtClean="0"/>
              <a:t>4) </a:t>
            </a:r>
            <a:r>
              <a:rPr lang="cs-CZ" sz="3500" b="1" dirty="0" smtClean="0"/>
              <a:t>Jinošství</a:t>
            </a:r>
            <a:r>
              <a:rPr lang="cs-CZ" dirty="0" smtClean="0"/>
              <a:t> 18 – 24 let (akademie se 3 fakultami – lékařská, práva, teologie)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8127"/>
            <a:ext cx="2107307" cy="291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7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b="1" dirty="0">
                <a:solidFill>
                  <a:srgbClr val="00B050"/>
                </a:solidFill>
              </a:rPr>
              <a:t>Velká didaktika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>
              <a:solidFill>
                <a:srgbClr val="0070C0"/>
              </a:solidFill>
            </a:endParaRPr>
          </a:p>
          <a:p>
            <a:r>
              <a:rPr lang="cs-CZ" b="1" dirty="0" smtClean="0">
                <a:solidFill>
                  <a:srgbClr val="0070C0"/>
                </a:solidFill>
              </a:rPr>
              <a:t>2) Demokratizace</a:t>
            </a:r>
          </a:p>
          <a:p>
            <a:r>
              <a:rPr lang="cs-CZ" dirty="0" smtClean="0"/>
              <a:t>Do školy mají chodit hoši i dívky</a:t>
            </a:r>
          </a:p>
          <a:p>
            <a:r>
              <a:rPr lang="cs-CZ" dirty="0" smtClean="0"/>
              <a:t>Bohatí i chudí</a:t>
            </a:r>
          </a:p>
          <a:p>
            <a:endParaRPr lang="cs-CZ" dirty="0"/>
          </a:p>
          <a:p>
            <a:endParaRPr lang="cs-CZ" b="1" dirty="0" smtClean="0">
              <a:solidFill>
                <a:srgbClr val="0070C0"/>
              </a:solidFill>
            </a:endParaRPr>
          </a:p>
          <a:p>
            <a:r>
              <a:rPr lang="cs-CZ" b="1" dirty="0" smtClean="0">
                <a:solidFill>
                  <a:srgbClr val="0070C0"/>
                </a:solidFill>
              </a:rPr>
              <a:t>3) hromadná školní docházka</a:t>
            </a:r>
          </a:p>
          <a:p>
            <a:r>
              <a:rPr lang="cs-CZ" dirty="0" smtClean="0"/>
              <a:t>JAK rozdělil žáky dle věku do tříd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3"/>
            <a:ext cx="3087958" cy="380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64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b="1" dirty="0">
                <a:solidFill>
                  <a:srgbClr val="00B050"/>
                </a:solidFill>
              </a:rPr>
              <a:t>Velká didaktika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/>
          <a:lstStyle/>
          <a:p>
            <a:r>
              <a:rPr lang="cs-CZ" b="1" dirty="0" smtClean="0">
                <a:solidFill>
                  <a:srgbClr val="0070C0"/>
                </a:solidFill>
              </a:rPr>
              <a:t>4) ne mechanickému učení</a:t>
            </a:r>
          </a:p>
          <a:p>
            <a:r>
              <a:rPr lang="cs-CZ" dirty="0" smtClean="0"/>
              <a:t>Důraz na porozumění</a:t>
            </a:r>
          </a:p>
          <a:p>
            <a:r>
              <a:rPr lang="cs-CZ" dirty="0" smtClean="0"/>
              <a:t>Názornost</a:t>
            </a:r>
          </a:p>
          <a:p>
            <a:r>
              <a:rPr lang="cs-CZ" dirty="0" smtClean="0"/>
              <a:t>Školu hrou</a:t>
            </a:r>
          </a:p>
          <a:p>
            <a:r>
              <a:rPr lang="cs-CZ" dirty="0" smtClean="0"/>
              <a:t>Chtěl zásadu posloupnosti (od jednoduchého k těžkému, od konkrétního k abstraktnímu)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70C0"/>
                </a:solidFill>
              </a:rPr>
              <a:t>5) propagace laskavé přísnosti</a:t>
            </a:r>
          </a:p>
          <a:p>
            <a:r>
              <a:rPr lang="cs-CZ" dirty="0" smtClean="0"/>
              <a:t>Ale fyzické tresty JAK připouštěl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656"/>
            <a:ext cx="2404864" cy="32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971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b="1" dirty="0">
                <a:solidFill>
                  <a:srgbClr val="00B050"/>
                </a:solidFill>
              </a:rPr>
              <a:t>Velká didaktika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0070C0"/>
                </a:solidFill>
              </a:rPr>
              <a:t>6) JAK zavedl praktické dovednosti</a:t>
            </a:r>
          </a:p>
          <a:p>
            <a:r>
              <a:rPr lang="cs-CZ" dirty="0" smtClean="0"/>
              <a:t>TV, VV, HV…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70C0"/>
                </a:solidFill>
              </a:rPr>
              <a:t>7) dobré učebnice jsou základ</a:t>
            </a:r>
          </a:p>
          <a:p>
            <a:endParaRPr lang="cs-CZ" b="1" dirty="0">
              <a:solidFill>
                <a:srgbClr val="0070C0"/>
              </a:solidFill>
            </a:endParaRPr>
          </a:p>
          <a:p>
            <a:r>
              <a:rPr lang="cs-CZ" b="1" dirty="0" smtClean="0">
                <a:solidFill>
                  <a:srgbClr val="0070C0"/>
                </a:solidFill>
              </a:rPr>
              <a:t>8) trvalé zvládnutí poznatků</a:t>
            </a:r>
          </a:p>
          <a:p>
            <a:endParaRPr lang="cs-CZ" b="1" dirty="0">
              <a:solidFill>
                <a:srgbClr val="0070C0"/>
              </a:solidFill>
            </a:endParaRPr>
          </a:p>
          <a:p>
            <a:r>
              <a:rPr lang="cs-CZ" b="1" dirty="0" smtClean="0">
                <a:solidFill>
                  <a:srgbClr val="0070C0"/>
                </a:solidFill>
              </a:rPr>
              <a:t>9) důraz na mravní výchovu</a:t>
            </a:r>
            <a:endParaRPr lang="cs-CZ" b="1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417937" cy="270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745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7030A0"/>
                </a:solidFill>
              </a:rPr>
              <a:t>3) Učebnice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</a:rPr>
              <a:t>Informatorium školy mateřské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Určeno matkám a chůvám</a:t>
            </a:r>
          </a:p>
          <a:p>
            <a:endParaRPr lang="cs-CZ" dirty="0" smtClean="0"/>
          </a:p>
          <a:p>
            <a:r>
              <a:rPr lang="cs-CZ" dirty="0" smtClean="0"/>
              <a:t>Důraz na harmonický vývoj dítěte</a:t>
            </a:r>
          </a:p>
          <a:p>
            <a:endParaRPr lang="cs-CZ" dirty="0" smtClean="0"/>
          </a:p>
          <a:p>
            <a:r>
              <a:rPr lang="cs-CZ" dirty="0" smtClean="0"/>
              <a:t>Výchova a vzdělání dle JAK začíná předškolním věkem</a:t>
            </a:r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37" y="836712"/>
            <a:ext cx="32763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42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Emigrantská barokní literatura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Vrchol 1620-1660</a:t>
            </a:r>
          </a:p>
          <a:p>
            <a:r>
              <a:rPr lang="cs-CZ" b="1" dirty="0" smtClean="0">
                <a:solidFill>
                  <a:srgbClr val="7030A0"/>
                </a:solidFill>
              </a:rPr>
              <a:t>Bitva na Bílé hoře </a:t>
            </a:r>
            <a:r>
              <a:rPr lang="cs-CZ" dirty="0" smtClean="0"/>
              <a:t>(střet českých protestantských stavů a habsburské monarchie)</a:t>
            </a:r>
          </a:p>
          <a:p>
            <a:endParaRPr lang="cs-CZ" dirty="0"/>
          </a:p>
          <a:p>
            <a:r>
              <a:rPr lang="cs-CZ" dirty="0" smtClean="0"/>
              <a:t>        </a:t>
            </a:r>
            <a:r>
              <a:rPr lang="cs-CZ" b="1" dirty="0" smtClean="0"/>
              <a:t>česká kultura </a:t>
            </a:r>
            <a:r>
              <a:rPr lang="cs-CZ" dirty="0" smtClean="0"/>
              <a:t>se odsouvá na </a:t>
            </a:r>
            <a:r>
              <a:rPr lang="cs-CZ" b="1" dirty="0" smtClean="0"/>
              <a:t>venkov</a:t>
            </a:r>
            <a:r>
              <a:rPr lang="cs-CZ" dirty="0" smtClean="0"/>
              <a:t> (knížky lidového čtení a folklór vůbec)</a:t>
            </a:r>
          </a:p>
          <a:p>
            <a:endParaRPr lang="cs-CZ" dirty="0"/>
          </a:p>
          <a:p>
            <a:r>
              <a:rPr lang="cs-CZ" dirty="0" smtClean="0"/>
              <a:t>       </a:t>
            </a:r>
          </a:p>
          <a:p>
            <a:r>
              <a:rPr lang="cs-CZ" dirty="0"/>
              <a:t> </a:t>
            </a:r>
            <a:r>
              <a:rPr lang="cs-CZ" dirty="0" smtClean="0"/>
              <a:t>      nuceně se přechází ke </a:t>
            </a:r>
            <a:r>
              <a:rPr lang="cs-CZ" b="1" dirty="0" smtClean="0"/>
              <a:t>katolické víře</a:t>
            </a:r>
            <a:r>
              <a:rPr lang="cs-CZ" dirty="0" smtClean="0"/>
              <a:t>, mnozí </a:t>
            </a:r>
            <a:r>
              <a:rPr lang="cs-CZ" smtClean="0"/>
              <a:t>(zejména </a:t>
            </a:r>
            <a:r>
              <a:rPr lang="cs-CZ" dirty="0" smtClean="0"/>
              <a:t>intelektuálové) volí raději </a:t>
            </a:r>
            <a:r>
              <a:rPr lang="cs-CZ" b="1" dirty="0" smtClean="0"/>
              <a:t>EMIGRACI</a:t>
            </a:r>
            <a:endParaRPr lang="cs-CZ" b="1" dirty="0"/>
          </a:p>
        </p:txBody>
      </p:sp>
      <p:sp>
        <p:nvSpPr>
          <p:cNvPr id="4" name="Šipka doprava 3"/>
          <p:cNvSpPr/>
          <p:nvPr/>
        </p:nvSpPr>
        <p:spPr>
          <a:xfrm>
            <a:off x="268332" y="35029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prava 4"/>
          <p:cNvSpPr/>
          <p:nvPr/>
        </p:nvSpPr>
        <p:spPr>
          <a:xfrm>
            <a:off x="266372" y="52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18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3) Učebnice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</a:rPr>
              <a:t>Brána jazyků otevřená</a:t>
            </a:r>
          </a:p>
          <a:p>
            <a:endParaRPr lang="cs-CZ" dirty="0" smtClean="0"/>
          </a:p>
          <a:p>
            <a:r>
              <a:rPr lang="cs-CZ" dirty="0" smtClean="0"/>
              <a:t>Encyklopedický charakter</a:t>
            </a:r>
          </a:p>
          <a:p>
            <a:r>
              <a:rPr lang="cs-CZ" dirty="0" smtClean="0"/>
              <a:t>Jazykové a věcné vyučování se spojuje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Orbis pictus (Svět v obrazech)</a:t>
            </a:r>
          </a:p>
          <a:p>
            <a:endParaRPr lang="cs-CZ" dirty="0" smtClean="0"/>
          </a:p>
          <a:p>
            <a:r>
              <a:rPr lang="cs-CZ" dirty="0" smtClean="0"/>
              <a:t>Nejslavnější učebnice encyklopedického charakteru</a:t>
            </a:r>
          </a:p>
          <a:p>
            <a:r>
              <a:rPr lang="cs-CZ" dirty="0" smtClean="0"/>
              <a:t>Témata jsou ilustrována</a:t>
            </a:r>
          </a:p>
          <a:p>
            <a:endParaRPr lang="cs-CZ" dirty="0"/>
          </a:p>
        </p:txBody>
      </p:sp>
      <p:pic>
        <p:nvPicPr>
          <p:cNvPr id="1026" name="Picture 2" descr="http://www.eucebnice.cz/literatura/baroko_cechy/baroko_orbis_de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656"/>
            <a:ext cx="4129658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3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Orbis pictus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040360" cy="54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63348"/>
            <a:ext cx="3600399" cy="497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36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3) Učebnice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 smtClean="0">
                <a:solidFill>
                  <a:srgbClr val="00B050"/>
                </a:solidFill>
              </a:rPr>
              <a:t>Schola</a:t>
            </a:r>
            <a:r>
              <a:rPr lang="cs-CZ" b="1" dirty="0" smtClean="0">
                <a:solidFill>
                  <a:srgbClr val="00B050"/>
                </a:solidFill>
              </a:rPr>
              <a:t> </a:t>
            </a:r>
            <a:r>
              <a:rPr lang="cs-CZ" b="1" dirty="0" err="1" smtClean="0">
                <a:solidFill>
                  <a:srgbClr val="00B050"/>
                </a:solidFill>
              </a:rPr>
              <a:t>ludus</a:t>
            </a:r>
            <a:endParaRPr lang="cs-CZ" b="1" dirty="0" smtClean="0">
              <a:solidFill>
                <a:srgbClr val="00B050"/>
              </a:solidFill>
            </a:endParaRPr>
          </a:p>
          <a:p>
            <a:endParaRPr lang="cs-CZ" dirty="0" smtClean="0"/>
          </a:p>
          <a:p>
            <a:r>
              <a:rPr lang="cs-CZ" dirty="0" smtClean="0"/>
              <a:t>„Škola hrou“ = soubor latinských                         školních her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13" y="4293096"/>
            <a:ext cx="3331071" cy="249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ISERUUExQWFBQWGBcaGBcVFxgdGBoXHRscHB0ZFxgcHCceGBojGhkbIC8gIycpLCwsFx4xNTAqNSYrLCkBCQoKDgwOFw8PFykcHBwpKSkpKSkpLCkpKSkpLCksKSwpKSwsLCksKSkpKSkpKSkpKSwpKSwpKSkpNTUsKTQpKf/AABEIASYAqwMBIgACEQEDEQH/xAAaAAACAwEBAAAAAAAAAAAAAAADBAECBQAG/8QAQhAAAgEDAwIEAwQIBAQGAwAAAQIRAAMhBBIxQVEFEyJhMnGBI0KRoQYUUmKxweHwM3LR8RVDU4Jjg5KisuJzo9L/xAAZAQEBAQEBAQAAAAAAAAAAAAAAAQIDBQT/xAAhEQEBAQACAgICAwAAAAAAAAAAARECMSFBEmEDIlFxof/aAAwDAQACEQMRAD8A1TYlwcwoORwSxz+S/n7URhRLNoqmaW1N1vTHfoORBke1eZ6fau1uoC0u3iJ3sotswTZuIIn18bV+8MyTI4PMUW7dfdstKpKiWLE7RPAwJJPPsBNaypq+yuIpHU+I3BdtWwEXche5uk7QCogEEAyWIn2JoB8SuF3C7GBfZbwedoZmY7sqokYiSOlMNa5WoVaBprhl0uEFkCncFjDA8rJyIPXtVPC7lxrStcILMAYCwADJHvO2JmmGmHGKhVoXiOqFtCTE9JMAmJyewAk+wND8Ia4bKNcjew3HEc5AjpiKZ7NNFf4VR7dL6u9c8+2iNG5XZ5UGFEAR7liB9DTOvv7LdxxHpUnORgcQCDPHWp8V1QJUqIpS1rLk+oJCoPM2g4uH7i5PwiJMGPyFf1m/vcBbbC3tkDcpJIJKqSSJAjkR6ulX4mnjQyKBqda32XlgN5hEbjELt3buDwB+YqieINsuXHUC2oYgg5ZVzu2xgEcZ7d6mGmwtUIoWg1pcsrW2QrtkEqeZIgqT0FNlaYaWC0N3zTJSl/LoLWbp607b1rAQpgdBSAU1I/vmktnRmty7niqFOnTrRtmTXbKsjLI8OsXWuJcuLsYW2S5G2GO4EbdrH0ghsmD6qZtWHW5c9JIdg2+VgKFVdu2d04PSMzPStBLRH3vyFUuH3Nb1GIujY3rtx0UyFFsFgfSs8+k7SWYmROIq3h3hToluQGdA8+rBLmSZ29+kda0EUFqOKaM25oH2vG3fcI3GSAFiIUgEmFBzAySccUby7hfO1UHRSSSekyogD26x2pq0hAO4yZq5ANEY+r8He6rhiksQBzAtyCVHu0QT7+wrVW2IjFdqEJQ7cGMRz+dKWxdEYEbz9E3DqXJb07s46YFOxw0d4XHufZkkKqg7sBSTBMZktPT8qprtA9y2iFgCWUue4B3HaP8AMABPTvWiI7/3xVtg/s0FLFgKAFHAx/U8yTyT71nWdFe2ssKrOzsXDFtoYwNq7RJCwBMDH0rR2e5miKh6Gai6ym8GHmKIi0lsKM5MkAjvG1FBPuR1MH1loQF2F1aQQsYEHkSOeMd6f2nqKq8xxQZPhmndEW264VB6tw5kgL3kJEmnABRiCRS5Y8QalVW6nWKqUFFPPWqgCoA+XzXeT7UZrdDM1mrHePBwENu4bZLohMLthj1DI2cYPvTtvTMGHrY4PpYJnjOFBBH4ZpH9Kl3W0XObtsxBJKhvUQAOgp23qLAcKkb2kQqkYGSTiABj6kDrXSdMkvHtResslxGlJh7W0SVClmKtEj0g/lUazUF1RrTkAuslQuVJyPUDBq3jGvVbloTnfLQpMKbdwAnBAzApA+G3LV5Ng3WLlxSVj/DYZn2QgfQx7VZEM+I6llNu3bO17rxuMHaoEswBwTHHzpv/AIaZWLlyQwLBnLbh2IJx3xHyih+LeGXGNm7bEtaaSsxuUiGAJ6gcfM0T9eZgpS3cBLoG3oRtQsAxPcx2mOaqlPHwyG3dBcqrqLiqzAFCY3EA5hiMdZzxR9GAzPcUttYkLLMVIXBKgmMtOQOAKa8R0pa06gEllKgD3EDkjiaH4ZpttlFIKlQBBifxBINPSEdM/n3bssSlpvLVQSBuEFmaI3HMAHGOOtO6bw/YzkMxDbfSTIWBws9PbpSwsXLFx3S2123cO4hCN6t1hTG4HnBxTWkuXWuuXVkTamwHbP3txJUnPGOwX3q+UwmNODrSYBIsAziZ3n+/xpjxTUOiKFIDO6IDExuPPaQJicTHNXGkcah7uwkFFQQyj4STOT1J/L3o+o0nnW2VxsyCuQSGGQ2DHxDiePnhpiieH2yIKg4+9lvnu+KTzM1nI+63qLLnebYIBPxQyEqSYyRkTzjvW1aZgIKeqPuldpPzJBE+4pd/DCEvRBe4DgRAO3aAJjAHU/0qDNtjbb04tf4k2twUY2R6y/SIkyczEHvq+IglAodkZmChliR1PIj4Vb8KL4dZK2kVgQVUCJHQAcgkRilVvb7zF7ThLakLuSZJPqYRPQKB8z3opDQWrr23+3ZW811BK2iDB2r9wT+PetLT2X8tPNg3Nq7yvG6Mx7T/ABrO8ItIjXTdsuCb7uh8l5gwVghcZBx7mea0v14lFcWbhDCY9Erkj1AtPvieacp9EDIqhHSm3tUFrYrDQYGKUuMQcU+wxSDzPArHJY9IDS2ovGeJ+Zo9w0uVJNbjISSecfWmAhqVSiRAqhH9cAdkJMgBjCscGQMgZyDx2oiXARuBBEY25n5d6QNx/wBZPocp5SAMFlSwdyRPeCOcUzoNIyWoYeol2KgzG5mbaOhiYqgtm8HUOpwwBEg8HjFCsXw+7a07WKnB+IcjP8ar4cjpp7YKnettRtkfEFiOY596DodIbdxgFbYyodzFZDqNuRunKhfqvvNENtu78+1Kfr3rdYaUXdkAAgzkGcjB7cVoBZpXXeHl3Rh7o/vbbJHuZUD6mgs2rIteYVaApYqYDQBPExMDiaJc1ZW35hUmBuIBBMRPcA/j+NF1lgtbZREsrATxkRk9s0SzbhQDGAAe2APagGl47lXafUN0yIUe+eST0ng9qjWawWgu77zqg+bHBPYDvV9DpCikEz0B/cGFBn2/jQvENEbhYEDb5ZC+og7j3A6CFjnrigZnFda5qukW5/zNmQvwzM/eknBExFMKlEijH2qxFWYZqwqNFbqUqwp4gkZoF63UCD4U0pn2rQ1FvFZdy20/0rnybj0TipCUHXahkUFE3szBQCYAmcuYML7weRS/g/iD3ldm8sQ7KAhYwFO31EgTJBIwMEV0jDRFDutSXiHiDq9tLYBLuAxaYVfibHVtoPywTyJr4tqnRQUUMdw9PUrknaZw20Eie0VQdCfair86SN4sENtlG6DJEysTIz/c1HieqZTbClQWb1FuBbVSzmekAAT3YUDjHqTVIJzNLaRrrSz4DGVWACq9Ax6n/bvSnimvYELbYKdyhjAMAkTjmQs/UrzmKhm5qCl0A/CRn2acH3xP9aPrNaEtNdUb4AIA6zGeCYzPBwDigJYN0N6ibbIyQRGQWVmmN2cfhVPCfDTZtIhO515JJOeYE8AcYj5UDtjV7lBgg9oPP1AJE9YE1d9RiJE+5rN0BLm4+4lQ7Kg3GIX0sfeXDc9BVfFlJFtAzK124ACpIO0As5x+6pGerCithLrdh+NS+ojkRWVrFuJta0Wm36mQGQ6cbcz6jkg90imCvmm26PKxukMwUhvhJAMHqYI6e2QfFzFXVzWDZuFrBvXndQ+V2FxsViAgCp8RyJkGS0cRRPEL7oLC7zJMuwMFkRSWO0Rlm2iB1cRTBuhpqaztBacbmfdLGdpYbUHRRnmOT3JjFC0moe7qcMRaRCSsEbixhCSQJkBmA4gKetRGq47UO4uKMBiuZO9FZt8UrT99Py60sD7/AJVzrUW/SRlWx8IZ5AtggEG60qsg4aN26PaelSul8iztsopYKAJhQzABZcge0k80c+FWxc8zbLSSNzMYJEEqCYUnuAKvqDMexrpGaytNoWW8Lh2kC3AbG4uSC7Nj2AABwAfoW4HN2YhAuDIyTycZGAIPu3tTFt5BHYUPU3CELTG0SSROBlsfKadhbRaMozGZQ5Rf2d2XHy3AEdpIqzeHF7wdiCirCqJyd0kt0gbUx1jPYg02pueW9x+gMCBuDiQVI4ndC/MHoRTOlNzeQWkKqhoCgG4cmCBIAEY/eqoNrw+0+WVDHq2Y946n2NKDQMGRlKgIrAAhjloliZEnBz13GqarXsrXCcoEVkGZ++WJP7MAEH36yBTHhm82kNz4yAWAwATmIngTH0oo+ntkFizSWMgAQFXtGc5JJ6k9gAJvzkLAMSCQSB9AR/Gk9T4ptZxtJCKSSCMkDdAB9iue7D6kfXwVXa25miCVBWZI3Z7Dj3UYJqIBpfDbiJbti56ViSEhmzJk7zEnkgdTxR3sDzFvFsIjAKQI9US26efSB8p70EeMAkHa2WZcFZlCZgD4p2ge+761efOa0IhdouESMnGwH2klvmgqqc0iZdtwaTEbY2hR8Jzk5ngfF7ip0uiW1viYdi0HpPRew3SY7uazm8dBXeqSIJyx+HYGmADmXRY7sBzNFPi/UqJBfAfPpAU+0+Y+zmBE9KZUFPgqzbG59lttyoSNsgHaON0KTIkngdqLe8MBvC6xJ2LtVYwJaS3ucL8oHtC9zxnbdVDtEk7vUYAC7yQdufTHb4vYxrIJAIMgwQekH+UU8qW1Wk8xdu4qCRMCZHUGfungx3qi+Fz5pW4wNxgWxkQoUBYggADiT17089rtUW1qagWl05tIqTujEn5mmWmouIT0xRGt0UhqB/GqomKJqLeRAz/ePaguua51qGdRqkTLNEkAT1J4AHcn+NLXL4aNuRgyOoPEH5VbxLR+amyYllJMSYVg0DIiSozWM3hi25Z3wptkE4MLAUMZz/qZ643Ga1wvb+81S7ZVxD5HaSODjg9/4Urd8NSDLQWIJkjmWM56yxg+yjpVP1C1u5yTH3em0beO9uADjmPbSLXbQBbcVNu4wlWB+P2PuVGDGcg5imPLtFWwNrD1AzEccHjj69aGLVsrtBDAktt3AggjIjsd047++apZtKcGSGVI3SQx2CDJknC8+56mYLam3aIg7cjqeQvc9QJoqXUwJBniDMCJB+WOaEfDre7JzG2J6EgD8zz1nrXJZtdGYA+rDHOCJn3A5EfD7VRTRC2ASxRnYlmIiJLErz2UCP8AJTDPaZgIQtDGfSeIU554JE9pBih6bQWQhgkqJJliY9JBJ/7WNMIttftJ+AHJJgScyOhkcx0oFr1+yoJ9Bn2XJaFH44E+3tREe0+19zAlJwTlMH1R23D39R5moW3YGI2iBgbohfWJA4Azk+49qYtJagjMKACfXwYAE/8AYPltoC6fawlSCB2+h/0P9aHe1iIyqwPr3RAkYE57T05mhh7XogffTGQcbQCf3QCo+oHWKP5Np1DEAgKM5mDDj3B4InIwaDr99E+IxAnrx1+f996CniqFj0C9c8eqemI2n+kVF3XWnWSCwZWg7T8IVXM+0bTicxQrVy2WeUAaW6GSBukmcEYP4+9BoJr0I5PEiQRPA6jmSBHuKDb8TQlQfSx2ekg4LLuAmIPpBzxihjW2AsRAWMbRxk/gNhP0FF0mgsNtuJbUZBB2gEFZUT+8okUGgg+tWcUv4fo1soEWYBJyZOSSfzpljFRXm/0yMaS8wkMqypBII9wRT+mWUUkSSqkkjMkCZHQ1bxTw5Lw2XBKyCRJAMGYMciaZArGeWvSL1Z161ukAkT1EfzBH4g09cOaVUVqMll8GtjA3AEARIxA24xjH0xgCinQLMy0zPxHuzRHaWP8AYpxK4irqM+x4YilSJlQQJYnBAEHvhR+FMW/C7ckwSSdxJdjmQYyePSsDj0jFFC0QtmKpSY1CXAWTPTcQwB2+rBIyJzIx86ELiALK/PBkD19Oser8ad/U7YEbFAkngcnrEcmaXutZtruuG2qkzL7QCfriqjmuWoKjAaVkKYnIOYggGZPFS1y0AAYKsT0+8smT2MzzmaFa8X07E7JudT5dp3B95VSCfrRbesUH/Bu8mNyKOv7zDJpCrXb1oeplOdwymeimfbge+DxXNqbYn0/5vRnhm4/H6t71J8ZTO+1egf8AhFx7/wCHuqNH41p3aBcTd+yfS3T7rAH8qFSmqs7thUCC0EqsSIGD3yB9KYTQ2xvXaIaNwgQ3pjI4jaAI4o9yyDyAevA+n8jRgKik/wDhdoLtFtAp6bRGRBxH7OPyoJ0FoEEW05/YXnOeOYJH/ce9PvmuFoVFCuaC0QAbaEQMbVI4jt2oyWgAABAHAAgflRKqxoixNQalagkUUDULXJakV2oOasj4rFUmX6/WqBc1EQavbrUQbZVYmpDVxNUSq0lrvFrVowTLtG22ubjf5V5+vFK+K+NMH8mxBuRLuZ8uysYZ+57L/qAVvDdHbDtLk3Gw7tIuv7bv+WoEegZA5iqjtZrtUwP/ACFGSqbbl2OPWx+ztD8SIrk8KNtfNuFLUSXdz5tyPe642pzwqRWnZn1AhBYG5TOOu2JnAOeQORzM0vodKQDbZTsTers5O10jGCc4IkxAhhOYq6i3/D0cXMNddJUC8zFS20MvpkIFMr0FMeH6PTm2twW7YJHPlopBn4W5hgcETzNIaKzEEX3uAKEi1bYhkUMBudQ0sJ+NSpxVbfktbaybF10MsQVJ3NuLSSWDFiwkk9T2paNTV6PThCzIi7QTIUAgASSCIPA6V5++/maY3th/V2AbbebzTs3Rv2MDAA9UK4MTWnqfGbRRheW7bVgVPm23AyCD6gGUYJ60ra8KvXNOunD2WsQqm4pbe1sRjaBtDEAAnd3pKK3NJqNOs2XKrMgeq7ZjttI82yPddwHtWh4X+lKuQl0eTdYemWBt3Pe1cHpb/LyPel/EPGGW4oskMFYWyuT5lwx6E4goo3M0wMA9anXeEJqbfmWgPtRJR/8ADudPWBw2MXVyMfEKf2PQCrrXhvCPG30beVf3fq4gBnH2lifhW7tw9s8LcXGPbaPbpUswF6e1UNTuqrmo0soqWqgqxqBfUHNUDVe9ULxWa1CZ6VYGKCSenIOR9asLu7oRHtz8qsZMKZyKyv0g8WNtBbtkedcO1J+FR964x42opn5laca+EDFjAUEn2ESf4VheF2m1DteYeq4FIUj4LO77NDB5c/at3AAmtxDnhPhGy02wnILBm3bncj/FuZnk+kcgZ5zVNRoXRla2txU3CbaEGHyNyydpWOZgZ6Hgr+I3bkIoRTcRyG3bgVwCwWAcbhgkcjPNMai8y7bY3mIzI3O234Vn5Fmb7oHU8X7TtW46ggsEdtx+02DaHGAqoCWe58sjuIijBDtLXX2AEZueWGDR0keWn0k+9X03hxB8xyWeCB2UR8KD7onk8nk9qCSl664a2+638LMGHTJQ8c9cGI6VFVXwxLlwMWW6ggwzFzugwQSxA54A6CmbthfLZbPlWyOuxSojJkCOnelNPcHmI/Xddtu3dUDZbHRgPlu96C2ttEvbW0xFySSDG/d/8WbuYwJMYNBqLpkBBXGCC6uVAHX4TBz0j8Ky9TpQLpYRhQ3mqdlyM/E6YYYwWVgc9jTmlRU0+1FIVRBRiQVgZnDQYM4BB6YM1maCyCwLKt4eYLeIAXdtZsBQCZJMbR8LcdSG79vzJV/S5Xb5gUhwhYBgySdsgR5imI/ZoPiivv8ARNt1GzS20YcYm68Y2RA2novciFLrNvQIrWy0uVtgSvChpKlklR2iDmOC293ZNu4AFhvWh2wrQpuW/wBhZMOv3dwOVOKDX7H61uhV+zBQXG+G42A6bR8VokEHsQCpJGAfox4o1t/1a6fTB8kuZcbYDWWP3mSRB6rB4IpfWJqC5sqAqljbtpsZUtoolLouqBJ9LHZPSOhkn6V+DMyC4hhxEMOfNX4G7eqTbP8AnTouL9D1pf3qCfrWX+j3iw1WnS7gNEOB0cYI+U5HsRWltzj61hVFOY7/AO0CmBxQQnXufyo7DFRS92g0Q4P41E1itQgpyaPatg5pYnNOWK1GWR+ktvcluz0uuN/taT1ufwUDt6qNp9UqiC4t3WloZfTkAhATEwsD0n7pqt9fN1bLmEtW06j/ABn3P/8Art/xrr2tJkE6hdzf9AlctA5tkBeOT9a36QyWi2zhUR2kArBBPRpAEj72c4NZ1u27tgbkUFVkCSIyxY4ljkwO2R1P4qjfCrbQo2iFwSwbPaFVSenxD5Uppw0n1OpOCSrTBIMAxxyZqB6zcaxbDG4WtggFXIYqCQAUcAEgEj0mccdiy3iVs7gGIbIwrFge+0qfzEY9qA9jd5MkwCThfvx6cdIG6P8At9qUv6IJeluCDyJ3L6efcd/egrp0sEeVbdnVl2Nc3SwBklBj0k5kwD6gcnIP4joUs/aqSCDuJLEk5BYyQRJWe3+jOq8IDEMkDABWBHUgr+9k/OecULV6xbtprZ3C43o2xMMcDPwxPJmqLi4N7MXBTypLQATLegmOoBYSImRWZY1AtMVbcyXHDrtUSMBCDtAAkdQZHUmadfw8rb2t6iQMCckCFAzIVVUnvye4IdIrFpWPrPMRwOg6DMAdaICFuXdQzsnobA4K7lAIDggwYJzDdBK0/ea3e32raw9o+mUIQtBBTIjaQShHUNiehtXpdloLuI3OoZpgjc3qhpwxHpEdWERVPDdcxtguNzEJGQCWbcNrcBWDKQTHWY5p9qF4ZcF23s3MNu1rTSN4t8DmZZGDWzIztzzWkdCDYNpiWBQqWY5z1+eZrHtXANQpGJfK9hdBW4h91v21b/zPevQ7Rjt/L3qUeR/Q/XlNTesMNpufagdPMB2Xh/61JHsK9iXrxnidjyNfacGAb8HBPpvWwIgA/wDMtv8AjXsZq8uyJNEUyIpct3oqdaigFuap5v8AeK64OfnQAfeudagLHNM6el7nx0dDkVqMkvDlJuahsSbz7f8Ay7SIP/czfiaasaxm8tRJYE+ZKxC5wxiA2Rgdu1ZvhaM1y6NxQjUaiCImD5J6giCD27Uyb+VuEubZdQrG6PiLbVJQADaW954xW0WuWNztM5Zziei20WYYHo2BUXfDV4G5cESIPMk5LbhMn8ai432gEwd90CY5lXBPyXpjmjWdRvJEQeY6naSpHGCD36dpxAu+gYGVukjgy/IgfFgg5k5zmrXtLcI2m8SvEws9Ou3+f1qy3iAApmSMTwsEzIYZAXI7xzzVNJqHePV6SMY9R9e0hpMYPEcz0gAhK+HsBtLkjPp3Ec94w09j+NdptEqiQeD3J4ORnjIzQ7etmIG3CtmPvKSonIJIDCeJiru3QAm220RAO4YeI5JKQI9sc1Q7e04ujmGGDHInnHSY/IfU9nSKsAdP7/Hj8KxNNcCM+0hik3LYUHNssNyBVEQRwP2jPeNbU621tgncHWYUBiVIkGDiMdcVBlX7Di+3pYTuJYgbTDKV3GfhFvBB4IkdDRbNhNt0p925cPJmNrqIn4Y3GCMTPM1lWdUWOS9y2D9mrCSQYkkCd3ER06Z41tTprV1VW3iSxJE4BHq9Qyk9RicyO2sCOqtkItw/EyMRkmAq2nEnqT5IM+/zra12tuI0LYe4P2la2AORBDODwB7ZrE1AfzTY3FkVG2loLQQqbSYEgEiDzzJOKfv6K+pJN+86lnLLbFsMoJJXZuWWA+Egn+EVKM39I9Utxd5UgobBKtAYMl4jaSCRlbsggx6gZr1bjFeQ/SEv5VtHnefJB3QSS1zAbbhjtt5jmDXsmH8aXqARGauvFSa5FxmsqVu80t5opm/1rNcmePzrnW4PfH2lNKBS2p+OmVb+FdIwwn1BXWFVAyUuYGSGRrbGYzD27X4jpRzp1LytrUHb6lEgWg0Ayqs4AInqIBmIoXj823s3uIJtM0xAukbSfYXFST2JrQ0WuvOoIsDJ5Nzbj3G0nHHzmtekKeKaZmAk7DutuSYxjy2khunomua2yXbdwgbQz8njdO5Z5MNJkjiYiIpoN59tiyjbLLAaQ6cMVJAx1GMlBGIJCt0BVtXPVt/xCS0ljPrmchpJjOG9quoiyG3wEiIZ93pMvvB2jbDQWP7Mwe9AtaVhaCOqwGAAUxhirHG0DAxI7+5rUs6i3vLMq7tvxBgSRmREzjn+zSba5GG0WjsmRsIWTB4Mqamqh7dwXSFjeVSQSIO0/EoUHkqcHaMniaDZsMLVt5UbWRhkgYXbtAMzPPSmdT4psY+gRtETMmRMSJkR1J/Gh/8AECFGyyqrn0wMmIHGBkiT2/GmpitvQOuoT1yHRgSAIxMYMySMTPTrNZtywTdcgErv2Hc3AAHGMqfT8+x66dvXXiYBTKnao+Fh3EHHI6kfxplrSaZPMcywmBIEsegPUluvzMc1r5GF9Jpms2y0AOxhQ3AxjAgkmAAB3HFBt37S3Ga8yqxRZdAy5JJkuvf0xuInOKJeuFrf20s1wE7ZIRVEABVBG71FcsfeelK/rD2W8vF1S0bNijc/pwDEkziZPOeKireFoz6gkPvQMoBkfCIuMJAHUWh/3Gnb2tuTdZbttfKLDyiok7Tjc+6QWwRAjI5zUaKwLVksFaGG0NZT1Bet0ACYmSMTtVMVWxqFDl28q+LabxdCDzRyFSON5PEbeeBNQJeJWje11pDgeYhMdPIQv/8AO9H0r1rtXmP0X0++9evMQxX7IEHG6d90j2Nw49hXoHqcu8IsXo1tgRSytRlNZUhqHPq45MRPHv70mwpvVHJpWf7xWOTcMar4j86JZagXLwZicjJ5xVrDZrcYG8Q0K3rT23+F1KmORPUe4OfpWB4PcuOz6e60ephcHBZollU9A+Lnut1wD6TXqFyKyfGvDDuF5J3AAOF+IqskMgjNxJMD7ysy9RWpUbC2wABAAEQB2HED5Vm3tIAYQKxEhO0DPlkg+llklZ6Y6Ua5qvPtH9XuAE7Tu5hT1AIMysx7/KKW0tlVXcQ3221UtSQYEne/UPkuz8jAyQJAXmKSGIG0YIUQezbgeIHTkGfYVS5fgsw9b8zJXPWcE/EZ4IiKZ1lkFpV23DlrZl4HS4k/aATyMjtQl8cKD1qzKOHX1qT1BIEqw7PH86Be7q1yNvw5zBBkmB2EEkgPEzHvTF3RXIHlhCPSdsKBAO4dzz7jk0zqNZ5igJuDZAKx2yREjAE9flisu3q3IhkQYkiWBDZmcSOojHPWaDSsG2QGJIaWjBJUgQSwMqsAxPw+oRANB0pCXHLDeCQUuQhLbuQDgD5gfwoGpZVbc+5VxtVQskRAJJkASWI659hManUE212KSuRuvNAGZiYhuMbZMRg0wE12ojeGtuoHLu05g+lR9eF6maU09gQDcBXb6SBukFuUUSSbrzEDKISCZYwa4CrK91/LBIVfTtIMwBaU5QCc3HyOgWtgeGputkAKLW/asY9QifnyZ/eNUIapzcdfTd010gi252FTGdrorMI9iAT0IpTxzxW4FW2Ia8X2Jt4a8PvccWxDH97aJ9Jov6QahLb7977vTxBCYIG0RLXWBYKCSBvLRAJovgXg77hfvKBc27bduZFq32k8uTJLHOT71evIe8M8NWxZS0uQoAmOT1b6mjvj6UTmqOK5qpNGAxQdoFF3YqhHWt1pOm9Uc/jSIuVitw7rid7D3qmk5zRNWPWaiwa1GD6UNbAQu5Yw2TJwI7dv9qtapD9ILF57UWWAOZU/eB6SeKtArujhvPsDeMyq5JyCSgODnlMSQCIbJZ8PKXdxLku6lcYhcgi3jmcn7wMbgIAoH6NeH3baHzW9R6AyB/X5U7rfCg25lO1yMmJVo4LrIkjowIYdD0pKF/D7BYbi0hEa3aIEYiDcGTBbaAPZZ+9SlnUBktbN9y+yrJlrZ2kAl2aIKCYEhgcDJmirr72nUK9mEUAekygA6K4GB7XFX/OaL4ffs2Rte76zEs+BH3VDfCABjmSZJ5qoHqPBB8TXFiM+Zbt/m6hDzGSarf8ADEAO9rQFsAtIu+kdz9vgc074zaNyw3ljeWC8ZBXcJiOcT+JpbxbR3Sb+xC3m20URGCC+4mSMQw45NBVtDYt8soPPoRd8RzwzgQDmREc1F3d5ii1bTc0lb10m4CAAcEHcCQZ54znijeMBC1q5uCFC4PqVX2shEAngzHv1GRQPEtZZVLa5UIylPVsgqCIG4b3EH7ikmqOKlySQdl37O9bYzsufCGAPSSFIAjKN3pC34k1hDaTcw3kI7jc5ECVRZ+0cGQOAAJaOCbZqL5O1AiN8TMptqflbB8y6f85VT26Vp+H+CpZ9WXuEQXeJjoqjhF/dURTcCfhXgZDC7eguJKpMhCclifv3TiXPaBgCtovUqcUM3RFZFyapNLl4NEF2RRVmq5OKq1WYwKDP1j5rPLj+xT985rOaz71zrcampGTV9OlVvjNDTStM+Y4GBA2QI+aE/nXRg9RQcUomkP8A1Ln/ALP/AOKuNIf+rd/Ff5JQdZuXPNIKjy4ENiZ6/wA/60/vpFNJBnfcPzc/yiiHTLyWfH/iPx/6qB1zgHqKQveFW2YtBVjy1tmRj8yhG7Heam8p2KbZYywnO6VPu0x846VV7lxUWBLCC20YYCNyrIwSSYmOOaIXfwQDAuMBMxstc9zFsGaX1H6Oh+XWP/xKTHzYnP0p7Wh9ybSQC3qAj4drZ7/Ftrr7PvUr8II3CR6t0g9fu4bjPSmqVsfovaA+J4PRGW2Pr5SoT9Saf0fh9myPQiISYLAeps9WPqY/M12ntsLjEn0HgEnBAUSMdYP4Duatb0H2QtttPqPEwRvLexBzE981UTc1CjPMkAER8RxHPM0vqbzg4tTxy4H8jRl0cKqlidr7txiWO4sA38z1od69sX1sCQBJwOoEx7k/nTFBbUXcxbWfe5/9DSdzU3v+kn0u/wCtum7evUlVzuYSFKmYHXtGYmY+dUN9C+wEbs469z+WfkaIUe9fxFpSScjzYgRPPl/lRruovR/gicf80fzWmd6j7wEdyKpe1aCZYLEzLAcDP4e/Y0EaLVu24XLflkHADBpHzHB9qdPH95pBb3HWQCCMyO/y/wBfem1fAqKS1RyRShWmtWZNJN8qxWo07zes0t4jqXS0xt5ccDazSeghSCJPXpmjXh6u3yoqIDz1/wBq2yEde1s7WUuw58tT8MEyFycRxOZHcCiWda7WmfynUruhWEMSBPAHEyMchZ60xpNIiRtULAIx2xP8B+AphxVGdd1ThV2gksefKuelYySsyCTxMc+xptGY3CCCFCiMYJzJ3fhj50VaHrbjrbY213PHpHGTiSewmfpQU33dvABL4wMJI94mO/UHuDRb4bYdvxQds94xPTmkLf60BB2Egcn7zbvb4V2DjOT7CrONVHpNoHPO48DEY6xJ9m9qIs+iuFVG7cQSWY+kkTgCBHB5/dHeirYJdiTjaFABPuSewJnn2FMaVW+8QT0IESI5PSZn2pHU+G3Wfebu2AQAqmBJHq+Kd0Aif3jEVMU0NNgbiCQZmMFoj4ZyY6UZ7UptJiZA2wD7ADOYx9D9ED4S8BheckQQDwSAdu7sJIJ7xxmaZ115EW211iCGWNoOW2tiACSIJxVk3pNDbTWyxyPRDMJECBCxjAC/ynrQLmksgKBC7toEEyVAJAUR7hj+JpzyEYPcRv8AEU+uZUDuAfSBJkjqRmldR4Aj+WSSfLQoDuIkFdpJjrHUd6uDtPoUQk8k9TEgfsgxMYHM0lc8EVmks8bt23cNslg7SIyCQJknGBFazp/f9aEHAYCRJmBOSBzipNGVq/AwQot7Zldxuhn3KpLbZkHJMnvV9R+juned1vcTIklurFj16lmP1rYgf3/CqXc02hMaeAIERAEdAOKLcSFPv/Gro1RcOP77UUjfPNBAo9weo9qlHgRXOtQW4fWaYVIpWz6n/CnnHNaZWVuKIWrN1unYsjJEqcguygj6Ag/Ud4ind3Fb9ahHUa6+t3aLIuJBMpcG/aIHwMAN0twG4FFPjVkWkuu4VHwpYEZzgiMH0nHcUuun1Pmu02lBAVI3EqoZiWMgAuZGOBtHPU2m8Hto6uBJVdo3Zj4cgnj4Zx1dj1rp+mef8TyzvHvF71m4gNxFVix9NlnbaBjdLwZJjEcHPStLQeKq9m27Mu58Qkn1dRAkiBz260FPC7p1L3me2PTstwrEqvJMFgAx68ir3fCVmQ9wPLlmUqC2/bun0wMKsRBEc9a6cr+P4yVmfLaJ4h4miWXdTMyo2kyW3FCF7mQeO1WveODyvNUSrMFQcMWkj1E4QSOvAH0oel8DtBUA3Qjh1BadsEmBP3ZzHJgTRL3gdp94bdDsGI3EQQZ9PaTk95+VYl/F1d7X9i9r9JPtEQqE3gEF5hiTBVSBEjv1wOta2o1pVZFtnII9KwDnqJ5jtQn0KkgywUbSEn0ArEQIkDAxMY4oj6RWIJkMBEgsDE5GCMY/Ks28NmQkvthP42DbceWQt1rohjshdoDAEjLEk4HUkVoN4lcW46Rb2BNynfDT0VpwJM/IZ607csqIAAheBAx7jt8/c0H9VtyzbF3N8R2iT88Z4H4Vq/k430k43+XnNbr9Q/6uwbYrOQ8DEhj6cFtwIDAZhscU3pSXdnZGIV2VGVpwpKmRIPJbvWwzDHtWf4SwNoRGS3HeSJ/KrecvHxMMu9mU2t3wYIO4EEdwfn+dL6V5LCIg/sMuOPvYPzBpzbQWMnFcNbFKCucdBxQnuVP6yMicxU1St4wfwq4HyqmoXNXV4FYqwDwg4mfvfxFa+yurqvHqFUAzQw+amurSLrf6RV9011dSDhJ611wRXV1QXU4ogrq6tDgc1cNXV1ANnzQw+R+VdXUAL39/39Km1bAGMf1/3rq6gHqBIIpJ7RnoOmPwrq6sciCIsiDyQaotvbn26fjU11BzZip3VFdSr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41" y="7937"/>
            <a:ext cx="2132831" cy="366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2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7030A0"/>
                </a:solidFill>
              </a:rPr>
              <a:t>                4) Encyklopedické dílo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935480"/>
            <a:ext cx="9036496" cy="4922520"/>
          </a:xfrm>
        </p:spPr>
        <p:txBody>
          <a:bodyPr/>
          <a:lstStyle/>
          <a:p>
            <a:endParaRPr lang="cs-CZ" dirty="0" smtClean="0"/>
          </a:p>
          <a:p>
            <a:endParaRPr lang="cs-CZ" b="1" dirty="0" smtClean="0"/>
          </a:p>
          <a:p>
            <a:endParaRPr lang="cs-CZ" b="1" dirty="0" smtClean="0"/>
          </a:p>
          <a:p>
            <a:r>
              <a:rPr lang="cs-CZ" b="1" dirty="0" smtClean="0"/>
              <a:t>1) latinské učebnice </a:t>
            </a:r>
            <a:r>
              <a:rPr lang="cs-CZ" dirty="0" smtClean="0"/>
              <a:t>(mapují slovní zásobu)</a:t>
            </a:r>
          </a:p>
          <a:p>
            <a:endParaRPr lang="cs-CZ" dirty="0"/>
          </a:p>
          <a:p>
            <a:r>
              <a:rPr lang="cs-CZ" b="1" dirty="0" smtClean="0"/>
              <a:t>2) </a:t>
            </a:r>
            <a:r>
              <a:rPr lang="cs-CZ" b="1" dirty="0" smtClean="0">
                <a:solidFill>
                  <a:srgbClr val="00B050"/>
                </a:solidFill>
              </a:rPr>
              <a:t>Poklad jazyka českého</a:t>
            </a:r>
          </a:p>
          <a:p>
            <a:r>
              <a:rPr lang="cs-CZ" dirty="0" smtClean="0"/>
              <a:t>Celoživotní dílo JAK po požáru v Lešně zachováno v torzu</a:t>
            </a:r>
          </a:p>
          <a:p>
            <a:r>
              <a:rPr lang="cs-CZ" dirty="0" smtClean="0"/>
              <a:t>Tzv. thesaurus = slovní zásoba češtiny za celou dobu její existence 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" y="332656"/>
            <a:ext cx="265026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6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                       </a:t>
            </a:r>
          </a:p>
          <a:p>
            <a:endParaRPr lang="cs-CZ" dirty="0"/>
          </a:p>
          <a:p>
            <a:r>
              <a:rPr lang="cs-CZ" dirty="0" smtClean="0"/>
              <a:t>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130431" cy="3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6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Bílá hora…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/>
          </a:p>
          <a:p>
            <a:endParaRPr lang="cs-CZ" b="1" dirty="0"/>
          </a:p>
          <a:p>
            <a:r>
              <a:rPr lang="cs-CZ" b="1" dirty="0" smtClean="0"/>
              <a:t>61 </a:t>
            </a:r>
            <a:r>
              <a:rPr lang="cs-CZ" b="1" dirty="0"/>
              <a:t>- Bílá hora - Dějiny udatného českého </a:t>
            </a:r>
            <a:r>
              <a:rPr lang="cs-CZ" b="1" dirty="0" smtClean="0"/>
              <a:t>národa</a:t>
            </a:r>
          </a:p>
          <a:p>
            <a:endParaRPr lang="cs-CZ" b="1" dirty="0"/>
          </a:p>
          <a:p>
            <a:r>
              <a:rPr lang="cs-CZ" b="1" dirty="0" smtClean="0">
                <a:hlinkClick r:id="rId2"/>
              </a:rPr>
              <a:t>http://www.youtube.com/watch?v=quYXrpTItws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2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 Amos Komenský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/>
          </a:p>
          <a:p>
            <a:r>
              <a:rPr lang="cs-CZ" b="1" dirty="0" smtClean="0"/>
              <a:t>65 </a:t>
            </a:r>
            <a:r>
              <a:rPr lang="cs-CZ" b="1" dirty="0"/>
              <a:t>- Jan Amos Komenský - Dějiny udatného českého </a:t>
            </a:r>
            <a:r>
              <a:rPr lang="cs-CZ" b="1" dirty="0" smtClean="0"/>
              <a:t>národa</a:t>
            </a:r>
          </a:p>
          <a:p>
            <a:endParaRPr lang="cs-CZ" b="1" dirty="0"/>
          </a:p>
          <a:p>
            <a:r>
              <a:rPr lang="cs-CZ" dirty="0" smtClean="0">
                <a:hlinkClick r:id="rId2"/>
              </a:rPr>
              <a:t>https://www.youtube.com/watch?v=lnfsK8j5rec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https://www.youtube.com/watch?v=dUW9Chv-ASc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2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Jan Amos Komenský (1592-1670)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Narozen asi v Nivnici na Moravě, záhy osiřel</a:t>
            </a:r>
          </a:p>
          <a:p>
            <a:endParaRPr lang="cs-CZ" dirty="0" smtClean="0"/>
          </a:p>
          <a:p>
            <a:r>
              <a:rPr lang="cs-CZ" dirty="0" smtClean="0"/>
              <a:t>VŠ studia v Německu</a:t>
            </a:r>
          </a:p>
          <a:p>
            <a:endParaRPr lang="cs-CZ" dirty="0" smtClean="0"/>
          </a:p>
          <a:p>
            <a:r>
              <a:rPr lang="cs-CZ" dirty="0" smtClean="0"/>
              <a:t>Po Bílé hoře utrpení – smrt ženy a synů na mor</a:t>
            </a:r>
          </a:p>
          <a:p>
            <a:endParaRPr lang="cs-CZ" dirty="0" smtClean="0"/>
          </a:p>
          <a:p>
            <a:r>
              <a:rPr lang="cs-CZ" dirty="0" smtClean="0"/>
              <a:t>Skrýval se a 1628 odešel do exilu</a:t>
            </a:r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50" y="3559685"/>
            <a:ext cx="2735188" cy="329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47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 Amos </a:t>
            </a:r>
            <a:r>
              <a:rPr lang="cs-CZ" dirty="0" smtClean="0"/>
              <a:t>Komenský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Lešno </a:t>
            </a:r>
            <a:r>
              <a:rPr lang="cs-CZ" smtClean="0"/>
              <a:t>(Polsko)– </a:t>
            </a:r>
            <a:r>
              <a:rPr lang="cs-CZ" dirty="0" smtClean="0"/>
              <a:t>stal se posledním biskupem jednoty bratrské</a:t>
            </a:r>
          </a:p>
          <a:p>
            <a:endParaRPr lang="cs-CZ" dirty="0"/>
          </a:p>
          <a:p>
            <a:r>
              <a:rPr lang="cs-CZ" dirty="0" smtClean="0"/>
              <a:t>Zde mu při ničivém požáru shořelo jeho 40 – leté dílo </a:t>
            </a:r>
            <a:r>
              <a:rPr lang="cs-CZ" b="1" dirty="0" smtClean="0">
                <a:solidFill>
                  <a:srgbClr val="00B050"/>
                </a:solidFill>
              </a:rPr>
              <a:t>„Poklad jazyka českého“</a:t>
            </a:r>
          </a:p>
          <a:p>
            <a:endParaRPr lang="cs-CZ" dirty="0" smtClean="0"/>
          </a:p>
          <a:p>
            <a:r>
              <a:rPr lang="cs-CZ" dirty="0" smtClean="0"/>
              <a:t>Slavný, cestoval po celé Evropě</a:t>
            </a:r>
          </a:p>
          <a:p>
            <a:endParaRPr lang="cs-CZ" dirty="0"/>
          </a:p>
          <a:p>
            <a:r>
              <a:rPr lang="cs-CZ" dirty="0" smtClean="0"/>
              <a:t>1670 zemřel v Holandsku,                                    pohřben je v Naardenu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66" y="3573016"/>
            <a:ext cx="2661463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371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Dílo JAK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b="1" dirty="0" smtClean="0">
                <a:solidFill>
                  <a:srgbClr val="7030A0"/>
                </a:solidFill>
              </a:rPr>
              <a:t>1) spisy </a:t>
            </a:r>
            <a:r>
              <a:rPr lang="cs-CZ" sz="3200" b="1" dirty="0" err="1" smtClean="0">
                <a:solidFill>
                  <a:srgbClr val="7030A0"/>
                </a:solidFill>
              </a:rPr>
              <a:t>nábožensko</a:t>
            </a:r>
            <a:r>
              <a:rPr lang="cs-CZ" sz="3200" b="1" dirty="0" smtClean="0">
                <a:solidFill>
                  <a:srgbClr val="7030A0"/>
                </a:solidFill>
              </a:rPr>
              <a:t> </a:t>
            </a:r>
            <a:r>
              <a:rPr lang="cs-CZ" sz="3200" b="1" smtClean="0">
                <a:solidFill>
                  <a:srgbClr val="7030A0"/>
                </a:solidFill>
              </a:rPr>
              <a:t>– filozofické (N-F)</a:t>
            </a:r>
            <a:endParaRPr lang="cs-CZ" sz="3200" b="1" dirty="0" smtClean="0">
              <a:solidFill>
                <a:srgbClr val="7030A0"/>
              </a:solidFill>
            </a:endParaRP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Labyrint světa a ráj srdce</a:t>
            </a:r>
          </a:p>
          <a:p>
            <a:endParaRPr lang="cs-CZ" dirty="0" smtClean="0"/>
          </a:p>
          <a:p>
            <a:r>
              <a:rPr lang="cs-CZ" dirty="0" smtClean="0"/>
              <a:t>Alegorie: </a:t>
            </a:r>
          </a:p>
          <a:p>
            <a:endParaRPr lang="cs-CZ" dirty="0" smtClean="0"/>
          </a:p>
          <a:p>
            <a:r>
              <a:rPr lang="cs-CZ" b="1" dirty="0" smtClean="0"/>
              <a:t>Svět </a:t>
            </a:r>
            <a:r>
              <a:rPr lang="cs-CZ" dirty="0" smtClean="0"/>
              <a:t>= město</a:t>
            </a:r>
          </a:p>
          <a:p>
            <a:endParaRPr lang="cs-CZ" dirty="0" smtClean="0"/>
          </a:p>
          <a:p>
            <a:r>
              <a:rPr lang="cs-CZ" b="1" dirty="0" smtClean="0"/>
              <a:t>Poutník </a:t>
            </a:r>
            <a:r>
              <a:rPr lang="cs-CZ" dirty="0" smtClean="0"/>
              <a:t>= Komenský, který si hledá ve městě práci</a:t>
            </a:r>
          </a:p>
        </p:txBody>
      </p:sp>
    </p:spTree>
    <p:extLst>
      <p:ext uri="{BB962C8B-B14F-4D97-AF65-F5344CB8AC3E}">
        <p14:creationId xmlns:p14="http://schemas.microsoft.com/office/powerpoint/2010/main" val="55152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00B050"/>
                </a:solidFill>
              </a:rPr>
              <a:t/>
            </a:r>
            <a:br>
              <a:rPr lang="cs-CZ" b="1" dirty="0" smtClean="0">
                <a:solidFill>
                  <a:srgbClr val="00B050"/>
                </a:solidFill>
              </a:rPr>
            </a:br>
            <a:r>
              <a:rPr lang="cs-CZ" b="1" dirty="0">
                <a:solidFill>
                  <a:srgbClr val="00B050"/>
                </a:solidFill>
              </a:rPr>
              <a:t/>
            </a:r>
            <a:br>
              <a:rPr lang="cs-CZ" b="1" dirty="0">
                <a:solidFill>
                  <a:srgbClr val="00B050"/>
                </a:solidFill>
              </a:rPr>
            </a:br>
            <a:r>
              <a:rPr lang="cs-CZ" b="1" dirty="0" smtClean="0">
                <a:solidFill>
                  <a:srgbClr val="00B050"/>
                </a:solidFill>
              </a:rPr>
              <a:t>Labyrint </a:t>
            </a:r>
            <a:r>
              <a:rPr lang="cs-CZ" b="1" dirty="0">
                <a:solidFill>
                  <a:srgbClr val="00B050"/>
                </a:solidFill>
              </a:rPr>
              <a:t>světa a ráj srdce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2 </a:t>
            </a:r>
            <a:r>
              <a:rPr lang="cs-CZ" dirty="0"/>
              <a:t>průvodci = </a:t>
            </a:r>
            <a:r>
              <a:rPr lang="cs-CZ" b="1" dirty="0" err="1"/>
              <a:t>Všezvěd</a:t>
            </a:r>
            <a:r>
              <a:rPr lang="cs-CZ" b="1" dirty="0"/>
              <a:t> </a:t>
            </a:r>
            <a:r>
              <a:rPr lang="cs-CZ" b="1" dirty="0" err="1"/>
              <a:t>Všudybud</a:t>
            </a:r>
            <a:r>
              <a:rPr lang="cs-CZ" b="1" dirty="0"/>
              <a:t> </a:t>
            </a:r>
            <a:r>
              <a:rPr lang="cs-CZ" dirty="0"/>
              <a:t>(dává poutníkovi uzdu)</a:t>
            </a:r>
          </a:p>
          <a:p>
            <a:r>
              <a:rPr lang="cs-CZ" b="1" dirty="0"/>
              <a:t>                       </a:t>
            </a:r>
            <a:endParaRPr lang="cs-CZ" b="1" dirty="0" smtClean="0"/>
          </a:p>
          <a:p>
            <a:r>
              <a:rPr lang="cs-CZ" b="1" dirty="0"/>
              <a:t> </a:t>
            </a:r>
            <a:r>
              <a:rPr lang="cs-CZ" b="1" dirty="0" smtClean="0"/>
              <a:t>                      Mámení </a:t>
            </a:r>
            <a:r>
              <a:rPr lang="cs-CZ" dirty="0"/>
              <a:t>(nasazuje mu brýle – posunou se a poutník vidí skutečné </a:t>
            </a:r>
            <a:r>
              <a:rPr lang="cs-CZ" dirty="0" smtClean="0"/>
              <a:t>poměry) </a:t>
            </a:r>
          </a:p>
          <a:p>
            <a:endParaRPr lang="cs-CZ" dirty="0"/>
          </a:p>
          <a:p>
            <a:r>
              <a:rPr lang="cs-CZ" b="1" dirty="0" smtClean="0"/>
              <a:t>6 ulic = společenské vrstvy</a:t>
            </a:r>
            <a:r>
              <a:rPr lang="cs-CZ" dirty="0" smtClean="0"/>
              <a:t> (vojsko, učenci, církev…)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56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CFADC-1821-46D2-A026-C8ABB4D45B7B}"/>
</file>

<file path=customXml/itemProps2.xml><?xml version="1.0" encoding="utf-8"?>
<ds:datastoreItem xmlns:ds="http://schemas.openxmlformats.org/officeDocument/2006/customXml" ds:itemID="{CDAAEAB6-9D6C-4E8E-914F-A4D13665C199}"/>
</file>

<file path=customXml/itemProps3.xml><?xml version="1.0" encoding="utf-8"?>
<ds:datastoreItem xmlns:ds="http://schemas.openxmlformats.org/officeDocument/2006/customXml" ds:itemID="{7C18341C-7902-411D-A1C7-D926D7687877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683</Words>
  <Application>Microsoft Office PowerPoint</Application>
  <PresentationFormat>Předvádění na obrazovce (4:3)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9" baseType="lpstr">
      <vt:lpstr>Calibri</vt:lpstr>
      <vt:lpstr>Constantia</vt:lpstr>
      <vt:lpstr>Wingdings</vt:lpstr>
      <vt:lpstr>Wingdings 2</vt:lpstr>
      <vt:lpstr>Tok</vt:lpstr>
      <vt:lpstr>3. Emigrantská literatura – Jan Amos Komenský</vt:lpstr>
      <vt:lpstr>Emigrantská barokní literatura</vt:lpstr>
      <vt:lpstr>Bílá hora…</vt:lpstr>
      <vt:lpstr>Jan Amos Komenský</vt:lpstr>
      <vt:lpstr>JAK</vt:lpstr>
      <vt:lpstr>Jan Amos Komenský (1592-1670)</vt:lpstr>
      <vt:lpstr>Jan Amos Komenský</vt:lpstr>
      <vt:lpstr>Dílo JAK</vt:lpstr>
      <vt:lpstr>  Labyrint světa a ráj srdce </vt:lpstr>
      <vt:lpstr>Labyrint světa a ráj srdce </vt:lpstr>
      <vt:lpstr>Labyrint světa a ráj srdce </vt:lpstr>
      <vt:lpstr>1) Spisy nábožensko - filozofické</vt:lpstr>
      <vt:lpstr>Kšaft umírající matky jednoty bratrské</vt:lpstr>
      <vt:lpstr>2) Pedagogická činnost JAK</vt:lpstr>
      <vt:lpstr>Velká didaktika </vt:lpstr>
      <vt:lpstr>Velká didaktika</vt:lpstr>
      <vt:lpstr>Velká didaktika</vt:lpstr>
      <vt:lpstr>Velká didaktika</vt:lpstr>
      <vt:lpstr>3) Učebnice</vt:lpstr>
      <vt:lpstr>3) Učebnice</vt:lpstr>
      <vt:lpstr>Orbis pictus</vt:lpstr>
      <vt:lpstr>3) Učebnice</vt:lpstr>
      <vt:lpstr>                4) Encyklopedické dílo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Emigrantská literatura – Jan Amos Komenský</dc:title>
  <dc:creator>Naše pančelka</dc:creator>
  <cp:lastModifiedBy>Administrator</cp:lastModifiedBy>
  <cp:revision>33</cp:revision>
  <dcterms:created xsi:type="dcterms:W3CDTF">2013-02-23T20:24:28Z</dcterms:created>
  <dcterms:modified xsi:type="dcterms:W3CDTF">2023-03-13T09:45:05Z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