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1" r:id="rId5"/>
    <p:sldId id="259" r:id="rId6"/>
    <p:sldId id="260" r:id="rId7"/>
    <p:sldId id="261" r:id="rId8"/>
    <p:sldId id="266" r:id="rId9"/>
    <p:sldId id="265" r:id="rId10"/>
    <p:sldId id="292" r:id="rId11"/>
    <p:sldId id="264" r:id="rId12"/>
    <p:sldId id="293" r:id="rId13"/>
    <p:sldId id="263" r:id="rId14"/>
    <p:sldId id="295" r:id="rId15"/>
    <p:sldId id="270" r:id="rId16"/>
    <p:sldId id="262" r:id="rId17"/>
    <p:sldId id="268" r:id="rId18"/>
    <p:sldId id="269" r:id="rId19"/>
    <p:sldId id="271" r:id="rId20"/>
    <p:sldId id="272" r:id="rId21"/>
    <p:sldId id="273" r:id="rId22"/>
    <p:sldId id="267" r:id="rId23"/>
    <p:sldId id="274" r:id="rId24"/>
    <p:sldId id="275" r:id="rId25"/>
    <p:sldId id="276" r:id="rId26"/>
    <p:sldId id="277" r:id="rId27"/>
    <p:sldId id="278" r:id="rId28"/>
    <p:sldId id="296" r:id="rId29"/>
    <p:sldId id="280" r:id="rId30"/>
    <p:sldId id="281" r:id="rId31"/>
    <p:sldId id="282" r:id="rId32"/>
    <p:sldId id="294" r:id="rId33"/>
    <p:sldId id="283" r:id="rId34"/>
    <p:sldId id="284" r:id="rId35"/>
    <p:sldId id="285" r:id="rId36"/>
    <p:sldId id="286" r:id="rId37"/>
    <p:sldId id="287" r:id="rId38"/>
    <p:sldId id="289" r:id="rId39"/>
    <p:sldId id="290" r:id="rId4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>
      <p:cViewPr varScale="1">
        <p:scale>
          <a:sx n="90" d="100"/>
          <a:sy n="90" d="100"/>
        </p:scale>
        <p:origin x="24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5EC1D4A-A796-47C3-A63E-CE236FB377E2}" type="datetimeFigureOut">
              <a:rPr lang="cs-CZ" smtClean="0"/>
              <a:t>24.11.2022</a:t>
            </a:fld>
            <a:endParaRPr lang="cs-CZ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24.11.2022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24.11.2022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24.11.2022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24.11.2022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24.11.2022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24.11.2022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24.11.2022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24.11.2022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24.11.2022</a:t>
            </a:fld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C1D4A-A796-47C3-A63E-CE236FB377E2}" type="datetimeFigureOut">
              <a:rPr lang="cs-CZ" smtClean="0"/>
              <a:t>24.11.2022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5EC1D4A-A796-47C3-A63E-CE236FB377E2}" type="datetimeFigureOut">
              <a:rPr lang="cs-CZ" smtClean="0"/>
              <a:t>24.11.2022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C57A5DF-1266-40EA-9282-1E66B9DE06C0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75zLpOYk6A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youtube.com/watch?v=EYajIEtEb3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ceskatelevize.cz/porady/10268377650-kralikova-citanka/210552116250003-k-h-macha-maj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4. Romantismus český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Mgr. Regina Jonášová 2021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48880"/>
            <a:ext cx="3635896" cy="388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522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97080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5472608"/>
          </a:xfrm>
        </p:spPr>
        <p:txBody>
          <a:bodyPr/>
          <a:lstStyle/>
          <a:p>
            <a:endParaRPr lang="cs-CZ" dirty="0"/>
          </a:p>
          <a:p>
            <a:r>
              <a:rPr lang="cs-CZ" dirty="0"/>
              <a:t>K. H. Mácha zemřel v den plánované svatby s Lori Šonkovou… </a:t>
            </a:r>
            <a:r>
              <a:rPr lang="cs-CZ" dirty="0">
                <a:sym typeface="Wingdings" pitchFamily="2" charset="2"/>
              </a:rPr>
              <a:t></a:t>
            </a:r>
          </a:p>
          <a:p>
            <a:endParaRPr lang="cs-CZ" dirty="0">
              <a:sym typeface="Wingdings" pitchFamily="2" charset="2"/>
            </a:endParaRPr>
          </a:p>
          <a:p>
            <a:endParaRPr lang="cs-C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070737"/>
            <a:ext cx="3635896" cy="478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62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908720"/>
            <a:ext cx="7024744" cy="1584176"/>
          </a:xfrm>
        </p:spPr>
        <p:txBody>
          <a:bodyPr>
            <a:normAutofit fontScale="90000"/>
          </a:bodyPr>
          <a:lstStyle/>
          <a:p>
            <a:br>
              <a:rPr lang="cs-CZ" b="1" dirty="0">
                <a:solidFill>
                  <a:srgbClr val="C00000"/>
                </a:solidFill>
              </a:rPr>
            </a:br>
            <a:br>
              <a:rPr lang="cs-CZ" b="1" dirty="0">
                <a:solidFill>
                  <a:srgbClr val="C00000"/>
                </a:solidFill>
              </a:rPr>
            </a:br>
            <a:r>
              <a:rPr lang="cs-CZ" b="1" dirty="0">
                <a:solidFill>
                  <a:srgbClr val="C00000"/>
                </a:solidFill>
              </a:rPr>
              <a:t>K. H. Mácha – inspirace pro Máj</a:t>
            </a:r>
            <a:br>
              <a:rPr lang="cs-CZ" b="1" dirty="0">
                <a:solidFill>
                  <a:srgbClr val="C00000"/>
                </a:solidFill>
              </a:rPr>
            </a:br>
            <a:endParaRPr lang="cs-CZ" b="1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484784"/>
            <a:ext cx="7704856" cy="4752528"/>
          </a:xfrm>
        </p:spPr>
        <p:txBody>
          <a:bodyPr/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Chmelovou tyčí ubil k smrti v roce </a:t>
            </a:r>
            <a:r>
              <a:rPr lang="cs-CZ" b="1" dirty="0"/>
              <a:t>1774 Hynek </a:t>
            </a:r>
            <a:r>
              <a:rPr lang="cs-CZ" b="1" dirty="0" err="1"/>
              <a:t>Schiffner</a:t>
            </a:r>
            <a:r>
              <a:rPr lang="cs-CZ" b="1" dirty="0"/>
              <a:t> z Dubé</a:t>
            </a:r>
            <a:r>
              <a:rPr lang="cs-CZ" dirty="0"/>
              <a:t> na dnešním Českolipsku svého otce.</a:t>
            </a:r>
          </a:p>
          <a:p>
            <a:endParaRPr lang="cs-CZ" dirty="0"/>
          </a:p>
          <a:p>
            <a:r>
              <a:rPr lang="cs-CZ" dirty="0"/>
              <a:t>Mrtvolu vhodil do skalního úvozu a zakryl ji.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961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0"/>
            <a:ext cx="7024744" cy="1988840"/>
          </a:xfrm>
        </p:spPr>
        <p:txBody>
          <a:bodyPr>
            <a:normAutofit fontScale="90000"/>
          </a:bodyPr>
          <a:lstStyle/>
          <a:p>
            <a:br>
              <a:rPr lang="cs-CZ" b="1" dirty="0">
                <a:solidFill>
                  <a:srgbClr val="C00000"/>
                </a:solidFill>
              </a:rPr>
            </a:br>
            <a:br>
              <a:rPr lang="cs-CZ" b="1" dirty="0">
                <a:solidFill>
                  <a:srgbClr val="C00000"/>
                </a:solidFill>
              </a:rPr>
            </a:br>
            <a:r>
              <a:rPr lang="cs-CZ" b="1" dirty="0">
                <a:solidFill>
                  <a:srgbClr val="C00000"/>
                </a:solidFill>
              </a:rPr>
              <a:t>K. H. Mácha – inspirace pro Máj</a:t>
            </a:r>
            <a:br>
              <a:rPr lang="cs-CZ" b="1" dirty="0">
                <a:solidFill>
                  <a:srgbClr val="C00000"/>
                </a:solidFill>
              </a:rPr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2323652"/>
            <a:ext cx="6777317" cy="4534348"/>
          </a:xfrm>
        </p:spPr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b="1" u="sng" dirty="0"/>
          </a:p>
          <a:p>
            <a:r>
              <a:rPr lang="cs-CZ" b="1" u="sng" dirty="0"/>
              <a:t>Kdyby k tomuto hrůznému činu nedošlo: </a:t>
            </a:r>
          </a:p>
          <a:p>
            <a:endParaRPr lang="cs-CZ" dirty="0"/>
          </a:p>
          <a:p>
            <a:r>
              <a:rPr lang="cs-CZ" dirty="0"/>
              <a:t>možná bychom dnes KHM neznali</a:t>
            </a:r>
          </a:p>
          <a:p>
            <a:r>
              <a:rPr lang="cs-CZ" dirty="0"/>
              <a:t>oblasti kolem Bezdězu by se neříkalo Máchův kraj</a:t>
            </a:r>
          </a:p>
          <a:p>
            <a:r>
              <a:rPr lang="cs-CZ" dirty="0"/>
              <a:t>na mapě by zřejmě neexistovalo žádné </a:t>
            </a:r>
            <a:r>
              <a:rPr lang="cs-CZ" b="1"/>
              <a:t>Máchovo jezero</a:t>
            </a:r>
            <a:endParaRPr lang="cs-CZ" dirty="0"/>
          </a:p>
          <a:p>
            <a:endParaRPr lang="cs-C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908721"/>
            <a:ext cx="2411759" cy="2304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3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224136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K. H. Mácha - Máj</a:t>
            </a:r>
            <a:br>
              <a:rPr lang="cs-CZ" b="1" dirty="0">
                <a:solidFill>
                  <a:srgbClr val="C00000"/>
                </a:solidFill>
              </a:rPr>
            </a:br>
            <a:endParaRPr lang="cs-CZ" b="1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484784"/>
            <a:ext cx="7704856" cy="4752528"/>
          </a:xfrm>
        </p:spPr>
        <p:txBody>
          <a:bodyPr/>
          <a:lstStyle/>
          <a:p>
            <a:r>
              <a:rPr lang="cs-CZ" dirty="0"/>
              <a:t>Před zločinem sehrály svou roli i milostné důvody, a navíc Hynek </a:t>
            </a:r>
            <a:r>
              <a:rPr lang="cs-CZ" dirty="0" err="1"/>
              <a:t>Schiffner</a:t>
            </a:r>
            <a:r>
              <a:rPr lang="cs-CZ" dirty="0"/>
              <a:t> zabil svého otce v měsíci květnu, tedy v máji.</a:t>
            </a:r>
          </a:p>
          <a:p>
            <a:endParaRPr lang="cs-CZ" dirty="0"/>
          </a:p>
          <a:p>
            <a:r>
              <a:rPr lang="cs-CZ" dirty="0"/>
              <a:t>Tak vznikla inspirace pro Máchovo nejznámější dílo – Máj.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575112"/>
            <a:ext cx="4347567" cy="2893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1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cs-CZ" sz="3700" u="sng"/>
            </a:br>
            <a:endParaRPr lang="cs-CZ" sz="3700" u="sng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2416" y="2710818"/>
            <a:ext cx="3419856" cy="26982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>
            <a:normAutofit/>
          </a:bodyPr>
          <a:lstStyle/>
          <a:p>
            <a:r>
              <a:rPr lang="cs-CZ" dirty="0"/>
              <a:t>Sestřih filmu:</a:t>
            </a:r>
          </a:p>
          <a:p>
            <a:endParaRPr lang="cs-CZ" dirty="0">
              <a:hlinkClick r:id="rId3"/>
            </a:endParaRPr>
          </a:p>
          <a:p>
            <a:r>
              <a:rPr lang="cs-CZ">
                <a:hlinkClick r:id="rId4"/>
              </a:rPr>
              <a:t>https://www.youtube.com/watch?v=EYajIEtEb3g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758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</p:spPr>
        <p:txBody>
          <a:bodyPr anchor="b">
            <a:normAutofit/>
          </a:bodyPr>
          <a:lstStyle/>
          <a:p>
            <a:r>
              <a:rPr lang="cs-CZ" dirty="0"/>
              <a:t>Jarmilina skála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500"/>
              <a:t>V 19.století byl Velký Rybník, jak se dříve Máchovo jezero jmenovalo, o polovinu větší než dnes. </a:t>
            </a:r>
          </a:p>
          <a:p>
            <a:pPr>
              <a:lnSpc>
                <a:spcPct val="90000"/>
              </a:lnSpc>
            </a:pPr>
            <a:endParaRPr lang="cs-CZ" sz="1500"/>
          </a:p>
          <a:p>
            <a:pPr>
              <a:lnSpc>
                <a:spcPct val="90000"/>
              </a:lnSpc>
            </a:pPr>
            <a:r>
              <a:rPr lang="cs-CZ" sz="1500" b="1"/>
              <a:t>Skála tudíž sahala až do jezera a právě zde nešťastná Jarmila čekala na svého milého loupežníka Viléma. </a:t>
            </a:r>
          </a:p>
          <a:p>
            <a:pPr>
              <a:lnSpc>
                <a:spcPct val="90000"/>
              </a:lnSpc>
            </a:pPr>
            <a:endParaRPr lang="cs-CZ" sz="1500" b="1"/>
          </a:p>
          <a:p>
            <a:pPr>
              <a:lnSpc>
                <a:spcPct val="90000"/>
              </a:lnSpc>
            </a:pPr>
            <a:r>
              <a:rPr lang="cs-CZ" sz="1500"/>
              <a:t>Zde se dozvěděla                                                          o zatčení a obvinění                                 z vraždy svého svůdce                                                                a skočila. 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4" r="2761" b="-1"/>
          <a:stretch/>
        </p:blipFill>
        <p:spPr bwMode="auto">
          <a:xfrm>
            <a:off x="4645152" y="2313431"/>
            <a:ext cx="3419856" cy="3493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56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700" b="1"/>
              <a:t>K. H. Mácha 1836 Máj</a:t>
            </a:r>
            <a:br>
              <a:rPr lang="cs-CZ" sz="3700" b="1"/>
            </a:br>
            <a:endParaRPr lang="cs-CZ" sz="3700" b="1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9588" y="2313432"/>
            <a:ext cx="2545511" cy="3493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cs-CZ" sz="2000"/>
          </a:p>
          <a:p>
            <a:pPr>
              <a:lnSpc>
                <a:spcPct val="90000"/>
              </a:lnSpc>
            </a:pPr>
            <a:endParaRPr lang="cs-CZ" sz="2000"/>
          </a:p>
          <a:p>
            <a:pPr>
              <a:lnSpc>
                <a:spcPct val="90000"/>
              </a:lnSpc>
            </a:pPr>
            <a:r>
              <a:rPr lang="cs-CZ" sz="2000"/>
              <a:t>Nejcennější dílo Máchy</a:t>
            </a:r>
          </a:p>
          <a:p>
            <a:pPr>
              <a:lnSpc>
                <a:spcPct val="90000"/>
              </a:lnSpc>
            </a:pPr>
            <a:endParaRPr lang="cs-CZ" sz="2000"/>
          </a:p>
          <a:p>
            <a:pPr>
              <a:lnSpc>
                <a:spcPct val="90000"/>
              </a:lnSpc>
            </a:pPr>
            <a:r>
              <a:rPr lang="cs-CZ" sz="2000" err="1"/>
              <a:t>Lyricko</a:t>
            </a:r>
            <a:r>
              <a:rPr lang="cs-CZ" sz="2000"/>
              <a:t> – epická skladba</a:t>
            </a:r>
          </a:p>
          <a:p>
            <a:pPr>
              <a:lnSpc>
                <a:spcPct val="90000"/>
              </a:lnSpc>
            </a:pPr>
            <a:endParaRPr lang="cs-CZ" sz="2000"/>
          </a:p>
          <a:p>
            <a:pPr>
              <a:lnSpc>
                <a:spcPct val="90000"/>
              </a:lnSpc>
            </a:pPr>
            <a:r>
              <a:rPr lang="cs-CZ" sz="2000" b="1"/>
              <a:t>4 zpěvy + 2 intermezza</a:t>
            </a:r>
            <a:r>
              <a:rPr lang="cs-CZ" sz="2000"/>
              <a:t> (mezihry)</a:t>
            </a:r>
          </a:p>
          <a:p>
            <a:pPr>
              <a:lnSpc>
                <a:spcPct val="90000"/>
              </a:lnSpc>
            </a:pPr>
            <a:endParaRPr lang="cs-CZ" sz="2000"/>
          </a:p>
        </p:txBody>
      </p:sp>
    </p:spTree>
    <p:extLst>
      <p:ext uri="{BB962C8B-B14F-4D97-AF65-F5344CB8AC3E}">
        <p14:creationId xmlns:p14="http://schemas.microsoft.com/office/powerpoint/2010/main" val="5961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</p:spPr>
        <p:txBody>
          <a:bodyPr anchor="b">
            <a:normAutofit/>
          </a:bodyPr>
          <a:lstStyle/>
          <a:p>
            <a:r>
              <a:rPr lang="cs-CZ" b="1"/>
              <a:t>Máj - děj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cs-CZ" sz="1500"/>
          </a:p>
          <a:p>
            <a:pPr>
              <a:lnSpc>
                <a:spcPct val="90000"/>
              </a:lnSpc>
            </a:pPr>
            <a:endParaRPr lang="cs-CZ" sz="1500"/>
          </a:p>
          <a:p>
            <a:pPr>
              <a:lnSpc>
                <a:spcPct val="90000"/>
              </a:lnSpc>
            </a:pPr>
            <a:endParaRPr lang="cs-CZ" sz="1500"/>
          </a:p>
          <a:p>
            <a:pPr>
              <a:lnSpc>
                <a:spcPct val="90000"/>
              </a:lnSpc>
            </a:pPr>
            <a:r>
              <a:rPr lang="cs-CZ" sz="1500"/>
              <a:t>Obsažen v 1. zpěvu, jinak báseň obsahuje hlavně básníkovy reflexe (úvahy) + motivy přírody</a:t>
            </a:r>
          </a:p>
          <a:p>
            <a:pPr>
              <a:lnSpc>
                <a:spcPct val="90000"/>
              </a:lnSpc>
            </a:pPr>
            <a:endParaRPr lang="cs-CZ" sz="1500"/>
          </a:p>
          <a:p>
            <a:pPr>
              <a:lnSpc>
                <a:spcPct val="90000"/>
              </a:lnSpc>
            </a:pPr>
            <a:r>
              <a:rPr lang="cs-CZ" sz="1500" b="1"/>
              <a:t>Viléma</a:t>
            </a:r>
            <a:r>
              <a:rPr lang="cs-CZ" sz="1500"/>
              <a:t> vyhnal </a:t>
            </a:r>
            <a:r>
              <a:rPr lang="cs-CZ" sz="1500" b="1"/>
              <a:t>otec</a:t>
            </a:r>
            <a:r>
              <a:rPr lang="cs-CZ" sz="1500"/>
              <a:t> v mládí z domu, ten se stal loupežníkem.</a:t>
            </a:r>
          </a:p>
          <a:p>
            <a:pPr>
              <a:lnSpc>
                <a:spcPct val="90000"/>
              </a:lnSpc>
            </a:pPr>
            <a:endParaRPr lang="cs-CZ" sz="1500"/>
          </a:p>
          <a:p>
            <a:pPr>
              <a:lnSpc>
                <a:spcPct val="90000"/>
              </a:lnSpc>
            </a:pPr>
            <a:r>
              <a:rPr lang="cs-CZ" sz="1500"/>
              <a:t>Miluje </a:t>
            </a:r>
            <a:r>
              <a:rPr lang="cs-CZ" sz="1500" b="1"/>
              <a:t>Jarmilu </a:t>
            </a:r>
            <a:r>
              <a:rPr lang="cs-CZ" sz="1500"/>
              <a:t>a zabije jejího svůdce, netuší, že to byl jeho otec</a:t>
            </a:r>
          </a:p>
          <a:p>
            <a:pPr>
              <a:lnSpc>
                <a:spcPct val="90000"/>
              </a:lnSpc>
            </a:pPr>
            <a:endParaRPr lang="cs-CZ" sz="15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7" r="17741" b="-3"/>
          <a:stretch/>
        </p:blipFill>
        <p:spPr bwMode="auto">
          <a:xfrm>
            <a:off x="4645152" y="2313431"/>
            <a:ext cx="3419856" cy="3493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29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864096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Máj - děj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7584" y="1772816"/>
            <a:ext cx="7776864" cy="4536504"/>
          </a:xfrm>
        </p:spPr>
        <p:txBody>
          <a:bodyPr/>
          <a:lstStyle/>
          <a:p>
            <a:r>
              <a:rPr lang="cs-CZ" dirty="0"/>
              <a:t>2. den má být za to popraven.</a:t>
            </a:r>
          </a:p>
          <a:p>
            <a:endParaRPr lang="cs-CZ" dirty="0"/>
          </a:p>
          <a:p>
            <a:r>
              <a:rPr lang="cs-CZ" dirty="0"/>
              <a:t>Jarmila páchá sebevraždu, skočí do jezera.</a:t>
            </a:r>
          </a:p>
          <a:p>
            <a:endParaRPr lang="cs-CZ" dirty="0"/>
          </a:p>
          <a:p>
            <a:r>
              <a:rPr lang="cs-CZ" dirty="0"/>
              <a:t>Silné motivy = vina, trest, láska, věrnost, msta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854" y="4041469"/>
            <a:ext cx="3428015" cy="2457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85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</p:spPr>
        <p:txBody>
          <a:bodyPr anchor="b">
            <a:normAutofit/>
          </a:bodyPr>
          <a:lstStyle/>
          <a:p>
            <a:r>
              <a:rPr lang="cs-CZ" dirty="0"/>
              <a:t>2. zpěv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>
            <a:normAutofit/>
          </a:bodyPr>
          <a:lstStyle/>
          <a:p>
            <a:pPr lvl="1"/>
            <a:r>
              <a:rPr lang="cs-CZ" sz="2400"/>
              <a:t>Vězeň přemýšlí nad svou vinou</a:t>
            </a:r>
          </a:p>
          <a:p>
            <a:endParaRPr lang="cs-CZ" dirty="0"/>
          </a:p>
          <a:p>
            <a:r>
              <a:rPr lang="cs-CZ" dirty="0"/>
              <a:t>Trápí se a vzpomíná na dětství</a:t>
            </a:r>
          </a:p>
          <a:p>
            <a:endParaRPr lang="cs-CZ" dirty="0"/>
          </a:p>
          <a:p>
            <a:r>
              <a:rPr lang="cs-CZ" b="1" dirty="0"/>
              <a:t>LYRICKÝ SUBJEKT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4" r="28443" b="-2"/>
          <a:stretch/>
        </p:blipFill>
        <p:spPr bwMode="auto">
          <a:xfrm>
            <a:off x="4645152" y="2313431"/>
            <a:ext cx="3419856" cy="3493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69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Romantismus v Čechách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2323652"/>
            <a:ext cx="7848872" cy="4057676"/>
          </a:xfrm>
        </p:spPr>
        <p:txBody>
          <a:bodyPr/>
          <a:lstStyle/>
          <a:p>
            <a:r>
              <a:rPr lang="cs-CZ" dirty="0"/>
              <a:t>Vliv zahraniční literatury, ale výrazný je vlastenecký podtext</a:t>
            </a:r>
          </a:p>
          <a:p>
            <a:endParaRPr lang="cs-CZ" dirty="0"/>
          </a:p>
          <a:p>
            <a:r>
              <a:rPr lang="cs-CZ" dirty="0"/>
              <a:t>V 30. letech nastupují mladí literáti, kteří se řídí svou osobní zkušeností a osobností</a:t>
            </a:r>
          </a:p>
          <a:p>
            <a:endParaRPr lang="cs-CZ" dirty="0"/>
          </a:p>
          <a:p>
            <a:r>
              <a:rPr lang="cs-CZ" dirty="0"/>
              <a:t>Jediný pravý český romantik – </a:t>
            </a:r>
            <a:r>
              <a:rPr lang="cs-CZ" b="1" dirty="0"/>
              <a:t>K. H. Mácha</a:t>
            </a:r>
          </a:p>
        </p:txBody>
      </p:sp>
    </p:spTree>
    <p:extLst>
      <p:ext uri="{BB962C8B-B14F-4D97-AF65-F5344CB8AC3E}">
        <p14:creationId xmlns:p14="http://schemas.microsoft.com/office/powerpoint/2010/main" val="421000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</p:spPr>
        <p:txBody>
          <a:bodyPr anchor="b">
            <a:normAutofit/>
          </a:bodyPr>
          <a:lstStyle/>
          <a:p>
            <a:r>
              <a:rPr lang="cs-CZ" dirty="0"/>
              <a:t>3. zpěv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>
            <a:normAutofit/>
          </a:bodyPr>
          <a:lstStyle/>
          <a:p>
            <a:endParaRPr lang="cs-CZ" dirty="0"/>
          </a:p>
          <a:p>
            <a:r>
              <a:rPr lang="cs-CZ" dirty="0"/>
              <a:t>Vlastenecká promluva vězně před popravou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152" y="2767548"/>
            <a:ext cx="3419856" cy="25847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993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</p:spPr>
        <p:txBody>
          <a:bodyPr anchor="b">
            <a:normAutofit/>
          </a:bodyPr>
          <a:lstStyle/>
          <a:p>
            <a:r>
              <a:rPr lang="cs-CZ" dirty="0"/>
              <a:t>4. zpěv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>
            <a:normAutofit/>
          </a:bodyPr>
          <a:lstStyle/>
          <a:p>
            <a:endParaRPr lang="cs-CZ" dirty="0"/>
          </a:p>
          <a:p>
            <a:r>
              <a:rPr lang="cs-CZ" dirty="0"/>
              <a:t>Ztotožnění se básníka s Vilémem</a:t>
            </a:r>
          </a:p>
          <a:p>
            <a:r>
              <a:rPr lang="cs-CZ" dirty="0"/>
              <a:t>Básnický </a:t>
            </a:r>
            <a:r>
              <a:rPr lang="cs-CZ"/>
              <a:t>(lyrický) subjekt </a:t>
            </a:r>
            <a:r>
              <a:rPr lang="cs-CZ" dirty="0"/>
              <a:t>v popředí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5" r="-2" b="-2"/>
          <a:stretch/>
        </p:blipFill>
        <p:spPr bwMode="auto">
          <a:xfrm>
            <a:off x="4645152" y="2313431"/>
            <a:ext cx="3419856" cy="3493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21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cs-CZ" sz="3700"/>
            </a:br>
            <a:endParaRPr lang="cs-CZ" sz="370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cs-CZ" sz="1500" b="1"/>
          </a:p>
          <a:p>
            <a:pPr>
              <a:lnSpc>
                <a:spcPct val="90000"/>
              </a:lnSpc>
            </a:pPr>
            <a:endParaRPr lang="cs-CZ" sz="1500" b="1"/>
          </a:p>
          <a:p>
            <a:pPr>
              <a:lnSpc>
                <a:spcPct val="90000"/>
              </a:lnSpc>
            </a:pPr>
            <a:r>
              <a:rPr lang="cs-CZ" sz="1500" b="1"/>
              <a:t>1. intermezzo:</a:t>
            </a:r>
          </a:p>
          <a:p>
            <a:pPr>
              <a:lnSpc>
                <a:spcPct val="90000"/>
              </a:lnSpc>
            </a:pPr>
            <a:endParaRPr lang="cs-CZ" sz="1500" b="1"/>
          </a:p>
          <a:p>
            <a:pPr>
              <a:lnSpc>
                <a:spcPct val="90000"/>
              </a:lnSpc>
            </a:pPr>
            <a:r>
              <a:rPr lang="cs-CZ" sz="1500"/>
              <a:t>Po 2. zpěvu</a:t>
            </a:r>
          </a:p>
          <a:p>
            <a:pPr>
              <a:lnSpc>
                <a:spcPct val="90000"/>
              </a:lnSpc>
            </a:pPr>
            <a:r>
              <a:rPr lang="cs-CZ" sz="1500"/>
              <a:t>Příroda a sbor duchů se připravují na smrt Viléma</a:t>
            </a:r>
          </a:p>
          <a:p>
            <a:pPr>
              <a:lnSpc>
                <a:spcPct val="90000"/>
              </a:lnSpc>
            </a:pPr>
            <a:endParaRPr lang="cs-CZ" sz="1500"/>
          </a:p>
          <a:p>
            <a:pPr>
              <a:lnSpc>
                <a:spcPct val="90000"/>
              </a:lnSpc>
            </a:pPr>
            <a:r>
              <a:rPr lang="cs-CZ" sz="1500" b="1"/>
              <a:t>2. intermezzo:</a:t>
            </a:r>
          </a:p>
          <a:p>
            <a:pPr>
              <a:lnSpc>
                <a:spcPct val="90000"/>
              </a:lnSpc>
            </a:pPr>
            <a:endParaRPr lang="cs-CZ" sz="1500"/>
          </a:p>
          <a:p>
            <a:pPr>
              <a:lnSpc>
                <a:spcPct val="90000"/>
              </a:lnSpc>
            </a:pPr>
            <a:r>
              <a:rPr lang="cs-CZ" sz="1500"/>
              <a:t>Po 3. zpěvu</a:t>
            </a:r>
          </a:p>
          <a:p>
            <a:pPr>
              <a:lnSpc>
                <a:spcPct val="90000"/>
              </a:lnSpc>
            </a:pPr>
            <a:r>
              <a:rPr lang="cs-CZ" sz="1500"/>
              <a:t>Truchlení přírody a loupežníků</a:t>
            </a:r>
          </a:p>
          <a:p>
            <a:pPr>
              <a:lnSpc>
                <a:spcPct val="90000"/>
              </a:lnSpc>
            </a:pPr>
            <a:endParaRPr lang="cs-CZ" sz="150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8" r="19138" b="-2"/>
          <a:stretch/>
        </p:blipFill>
        <p:spPr bwMode="auto">
          <a:xfrm>
            <a:off x="4645152" y="2313431"/>
            <a:ext cx="3419856" cy="3493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69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764704"/>
            <a:ext cx="7024744" cy="792088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Máj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700808"/>
            <a:ext cx="7632848" cy="4608512"/>
          </a:xfrm>
        </p:spPr>
        <p:txBody>
          <a:bodyPr/>
          <a:lstStyle/>
          <a:p>
            <a:r>
              <a:rPr lang="cs-CZ" dirty="0"/>
              <a:t>Stavba připomíná hudební skladbu:</a:t>
            </a:r>
          </a:p>
          <a:p>
            <a:endParaRPr lang="cs-CZ" dirty="0"/>
          </a:p>
          <a:p>
            <a:r>
              <a:rPr lang="cs-CZ" dirty="0"/>
              <a:t>Divoká příroda</a:t>
            </a:r>
          </a:p>
          <a:p>
            <a:endParaRPr lang="cs-CZ" dirty="0"/>
          </a:p>
          <a:p>
            <a:r>
              <a:rPr lang="cs-CZ" dirty="0"/>
              <a:t>Barvy</a:t>
            </a:r>
          </a:p>
          <a:p>
            <a:endParaRPr lang="cs-CZ" dirty="0"/>
          </a:p>
          <a:p>
            <a:r>
              <a:rPr lang="cs-CZ" dirty="0"/>
              <a:t>Smyslové vnímání</a:t>
            </a:r>
          </a:p>
          <a:p>
            <a:endParaRPr lang="cs-CZ" dirty="0"/>
          </a:p>
          <a:p>
            <a:r>
              <a:rPr lang="cs-CZ" dirty="0"/>
              <a:t>Bohaté básnické prostředky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2492896"/>
            <a:ext cx="3540713" cy="265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406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188640"/>
            <a:ext cx="7024744" cy="1008112"/>
          </a:xfrm>
        </p:spPr>
        <p:txBody>
          <a:bodyPr/>
          <a:lstStyle/>
          <a:p>
            <a:r>
              <a:rPr lang="cs-CZ" dirty="0"/>
              <a:t>Básnické prostředky Máje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196752"/>
            <a:ext cx="8064896" cy="5400600"/>
          </a:xfrm>
        </p:spPr>
        <p:txBody>
          <a:bodyPr>
            <a:normAutofit/>
          </a:bodyPr>
          <a:lstStyle/>
          <a:p>
            <a:r>
              <a:rPr lang="cs-CZ" b="1" dirty="0">
                <a:solidFill>
                  <a:srgbClr val="00B050"/>
                </a:solidFill>
              </a:rPr>
              <a:t>1. Personifikace = zosobnění:</a:t>
            </a:r>
          </a:p>
          <a:p>
            <a:endParaRPr lang="cs-CZ" b="1" dirty="0">
              <a:solidFill>
                <a:srgbClr val="00B050"/>
              </a:solidFill>
            </a:endParaRPr>
          </a:p>
          <a:p>
            <a:r>
              <a:rPr lang="cs-CZ" dirty="0"/>
              <a:t>Byl pozdní večer – první máj –</a:t>
            </a:r>
            <a:br>
              <a:rPr lang="cs-CZ" dirty="0"/>
            </a:br>
            <a:r>
              <a:rPr lang="cs-CZ" dirty="0"/>
              <a:t>večerní máj – byl lásky čas.</a:t>
            </a:r>
            <a:br>
              <a:rPr lang="cs-CZ" dirty="0"/>
            </a:br>
            <a:r>
              <a:rPr lang="cs-CZ" dirty="0"/>
              <a:t>Hrdliččin </a:t>
            </a:r>
            <a:r>
              <a:rPr lang="cs-CZ" b="1" u="sng" dirty="0"/>
              <a:t>zval</a:t>
            </a:r>
            <a:r>
              <a:rPr lang="cs-CZ" dirty="0"/>
              <a:t> ku lásce </a:t>
            </a:r>
            <a:r>
              <a:rPr lang="cs-CZ" b="1" u="sng" dirty="0"/>
              <a:t>hlas</a:t>
            </a:r>
            <a:r>
              <a:rPr lang="cs-CZ" dirty="0"/>
              <a:t>,</a:t>
            </a:r>
            <a:br>
              <a:rPr lang="cs-CZ" dirty="0"/>
            </a:br>
            <a:r>
              <a:rPr lang="cs-CZ" dirty="0"/>
              <a:t>kde borový zaváněl háj.</a:t>
            </a:r>
            <a:br>
              <a:rPr lang="cs-CZ" dirty="0"/>
            </a:br>
            <a:r>
              <a:rPr lang="cs-CZ" dirty="0"/>
              <a:t>O lásce </a:t>
            </a:r>
            <a:r>
              <a:rPr lang="cs-CZ" b="1" u="sng" dirty="0"/>
              <a:t>šeptal</a:t>
            </a:r>
            <a:r>
              <a:rPr lang="cs-CZ" dirty="0"/>
              <a:t> tichý </a:t>
            </a:r>
            <a:r>
              <a:rPr lang="cs-CZ" b="1" u="sng" dirty="0"/>
              <a:t>mech</a:t>
            </a:r>
            <a:r>
              <a:rPr lang="cs-CZ" dirty="0"/>
              <a:t>;</a:t>
            </a:r>
            <a:br>
              <a:rPr lang="cs-CZ" dirty="0"/>
            </a:br>
            <a:r>
              <a:rPr lang="cs-CZ" dirty="0" err="1"/>
              <a:t>květoucí</a:t>
            </a:r>
            <a:r>
              <a:rPr lang="cs-CZ" dirty="0"/>
              <a:t> </a:t>
            </a:r>
            <a:r>
              <a:rPr lang="cs-CZ" b="1" u="sng" dirty="0"/>
              <a:t>strom lhal </a:t>
            </a:r>
            <a:r>
              <a:rPr lang="cs-CZ" dirty="0"/>
              <a:t>lásky žel,</a:t>
            </a:r>
            <a:br>
              <a:rPr lang="cs-CZ" dirty="0"/>
            </a:br>
            <a:r>
              <a:rPr lang="cs-CZ" dirty="0"/>
              <a:t>svou lásku slavík růži pěl,</a:t>
            </a:r>
            <a:br>
              <a:rPr lang="cs-CZ" dirty="0"/>
            </a:br>
            <a:r>
              <a:rPr lang="cs-CZ" dirty="0" err="1"/>
              <a:t>růžinu</a:t>
            </a:r>
            <a:r>
              <a:rPr lang="cs-CZ" dirty="0"/>
              <a:t> jevil vonný vzdech.</a:t>
            </a:r>
            <a:br>
              <a:rPr lang="cs-CZ" dirty="0"/>
            </a:br>
            <a:r>
              <a:rPr lang="cs-CZ" b="1" u="sng" dirty="0"/>
              <a:t>Jezero</a:t>
            </a:r>
            <a:r>
              <a:rPr lang="cs-CZ" dirty="0"/>
              <a:t> hladké v křovích stinných</a:t>
            </a:r>
            <a:br>
              <a:rPr lang="cs-CZ" dirty="0"/>
            </a:br>
            <a:r>
              <a:rPr lang="cs-CZ" b="1" u="sng" dirty="0"/>
              <a:t>zvučelo</a:t>
            </a:r>
            <a:r>
              <a:rPr lang="cs-CZ" dirty="0"/>
              <a:t> temně tajný </a:t>
            </a:r>
            <a:r>
              <a:rPr lang="cs-CZ" b="1" u="sng" dirty="0"/>
              <a:t>bol</a:t>
            </a:r>
            <a:r>
              <a:rPr lang="cs-CZ" dirty="0"/>
              <a:t>,</a:t>
            </a:r>
            <a:br>
              <a:rPr lang="cs-CZ" dirty="0"/>
            </a:br>
            <a:r>
              <a:rPr lang="cs-CZ" b="1" u="sng" dirty="0"/>
              <a:t>břeh je objímal </a:t>
            </a:r>
            <a:r>
              <a:rPr lang="cs-CZ" dirty="0"/>
              <a:t>kol a kol;…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212976"/>
            <a:ext cx="2302361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49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1224136"/>
          </a:xfrm>
        </p:spPr>
        <p:txBody>
          <a:bodyPr/>
          <a:lstStyle/>
          <a:p>
            <a:r>
              <a:rPr lang="cs-CZ" dirty="0"/>
              <a:t>Básnické prostředky Máje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772816"/>
            <a:ext cx="8064896" cy="4608512"/>
          </a:xfrm>
        </p:spPr>
        <p:txBody>
          <a:bodyPr/>
          <a:lstStyle/>
          <a:p>
            <a:r>
              <a:rPr lang="cs-CZ" b="1">
                <a:solidFill>
                  <a:srgbClr val="00B050"/>
                </a:solidFill>
              </a:rPr>
              <a:t>2. Zvukomalba:</a:t>
            </a:r>
          </a:p>
          <a:p>
            <a:endParaRPr lang="cs-CZ"/>
          </a:p>
          <a:p>
            <a:r>
              <a:rPr lang="cs-CZ" b="1" u="sng"/>
              <a:t>Vlna za vlnou</a:t>
            </a:r>
          </a:p>
          <a:p>
            <a:r>
              <a:rPr lang="cs-CZ" b="1" u="sng"/>
              <a:t>Ouplná lůna</a:t>
            </a:r>
          </a:p>
          <a:p>
            <a:endParaRPr lang="cs-CZ"/>
          </a:p>
          <a:p>
            <a:r>
              <a:rPr lang="cs-CZ"/>
              <a:t>Ouplné lůny krásná tvář –</a:t>
            </a:r>
            <a:br>
              <a:rPr lang="cs-CZ"/>
            </a:br>
            <a:r>
              <a:rPr lang="cs-CZ"/>
              <a:t>tak bledě jasná, jasně bledá,</a:t>
            </a:r>
            <a:br>
              <a:rPr lang="cs-CZ"/>
            </a:br>
            <a:r>
              <a:rPr lang="cs-CZ"/>
              <a:t>jak milence milenka hledá –</a:t>
            </a:r>
            <a:br>
              <a:rPr lang="cs-CZ"/>
            </a:br>
            <a:r>
              <a:rPr lang="cs-CZ"/>
              <a:t>ve růžovou vzplanula zář;…</a:t>
            </a:r>
          </a:p>
          <a:p>
            <a:endParaRPr lang="cs-CZ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00808"/>
            <a:ext cx="3248397" cy="2189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02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1224136"/>
          </a:xfrm>
        </p:spPr>
        <p:txBody>
          <a:bodyPr/>
          <a:lstStyle/>
          <a:p>
            <a:r>
              <a:rPr lang="cs-CZ" dirty="0"/>
              <a:t>Básnické prostředky Máje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772816"/>
            <a:ext cx="8064896" cy="4608512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3. Epiteta = básnické přívlastky:</a:t>
            </a:r>
          </a:p>
          <a:p>
            <a:endParaRPr lang="cs-CZ" dirty="0"/>
          </a:p>
          <a:p>
            <a:r>
              <a:rPr lang="cs-CZ" dirty="0"/>
              <a:t>Po </a:t>
            </a:r>
            <a:r>
              <a:rPr lang="cs-CZ" b="1" u="sng" dirty="0" err="1"/>
              <a:t>šírošíré</a:t>
            </a:r>
            <a:r>
              <a:rPr lang="cs-CZ" dirty="0"/>
              <a:t> hladině</a:t>
            </a:r>
            <a:br>
              <a:rPr lang="cs-CZ" dirty="0"/>
            </a:br>
            <a:r>
              <a:rPr lang="cs-CZ" b="1" u="sng" dirty="0" err="1"/>
              <a:t>umdlelý</a:t>
            </a:r>
            <a:r>
              <a:rPr lang="cs-CZ" dirty="0"/>
              <a:t> dívka zrak upírá;</a:t>
            </a:r>
            <a:br>
              <a:rPr lang="cs-CZ" dirty="0"/>
            </a:br>
            <a:r>
              <a:rPr lang="cs-CZ" dirty="0"/>
              <a:t>po </a:t>
            </a:r>
            <a:r>
              <a:rPr lang="cs-CZ" b="1" u="sng" dirty="0" err="1"/>
              <a:t>šírošíré</a:t>
            </a:r>
            <a:r>
              <a:rPr lang="cs-CZ" dirty="0"/>
              <a:t> hladině</a:t>
            </a:r>
            <a:br>
              <a:rPr lang="cs-CZ" dirty="0"/>
            </a:br>
            <a:r>
              <a:rPr lang="cs-CZ" dirty="0"/>
              <a:t>nic mimo promyk hvězd nezírá;</a:t>
            </a:r>
            <a:br>
              <a:rPr lang="cs-CZ" dirty="0"/>
            </a:br>
            <a:r>
              <a:rPr lang="cs-CZ" dirty="0"/>
              <a:t>Dívčina krásná, </a:t>
            </a:r>
            <a:r>
              <a:rPr lang="cs-CZ" b="1" u="sng" dirty="0" err="1"/>
              <a:t>anjel</a:t>
            </a:r>
            <a:r>
              <a:rPr lang="cs-CZ" b="1" u="sng" dirty="0"/>
              <a:t> padlý</a:t>
            </a:r>
            <a:r>
              <a:rPr lang="cs-CZ" dirty="0"/>
              <a:t>,</a:t>
            </a:r>
            <a:br>
              <a:rPr lang="cs-CZ" dirty="0"/>
            </a:br>
            <a:r>
              <a:rPr lang="cs-CZ" dirty="0"/>
              <a:t>co amarant na jaro </a:t>
            </a:r>
            <a:r>
              <a:rPr lang="cs-CZ" dirty="0" err="1"/>
              <a:t>svadlý</a:t>
            </a:r>
            <a:r>
              <a:rPr lang="cs-CZ" dirty="0"/>
              <a:t>               </a:t>
            </a:r>
          </a:p>
          <a:p>
            <a:endParaRPr lang="cs-CZ" dirty="0"/>
          </a:p>
          <a:p>
            <a:r>
              <a:rPr lang="cs-CZ" dirty="0"/>
              <a:t>(Amarant = obilovina)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7" y="4359355"/>
            <a:ext cx="3254902" cy="216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02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1224136"/>
          </a:xfrm>
        </p:spPr>
        <p:txBody>
          <a:bodyPr/>
          <a:lstStyle/>
          <a:p>
            <a:r>
              <a:rPr lang="cs-CZ" dirty="0"/>
              <a:t>Básnické prostředky Máje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83568" y="1772816"/>
            <a:ext cx="8064896" cy="4608512"/>
          </a:xfrm>
        </p:spPr>
        <p:txBody>
          <a:bodyPr/>
          <a:lstStyle/>
          <a:p>
            <a:r>
              <a:rPr lang="cs-CZ" b="1" dirty="0">
                <a:solidFill>
                  <a:srgbClr val="00B050"/>
                </a:solidFill>
              </a:rPr>
              <a:t>4. Oxymórony </a:t>
            </a:r>
            <a:r>
              <a:rPr lang="cs-CZ" dirty="0"/>
              <a:t>(nelogické představy, které jsou nelogické, popírají se):</a:t>
            </a:r>
          </a:p>
          <a:p>
            <a:endParaRPr lang="cs-CZ" dirty="0"/>
          </a:p>
          <a:p>
            <a:endParaRPr lang="cs-CZ" b="1" u="sng" dirty="0"/>
          </a:p>
          <a:p>
            <a:r>
              <a:rPr lang="cs-CZ" b="1" u="sng" dirty="0"/>
              <a:t>Strhané </a:t>
            </a:r>
            <a:r>
              <a:rPr lang="cs-CZ" b="1" u="sng" dirty="0" err="1"/>
              <a:t>strúny</a:t>
            </a:r>
            <a:r>
              <a:rPr lang="cs-CZ" b="1" u="sng" dirty="0"/>
              <a:t> zvuk</a:t>
            </a:r>
          </a:p>
          <a:p>
            <a:endParaRPr lang="cs-CZ" b="1" u="sng" dirty="0"/>
          </a:p>
          <a:p>
            <a:r>
              <a:rPr lang="cs-CZ" b="1" u="sng" dirty="0"/>
              <a:t>Zbortěné harfy tón</a:t>
            </a:r>
          </a:p>
          <a:p>
            <a:endParaRPr lang="cs-CZ" b="1" u="sng" dirty="0"/>
          </a:p>
          <a:p>
            <a:r>
              <a:rPr lang="cs-CZ" b="1" u="sng" dirty="0"/>
              <a:t>Mrtvé milenky cit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679960"/>
            <a:ext cx="2400672" cy="357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02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71600" y="1124744"/>
            <a:ext cx="7024744" cy="1393224"/>
          </a:xfrm>
        </p:spPr>
        <p:txBody>
          <a:bodyPr>
            <a:normAutofit fontScale="90000"/>
          </a:bodyPr>
          <a:lstStyle/>
          <a:p>
            <a:r>
              <a:rPr lang="pt-BR" dirty="0"/>
              <a:t>Králíkova čítanka (3/7)</a:t>
            </a:r>
            <a:br>
              <a:rPr lang="pt-BR" dirty="0"/>
            </a:br>
            <a:r>
              <a:rPr lang="pt-BR" dirty="0"/>
              <a:t>K. H. Mácha: Máj</a:t>
            </a:r>
            <a:br>
              <a:rPr lang="pt-BR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9552" y="2323652"/>
            <a:ext cx="8064896" cy="4057676"/>
          </a:xfrm>
        </p:spPr>
        <p:txBody>
          <a:bodyPr>
            <a:normAutofit lnSpcReduction="10000"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>
                <a:hlinkClick r:id="rId2"/>
              </a:rPr>
              <a:t>http://www.ceskatelevize.cz/porady/10268377650-kralikova-citanka/210552116250003-k-h-macha-maj/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582" y="1268760"/>
            <a:ext cx="3151756" cy="1770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3384376" cy="190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045971"/>
            <a:ext cx="3559274" cy="199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9054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</p:spPr>
        <p:txBody>
          <a:bodyPr anchor="b">
            <a:normAutofit/>
          </a:bodyPr>
          <a:lstStyle/>
          <a:p>
            <a:r>
              <a:rPr lang="cs-CZ" dirty="0"/>
              <a:t>Ohlasy na Máj: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000"/>
              <a:t>Negativní, Mácha boří vlasteneckou idylu</a:t>
            </a:r>
          </a:p>
          <a:p>
            <a:pPr>
              <a:lnSpc>
                <a:spcPct val="90000"/>
              </a:lnSpc>
            </a:pPr>
            <a:endParaRPr lang="cs-CZ" sz="2000"/>
          </a:p>
          <a:p>
            <a:pPr>
              <a:lnSpc>
                <a:spcPct val="90000"/>
              </a:lnSpc>
            </a:pPr>
            <a:r>
              <a:rPr lang="cs-CZ" sz="2000"/>
              <a:t>1. subjektivní básnické dílo (LYRICKÝ SUBJEKT)</a:t>
            </a:r>
          </a:p>
          <a:p>
            <a:pPr>
              <a:lnSpc>
                <a:spcPct val="90000"/>
              </a:lnSpc>
            </a:pPr>
            <a:endParaRPr lang="cs-CZ" sz="2000"/>
          </a:p>
          <a:p>
            <a:pPr>
              <a:lnSpc>
                <a:spcPct val="90000"/>
              </a:lnSpc>
            </a:pPr>
            <a:r>
              <a:rPr lang="cs-CZ" sz="2000"/>
              <a:t>Tabu témata:</a:t>
            </a:r>
          </a:p>
          <a:p>
            <a:pPr>
              <a:lnSpc>
                <a:spcPct val="90000"/>
              </a:lnSpc>
            </a:pPr>
            <a:r>
              <a:rPr lang="cs-CZ" sz="2000"/>
              <a:t>sebevražda </a:t>
            </a:r>
          </a:p>
          <a:p>
            <a:pPr>
              <a:lnSpc>
                <a:spcPct val="90000"/>
              </a:lnSpc>
            </a:pPr>
            <a:r>
              <a:rPr lang="cs-CZ" sz="2000"/>
              <a:t>poprava</a:t>
            </a:r>
          </a:p>
          <a:p>
            <a:pPr>
              <a:lnSpc>
                <a:spcPct val="90000"/>
              </a:lnSpc>
            </a:pPr>
            <a:r>
              <a:rPr lang="cs-CZ" sz="2000"/>
              <a:t>nevěra                                                   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21497" y="2313431"/>
            <a:ext cx="3267166" cy="3493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270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224136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K. H. Mácha</a:t>
            </a:r>
            <a:br>
              <a:rPr lang="cs-CZ" b="1" dirty="0">
                <a:solidFill>
                  <a:srgbClr val="C00000"/>
                </a:solidFill>
              </a:rPr>
            </a:br>
            <a:endParaRPr lang="cs-CZ" b="1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484784"/>
            <a:ext cx="7704856" cy="4752528"/>
          </a:xfrm>
        </p:spPr>
        <p:txBody>
          <a:bodyPr/>
          <a:lstStyle/>
          <a:p>
            <a:r>
              <a:rPr lang="cs-CZ" dirty="0"/>
              <a:t>1810 – 1836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Chudí rodiče měli </a:t>
            </a:r>
            <a:r>
              <a:rPr lang="cs-CZ" dirty="0" err="1"/>
              <a:t>krupařský</a:t>
            </a:r>
            <a:r>
              <a:rPr lang="cs-CZ" dirty="0"/>
              <a:t> krámek</a:t>
            </a:r>
          </a:p>
          <a:p>
            <a:endParaRPr lang="cs-CZ" dirty="0"/>
          </a:p>
          <a:p>
            <a:r>
              <a:rPr lang="cs-CZ" dirty="0"/>
              <a:t>Mácha prožil neradostné dětství, hlavně četl a zajímal se o historii</a:t>
            </a:r>
          </a:p>
          <a:p>
            <a:endParaRPr lang="cs-CZ" dirty="0"/>
          </a:p>
          <a:p>
            <a:r>
              <a:rPr lang="cs-CZ" dirty="0"/>
              <a:t>Studoval práva, </a:t>
            </a:r>
            <a:r>
              <a:rPr lang="cs-CZ"/>
              <a:t>hrál amatérsky </a:t>
            </a:r>
            <a:r>
              <a:rPr lang="cs-CZ" dirty="0"/>
              <a:t>divadlo</a:t>
            </a:r>
          </a:p>
          <a:p>
            <a:endParaRPr lang="cs-CZ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831" y="0"/>
            <a:ext cx="2125539" cy="306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801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</p:spPr>
        <p:txBody>
          <a:bodyPr anchor="b">
            <a:normAutofit/>
          </a:bodyPr>
          <a:lstStyle/>
          <a:p>
            <a:r>
              <a:rPr lang="cs-CZ" b="1"/>
              <a:t>K. H. Mácha </a:t>
            </a:r>
            <a:r>
              <a:rPr lang="cs-CZ" dirty="0"/>
              <a:t>- </a:t>
            </a:r>
            <a:r>
              <a:rPr lang="cs-CZ" b="1" err="1"/>
              <a:t>Marinka</a:t>
            </a:r>
            <a:endParaRPr lang="cs-CZ" b="1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>
            <a:normAutofit/>
          </a:bodyPr>
          <a:lstStyle/>
          <a:p>
            <a:r>
              <a:rPr lang="cs-CZ" dirty="0"/>
              <a:t>1834 – vyšel soubor povídek </a:t>
            </a:r>
            <a:r>
              <a:rPr lang="cs-CZ" b="1"/>
              <a:t>Obrazy ze života mého</a:t>
            </a:r>
          </a:p>
          <a:p>
            <a:endParaRPr lang="cs-CZ" dirty="0"/>
          </a:p>
          <a:p>
            <a:r>
              <a:rPr lang="cs-CZ" b="1"/>
              <a:t>1) </a:t>
            </a:r>
            <a:r>
              <a:rPr lang="cs-CZ" b="1" err="1"/>
              <a:t>Marinka</a:t>
            </a:r>
            <a:r>
              <a:rPr lang="cs-CZ" dirty="0"/>
              <a:t>: má kompozici hudební skladby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1919" y="2313431"/>
            <a:ext cx="2606321" cy="3493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750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</p:spPr>
        <p:txBody>
          <a:bodyPr anchor="b">
            <a:normAutofit/>
          </a:bodyPr>
          <a:lstStyle/>
          <a:p>
            <a:r>
              <a:rPr lang="cs-CZ" b="1"/>
              <a:t>K. H. Mácha </a:t>
            </a:r>
            <a:r>
              <a:rPr lang="cs-CZ" dirty="0"/>
              <a:t>- </a:t>
            </a:r>
            <a:r>
              <a:rPr lang="cs-CZ" b="1" err="1"/>
              <a:t>Marinka</a:t>
            </a:r>
            <a:endParaRPr lang="cs-CZ" b="1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19" b="1"/>
          <a:stretch/>
        </p:blipFill>
        <p:spPr bwMode="auto">
          <a:xfrm>
            <a:off x="1042416" y="2313432"/>
            <a:ext cx="3419856" cy="3493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>
            <a:normAutofit/>
          </a:bodyPr>
          <a:lstStyle/>
          <a:p>
            <a:r>
              <a:rPr lang="cs-CZ" sz="2200"/>
              <a:t>Básník na základě dopisu navštíví dívku, která v chudé čtvrti Na Františku umírá na TBC</a:t>
            </a:r>
          </a:p>
          <a:p>
            <a:endParaRPr lang="cs-CZ" sz="2200"/>
          </a:p>
          <a:p>
            <a:r>
              <a:rPr lang="cs-CZ" sz="2200"/>
              <a:t>Přesto je krásná, ušlechtilá, hraje krásně na klavír</a:t>
            </a:r>
          </a:p>
          <a:p>
            <a:endParaRPr lang="cs-CZ" sz="2200"/>
          </a:p>
        </p:txBody>
      </p:sp>
    </p:spTree>
    <p:extLst>
      <p:ext uri="{BB962C8B-B14F-4D97-AF65-F5344CB8AC3E}">
        <p14:creationId xmlns:p14="http://schemas.microsoft.com/office/powerpoint/2010/main" val="276499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1080120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K. H. Mácha </a:t>
            </a:r>
            <a:r>
              <a:rPr lang="cs-CZ" dirty="0"/>
              <a:t>- </a:t>
            </a:r>
            <a:r>
              <a:rPr lang="cs-CZ" b="1" dirty="0" err="1">
                <a:solidFill>
                  <a:srgbClr val="00B050"/>
                </a:solidFill>
              </a:rPr>
              <a:t>Marinka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Básník musí odcestovat, když se vrátí, nalezne jen její hrob – lituje jejího osudu a chudoby</a:t>
            </a:r>
          </a:p>
          <a:p>
            <a:endParaRPr lang="cs-CZ" dirty="0"/>
          </a:p>
          <a:p>
            <a:r>
              <a:rPr lang="cs-CZ" dirty="0"/>
              <a:t>Umírá i </a:t>
            </a:r>
            <a:r>
              <a:rPr lang="cs-CZ" b="1" dirty="0"/>
              <a:t>její otec </a:t>
            </a:r>
            <a:r>
              <a:rPr lang="cs-CZ" dirty="0"/>
              <a:t>utrápený druhým manželstvím, které </a:t>
            </a:r>
            <a:r>
              <a:rPr lang="cs-CZ" b="1" dirty="0" err="1"/>
              <a:t>Marince</a:t>
            </a:r>
            <a:r>
              <a:rPr lang="cs-CZ" dirty="0"/>
              <a:t> nepřineslo lásku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21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080120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K. H. Mácha – </a:t>
            </a:r>
            <a:r>
              <a:rPr lang="cs-CZ" b="1" dirty="0">
                <a:solidFill>
                  <a:srgbClr val="00B050"/>
                </a:solidFill>
              </a:rPr>
              <a:t>Večer na Bezdězu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39552" y="1772816"/>
            <a:ext cx="7992888" cy="4824536"/>
          </a:xfrm>
        </p:spPr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Na večerním Bezdězu se setkává básník s mrtvými mnichy a mrtvou poutnicí s dítětem.</a:t>
            </a:r>
          </a:p>
          <a:p>
            <a:endParaRPr lang="cs-CZ" dirty="0"/>
          </a:p>
          <a:p>
            <a:r>
              <a:rPr lang="cs-CZ" dirty="0"/>
              <a:t>Ráno přibude na hřbitově nový hrob…</a:t>
            </a:r>
          </a:p>
          <a:p>
            <a:endParaRPr lang="cs-CZ" dirty="0"/>
          </a:p>
          <a:p>
            <a:r>
              <a:rPr lang="cs-CZ" b="1" dirty="0">
                <a:solidFill>
                  <a:srgbClr val="7030A0"/>
                </a:solidFill>
              </a:rPr>
              <a:t>Máchova kresba zříceniny hradu Bezděz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268760"/>
            <a:ext cx="3370684" cy="249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Přímá spojnice se šipkou 4"/>
          <p:cNvCxnSpPr/>
          <p:nvPr/>
        </p:nvCxnSpPr>
        <p:spPr>
          <a:xfrm flipV="1">
            <a:off x="6948264" y="3501008"/>
            <a:ext cx="792088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67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20688"/>
            <a:ext cx="7024744" cy="936104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K. H. Mácha - </a:t>
            </a:r>
            <a:r>
              <a:rPr lang="cs-CZ" b="1" dirty="0">
                <a:solidFill>
                  <a:srgbClr val="00B050"/>
                </a:solidFill>
              </a:rPr>
              <a:t>Cikáni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628800"/>
            <a:ext cx="7632848" cy="4824536"/>
          </a:xfrm>
        </p:spPr>
        <p:txBody>
          <a:bodyPr/>
          <a:lstStyle/>
          <a:p>
            <a:r>
              <a:rPr lang="cs-CZ" dirty="0"/>
              <a:t>1835 – povídka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Odehrává se v podhradí </a:t>
            </a:r>
            <a:r>
              <a:rPr lang="cs-CZ" b="1" dirty="0"/>
              <a:t>Kokořína</a:t>
            </a:r>
          </a:p>
          <a:p>
            <a:endParaRPr lang="cs-CZ" dirty="0"/>
          </a:p>
          <a:p>
            <a:r>
              <a:rPr lang="cs-CZ" dirty="0"/>
              <a:t>Navštíví je </a:t>
            </a:r>
            <a:r>
              <a:rPr lang="cs-CZ" b="1" dirty="0"/>
              <a:t>2 cikáni – hudebníci</a:t>
            </a:r>
          </a:p>
          <a:p>
            <a:endParaRPr lang="cs-CZ" dirty="0"/>
          </a:p>
          <a:p>
            <a:r>
              <a:rPr lang="cs-CZ" dirty="0"/>
              <a:t>Kraji vládne zlý hrabě </a:t>
            </a:r>
            <a:r>
              <a:rPr lang="cs-CZ" b="1" dirty="0"/>
              <a:t>Valdemar z Borku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988840"/>
            <a:ext cx="2270373" cy="3070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42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864096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K. H. Mácha - </a:t>
            </a:r>
            <a:r>
              <a:rPr lang="cs-CZ" b="1" dirty="0">
                <a:solidFill>
                  <a:srgbClr val="00B050"/>
                </a:solidFill>
              </a:rPr>
              <a:t>Cikáni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628800"/>
            <a:ext cx="7776864" cy="4752528"/>
          </a:xfrm>
        </p:spPr>
        <p:txBody>
          <a:bodyPr/>
          <a:lstStyle/>
          <a:p>
            <a:endParaRPr lang="cs-CZ" dirty="0"/>
          </a:p>
          <a:p>
            <a:endParaRPr lang="cs-CZ" dirty="0"/>
          </a:p>
          <a:p>
            <a:r>
              <a:rPr lang="cs-CZ" dirty="0"/>
              <a:t>Valdemar z Borku Leu znásilní</a:t>
            </a:r>
          </a:p>
          <a:p>
            <a:endParaRPr lang="cs-CZ" dirty="0"/>
          </a:p>
          <a:p>
            <a:r>
              <a:rPr lang="cs-CZ" dirty="0"/>
              <a:t>Ta zemře, pak i její otec žalem</a:t>
            </a:r>
          </a:p>
          <a:p>
            <a:endParaRPr lang="cs-CZ" dirty="0"/>
          </a:p>
          <a:p>
            <a:r>
              <a:rPr lang="cs-CZ" dirty="0"/>
              <a:t>Mladý cikán Leu miloval a v zoufalství zjistí, že je nechtěným synem Valdemara</a:t>
            </a:r>
          </a:p>
          <a:p>
            <a:endParaRPr lang="cs-CZ" dirty="0"/>
          </a:p>
          <a:p>
            <a:r>
              <a:rPr lang="cs-CZ" dirty="0"/>
              <a:t>Starý cikán Valdemara ze msty zabije (svedl mu kdysi jeho lásku) a je popraven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636179"/>
            <a:ext cx="2469629" cy="2454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761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548680"/>
            <a:ext cx="7024744" cy="720080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K. H. Mácha - </a:t>
            </a:r>
            <a:r>
              <a:rPr lang="cs-CZ" b="1" dirty="0">
                <a:solidFill>
                  <a:srgbClr val="00B050"/>
                </a:solidFill>
              </a:rPr>
              <a:t>Cikáni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1556792"/>
            <a:ext cx="6777317" cy="4968552"/>
          </a:xfrm>
        </p:spPr>
        <p:txBody>
          <a:bodyPr>
            <a:normAutofit fontScale="92500" lnSpcReduction="20000"/>
          </a:bodyPr>
          <a:lstStyle/>
          <a:p>
            <a:r>
              <a:rPr lang="cs-CZ" b="1" dirty="0"/>
              <a:t>Mladý cikán může převzít dědictví – majetek, ale raději volí svobodu a volnost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Máchova kresba Kokořína  a Kokořín dnes</a:t>
            </a:r>
            <a:br>
              <a:rPr lang="cs-CZ" dirty="0"/>
            </a:b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780928"/>
            <a:ext cx="3145055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780928"/>
            <a:ext cx="3298676" cy="234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Přímá spojnice se šipkou 5"/>
          <p:cNvCxnSpPr/>
          <p:nvPr/>
        </p:nvCxnSpPr>
        <p:spPr>
          <a:xfrm flipV="1">
            <a:off x="2112078" y="5157192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se šipkou 7"/>
          <p:cNvCxnSpPr/>
          <p:nvPr/>
        </p:nvCxnSpPr>
        <p:spPr>
          <a:xfrm flipV="1">
            <a:off x="5508104" y="5157192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9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2" y="548680"/>
            <a:ext cx="7024744" cy="749601"/>
          </a:xfrm>
        </p:spPr>
        <p:txBody>
          <a:bodyPr/>
          <a:lstStyle/>
          <a:p>
            <a:r>
              <a:rPr lang="cs-CZ" b="1" dirty="0">
                <a:solidFill>
                  <a:srgbClr val="C00000"/>
                </a:solidFill>
              </a:rPr>
              <a:t>K. H. Mácha - </a:t>
            </a:r>
            <a:r>
              <a:rPr lang="cs-CZ" b="1" dirty="0">
                <a:solidFill>
                  <a:srgbClr val="00B050"/>
                </a:solidFill>
              </a:rPr>
              <a:t>Kat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61150" y="1298281"/>
            <a:ext cx="6777317" cy="5227062"/>
          </a:xfrm>
        </p:spPr>
        <p:txBody>
          <a:bodyPr>
            <a:normAutofit/>
          </a:bodyPr>
          <a:lstStyle/>
          <a:p>
            <a:r>
              <a:rPr lang="cs-CZ" dirty="0"/>
              <a:t>= Mácha se pokusil o románový cyklus Kat, dokončil však pouze </a:t>
            </a:r>
            <a:r>
              <a:rPr lang="cs-CZ" sz="2800" b="1" dirty="0">
                <a:solidFill>
                  <a:srgbClr val="00B050"/>
                </a:solidFill>
              </a:rPr>
              <a:t>Křivoklát</a:t>
            </a:r>
          </a:p>
          <a:p>
            <a:endParaRPr lang="cs-CZ" sz="2800" b="1" dirty="0">
              <a:solidFill>
                <a:srgbClr val="00B050"/>
              </a:solidFill>
            </a:endParaRPr>
          </a:p>
          <a:p>
            <a:r>
              <a:rPr lang="cs-CZ" b="1" dirty="0">
                <a:solidFill>
                  <a:schemeClr val="tx1"/>
                </a:solidFill>
              </a:rPr>
              <a:t>Král Václav IV. </a:t>
            </a:r>
            <a:r>
              <a:rPr lang="cs-CZ" dirty="0">
                <a:solidFill>
                  <a:schemeClr val="tx1"/>
                </a:solidFill>
              </a:rPr>
              <a:t>byl zajat a uvězněn na Křivoklátu</a:t>
            </a:r>
          </a:p>
          <a:p>
            <a:endParaRPr lang="cs-CZ" dirty="0">
              <a:solidFill>
                <a:schemeClr val="tx1"/>
              </a:solidFill>
            </a:endParaRPr>
          </a:p>
          <a:p>
            <a:r>
              <a:rPr lang="cs-CZ" dirty="0">
                <a:solidFill>
                  <a:schemeClr val="tx1"/>
                </a:solidFill>
              </a:rPr>
              <a:t>Společníkem je mu </a:t>
            </a:r>
            <a:r>
              <a:rPr lang="cs-CZ" b="1" dirty="0">
                <a:solidFill>
                  <a:schemeClr val="tx1"/>
                </a:solidFill>
              </a:rPr>
              <a:t>kat</a:t>
            </a:r>
          </a:p>
          <a:p>
            <a:endParaRPr lang="cs-CZ" b="1" dirty="0">
              <a:solidFill>
                <a:schemeClr val="tx1"/>
              </a:solidFill>
            </a:endParaRPr>
          </a:p>
          <a:p>
            <a:endParaRPr lang="cs-CZ" b="1" dirty="0">
              <a:solidFill>
                <a:schemeClr val="tx1"/>
              </a:solidFill>
            </a:endParaRPr>
          </a:p>
          <a:p>
            <a:r>
              <a:rPr lang="cs-CZ" dirty="0"/>
              <a:t>V závěru se dozvídáme tajemství – </a:t>
            </a:r>
            <a:r>
              <a:rPr lang="cs-CZ" b="1" dirty="0"/>
              <a:t>kat je nemanželské dítě Václava III., a tedy bratr Václava  IV….</a:t>
            </a:r>
          </a:p>
          <a:p>
            <a:endParaRPr lang="cs-CZ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107364"/>
            <a:ext cx="2592288" cy="213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897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 své smrti Mácha: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r>
              <a:rPr lang="cs-CZ" dirty="0"/>
              <a:t>Nejprve kritizován</a:t>
            </a:r>
          </a:p>
          <a:p>
            <a:endParaRPr lang="cs-CZ" dirty="0"/>
          </a:p>
          <a:p>
            <a:r>
              <a:rPr lang="cs-CZ" dirty="0"/>
              <a:t>Po několika letech se stal velkou inspirací…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16" y="2276872"/>
            <a:ext cx="2606647" cy="3917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88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  <a:p>
            <a:r>
              <a:rPr lang="cs-CZ" dirty="0"/>
              <a:t>           Díky za pozornost </a:t>
            </a:r>
            <a:r>
              <a:rPr lang="cs-CZ" dirty="0">
                <a:sym typeface="Wingdings" pitchFamily="2" charset="2"/>
              </a:rPr>
              <a:t>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247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5719"/>
          </a:xfrm>
        </p:spPr>
        <p:txBody>
          <a:bodyPr>
            <a:normAutofit fontScale="90000"/>
          </a:bodyPr>
          <a:lstStyle/>
          <a:p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4851901"/>
          </a:xfrm>
        </p:spPr>
        <p:txBody>
          <a:bodyPr/>
          <a:lstStyle/>
          <a:p>
            <a:r>
              <a:rPr lang="cs-CZ" b="1" dirty="0"/>
              <a:t>Máchova podoba </a:t>
            </a:r>
            <a:r>
              <a:rPr lang="cs-CZ" dirty="0"/>
              <a:t>se nedochovala, vzhled je jen domněnka.</a:t>
            </a:r>
          </a:p>
          <a:p>
            <a:r>
              <a:rPr lang="cs-CZ" dirty="0"/>
              <a:t>Toto je autoportrét </a:t>
            </a:r>
            <a:r>
              <a:rPr lang="cs-CZ" dirty="0">
                <a:sym typeface="Wingdings" pitchFamily="2" charset="2"/>
              </a:rPr>
              <a:t>…                                   </a:t>
            </a:r>
          </a:p>
          <a:p>
            <a:endParaRPr lang="cs-CZ" dirty="0">
              <a:sym typeface="Wingdings" pitchFamily="2" charset="2"/>
            </a:endParaRPr>
          </a:p>
          <a:p>
            <a:r>
              <a:rPr lang="cs-CZ" dirty="0">
                <a:sym typeface="Wingdings" pitchFamily="2" charset="2"/>
              </a:rPr>
              <a:t>a lebka básníka</a:t>
            </a:r>
            <a:r>
              <a:rPr lang="cs-CZ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535" y="1716476"/>
            <a:ext cx="3514700" cy="4803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307446"/>
            <a:ext cx="2095078" cy="3212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70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700" b="1"/>
              <a:t>K. H. Mácha - cesty</a:t>
            </a:r>
            <a:br>
              <a:rPr lang="cs-CZ" sz="3700" b="1"/>
            </a:br>
            <a:endParaRPr lang="cs-CZ" sz="3700" b="1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700" b="1"/>
              <a:t>Pěšky putoval do Itálie</a:t>
            </a:r>
          </a:p>
          <a:p>
            <a:pPr>
              <a:lnSpc>
                <a:spcPct val="90000"/>
              </a:lnSpc>
            </a:pPr>
            <a:endParaRPr lang="cs-CZ" sz="1700"/>
          </a:p>
          <a:p>
            <a:pPr>
              <a:lnSpc>
                <a:spcPct val="90000"/>
              </a:lnSpc>
            </a:pPr>
            <a:r>
              <a:rPr lang="cs-CZ" sz="1700"/>
              <a:t>Zajímal se o </a:t>
            </a:r>
            <a:r>
              <a:rPr lang="cs-CZ" sz="1700" b="1"/>
              <a:t>zříceniny</a:t>
            </a:r>
          </a:p>
          <a:p>
            <a:pPr>
              <a:lnSpc>
                <a:spcPct val="90000"/>
              </a:lnSpc>
            </a:pPr>
            <a:endParaRPr lang="cs-CZ" sz="1700"/>
          </a:p>
          <a:p>
            <a:pPr>
              <a:lnSpc>
                <a:spcPct val="90000"/>
              </a:lnSpc>
            </a:pPr>
            <a:r>
              <a:rPr lang="cs-CZ" sz="1700"/>
              <a:t>Psal si </a:t>
            </a:r>
            <a:r>
              <a:rPr lang="cs-CZ" sz="1700" b="1"/>
              <a:t>deníky s ilustracemi</a:t>
            </a:r>
          </a:p>
          <a:p>
            <a:pPr>
              <a:lnSpc>
                <a:spcPct val="90000"/>
              </a:lnSpc>
            </a:pPr>
            <a:endParaRPr lang="cs-CZ" sz="1700" b="1"/>
          </a:p>
          <a:p>
            <a:pPr>
              <a:lnSpc>
                <a:spcPct val="90000"/>
              </a:lnSpc>
            </a:pPr>
            <a:r>
              <a:rPr lang="cs-CZ" sz="1700"/>
              <a:t>Měl </a:t>
            </a:r>
            <a:r>
              <a:rPr lang="cs-CZ" sz="1700" b="1"/>
              <a:t>vášnivý vztah k ženám</a:t>
            </a:r>
          </a:p>
          <a:p>
            <a:pPr>
              <a:lnSpc>
                <a:spcPct val="90000"/>
              </a:lnSpc>
            </a:pPr>
            <a:endParaRPr lang="cs-CZ" sz="1700"/>
          </a:p>
          <a:p>
            <a:pPr>
              <a:lnSpc>
                <a:spcPct val="90000"/>
              </a:lnSpc>
            </a:pPr>
            <a:r>
              <a:rPr lang="cs-CZ" sz="1700"/>
              <a:t>Svou snoubenku Eleonoru týral svou bouřlivou povahou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5152" y="2822828"/>
            <a:ext cx="3419856" cy="24742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1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700" b="1"/>
              <a:t>K. H. Mácha</a:t>
            </a:r>
            <a:br>
              <a:rPr lang="cs-CZ" sz="3700" b="1"/>
            </a:br>
            <a:endParaRPr lang="cs-CZ" sz="3700" b="1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>
            <a:normAutofit/>
          </a:bodyPr>
          <a:lstStyle/>
          <a:p>
            <a:r>
              <a:rPr lang="cs-CZ" b="1" dirty="0"/>
              <a:t>Hrad </a:t>
            </a:r>
            <a:r>
              <a:rPr lang="cs-CZ" b="1" dirty="0" err="1"/>
              <a:t>Hazmburk</a:t>
            </a:r>
            <a:r>
              <a:rPr lang="cs-CZ" dirty="0"/>
              <a:t> na kresbě Karla Hynka Máchy (okolo roku 1833)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3" r="14412" b="-1"/>
          <a:stretch/>
        </p:blipFill>
        <p:spPr bwMode="auto">
          <a:xfrm>
            <a:off x="4645152" y="2313431"/>
            <a:ext cx="3419856" cy="3493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1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1224136"/>
          </a:xfrm>
        </p:spPr>
        <p:txBody>
          <a:bodyPr>
            <a:normAutofit fontScale="90000"/>
          </a:bodyPr>
          <a:lstStyle/>
          <a:p>
            <a:r>
              <a:rPr lang="cs-CZ" b="1" dirty="0">
                <a:solidFill>
                  <a:srgbClr val="C00000"/>
                </a:solidFill>
              </a:rPr>
              <a:t>K. H. Mácha</a:t>
            </a:r>
            <a:br>
              <a:rPr lang="cs-CZ" b="1" dirty="0">
                <a:solidFill>
                  <a:srgbClr val="C00000"/>
                </a:solidFill>
              </a:rPr>
            </a:br>
            <a:endParaRPr lang="cs-CZ" b="1" dirty="0">
              <a:solidFill>
                <a:srgbClr val="C00000"/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55576" y="1484784"/>
            <a:ext cx="7704856" cy="5040560"/>
          </a:xfrm>
        </p:spPr>
        <p:txBody>
          <a:bodyPr>
            <a:normAutofit lnSpcReduction="10000"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Po studiích odešel do Litoměřic</a:t>
            </a:r>
          </a:p>
          <a:p>
            <a:endParaRPr lang="cs-CZ" dirty="0"/>
          </a:p>
          <a:p>
            <a:r>
              <a:rPr lang="cs-CZ" dirty="0"/>
              <a:t>Zde dostal </a:t>
            </a:r>
            <a:r>
              <a:rPr lang="cs-CZ" b="1" dirty="0"/>
              <a:t>zápal plic a v listopadu 1836 </a:t>
            </a:r>
            <a:r>
              <a:rPr lang="cs-CZ" dirty="0"/>
              <a:t>zemřel v den plánované svatby</a:t>
            </a:r>
          </a:p>
          <a:p>
            <a:endParaRPr lang="cs-CZ" dirty="0"/>
          </a:p>
          <a:p>
            <a:r>
              <a:rPr lang="cs-CZ" dirty="0"/>
              <a:t>V roce </a:t>
            </a:r>
            <a:r>
              <a:rPr lang="cs-CZ" b="1" dirty="0"/>
              <a:t>1938</a:t>
            </a:r>
            <a:r>
              <a:rPr lang="cs-CZ" dirty="0"/>
              <a:t> byly jeho ostatky převezeny do Prahy na </a:t>
            </a:r>
            <a:r>
              <a:rPr lang="cs-CZ" b="1" dirty="0"/>
              <a:t>Vyšehrad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-1"/>
            <a:ext cx="2751187" cy="413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61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/>
          <a:p>
            <a:r>
              <a:rPr lang="cs-CZ" b="1"/>
              <a:t>K. H. Mácha</a:t>
            </a:r>
            <a:br>
              <a:rPr lang="cs-CZ" b="1"/>
            </a:br>
            <a:endParaRPr lang="cs-CZ" b="1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208" y="908134"/>
            <a:ext cx="3359623" cy="503943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/>
          <a:p>
            <a:r>
              <a:rPr lang="cs-CZ" dirty="0"/>
              <a:t>Pamětní deska na domku v Litoměřicích, kde Mácha zemřel</a:t>
            </a:r>
          </a:p>
        </p:txBody>
      </p:sp>
    </p:spTree>
    <p:extLst>
      <p:ext uri="{BB962C8B-B14F-4D97-AF65-F5344CB8AC3E}">
        <p14:creationId xmlns:p14="http://schemas.microsoft.com/office/powerpoint/2010/main" val="5961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/>
          <a:p>
            <a:r>
              <a:rPr lang="cs-CZ" b="1"/>
              <a:t>K. H. Mácha</a:t>
            </a:r>
            <a:br>
              <a:rPr lang="cs-CZ" b="1"/>
            </a:br>
            <a:endParaRPr lang="cs-CZ" b="1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18" r="8973" b="1"/>
          <a:stretch/>
        </p:blipFill>
        <p:spPr bwMode="auto">
          <a:xfrm>
            <a:off x="1005208" y="693795"/>
            <a:ext cx="3359623" cy="5468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ástupný symbol pro obsah 2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/>
          <a:p>
            <a:r>
              <a:rPr lang="cs-CZ" dirty="0"/>
              <a:t>Hrob Karla Hynka Máchy na vyšehradském hřbitově</a:t>
            </a:r>
          </a:p>
        </p:txBody>
      </p:sp>
    </p:spTree>
    <p:extLst>
      <p:ext uri="{BB962C8B-B14F-4D97-AF65-F5344CB8AC3E}">
        <p14:creationId xmlns:p14="http://schemas.microsoft.com/office/powerpoint/2010/main" val="5961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erodynamika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70B1BD1DBA5343977DDED399D04114" ma:contentTypeVersion="4" ma:contentTypeDescription="Vytvoří nový dokument" ma:contentTypeScope="" ma:versionID="f90fbe75922ee67d4bda25d443c0d683">
  <xsd:schema xmlns:xsd="http://www.w3.org/2001/XMLSchema" xmlns:xs="http://www.w3.org/2001/XMLSchema" xmlns:p="http://schemas.microsoft.com/office/2006/metadata/properties" xmlns:ns2="2e6e352e-daf4-4a4d-a1a5-d77b4f112608" targetNamespace="http://schemas.microsoft.com/office/2006/metadata/properties" ma:root="true" ma:fieldsID="42947b717d9f99ffa260aa5fba2553d0" ns2:_="">
    <xsd:import namespace="2e6e352e-daf4-4a4d-a1a5-d77b4f112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e352e-daf4-4a4d-a1a5-d77b4f112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4BBA01-1A2E-43D4-8B05-44711E3E598F}"/>
</file>

<file path=customXml/itemProps2.xml><?xml version="1.0" encoding="utf-8"?>
<ds:datastoreItem xmlns:ds="http://schemas.openxmlformats.org/officeDocument/2006/customXml" ds:itemID="{BDCF6E49-00EE-41DD-9C07-3C5F48BC72AD}"/>
</file>

<file path=customXml/itemProps3.xml><?xml version="1.0" encoding="utf-8"?>
<ds:datastoreItem xmlns:ds="http://schemas.openxmlformats.org/officeDocument/2006/customXml" ds:itemID="{69FC8B9D-95C3-4058-A954-25D3D0FD4E18}"/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577</TotalTime>
  <Words>1163</Words>
  <Application>Microsoft Office PowerPoint</Application>
  <PresentationFormat>Předvádění na obrazovce (4:3)</PresentationFormat>
  <Paragraphs>260</Paragraphs>
  <Slides>39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39</vt:i4>
      </vt:variant>
    </vt:vector>
  </HeadingPairs>
  <TitlesOfParts>
    <vt:vector size="42" baseType="lpstr">
      <vt:lpstr>Century Gothic</vt:lpstr>
      <vt:lpstr>Wingdings 2</vt:lpstr>
      <vt:lpstr>Austin</vt:lpstr>
      <vt:lpstr>4. Romantismus český</vt:lpstr>
      <vt:lpstr>Romantismus v Čechách</vt:lpstr>
      <vt:lpstr>K. H. Mácha </vt:lpstr>
      <vt:lpstr>Prezentace aplikace PowerPoint</vt:lpstr>
      <vt:lpstr>K. H. Mácha - cesty </vt:lpstr>
      <vt:lpstr>K. H. Mácha </vt:lpstr>
      <vt:lpstr>K. H. Mácha </vt:lpstr>
      <vt:lpstr>K. H. Mácha </vt:lpstr>
      <vt:lpstr>K. H. Mácha </vt:lpstr>
      <vt:lpstr>Prezentace aplikace PowerPoint</vt:lpstr>
      <vt:lpstr>  K. H. Mácha – inspirace pro Máj </vt:lpstr>
      <vt:lpstr>  K. H. Mácha – inspirace pro Máj </vt:lpstr>
      <vt:lpstr>K. H. Mácha - Máj </vt:lpstr>
      <vt:lpstr> </vt:lpstr>
      <vt:lpstr>Jarmilina skála</vt:lpstr>
      <vt:lpstr>K. H. Mácha 1836 Máj </vt:lpstr>
      <vt:lpstr>Máj - děj</vt:lpstr>
      <vt:lpstr>Máj - děj</vt:lpstr>
      <vt:lpstr>2. zpěv</vt:lpstr>
      <vt:lpstr>3. zpěv</vt:lpstr>
      <vt:lpstr>4. zpěv</vt:lpstr>
      <vt:lpstr> </vt:lpstr>
      <vt:lpstr>Máj</vt:lpstr>
      <vt:lpstr>Básnické prostředky Máje</vt:lpstr>
      <vt:lpstr>Básnické prostředky Máje</vt:lpstr>
      <vt:lpstr>Básnické prostředky Máje</vt:lpstr>
      <vt:lpstr>Básnické prostředky Máje</vt:lpstr>
      <vt:lpstr>Králíkova čítanka (3/7) K. H. Mácha: Máj </vt:lpstr>
      <vt:lpstr>Ohlasy na Máj:</vt:lpstr>
      <vt:lpstr>K. H. Mácha - Marinka</vt:lpstr>
      <vt:lpstr>K. H. Mácha - Marinka</vt:lpstr>
      <vt:lpstr>K. H. Mácha - Marinka</vt:lpstr>
      <vt:lpstr>K. H. Mácha – Večer na Bezdězu</vt:lpstr>
      <vt:lpstr>K. H. Mácha - Cikáni</vt:lpstr>
      <vt:lpstr>K. H. Mácha - Cikáni</vt:lpstr>
      <vt:lpstr>K. H. Mácha - Cikáni</vt:lpstr>
      <vt:lpstr>K. H. Mácha - Kat</vt:lpstr>
      <vt:lpstr>Po své smrti Mácha: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Romantismus český</dc:title>
  <dc:creator>Naše pančelka</dc:creator>
  <cp:lastModifiedBy>Jonášová Regina</cp:lastModifiedBy>
  <cp:revision>68</cp:revision>
  <dcterms:created xsi:type="dcterms:W3CDTF">2013-08-26T19:04:33Z</dcterms:created>
  <dcterms:modified xsi:type="dcterms:W3CDTF">2022-11-24T07:32:07Z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0x010100CA70B1BD1DBA5343977DDED399D04114</vt:lpwstr>
  </property>
</Properties>
</file>