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2" r:id="rId13"/>
    <p:sldId id="273" r:id="rId14"/>
    <p:sldId id="274" r:id="rId15"/>
    <p:sldId id="271" r:id="rId16"/>
    <p:sldId id="275" r:id="rId17"/>
    <p:sldId id="276" r:id="rId18"/>
    <p:sldId id="278" r:id="rId19"/>
    <p:sldId id="268" r:id="rId20"/>
    <p:sldId id="269" r:id="rId21"/>
    <p:sldId id="266" r:id="rId22"/>
    <p:sldId id="267" r:id="rId23"/>
    <p:sldId id="279" r:id="rId24"/>
    <p:sldId id="283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/>
              <a:t>Kliknutím lze upravit styl předlohy.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21.04.2023</a:t>
            </a:fld>
            <a:endParaRPr lang="cs-CZ"/>
          </a:p>
        </p:txBody>
      </p:sp>
      <p:sp>
        <p:nvSpPr>
          <p:cNvPr id="20" name="Zástupný symbol pro zápatí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21.04.2023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21.04.2023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21.04.2023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21.04.2023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Obdélní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21.04.2023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21.04.2023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21.04.2023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21.04.2023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6" name="Obdélní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21.04.2023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21.04.2023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cs-CZ"/>
              <a:t>Kliknutím na ikonu přidáte obrázek.</a:t>
            </a:r>
            <a:endParaRPr kumimoji="0" lang="en-US" dirty="0"/>
          </a:p>
        </p:txBody>
      </p:sp>
      <p:sp>
        <p:nvSpPr>
          <p:cNvPr id="9" name="Vývojový diagram: postup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ostup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ýse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5EC1D4A-A796-47C3-A63E-CE236FB377E2}" type="datetimeFigureOut">
              <a:rPr lang="cs-CZ" smtClean="0"/>
              <a:t>21.04.2023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5" name="Obdélní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dailymotion.com/video/x6tyn8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B6LY8bUie4" TargetMode="External"/><Relationship Id="rId2" Type="http://schemas.openxmlformats.org/officeDocument/2006/relationships/hyperlink" Target="https://www.youtube.com/watch?v=YN1QJtfBmn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0DTZSZ43RO8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1. Proletářská poezie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Mgr. Regina </a:t>
            </a:r>
            <a:r>
              <a:rPr lang="cs-CZ"/>
              <a:t>Jonášová 2023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825" y="2060848"/>
            <a:ext cx="3442692" cy="460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7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Jiří Wolker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4800600"/>
          </a:xfrm>
        </p:spPr>
        <p:txBody>
          <a:bodyPr/>
          <a:lstStyle/>
          <a:p>
            <a:r>
              <a:rPr lang="cs-CZ" dirty="0"/>
              <a:t>Zemřel mladý na TBC</a:t>
            </a:r>
          </a:p>
          <a:p>
            <a:endParaRPr lang="cs-C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1764"/>
            <a:ext cx="3782144" cy="56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4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Host do domu 1921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5077544"/>
          </a:xfrm>
        </p:spPr>
        <p:txBody>
          <a:bodyPr/>
          <a:lstStyle/>
          <a:p>
            <a:r>
              <a:rPr lang="cs-CZ" dirty="0"/>
              <a:t>Hlavním motivem je </a:t>
            </a:r>
            <a:r>
              <a:rPr lang="cs-CZ" b="1" dirty="0"/>
              <a:t>láska,          všeobjímající cit</a:t>
            </a:r>
            <a:r>
              <a:rPr lang="cs-CZ" dirty="0"/>
              <a:t>:</a:t>
            </a:r>
          </a:p>
          <a:p>
            <a:endParaRPr lang="cs-CZ" dirty="0"/>
          </a:p>
          <a:p>
            <a:r>
              <a:rPr lang="cs-CZ" dirty="0"/>
              <a:t>K věcem</a:t>
            </a:r>
          </a:p>
          <a:p>
            <a:r>
              <a:rPr lang="cs-CZ" dirty="0"/>
              <a:t>K lidem – rodina </a:t>
            </a:r>
          </a:p>
          <a:p>
            <a:r>
              <a:rPr lang="cs-CZ" dirty="0"/>
              <a:t>a rodný Prostějov (stesk v Praze)</a:t>
            </a:r>
          </a:p>
          <a:p>
            <a:r>
              <a:rPr lang="cs-CZ" b="1" dirty="0"/>
              <a:t>Personifikace předmětů</a:t>
            </a:r>
          </a:p>
          <a:p>
            <a:r>
              <a:rPr lang="cs-CZ" b="1" dirty="0"/>
              <a:t>Vitalismus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25354"/>
            <a:ext cx="2244080" cy="316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2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Host do domu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5077544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Poštovní schránka</a:t>
            </a:r>
          </a:p>
          <a:p>
            <a:endParaRPr lang="cs-CZ" dirty="0"/>
          </a:p>
          <a:p>
            <a:r>
              <a:rPr lang="cs-CZ" b="1" dirty="0"/>
              <a:t>Konkrétní metafory </a:t>
            </a:r>
            <a:r>
              <a:rPr lang="cs-CZ" dirty="0"/>
              <a:t>spojené                  s předmětovým vztahem:</a:t>
            </a:r>
          </a:p>
          <a:p>
            <a:endParaRPr lang="cs-CZ" dirty="0"/>
          </a:p>
          <a:p>
            <a:r>
              <a:rPr lang="cs-CZ" dirty="0"/>
              <a:t>„poštovní schránka kvete modře“</a:t>
            </a:r>
          </a:p>
          <a:p>
            <a:r>
              <a:rPr lang="cs-CZ" dirty="0"/>
              <a:t>srdce – blizny červené“</a:t>
            </a:r>
          </a:p>
        </p:txBody>
      </p:sp>
    </p:spTree>
    <p:extLst>
      <p:ext uri="{BB962C8B-B14F-4D97-AF65-F5344CB8AC3E}">
        <p14:creationId xmlns:p14="http://schemas.microsoft.com/office/powerpoint/2010/main" val="2675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Host do domu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Svatý Kopeček  - </a:t>
            </a:r>
            <a:r>
              <a:rPr lang="cs-CZ" dirty="0"/>
              <a:t>Svatý Kopeček              u Olomouce </a:t>
            </a:r>
            <a:endParaRPr lang="cs-CZ" b="1" dirty="0">
              <a:solidFill>
                <a:srgbClr val="00B05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03836"/>
            <a:ext cx="5211921" cy="416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8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Svatý Kopeček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5149552"/>
          </a:xfrm>
        </p:spPr>
        <p:txBody>
          <a:bodyPr/>
          <a:lstStyle/>
          <a:p>
            <a:r>
              <a:rPr lang="cs-CZ" dirty="0"/>
              <a:t>Použil metodu Pásma (</a:t>
            </a:r>
            <a:r>
              <a:rPr lang="cs-CZ" dirty="0" err="1"/>
              <a:t>Apollinaire</a:t>
            </a:r>
            <a:r>
              <a:rPr lang="cs-CZ" dirty="0"/>
              <a:t>):</a:t>
            </a:r>
          </a:p>
          <a:p>
            <a:endParaRPr lang="cs-CZ" dirty="0"/>
          </a:p>
          <a:p>
            <a:r>
              <a:rPr lang="cs-CZ" dirty="0"/>
              <a:t>Vztah k blízkému místu z dětství </a:t>
            </a:r>
          </a:p>
          <a:p>
            <a:r>
              <a:rPr lang="cs-CZ" dirty="0"/>
              <a:t>Ač socialista, stále věří v </a:t>
            </a:r>
            <a:r>
              <a:rPr lang="cs-CZ" b="1" dirty="0"/>
              <a:t>Boha</a:t>
            </a:r>
          </a:p>
          <a:p>
            <a:r>
              <a:rPr lang="cs-CZ" dirty="0"/>
              <a:t>I </a:t>
            </a:r>
            <a:r>
              <a:rPr lang="cs-CZ" b="1" dirty="0"/>
              <a:t>revoluční prvky </a:t>
            </a:r>
            <a:r>
              <a:rPr lang="cs-CZ" dirty="0"/>
              <a:t>– víra v dospělost a akci</a:t>
            </a:r>
          </a:p>
          <a:p>
            <a:r>
              <a:rPr lang="cs-CZ" dirty="0"/>
              <a:t>Doufá v uzdravení světa</a:t>
            </a:r>
          </a:p>
          <a:p>
            <a:r>
              <a:rPr lang="cs-CZ" dirty="0"/>
              <a:t>Hodně uvolněný verš </a:t>
            </a:r>
          </a:p>
        </p:txBody>
      </p:sp>
    </p:spTree>
    <p:extLst>
      <p:ext uri="{BB962C8B-B14F-4D97-AF65-F5344CB8AC3E}">
        <p14:creationId xmlns:p14="http://schemas.microsoft.com/office/powerpoint/2010/main" val="40665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Těžká hodina 1922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5149552"/>
          </a:xfrm>
        </p:spPr>
        <p:txBody>
          <a:bodyPr/>
          <a:lstStyle/>
          <a:p>
            <a:endParaRPr lang="cs-CZ" dirty="0"/>
          </a:p>
          <a:p>
            <a:r>
              <a:rPr lang="cs-CZ" dirty="0"/>
              <a:t>Důkaz zrání Wolkera</a:t>
            </a:r>
          </a:p>
          <a:p>
            <a:endParaRPr lang="cs-CZ" dirty="0"/>
          </a:p>
          <a:p>
            <a:r>
              <a:rPr lang="cs-CZ" dirty="0"/>
              <a:t>Bolestnost</a:t>
            </a:r>
          </a:p>
          <a:p>
            <a:endParaRPr lang="cs-CZ" dirty="0"/>
          </a:p>
          <a:p>
            <a:r>
              <a:rPr lang="cs-CZ" dirty="0"/>
              <a:t>Zmáhá ho choroba</a:t>
            </a:r>
          </a:p>
          <a:p>
            <a:endParaRPr lang="cs-CZ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96752"/>
            <a:ext cx="3039914" cy="429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2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0707" y="299267"/>
            <a:ext cx="7498080" cy="1143000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Těžká hodina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Těžká hodina</a:t>
            </a:r>
            <a:r>
              <a:rPr lang="cs-CZ" dirty="0"/>
              <a:t>:</a:t>
            </a:r>
          </a:p>
          <a:p>
            <a:endParaRPr lang="cs-CZ" dirty="0"/>
          </a:p>
          <a:p>
            <a:r>
              <a:rPr lang="cs-CZ" dirty="0"/>
              <a:t>Smrt chlapeckého srdce</a:t>
            </a:r>
          </a:p>
          <a:p>
            <a:r>
              <a:rPr lang="cs-CZ" dirty="0"/>
              <a:t>Očekávání srdce dospělého muže</a:t>
            </a:r>
          </a:p>
          <a:p>
            <a:r>
              <a:rPr lang="cs-CZ" dirty="0"/>
              <a:t>Konkrétní metafory = předměty</a:t>
            </a:r>
          </a:p>
        </p:txBody>
      </p:sp>
      <p:pic>
        <p:nvPicPr>
          <p:cNvPr id="16386" name="Picture 2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2656"/>
            <a:ext cx="2384579" cy="253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02034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35608" y="476672"/>
            <a:ext cx="7498080" cy="6264696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Balada o snu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Jan – dělník, proletář</a:t>
            </a:r>
          </a:p>
          <a:p>
            <a:r>
              <a:rPr lang="cs-CZ" dirty="0"/>
              <a:t>Marie – láska muže je nadějí</a:t>
            </a:r>
          </a:p>
          <a:p>
            <a:r>
              <a:rPr lang="cs-CZ" dirty="0"/>
              <a:t>Sen je třeba zabít a stane </a:t>
            </a:r>
            <a:r>
              <a:rPr lang="cs-CZ"/>
              <a:t>se skutečností</a:t>
            </a:r>
            <a:endParaRPr lang="cs-CZ" dirty="0"/>
          </a:p>
          <a:p>
            <a:r>
              <a:rPr lang="cs-CZ" dirty="0"/>
              <a:t>Pevná víra v lepší život</a:t>
            </a:r>
          </a:p>
          <a:p>
            <a:endParaRPr lang="cs-CZ" dirty="0"/>
          </a:p>
          <a:p>
            <a:r>
              <a:rPr lang="cs-CZ" dirty="0"/>
              <a:t>Politicky zneužito pro socialistickou propagandu</a:t>
            </a:r>
          </a:p>
          <a:p>
            <a:endParaRPr lang="cs-CZ" dirty="0"/>
          </a:p>
        </p:txBody>
      </p:sp>
      <p:pic>
        <p:nvPicPr>
          <p:cNvPr id="17410" name="Picture 2" descr="C:\Users\Naše pančelka\AppData\Local\Microsoft\Windows\Temporary Internet Files\Content.IE5\Y478VCGG\MC90043773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6632"/>
            <a:ext cx="2984603" cy="297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6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5 pohádek </a:t>
            </a:r>
            <a:r>
              <a:rPr lang="cs-CZ" dirty="0"/>
              <a:t>– sociální náměty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221560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O milionáři, který ukradl slunce</a:t>
            </a:r>
          </a:p>
          <a:p>
            <a:endParaRPr lang="cs-CZ" b="1" dirty="0" smtClean="0">
              <a:solidFill>
                <a:srgbClr val="00B050"/>
              </a:solidFill>
              <a:hlinkClick r:id="rId2"/>
            </a:endParaRPr>
          </a:p>
          <a:p>
            <a:r>
              <a:rPr lang="cs-CZ" b="1" dirty="0" smtClean="0">
                <a:solidFill>
                  <a:srgbClr val="00B050"/>
                </a:solidFill>
                <a:hlinkClick r:id="rId2"/>
              </a:rPr>
              <a:t>https://www.dailymotion.com/video/x6tyn8n</a:t>
            </a:r>
            <a:endParaRPr lang="cs-CZ" b="1" dirty="0">
              <a:solidFill>
                <a:srgbClr val="00B050"/>
              </a:solidFill>
            </a:endParaRPr>
          </a:p>
          <a:p>
            <a:endParaRPr lang="cs-CZ" dirty="0"/>
          </a:p>
        </p:txBody>
      </p:sp>
      <p:pic>
        <p:nvPicPr>
          <p:cNvPr id="19458" name="Picture 2" descr="C:\Users\Naše pančelka\AppData\Local\Microsoft\Windows\Temporary Internet Files\Content.IE5\RTPAU6SL\MP900428006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03117"/>
            <a:ext cx="4572000" cy="30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9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Wolker v sanatoriu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1484784"/>
            <a:ext cx="4056329" cy="520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3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Proletářská poezie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Nastupuje po 1. světové válce</a:t>
            </a:r>
          </a:p>
          <a:p>
            <a:endParaRPr lang="cs-CZ" dirty="0"/>
          </a:p>
          <a:p>
            <a:r>
              <a:rPr lang="cs-CZ" dirty="0"/>
              <a:t>Neguje dřívější umělecké směry</a:t>
            </a:r>
          </a:p>
          <a:p>
            <a:endParaRPr lang="cs-CZ" dirty="0"/>
          </a:p>
          <a:p>
            <a:r>
              <a:rPr lang="cs-CZ" dirty="0"/>
              <a:t>Odmítá individualismus</a:t>
            </a:r>
          </a:p>
        </p:txBody>
      </p:sp>
    </p:spTree>
    <p:extLst>
      <p:ext uri="{BB962C8B-B14F-4D97-AF65-F5344CB8AC3E}">
        <p14:creationId xmlns:p14="http://schemas.microsoft.com/office/powerpoint/2010/main" val="5606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0"/>
            <a:ext cx="8100392" cy="908720"/>
          </a:xfrm>
        </p:spPr>
        <p:txBody>
          <a:bodyPr>
            <a:normAutofit/>
          </a:bodyPr>
          <a:lstStyle/>
          <a:p>
            <a:r>
              <a:rPr lang="cs-CZ" sz="4800" dirty="0"/>
              <a:t>Wolkerův epitaf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692696"/>
            <a:ext cx="8460432" cy="5760640"/>
          </a:xfrm>
        </p:spPr>
        <p:txBody>
          <a:bodyPr>
            <a:normAutofit/>
          </a:bodyPr>
          <a:lstStyle/>
          <a:p>
            <a:endParaRPr lang="cs-CZ" sz="3600" i="1" dirty="0"/>
          </a:p>
          <a:p>
            <a:r>
              <a:rPr lang="cs-CZ" b="1" i="1" dirty="0"/>
              <a:t>Zde leží Jiří Wolker, básník, jenž miloval svět</a:t>
            </a:r>
            <a:r>
              <a:rPr lang="cs-CZ" b="1" dirty="0"/>
              <a:t/>
            </a:r>
            <a:br>
              <a:rPr lang="cs-CZ" b="1" dirty="0"/>
            </a:br>
            <a:r>
              <a:rPr lang="cs-CZ" b="1" i="1" dirty="0"/>
              <a:t>a pro spravedlnost jeho šel se bít.</a:t>
            </a:r>
            <a:r>
              <a:rPr lang="cs-CZ" b="1" dirty="0"/>
              <a:t/>
            </a:r>
            <a:br>
              <a:rPr lang="cs-CZ" b="1" dirty="0"/>
            </a:br>
            <a:r>
              <a:rPr lang="cs-CZ" b="1" i="1" dirty="0"/>
              <a:t>Dřív než </a:t>
            </a:r>
            <a:r>
              <a:rPr lang="cs-CZ" b="1" i="1" dirty="0" err="1"/>
              <a:t>moh</a:t>
            </a:r>
            <a:r>
              <a:rPr lang="cs-CZ" b="1" i="1" dirty="0"/>
              <a:t>' srdce k boji vytasit,</a:t>
            </a:r>
            <a:r>
              <a:rPr lang="cs-CZ" b="1" dirty="0"/>
              <a:t/>
            </a:r>
            <a:br>
              <a:rPr lang="cs-CZ" b="1" dirty="0"/>
            </a:br>
            <a:r>
              <a:rPr lang="cs-CZ" b="1" i="1" dirty="0"/>
              <a:t>zemřel – mlád dvacet čtyři let.</a:t>
            </a:r>
            <a:endParaRPr lang="cs-CZ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861" y="2852936"/>
            <a:ext cx="2569468" cy="284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65899"/>
            <a:ext cx="5148064" cy="344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6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>
                <a:effectLst/>
              </a:rPr>
              <a:t>busta na jeho rodném domě v Prostějově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3744416" cy="498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249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>
                <a:effectLst/>
              </a:rPr>
              <a:t>rodný dům Jiřího Wolkera s jeho bustou v Prostějově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1412776"/>
            <a:ext cx="4104457" cy="542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823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02034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15616" y="476672"/>
            <a:ext cx="7818072" cy="5771728"/>
          </a:xfrm>
        </p:spPr>
        <p:txBody>
          <a:bodyPr/>
          <a:lstStyle/>
          <a:p>
            <a:endParaRPr lang="cs-CZ" dirty="0"/>
          </a:p>
          <a:p>
            <a:r>
              <a:rPr lang="cs-CZ" b="1" dirty="0">
                <a:solidFill>
                  <a:srgbClr val="00B050"/>
                </a:solidFill>
              </a:rPr>
              <a:t>Dosti Wolkera</a:t>
            </a:r>
          </a:p>
          <a:p>
            <a:endParaRPr lang="cs-CZ" dirty="0"/>
          </a:p>
          <a:p>
            <a:r>
              <a:rPr lang="cs-CZ" dirty="0"/>
              <a:t>1925 – časopis </a:t>
            </a:r>
            <a:r>
              <a:rPr lang="cs-CZ" b="1" dirty="0"/>
              <a:t>Pásmo</a:t>
            </a:r>
            <a:r>
              <a:rPr lang="cs-CZ" dirty="0"/>
              <a:t> vydal článek, který žádal ukončení kultu Wolkera</a:t>
            </a:r>
          </a:p>
          <a:p>
            <a:endParaRPr lang="cs-CZ" dirty="0"/>
          </a:p>
          <a:p>
            <a:r>
              <a:rPr lang="cs-CZ" dirty="0"/>
              <a:t>V 50. letech zneužit Wolker pro politickou komunistickou propagandu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6917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30026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5843736"/>
          </a:xfrm>
        </p:spPr>
        <p:txBody>
          <a:bodyPr>
            <a:normAutofit lnSpcReduction="10000"/>
          </a:bodyPr>
          <a:lstStyle/>
          <a:p>
            <a:r>
              <a:rPr lang="cs-CZ" dirty="0"/>
              <a:t>Balada o očích topičových:</a:t>
            </a:r>
          </a:p>
          <a:p>
            <a:r>
              <a:rPr lang="cs-CZ" dirty="0">
                <a:hlinkClick r:id="rId2"/>
              </a:rPr>
              <a:t>https://www.youtube.com/watch?v=YN1QJtfBmn8</a:t>
            </a:r>
            <a:endParaRPr lang="cs-CZ" dirty="0"/>
          </a:p>
          <a:p>
            <a:endParaRPr lang="cs-CZ" dirty="0"/>
          </a:p>
          <a:p>
            <a:r>
              <a:rPr lang="cs-CZ" dirty="0"/>
              <a:t>U rentgenu:</a:t>
            </a:r>
          </a:p>
          <a:p>
            <a:r>
              <a:rPr lang="cs-CZ" dirty="0">
                <a:hlinkClick r:id="rId3"/>
              </a:rPr>
              <a:t>https://www.youtube.com/watch?v=eB6LY8bUie4</a:t>
            </a:r>
            <a:endParaRPr lang="cs-CZ" dirty="0"/>
          </a:p>
          <a:p>
            <a:endParaRPr lang="cs-CZ" dirty="0"/>
          </a:p>
          <a:p>
            <a:r>
              <a:rPr lang="cs-CZ" dirty="0"/>
              <a:t>Umírající:</a:t>
            </a:r>
          </a:p>
          <a:p>
            <a:r>
              <a:rPr lang="cs-CZ" dirty="0">
                <a:hlinkClick r:id="rId4"/>
              </a:rPr>
              <a:t>https://www.youtube.com/watch?v=0DTZSZ43RO8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62738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Jaroslav Seifert (1901 – 1986)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221560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Z počátku proletářský básník</a:t>
            </a:r>
          </a:p>
          <a:p>
            <a:endParaRPr lang="cs-CZ" dirty="0"/>
          </a:p>
          <a:p>
            <a:r>
              <a:rPr lang="cs-CZ" dirty="0"/>
              <a:t>1921 zahájil tvorbu</a:t>
            </a:r>
          </a:p>
          <a:p>
            <a:r>
              <a:rPr lang="cs-CZ" dirty="0"/>
              <a:t>Sbírky: </a:t>
            </a:r>
            <a:r>
              <a:rPr lang="cs-CZ" b="1" dirty="0">
                <a:solidFill>
                  <a:srgbClr val="C00000"/>
                </a:solidFill>
              </a:rPr>
              <a:t>Město v slzách </a:t>
            </a:r>
          </a:p>
          <a:p>
            <a:r>
              <a:rPr lang="cs-CZ" b="1" dirty="0">
                <a:solidFill>
                  <a:srgbClr val="C00000"/>
                </a:solidFill>
              </a:rPr>
              <a:t>Samá láska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Spontánní projev básníka, který pochází            z prostých poměrů – z pražského Žižkova</a:t>
            </a:r>
          </a:p>
          <a:p>
            <a:r>
              <a:rPr lang="cs-CZ" dirty="0"/>
              <a:t>Pracoval jako </a:t>
            </a:r>
            <a:r>
              <a:rPr lang="cs-CZ" dirty="0" err="1"/>
              <a:t>prosocialistický</a:t>
            </a:r>
            <a:r>
              <a:rPr lang="cs-CZ" dirty="0"/>
              <a:t> novinář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48" y="1268760"/>
            <a:ext cx="197392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319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Jaroslav Seifert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Revoluci vnímá jako radostnou událost</a:t>
            </a:r>
          </a:p>
          <a:p>
            <a:endParaRPr lang="cs-CZ" dirty="0"/>
          </a:p>
          <a:p>
            <a:r>
              <a:rPr lang="cs-CZ" dirty="0"/>
              <a:t>Používá metafory podobně jako Wolker</a:t>
            </a:r>
          </a:p>
          <a:p>
            <a:endParaRPr lang="cs-CZ" dirty="0"/>
          </a:p>
          <a:p>
            <a:r>
              <a:rPr lang="cs-CZ" dirty="0"/>
              <a:t>        Proletářská poezie = Seifertův</a:t>
            </a:r>
          </a:p>
          <a:p>
            <a:r>
              <a:rPr lang="cs-CZ" dirty="0"/>
              <a:t>                                       autorský start</a:t>
            </a:r>
          </a:p>
          <a:p>
            <a:endParaRPr lang="cs-CZ" dirty="0"/>
          </a:p>
          <a:p>
            <a:r>
              <a:rPr lang="cs-CZ" b="1" dirty="0">
                <a:solidFill>
                  <a:srgbClr val="00B050"/>
                </a:solidFill>
              </a:rPr>
              <a:t>        Píseň o dívkách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" y="3119323"/>
            <a:ext cx="2599006" cy="3738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550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              Děkuji za pozornost </a:t>
            </a:r>
            <a:r>
              <a:rPr lang="cs-CZ" dirty="0">
                <a:sym typeface="Wingdings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926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Proletářská poezie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Znaky:</a:t>
            </a:r>
          </a:p>
          <a:p>
            <a:endParaRPr lang="cs-CZ" dirty="0"/>
          </a:p>
          <a:p>
            <a:r>
              <a:rPr lang="cs-CZ" dirty="0"/>
              <a:t>Aktualizace</a:t>
            </a:r>
          </a:p>
          <a:p>
            <a:r>
              <a:rPr lang="cs-CZ" dirty="0"/>
              <a:t>Tendenčnost</a:t>
            </a:r>
          </a:p>
          <a:p>
            <a:r>
              <a:rPr lang="cs-CZ" dirty="0"/>
              <a:t>Kolektivismus</a:t>
            </a:r>
          </a:p>
          <a:p>
            <a:r>
              <a:rPr lang="cs-CZ" dirty="0"/>
              <a:t>Optimismus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469" y="1988840"/>
            <a:ext cx="4653129" cy="330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9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ffectLst/>
              </a:rPr>
              <a:t>Jan Lauda: Myčka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7857003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5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ffectLst/>
              </a:rPr>
              <a:t>Otto Gutfreund: Průmysl 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44670"/>
            <a:ext cx="3476916" cy="519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59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0"/>
            <a:ext cx="7818072" cy="1417638"/>
          </a:xfrm>
        </p:spPr>
        <p:txBody>
          <a:bodyPr>
            <a:normAutofit/>
          </a:bodyPr>
          <a:lstStyle/>
          <a:p>
            <a:r>
              <a:rPr lang="cs-CZ" b="1" dirty="0"/>
              <a:t>1922 – vydán sborník sdružení Devětsil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5221560"/>
          </a:xfrm>
        </p:spPr>
        <p:txBody>
          <a:bodyPr>
            <a:normAutofit/>
          </a:bodyPr>
          <a:lstStyle/>
          <a:p>
            <a:endParaRPr lang="cs-CZ" sz="4000" dirty="0"/>
          </a:p>
          <a:p>
            <a:endParaRPr lang="cs-CZ" sz="4000" dirty="0"/>
          </a:p>
          <a:p>
            <a:r>
              <a:rPr lang="cs-CZ" sz="4000" dirty="0"/>
              <a:t>Já mám sílu, ty máš sílu,</a:t>
            </a:r>
          </a:p>
          <a:p>
            <a:r>
              <a:rPr lang="cs-CZ" sz="4000" dirty="0"/>
              <a:t>sdružíme se v Devětsilu</a:t>
            </a:r>
          </a:p>
          <a:p>
            <a:r>
              <a:rPr lang="cs-CZ" sz="4000" dirty="0"/>
              <a:t>a tam ty a já a my</a:t>
            </a:r>
          </a:p>
          <a:p>
            <a:r>
              <a:rPr lang="cs-CZ" sz="4000" dirty="0" err="1"/>
              <a:t>budem</a:t>
            </a:r>
            <a:r>
              <a:rPr lang="cs-CZ" sz="4000" dirty="0"/>
              <a:t> dělat programy.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606" y="1988840"/>
            <a:ext cx="2539353" cy="40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42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3600" b="1" dirty="0"/>
              <a:t>Devětsil </a:t>
            </a:r>
            <a:r>
              <a:rPr lang="cs-CZ" sz="3600" dirty="0"/>
              <a:t>– název od bratrů</a:t>
            </a:r>
            <a:br>
              <a:rPr lang="cs-CZ" sz="3600" dirty="0"/>
            </a:br>
            <a:r>
              <a:rPr lang="cs-CZ" sz="3600" dirty="0"/>
              <a:t>Čapkových…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6632"/>
            <a:ext cx="2317513" cy="388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4020270" cy="5367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5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1"/>
            <a:ext cx="7498080" cy="1772815"/>
          </a:xfrm>
        </p:spPr>
        <p:txBody>
          <a:bodyPr>
            <a:normAutofit fontScale="90000"/>
          </a:bodyPr>
          <a:lstStyle/>
          <a:p>
            <a:r>
              <a:rPr lang="cs-CZ" dirty="0"/>
              <a:t>Devětsil = sdružení mladých umělců: básníci, spisovatelé, literární kritici, divadelníci, malíři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r>
              <a:rPr lang="cs-CZ" dirty="0"/>
              <a:t>Wolker</a:t>
            </a:r>
          </a:p>
          <a:p>
            <a:r>
              <a:rPr lang="cs-CZ" dirty="0"/>
              <a:t>Vančura</a:t>
            </a:r>
          </a:p>
          <a:p>
            <a:r>
              <a:rPr lang="cs-CZ" dirty="0"/>
              <a:t>Seifert</a:t>
            </a:r>
          </a:p>
          <a:p>
            <a:r>
              <a:rPr lang="cs-CZ" dirty="0"/>
              <a:t>Nezval atd.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853" y="1772816"/>
            <a:ext cx="4060595" cy="509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9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Jiří Wolker 1900 – 1924 str. 46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Hlavní představitel a teoretik</a:t>
            </a:r>
          </a:p>
          <a:p>
            <a:endParaRPr lang="cs-CZ" dirty="0"/>
          </a:p>
          <a:p>
            <a:r>
              <a:rPr lang="cs-CZ" dirty="0"/>
              <a:t>Pocházel z Prostějova</a:t>
            </a:r>
          </a:p>
          <a:p>
            <a:endParaRPr lang="cs-CZ" dirty="0"/>
          </a:p>
          <a:p>
            <a:r>
              <a:rPr lang="cs-CZ" dirty="0"/>
              <a:t>Hudební, malířské a básnické nadání</a:t>
            </a:r>
          </a:p>
          <a:p>
            <a:endParaRPr lang="cs-CZ" dirty="0"/>
          </a:p>
          <a:p>
            <a:r>
              <a:rPr lang="cs-CZ" dirty="0"/>
              <a:t>Po maturitě studoval práva a filozofii         v Praze</a:t>
            </a:r>
          </a:p>
        </p:txBody>
      </p:sp>
    </p:spTree>
    <p:extLst>
      <p:ext uri="{BB962C8B-B14F-4D97-AF65-F5344CB8AC3E}">
        <p14:creationId xmlns:p14="http://schemas.microsoft.com/office/powerpoint/2010/main" val="32282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unovrat">
  <a:themeElements>
    <a:clrScheme name="Slu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u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u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70B1BD1DBA5343977DDED399D04114" ma:contentTypeVersion="4" ma:contentTypeDescription="Vytvoří nový dokument" ma:contentTypeScope="" ma:versionID="f90fbe75922ee67d4bda25d443c0d683">
  <xsd:schema xmlns:xsd="http://www.w3.org/2001/XMLSchema" xmlns:xs="http://www.w3.org/2001/XMLSchema" xmlns:p="http://schemas.microsoft.com/office/2006/metadata/properties" xmlns:ns2="2e6e352e-daf4-4a4d-a1a5-d77b4f112608" targetNamespace="http://schemas.microsoft.com/office/2006/metadata/properties" ma:root="true" ma:fieldsID="42947b717d9f99ffa260aa5fba2553d0" ns2:_="">
    <xsd:import namespace="2e6e352e-daf4-4a4d-a1a5-d77b4f112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e352e-daf4-4a4d-a1a5-d77b4f112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695CFA-C187-48A5-BE88-10D67FE61CE5}"/>
</file>

<file path=customXml/itemProps2.xml><?xml version="1.0" encoding="utf-8"?>
<ds:datastoreItem xmlns:ds="http://schemas.openxmlformats.org/officeDocument/2006/customXml" ds:itemID="{BF5C9B6E-93C9-441C-B982-669C58CA3285}"/>
</file>

<file path=customXml/itemProps3.xml><?xml version="1.0" encoding="utf-8"?>
<ds:datastoreItem xmlns:ds="http://schemas.openxmlformats.org/officeDocument/2006/customXml" ds:itemID="{A199CB74-DB1C-4D5A-943B-5612CAAE71BD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292</TotalTime>
  <Words>442</Words>
  <Application>Microsoft Office PowerPoint</Application>
  <PresentationFormat>Předvádění na obrazovce (4:3)</PresentationFormat>
  <Paragraphs>137</Paragraphs>
  <Slides>27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2" baseType="lpstr">
      <vt:lpstr>Gill Sans MT</vt:lpstr>
      <vt:lpstr>Verdana</vt:lpstr>
      <vt:lpstr>Wingdings</vt:lpstr>
      <vt:lpstr>Wingdings 2</vt:lpstr>
      <vt:lpstr>Slunovrat</vt:lpstr>
      <vt:lpstr>1. Proletářská poezie</vt:lpstr>
      <vt:lpstr>Proletářská poezie</vt:lpstr>
      <vt:lpstr>Proletářská poezie</vt:lpstr>
      <vt:lpstr>Jan Lauda: Myčka</vt:lpstr>
      <vt:lpstr>Otto Gutfreund: Průmysl </vt:lpstr>
      <vt:lpstr>1922 – vydán sborník sdružení Devětsil</vt:lpstr>
      <vt:lpstr>Devětsil – název od bratrů Čapkových…</vt:lpstr>
      <vt:lpstr>Devětsil = sdružení mladých umělců: básníci, spisovatelé, literární kritici, divadelníci, malíři</vt:lpstr>
      <vt:lpstr>Jiří Wolker 1900 – 1924 str. 46</vt:lpstr>
      <vt:lpstr>Jiří Wolker</vt:lpstr>
      <vt:lpstr>Host do domu 1921</vt:lpstr>
      <vt:lpstr>Host do domu</vt:lpstr>
      <vt:lpstr>Host do domu</vt:lpstr>
      <vt:lpstr>Svatý Kopeček</vt:lpstr>
      <vt:lpstr>Těžká hodina 1922</vt:lpstr>
      <vt:lpstr>Těžká hodina</vt:lpstr>
      <vt:lpstr>Prezentace aplikace PowerPoint</vt:lpstr>
      <vt:lpstr>5 pohádek – sociální náměty</vt:lpstr>
      <vt:lpstr>Wolker v sanatoriu</vt:lpstr>
      <vt:lpstr>Wolkerův epitaf </vt:lpstr>
      <vt:lpstr>busta na jeho rodném domě v Prostějově</vt:lpstr>
      <vt:lpstr>rodný dům Jiřího Wolkera s jeho bustou v Prostějově</vt:lpstr>
      <vt:lpstr>Prezentace aplikace PowerPoint</vt:lpstr>
      <vt:lpstr>Prezentace aplikace PowerPoint</vt:lpstr>
      <vt:lpstr>Jaroslav Seifert (1901 – 1986)</vt:lpstr>
      <vt:lpstr>Jaroslav Seifert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Naše pančelka</dc:creator>
  <cp:lastModifiedBy>Administrator</cp:lastModifiedBy>
  <cp:revision>39</cp:revision>
  <dcterms:created xsi:type="dcterms:W3CDTF">2014-04-06T08:35:59Z</dcterms:created>
  <dcterms:modified xsi:type="dcterms:W3CDTF">2023-04-21T10:37:33Z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0x010100CA70B1BD1DBA5343977DDED399D04114</vt:lpwstr>
  </property>
</Properties>
</file>