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90" r:id="rId10"/>
    <p:sldId id="263" r:id="rId11"/>
    <p:sldId id="267" r:id="rId12"/>
    <p:sldId id="268" r:id="rId13"/>
    <p:sldId id="264" r:id="rId14"/>
    <p:sldId id="269" r:id="rId15"/>
    <p:sldId id="291" r:id="rId16"/>
    <p:sldId id="265" r:id="rId17"/>
    <p:sldId id="270" r:id="rId18"/>
    <p:sldId id="271" r:id="rId19"/>
    <p:sldId id="272" r:id="rId20"/>
    <p:sldId id="273" r:id="rId21"/>
    <p:sldId id="275" r:id="rId22"/>
    <p:sldId id="276" r:id="rId23"/>
    <p:sldId id="279" r:id="rId24"/>
    <p:sldId id="278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Ud4dC52oY" TargetMode="External"/><Relationship Id="rId2" Type="http://schemas.openxmlformats.org/officeDocument/2006/relationships/hyperlink" Target="https://www.youtube.com/watch?v=FsjPV9PxEw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2. Světová </a:t>
            </a:r>
            <a:r>
              <a:rPr lang="cs-CZ" dirty="0"/>
              <a:t>literatura po 2.světové válce </a:t>
            </a:r>
            <a:r>
              <a:rPr lang="cs-CZ" dirty="0" smtClean="0"/>
              <a:t>2.část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</a:t>
            </a:r>
            <a:r>
              <a:rPr lang="cs-CZ" smtClean="0"/>
              <a:t>Regina Jonášová 2021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23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>
                <a:solidFill>
                  <a:srgbClr val="00B050"/>
                </a:solidFill>
              </a:rPr>
              <a:t>Postmodernismus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19. a počátek 20.století </a:t>
            </a:r>
            <a:r>
              <a:rPr lang="cs-CZ" dirty="0" smtClean="0"/>
              <a:t>– věda vylepšuje sebevědomí a hrdost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DNES</a:t>
            </a:r>
            <a:r>
              <a:rPr lang="cs-CZ" dirty="0" smtClean="0"/>
              <a:t> – věda člověka ponižuje, je nesrozumitelná, člověk se jí bojí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95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Stará škodovka s novými koly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3"/>
            <a:ext cx="4422184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4197394" cy="314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4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Je třeba navštívit autorizovaný servis…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5"/>
            <a:ext cx="7947382" cy="419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3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>
                <a:solidFill>
                  <a:srgbClr val="00B050"/>
                </a:solidFill>
              </a:rPr>
              <a:t>Postmodernismus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/>
          <a:lstStyle/>
          <a:p>
            <a:r>
              <a:rPr lang="cs-CZ" b="1" dirty="0" smtClean="0"/>
              <a:t>Cílem postmoderního románu je dvouúrovňové estetické vnímání díla:</a:t>
            </a:r>
          </a:p>
          <a:p>
            <a:endParaRPr lang="cs-CZ" dirty="0" smtClean="0"/>
          </a:p>
          <a:p>
            <a:r>
              <a:rPr lang="cs-CZ" dirty="0" smtClean="0"/>
              <a:t>A) promlouvá k masovému nenáročnému čtenáři</a:t>
            </a:r>
          </a:p>
          <a:p>
            <a:endParaRPr lang="cs-CZ" dirty="0"/>
          </a:p>
          <a:p>
            <a:r>
              <a:rPr lang="cs-CZ" dirty="0" smtClean="0"/>
              <a:t>B) má náročnou formální strukturu textu (matematické vzorce – Kundera)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2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Román má složitou formální strukturu…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3988"/>
            <a:ext cx="8064896" cy="48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6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Postmodernismus - eklekticismus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Přebírá témata a modely</a:t>
            </a:r>
          </a:p>
          <a:p>
            <a:endParaRPr lang="cs-CZ" dirty="0"/>
          </a:p>
          <a:p>
            <a:r>
              <a:rPr lang="cs-CZ" dirty="0" smtClean="0"/>
              <a:t>Znovu s nimi pracuje a přeskupuje je</a:t>
            </a:r>
          </a:p>
          <a:p>
            <a:endParaRPr lang="cs-CZ" dirty="0"/>
          </a:p>
          <a:p>
            <a:r>
              <a:rPr lang="cs-CZ" b="1" dirty="0" smtClean="0"/>
              <a:t> Inovativní není obsah, ale forma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53537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</a:t>
            </a:r>
            <a:r>
              <a:rPr lang="cs-CZ" sz="2400" dirty="0" smtClean="0"/>
              <a:t>str. 90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smtClean="0"/>
              <a:t>1932 - 2016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Italský spisovatel</a:t>
            </a:r>
          </a:p>
          <a:p>
            <a:endParaRPr lang="cs-CZ" dirty="0" smtClean="0"/>
          </a:p>
          <a:p>
            <a:r>
              <a:rPr lang="cs-CZ" dirty="0" smtClean="0"/>
              <a:t>Čelní představitel postmoderny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632"/>
            <a:ext cx="3101330" cy="3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- Jméno růže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5589240"/>
          </a:xfrm>
        </p:spPr>
        <p:txBody>
          <a:bodyPr>
            <a:normAutofit/>
          </a:bodyPr>
          <a:lstStyle/>
          <a:p>
            <a:r>
              <a:rPr lang="cs-CZ" b="1" dirty="0" smtClean="0"/>
              <a:t>Román</a:t>
            </a:r>
          </a:p>
          <a:p>
            <a:r>
              <a:rPr lang="cs-CZ" b="1" dirty="0" smtClean="0"/>
              <a:t>Čítankový příklad postmoderní literatury</a:t>
            </a:r>
          </a:p>
          <a:p>
            <a:endParaRPr lang="cs-CZ" b="1" dirty="0" smtClean="0"/>
          </a:p>
          <a:p>
            <a:r>
              <a:rPr lang="cs-CZ" dirty="0" smtClean="0"/>
              <a:t>Dobrodružství – historický román</a:t>
            </a:r>
          </a:p>
          <a:p>
            <a:r>
              <a:rPr lang="cs-CZ" dirty="0" smtClean="0"/>
              <a:t>Detektivka</a:t>
            </a:r>
          </a:p>
          <a:p>
            <a:r>
              <a:rPr lang="cs-CZ" dirty="0" smtClean="0"/>
              <a:t>Mystifikace</a:t>
            </a:r>
          </a:p>
          <a:p>
            <a:r>
              <a:rPr lang="cs-CZ" dirty="0" smtClean="0"/>
              <a:t>Složitá symbolika</a:t>
            </a:r>
          </a:p>
          <a:p>
            <a:r>
              <a:rPr lang="cs-CZ" dirty="0" smtClean="0"/>
              <a:t>Erotika</a:t>
            </a:r>
          </a:p>
          <a:p>
            <a:r>
              <a:rPr lang="cs-CZ" dirty="0" smtClean="0"/>
              <a:t>Příběh i filozofické stati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84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</a:t>
            </a:r>
            <a:r>
              <a:rPr lang="cs-CZ" dirty="0"/>
              <a:t>- Jméno růže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 smtClean="0"/>
              <a:t>Adso</a:t>
            </a:r>
            <a:r>
              <a:rPr lang="cs-CZ" dirty="0" smtClean="0"/>
              <a:t> – mladý chlapec, vypravěč</a:t>
            </a:r>
          </a:p>
          <a:p>
            <a:r>
              <a:rPr lang="cs-CZ" dirty="0" smtClean="0"/>
              <a:t>Františkán </a:t>
            </a:r>
            <a:r>
              <a:rPr lang="cs-CZ" b="1" dirty="0" smtClean="0"/>
              <a:t>Vilém</a:t>
            </a:r>
            <a:endParaRPr lang="cs-CZ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150648" cy="256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2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</a:t>
            </a:r>
            <a:r>
              <a:rPr lang="cs-CZ" dirty="0"/>
              <a:t>- Jméno růže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484784"/>
            <a:ext cx="8686800" cy="4824536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Společně vyšetřují úmrtí mladých mnichů</a:t>
            </a:r>
          </a:p>
          <a:p>
            <a:endParaRPr lang="cs-CZ" dirty="0" smtClean="0"/>
          </a:p>
          <a:p>
            <a:r>
              <a:rPr lang="cs-CZ" dirty="0" smtClean="0"/>
              <a:t>Vrahem je stařec </a:t>
            </a:r>
            <a:r>
              <a:rPr lang="cs-CZ" b="1" dirty="0" err="1" smtClean="0"/>
              <a:t>Jorge</a:t>
            </a:r>
            <a:endParaRPr lang="cs-CZ" b="1" dirty="0" smtClean="0"/>
          </a:p>
          <a:p>
            <a:endParaRPr lang="cs-CZ" dirty="0" smtClean="0"/>
          </a:p>
          <a:p>
            <a:r>
              <a:rPr lang="cs-CZ" dirty="0" smtClean="0"/>
              <a:t>Chrání </a:t>
            </a:r>
            <a:r>
              <a:rPr lang="cs-CZ" b="1" dirty="0" smtClean="0"/>
              <a:t>Aristotelův rukopis Poetiky </a:t>
            </a:r>
            <a:r>
              <a:rPr lang="cs-CZ" dirty="0" smtClean="0"/>
              <a:t>= symbol nekonečného poznání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73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smtClean="0">
                <a:solidFill>
                  <a:srgbClr val="00B050"/>
                </a:solidFill>
              </a:rPr>
              <a:t>5. Magický realismus </a:t>
            </a:r>
            <a:endParaRPr lang="cs-CZ" b="1" u="sng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Rozvíjel se v zemích s bohatou mytologií</a:t>
            </a:r>
          </a:p>
          <a:p>
            <a:endParaRPr lang="cs-CZ" dirty="0" smtClean="0"/>
          </a:p>
          <a:p>
            <a:r>
              <a:rPr lang="cs-CZ" dirty="0" smtClean="0"/>
              <a:t>Ovlivňovala zejména autory</a:t>
            </a:r>
            <a:r>
              <a:rPr lang="cs-CZ" smtClean="0"/>
              <a:t>: Kolumbie</a:t>
            </a:r>
            <a:r>
              <a:rPr lang="cs-CZ" dirty="0" smtClean="0"/>
              <a:t>, Argentina, Kuba, Brazílie, Rusko 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60" y="1"/>
            <a:ext cx="2482102" cy="386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4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</a:t>
            </a:r>
            <a:r>
              <a:rPr lang="cs-CZ" dirty="0"/>
              <a:t>- Jméno růže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375302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90" y="4005064"/>
            <a:ext cx="4786286" cy="26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Vladimir </a:t>
            </a:r>
            <a:r>
              <a:rPr lang="cs-CZ" dirty="0" err="1" smtClean="0"/>
              <a:t>Nabokov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cs-CZ" sz="2700" dirty="0" smtClean="0"/>
              <a:t>str. 44</a:t>
            </a:r>
            <a:endParaRPr lang="cs-CZ" sz="27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1899 – 1977</a:t>
            </a:r>
          </a:p>
          <a:p>
            <a:endParaRPr lang="cs-CZ" dirty="0" smtClean="0"/>
          </a:p>
          <a:p>
            <a:r>
              <a:rPr lang="cs-CZ" dirty="0" smtClean="0"/>
              <a:t>Ruský a později americký prozaik</a:t>
            </a:r>
          </a:p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4663"/>
            <a:ext cx="3209900" cy="403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4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Vladimir </a:t>
            </a:r>
            <a:r>
              <a:rPr lang="cs-CZ" dirty="0" err="1" smtClean="0"/>
              <a:t>Nabokov</a:t>
            </a:r>
            <a:r>
              <a:rPr lang="cs-CZ" dirty="0" smtClean="0"/>
              <a:t> – Lolita (60)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Román, poprvé vydán roku 1955 v Paříži</a:t>
            </a:r>
          </a:p>
          <a:p>
            <a:endParaRPr lang="cs-CZ" dirty="0" smtClean="0"/>
          </a:p>
          <a:p>
            <a:r>
              <a:rPr lang="cs-CZ" dirty="0" smtClean="0"/>
              <a:t>V roce 1967 v New Yorku</a:t>
            </a:r>
          </a:p>
          <a:p>
            <a:endParaRPr lang="cs-CZ" dirty="0" smtClean="0"/>
          </a:p>
          <a:p>
            <a:r>
              <a:rPr lang="cs-CZ" dirty="0" smtClean="0"/>
              <a:t>Velmi uznáván kvůli inovativnímu slohu</a:t>
            </a:r>
          </a:p>
          <a:p>
            <a:endParaRPr lang="cs-CZ" dirty="0" smtClean="0"/>
          </a:p>
          <a:p>
            <a:r>
              <a:rPr lang="cs-CZ" dirty="0" smtClean="0"/>
              <a:t>Téma velmi kontroverzní: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16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59731" cy="364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9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Vladimir </a:t>
            </a:r>
            <a:r>
              <a:rPr lang="cs-CZ" dirty="0" err="1"/>
              <a:t>Nabokov</a:t>
            </a:r>
            <a:r>
              <a:rPr lang="cs-CZ" dirty="0"/>
              <a:t> - Lolita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/>
          <a:lstStyle/>
          <a:p>
            <a:r>
              <a:rPr lang="cs-CZ" dirty="0" smtClean="0"/>
              <a:t>Hlavní hrdina se ožení s ženou, která má dceru 12 let</a:t>
            </a:r>
          </a:p>
          <a:p>
            <a:endParaRPr lang="cs-CZ" dirty="0" smtClean="0"/>
          </a:p>
          <a:p>
            <a:r>
              <a:rPr lang="cs-CZ" dirty="0" smtClean="0"/>
              <a:t>Po její smrti o dívku pečuje, ale podlehne jejímu erotickému svádění</a:t>
            </a:r>
          </a:p>
          <a:p>
            <a:endParaRPr lang="cs-CZ" dirty="0" smtClean="0"/>
          </a:p>
          <a:p>
            <a:r>
              <a:rPr lang="cs-CZ" dirty="0" smtClean="0"/>
              <a:t>Dívka končí tragicky – odejde od něj, je sexuálně zneužívána, nakonec velmi mladá zemře při porodu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07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033641" cy="419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0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Vladimir </a:t>
            </a:r>
            <a:r>
              <a:rPr lang="cs-CZ" dirty="0" err="1"/>
              <a:t>Nabokov</a:t>
            </a:r>
            <a:r>
              <a:rPr lang="cs-CZ" dirty="0"/>
              <a:t> - Lolita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811365"/>
          </a:xfrm>
        </p:spPr>
        <p:txBody>
          <a:bodyPr/>
          <a:lstStyle/>
          <a:p>
            <a:r>
              <a:rPr lang="cs-CZ" dirty="0" smtClean="0"/>
              <a:t>Hlavní hrdina nakonec zavraždí jejího svůdce</a:t>
            </a:r>
          </a:p>
          <a:p>
            <a:endParaRPr lang="cs-CZ" dirty="0"/>
          </a:p>
          <a:p>
            <a:r>
              <a:rPr lang="cs-CZ" dirty="0" smtClean="0"/>
              <a:t>Hluboká osobní tragédie – nerovný vztah</a:t>
            </a:r>
          </a:p>
          <a:p>
            <a:endParaRPr lang="cs-CZ" dirty="0"/>
          </a:p>
          <a:p>
            <a:r>
              <a:rPr lang="cs-CZ" b="1" dirty="0" smtClean="0"/>
              <a:t>LOLITA</a:t>
            </a:r>
            <a:r>
              <a:rPr lang="cs-CZ" dirty="0" smtClean="0"/>
              <a:t> = vžilo se jako označení sexy velmi mladé dívky</a:t>
            </a:r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52638"/>
            <a:ext cx="1809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William </a:t>
            </a:r>
            <a:r>
              <a:rPr lang="cs-CZ" dirty="0" err="1" smtClean="0"/>
              <a:t>Styron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cs-CZ" sz="2700" dirty="0" smtClean="0"/>
              <a:t>str. 50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1925 – 2006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Významný americký prozaik</a:t>
            </a:r>
          </a:p>
          <a:p>
            <a:endParaRPr lang="cs-CZ" dirty="0"/>
          </a:p>
          <a:p>
            <a:r>
              <a:rPr lang="cs-CZ" dirty="0" smtClean="0"/>
              <a:t>Autor tzv. jižanské prózy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656"/>
            <a:ext cx="3324200" cy="33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3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 smtClean="0"/>
              <a:t>Styron</a:t>
            </a:r>
            <a:r>
              <a:rPr lang="cs-CZ" dirty="0" smtClean="0"/>
              <a:t> – </a:t>
            </a:r>
            <a:r>
              <a:rPr lang="cs-CZ" dirty="0" err="1" smtClean="0"/>
              <a:t>Sophiina</a:t>
            </a:r>
            <a:r>
              <a:rPr lang="cs-CZ" dirty="0" smtClean="0"/>
              <a:t> volba (48)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Psychologický</a:t>
            </a:r>
            <a:r>
              <a:rPr lang="cs-CZ" dirty="0" smtClean="0"/>
              <a:t> román</a:t>
            </a:r>
          </a:p>
          <a:p>
            <a:endParaRPr lang="cs-CZ" dirty="0" smtClean="0"/>
          </a:p>
          <a:p>
            <a:r>
              <a:rPr lang="cs-CZ" dirty="0" smtClean="0"/>
              <a:t>Nejznámější dílo </a:t>
            </a:r>
            <a:r>
              <a:rPr lang="cs-CZ" dirty="0" err="1" smtClean="0"/>
              <a:t>Styrona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Zpracovává </a:t>
            </a:r>
            <a:r>
              <a:rPr lang="cs-CZ" b="1" dirty="0" smtClean="0"/>
              <a:t>téma vlivu nacismu </a:t>
            </a:r>
            <a:r>
              <a:rPr lang="cs-CZ" dirty="0" smtClean="0"/>
              <a:t>na průměrně silného jedince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98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/>
          <a:lstStyle/>
          <a:p>
            <a:r>
              <a:rPr lang="cs-CZ" dirty="0" smtClean="0"/>
              <a:t>Hlavní hrdinové:</a:t>
            </a:r>
          </a:p>
          <a:p>
            <a:endParaRPr lang="cs-CZ" dirty="0" smtClean="0"/>
          </a:p>
          <a:p>
            <a:r>
              <a:rPr lang="cs-CZ" b="1" dirty="0" err="1" smtClean="0"/>
              <a:t>Stingo</a:t>
            </a:r>
            <a:r>
              <a:rPr lang="cs-CZ" b="1" dirty="0" smtClean="0"/>
              <a:t> </a:t>
            </a:r>
            <a:r>
              <a:rPr lang="cs-CZ" dirty="0" smtClean="0"/>
              <a:t>– mladý spisovatel a vypravěč příběhu</a:t>
            </a:r>
          </a:p>
          <a:p>
            <a:endParaRPr lang="cs-CZ" dirty="0"/>
          </a:p>
          <a:p>
            <a:r>
              <a:rPr lang="cs-CZ" b="1" dirty="0" smtClean="0"/>
              <a:t>Sophie</a:t>
            </a:r>
            <a:r>
              <a:rPr lang="cs-CZ" dirty="0" smtClean="0"/>
              <a:t> – krásná přitažlivá žena s tajemstvím</a:t>
            </a:r>
            <a:endParaRPr lang="cs-CZ" dirty="0"/>
          </a:p>
          <a:p>
            <a:endParaRPr lang="cs-CZ" dirty="0" smtClean="0"/>
          </a:p>
          <a:p>
            <a:r>
              <a:rPr lang="cs-CZ" b="1" dirty="0" smtClean="0"/>
              <a:t>Nathan </a:t>
            </a:r>
            <a:r>
              <a:rPr lang="cs-CZ" dirty="0" smtClean="0"/>
              <a:t>– její podivínský náladový milenec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27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>
                <a:solidFill>
                  <a:srgbClr val="00B050"/>
                </a:solidFill>
              </a:rPr>
              <a:t>Magický realismus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Prolíná se zde vyprávění autora</a:t>
            </a:r>
          </a:p>
          <a:p>
            <a:endParaRPr lang="cs-CZ" dirty="0" smtClean="0"/>
          </a:p>
          <a:p>
            <a:r>
              <a:rPr lang="cs-CZ" b="1" dirty="0" smtClean="0"/>
              <a:t>Snové mytologie světa</a:t>
            </a:r>
          </a:p>
          <a:p>
            <a:endParaRPr lang="cs-CZ" dirty="0" smtClean="0"/>
          </a:p>
          <a:p>
            <a:r>
              <a:rPr lang="cs-CZ" dirty="0" smtClean="0"/>
              <a:t>Někdy je </a:t>
            </a:r>
            <a:r>
              <a:rPr lang="cs-CZ" b="1" dirty="0" smtClean="0"/>
              <a:t>přechod těžko postřehnutelný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9699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1625"/>
            <a:ext cx="4267620" cy="322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84388"/>
            <a:ext cx="4283968" cy="342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1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201469" cy="416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3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5" y="1411932"/>
            <a:ext cx="3484578" cy="261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73" y="4009933"/>
            <a:ext cx="5286727" cy="284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>
                <a:hlinkClick r:id="rId2"/>
              </a:rPr>
              <a:t>https://www.youtube.com/watch?v=FsjPV9PxEwk</a:t>
            </a:r>
            <a:endParaRPr lang="cs-CZ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891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          Děkuji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5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Gabriel </a:t>
            </a:r>
            <a:r>
              <a:rPr lang="cs-CZ" dirty="0" err="1" smtClean="0"/>
              <a:t>García</a:t>
            </a:r>
            <a:r>
              <a:rPr lang="cs-CZ" dirty="0" smtClean="0"/>
              <a:t> </a:t>
            </a:r>
            <a:r>
              <a:rPr lang="cs-CZ" dirty="0" err="1" smtClean="0"/>
              <a:t>Marquez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Držitel Nobelovy ceny za literaturu</a:t>
            </a:r>
          </a:p>
          <a:p>
            <a:r>
              <a:rPr lang="cs-CZ" dirty="0" smtClean="0"/>
              <a:t>Zejména za román </a:t>
            </a:r>
            <a:r>
              <a:rPr lang="cs-CZ" b="1" dirty="0" smtClean="0">
                <a:solidFill>
                  <a:srgbClr val="C00000"/>
                </a:solidFill>
              </a:rPr>
              <a:t>Sto roků samoty</a:t>
            </a:r>
          </a:p>
          <a:p>
            <a:r>
              <a:rPr lang="cs-CZ" smtClean="0"/>
              <a:t>(65)</a:t>
            </a:r>
            <a:endParaRPr lang="cs-CZ" dirty="0" smtClean="0"/>
          </a:p>
          <a:p>
            <a:r>
              <a:rPr lang="cs-CZ" dirty="0" smtClean="0"/>
              <a:t>Kronika provinčního města </a:t>
            </a:r>
            <a:r>
              <a:rPr lang="cs-CZ" dirty="0" err="1" smtClean="0"/>
              <a:t>Maconda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Rodina </a:t>
            </a:r>
            <a:r>
              <a:rPr lang="cs-CZ" dirty="0" err="1" smtClean="0"/>
              <a:t>Buendíů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Román začíná u koloniální společnosti a končí 60.léty 20.století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90" y="260648"/>
            <a:ext cx="203679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2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Sto roků samoty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Rod má zaniknout porodem dítěte s prasečím ocáskem</a:t>
            </a:r>
          </a:p>
          <a:p>
            <a:endParaRPr lang="cs-CZ" dirty="0" smtClean="0"/>
          </a:p>
          <a:p>
            <a:r>
              <a:rPr lang="cs-CZ" dirty="0" smtClean="0"/>
              <a:t>Všechny generace spojuje motiv </a:t>
            </a:r>
            <a:r>
              <a:rPr lang="cs-CZ" b="1" dirty="0" smtClean="0"/>
              <a:t>SAMOTY</a:t>
            </a:r>
            <a:endParaRPr lang="cs-CZ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16" y="404664"/>
            <a:ext cx="379944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Michail </a:t>
            </a:r>
            <a:r>
              <a:rPr lang="cs-CZ" dirty="0" err="1" smtClean="0"/>
              <a:t>Bulgakov</a:t>
            </a:r>
            <a:r>
              <a:rPr lang="cs-CZ" dirty="0" smtClean="0"/>
              <a:t> </a:t>
            </a:r>
            <a:r>
              <a:rPr lang="cs-CZ" sz="2800" dirty="0" smtClean="0"/>
              <a:t>3/str.94</a:t>
            </a:r>
            <a:endParaRPr lang="cs-CZ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Mistr a Markétka </a:t>
            </a:r>
            <a:r>
              <a:rPr lang="cs-CZ" dirty="0" smtClean="0"/>
              <a:t>(1928)</a:t>
            </a:r>
          </a:p>
          <a:p>
            <a:endParaRPr lang="cs-CZ" dirty="0" smtClean="0"/>
          </a:p>
          <a:p>
            <a:r>
              <a:rPr lang="cs-CZ" dirty="0" smtClean="0"/>
              <a:t>V románu se prolíná biblický příběh ukřižování </a:t>
            </a:r>
            <a:r>
              <a:rPr lang="cs-CZ" b="1" dirty="0" smtClean="0"/>
              <a:t>Ježíše Krista </a:t>
            </a:r>
            <a:r>
              <a:rPr lang="cs-CZ" dirty="0" smtClean="0"/>
              <a:t>a příběh </a:t>
            </a:r>
            <a:r>
              <a:rPr lang="cs-CZ" b="1" dirty="0" smtClean="0"/>
              <a:t>Fausta</a:t>
            </a:r>
          </a:p>
          <a:p>
            <a:r>
              <a:rPr lang="cs-CZ" dirty="0" smtClean="0"/>
              <a:t>Spojuje je motiv </a:t>
            </a:r>
            <a:r>
              <a:rPr lang="cs-CZ" b="1" dirty="0" smtClean="0"/>
              <a:t>VYKOUPENÍ</a:t>
            </a:r>
          </a:p>
          <a:p>
            <a:endParaRPr lang="cs-CZ" dirty="0"/>
          </a:p>
          <a:p>
            <a:r>
              <a:rPr lang="cs-CZ" dirty="0" smtClean="0"/>
              <a:t>V Rusku vyšel až roku 1968…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smtClean="0">
                <a:solidFill>
                  <a:srgbClr val="00B050"/>
                </a:solidFill>
              </a:rPr>
              <a:t>6. Postmodernismus</a:t>
            </a:r>
            <a:endParaRPr lang="cs-CZ" b="1" u="sng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Pojem z </a:t>
            </a:r>
            <a:r>
              <a:rPr lang="cs-CZ" b="1" dirty="0" smtClean="0"/>
              <a:t>USA </a:t>
            </a:r>
            <a:r>
              <a:rPr lang="cs-CZ" dirty="0" smtClean="0"/>
              <a:t>(souvislost s architekturou)</a:t>
            </a:r>
          </a:p>
          <a:p>
            <a:endParaRPr lang="cs-CZ" dirty="0" smtClean="0"/>
          </a:p>
          <a:p>
            <a:r>
              <a:rPr lang="cs-CZ" dirty="0" smtClean="0"/>
              <a:t>Vznik v </a:t>
            </a:r>
            <a:r>
              <a:rPr lang="cs-CZ" b="1" dirty="0" smtClean="0"/>
              <a:t>60.letech</a:t>
            </a:r>
            <a:r>
              <a:rPr lang="cs-CZ" dirty="0" smtClean="0"/>
              <a:t> jako reakce na modernismus (snaha být moderní za každou cenu)</a:t>
            </a:r>
          </a:p>
          <a:p>
            <a:endParaRPr lang="cs-CZ" dirty="0"/>
          </a:p>
          <a:p>
            <a:r>
              <a:rPr lang="cs-CZ" dirty="0" smtClean="0"/>
              <a:t>Postmoderní jsou všechny tendence, které jsou v odporu k formálním experimentům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50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Odluka od formálních moderních staveb = jednoduchých kancelářských budov</a:t>
            </a:r>
            <a:endParaRPr lang="cs-CZ" dirty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476671"/>
            <a:ext cx="5988156" cy="449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719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5832648"/>
          </a:xfrm>
        </p:spPr>
        <p:txBody>
          <a:bodyPr/>
          <a:lstStyle/>
          <a:p>
            <a:endParaRPr lang="cs-CZ" b="1" dirty="0" smtClean="0"/>
          </a:p>
          <a:p>
            <a:r>
              <a:rPr lang="cs-CZ" sz="4000" b="1" dirty="0" smtClean="0"/>
              <a:t>dvojím </a:t>
            </a:r>
            <a:r>
              <a:rPr lang="cs-CZ" sz="4000" b="1" dirty="0"/>
              <a:t>pohledem na architektonické dílo </a:t>
            </a:r>
            <a:r>
              <a:rPr lang="cs-CZ" sz="4000" b="1" dirty="0" smtClean="0"/>
              <a:t>: </a:t>
            </a:r>
          </a:p>
          <a:p>
            <a:endParaRPr lang="cs-CZ" sz="4000" b="1" dirty="0"/>
          </a:p>
          <a:p>
            <a:r>
              <a:rPr lang="cs-CZ" b="1" dirty="0" smtClean="0">
                <a:solidFill>
                  <a:srgbClr val="C00000"/>
                </a:solidFill>
              </a:rPr>
              <a:t>laik</a:t>
            </a:r>
            <a:r>
              <a:rPr lang="cs-CZ" dirty="0" smtClean="0"/>
              <a:t> </a:t>
            </a:r>
            <a:r>
              <a:rPr lang="cs-CZ" dirty="0"/>
              <a:t>vnímá podobnost s něčím mu </a:t>
            </a:r>
            <a:r>
              <a:rPr lang="cs-CZ" dirty="0" smtClean="0"/>
              <a:t>známým</a:t>
            </a:r>
          </a:p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odborník</a:t>
            </a:r>
            <a:r>
              <a:rPr lang="cs-CZ" dirty="0" smtClean="0"/>
              <a:t> </a:t>
            </a:r>
            <a:r>
              <a:rPr lang="cs-CZ" dirty="0"/>
              <a:t>vnímá i ovlivnění historickými slohy a jejich </a:t>
            </a:r>
            <a:r>
              <a:rPr lang="cs-CZ" dirty="0" smtClean="0"/>
              <a:t>zvláštnostmi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08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C91CBD-DBD1-443C-B611-2B8C2A60F1A4}"/>
</file>

<file path=customXml/itemProps2.xml><?xml version="1.0" encoding="utf-8"?>
<ds:datastoreItem xmlns:ds="http://schemas.openxmlformats.org/officeDocument/2006/customXml" ds:itemID="{136F527F-1523-4520-A97C-F8FACF395392}"/>
</file>

<file path=customXml/itemProps3.xml><?xml version="1.0" encoding="utf-8"?>
<ds:datastoreItem xmlns:ds="http://schemas.openxmlformats.org/officeDocument/2006/customXml" ds:itemID="{EA227D7B-86E0-49AC-B2AF-FACF5CB9AD0B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266</TotalTime>
  <Words>570</Words>
  <Application>Microsoft Office PowerPoint</Application>
  <PresentationFormat>Předvádění na obrazovce (4:3)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39" baseType="lpstr">
      <vt:lpstr>Franklin Gothic Book</vt:lpstr>
      <vt:lpstr>Franklin Gothic Medium</vt:lpstr>
      <vt:lpstr>Wingdings</vt:lpstr>
      <vt:lpstr>Wingdings 2</vt:lpstr>
      <vt:lpstr>Cesta</vt:lpstr>
      <vt:lpstr>2. Světová literatura po 2.světové válce 2.část</vt:lpstr>
      <vt:lpstr>5. Magický realismus </vt:lpstr>
      <vt:lpstr>Magický realismus</vt:lpstr>
      <vt:lpstr>Gabriel García Marquez</vt:lpstr>
      <vt:lpstr>Sto roků samoty</vt:lpstr>
      <vt:lpstr>Michail Bulgakov 3/str.94</vt:lpstr>
      <vt:lpstr>6. Postmodernismus</vt:lpstr>
      <vt:lpstr>Prezentace aplikace PowerPoint</vt:lpstr>
      <vt:lpstr>Prezentace aplikace PowerPoint</vt:lpstr>
      <vt:lpstr>Postmodernismus</vt:lpstr>
      <vt:lpstr>Stará škodovka s novými koly </vt:lpstr>
      <vt:lpstr>Je třeba navštívit autorizovaný servis…</vt:lpstr>
      <vt:lpstr>Postmodernismus</vt:lpstr>
      <vt:lpstr>Román má složitou formální strukturu…</vt:lpstr>
      <vt:lpstr>Postmodernismus - eklekticismus</vt:lpstr>
      <vt:lpstr>Umberto Eco str. 90</vt:lpstr>
      <vt:lpstr>Umberto Eco  - Jméno růže </vt:lpstr>
      <vt:lpstr>Umberto Eco  - Jméno růže</vt:lpstr>
      <vt:lpstr>Umberto Eco  - Jméno růže</vt:lpstr>
      <vt:lpstr>Umberto Eco  - Jméno růže</vt:lpstr>
      <vt:lpstr>Vladimir Nabokov  str. 44</vt:lpstr>
      <vt:lpstr>Vladimir Nabokov – Lolita (60)</vt:lpstr>
      <vt:lpstr>Prezentace aplikace PowerPoint</vt:lpstr>
      <vt:lpstr>Vladimir Nabokov - Lolita</vt:lpstr>
      <vt:lpstr>Prezentace aplikace PowerPoint</vt:lpstr>
      <vt:lpstr>Vladimir Nabokov - Lolita</vt:lpstr>
      <vt:lpstr>William Styron  str. 50</vt:lpstr>
      <vt:lpstr>William Styron – Sophiina volba (48)</vt:lpstr>
      <vt:lpstr>William Styron – Sophiina volba</vt:lpstr>
      <vt:lpstr>William Styron – Sophiina volba</vt:lpstr>
      <vt:lpstr>William Styron – Sophiina volba</vt:lpstr>
      <vt:lpstr>William Styron – Sophiina volba</vt:lpstr>
      <vt:lpstr>Sophiina volba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Světová literatura po 2.světové válce 2.část</dc:title>
  <dc:creator>Naše pančelka</dc:creator>
  <cp:lastModifiedBy>2.B Jelínek Šimon</cp:lastModifiedBy>
  <cp:revision>42</cp:revision>
  <dcterms:created xsi:type="dcterms:W3CDTF">2013-02-04T19:06:54Z</dcterms:created>
  <dcterms:modified xsi:type="dcterms:W3CDTF">2022-01-17T10:09:37Z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