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4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90" r:id="rId10"/>
    <p:sldId id="263" r:id="rId11"/>
    <p:sldId id="267" r:id="rId12"/>
    <p:sldId id="268" r:id="rId13"/>
    <p:sldId id="264" r:id="rId14"/>
    <p:sldId id="269" r:id="rId15"/>
    <p:sldId id="291" r:id="rId16"/>
    <p:sldId id="265" r:id="rId17"/>
    <p:sldId id="270" r:id="rId18"/>
    <p:sldId id="271" r:id="rId19"/>
    <p:sldId id="272" r:id="rId20"/>
    <p:sldId id="273" r:id="rId21"/>
    <p:sldId id="275" r:id="rId22"/>
    <p:sldId id="276" r:id="rId23"/>
    <p:sldId id="279" r:id="rId24"/>
    <p:sldId id="278" r:id="rId25"/>
    <p:sldId id="280" r:id="rId26"/>
    <p:sldId id="277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9" r:id="rId35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římá spojnice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Kliknutím lze upravit styl předlohy.</a:t>
            </a:r>
            <a:endParaRPr kumimoji="0" lang="en-US"/>
          </a:p>
        </p:txBody>
      </p:sp>
      <p:sp>
        <p:nvSpPr>
          <p:cNvPr id="16" name="Zástupný symbol pro datum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17.01.2022</a:t>
            </a:fld>
            <a:endParaRPr lang="cs-CZ"/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5" name="Zástupný symbol pro číslo snímku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17.01.2022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17.01.2022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27" name="Zástupný symbol pro obsah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5" name="Zástupný symbol pro datum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17.01.2022</a:t>
            </a:fld>
            <a:endParaRPr lang="cs-CZ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cs-CZ"/>
          </a:p>
        </p:txBody>
      </p:sp>
      <p:sp>
        <p:nvSpPr>
          <p:cNvPr id="16" name="Zástupný symbol pro číslo snímku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římá spojnice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pro text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19" name="Zástupný symbol pro datum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17.01.2022</a:t>
            </a:fld>
            <a:endParaRPr lang="cs-CZ"/>
          </a:p>
        </p:txBody>
      </p:sp>
      <p:sp>
        <p:nvSpPr>
          <p:cNvPr id="11" name="Zástupný symbol pro zápatí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6" name="Zástupný symbol pro číslo snímku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14" name="Zástupný symbol pro obsah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1" name="Zástupný symbol pro datum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17.01.2022</a:t>
            </a:fld>
            <a:endParaRPr lang="cs-CZ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1" name="Zástupný symbol pro číslo snímku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25" name="Zástupný symbol pro text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8" name="Zástupný symbol pro obsah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17.01.2022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Přímá spojnice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17.01.2022</a:t>
            </a:fld>
            <a:endParaRPr lang="cs-CZ"/>
          </a:p>
        </p:txBody>
      </p:sp>
      <p:sp>
        <p:nvSpPr>
          <p:cNvPr id="21" name="Zástupný symbol pro zápatí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17.01.2022</a:t>
            </a:fld>
            <a:endParaRPr lang="cs-CZ"/>
          </a:p>
        </p:txBody>
      </p:sp>
      <p:sp>
        <p:nvSpPr>
          <p:cNvPr id="24" name="Zástupný symbol pro zápatí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římá spojnice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26" name="Zástupný symbol pro text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14" name="Zástupný symbol pro obsah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5" name="Zástupný symbol pro datum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17.01.2022</a:t>
            </a:fld>
            <a:endParaRPr lang="cs-CZ"/>
          </a:p>
        </p:txBody>
      </p:sp>
      <p:sp>
        <p:nvSpPr>
          <p:cNvPr id="29" name="Zástupný symbol pro zápatí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pro obrázek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Kliknutím na ikonu přidáte obrázek.</a:t>
            </a:r>
            <a:endParaRPr kumimoji="0" lang="en-US" dirty="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17.01.2022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1" name="Zástupný symbol pro číslo snímku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26" name="Zástupný symbol pro text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římá spojnice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pro text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1" name="Zástupný symbol pro datum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5EC1D4A-A796-47C3-A63E-CE236FB377E2}" type="datetimeFigureOut">
              <a:rPr lang="cs-CZ" smtClean="0"/>
              <a:t>17.01.2022</a:t>
            </a:fld>
            <a:endParaRPr lang="cs-CZ"/>
          </a:p>
        </p:txBody>
      </p:sp>
      <p:sp>
        <p:nvSpPr>
          <p:cNvPr id="28" name="Zástupný symbol pro zápatí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Zástupný symbol pro nadpis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9" name="Přímá spojnice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Přímá spojnice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vUd4dC52oY" TargetMode="External"/><Relationship Id="rId2" Type="http://schemas.openxmlformats.org/officeDocument/2006/relationships/hyperlink" Target="https://www.youtube.com/watch?v=FsjPV9PxEwk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2. Světová </a:t>
            </a:r>
            <a:r>
              <a:rPr lang="cs-CZ" dirty="0"/>
              <a:t>literatura po 2.světové válce </a:t>
            </a:r>
            <a:r>
              <a:rPr lang="cs-CZ" dirty="0" smtClean="0"/>
              <a:t>2.část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Mgr. </a:t>
            </a:r>
            <a:r>
              <a:rPr lang="cs-CZ" smtClean="0"/>
              <a:t>Regina Jonášová 2021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233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u="sng" dirty="0">
                <a:solidFill>
                  <a:srgbClr val="00B050"/>
                </a:solidFill>
              </a:rPr>
              <a:t>Postmodernismus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b="1" dirty="0" smtClean="0">
                <a:solidFill>
                  <a:srgbClr val="C00000"/>
                </a:solidFill>
              </a:rPr>
              <a:t>19. a počátek 20.století </a:t>
            </a:r>
            <a:r>
              <a:rPr lang="cs-CZ" dirty="0" smtClean="0"/>
              <a:t>– věda vylepšuje sebevědomí a hrdost</a:t>
            </a:r>
          </a:p>
          <a:p>
            <a:endParaRPr lang="cs-CZ" dirty="0" smtClean="0"/>
          </a:p>
          <a:p>
            <a:endParaRPr lang="cs-CZ" dirty="0" smtClean="0"/>
          </a:p>
          <a:p>
            <a:r>
              <a:rPr lang="cs-CZ" b="1" dirty="0" smtClean="0">
                <a:solidFill>
                  <a:srgbClr val="C00000"/>
                </a:solidFill>
              </a:rPr>
              <a:t>DNES</a:t>
            </a:r>
            <a:r>
              <a:rPr lang="cs-CZ" dirty="0" smtClean="0"/>
              <a:t> – věda člověka ponižuje, je nesrozumitelná, člověk se jí bojí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8953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Stará škodovka s novými koly </a:t>
            </a:r>
            <a:r>
              <a:rPr lang="cs-CZ" dirty="0" smtClean="0">
                <a:sym typeface="Wingdings" pitchFamily="2" charset="2"/>
              </a:rPr>
              <a:t>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3"/>
            <a:ext cx="4422184" cy="3312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73016"/>
            <a:ext cx="4197394" cy="3143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648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Je třeba navštívit autorizovaný servis…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5"/>
            <a:ext cx="7947382" cy="4192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538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u="sng" dirty="0">
                <a:solidFill>
                  <a:srgbClr val="00B050"/>
                </a:solidFill>
              </a:rPr>
              <a:t>Postmodernismus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43190"/>
          </a:xfrm>
        </p:spPr>
        <p:txBody>
          <a:bodyPr/>
          <a:lstStyle/>
          <a:p>
            <a:r>
              <a:rPr lang="cs-CZ" b="1" dirty="0" smtClean="0"/>
              <a:t>Cílem postmoderního románu je dvouúrovňové estetické vnímání díla:</a:t>
            </a:r>
          </a:p>
          <a:p>
            <a:endParaRPr lang="cs-CZ" dirty="0" smtClean="0"/>
          </a:p>
          <a:p>
            <a:r>
              <a:rPr lang="cs-CZ" dirty="0" smtClean="0"/>
              <a:t>A) promlouvá k masovému nenáročnému čtenáři</a:t>
            </a:r>
          </a:p>
          <a:p>
            <a:endParaRPr lang="cs-CZ" dirty="0"/>
          </a:p>
          <a:p>
            <a:r>
              <a:rPr lang="cs-CZ" dirty="0" smtClean="0"/>
              <a:t>B) má náročnou formální strukturu textu (matematické vzorce – Kundera)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229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Román má složitou formální strukturu…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23988"/>
            <a:ext cx="8064896" cy="488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368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Postmodernismus - eklekticismus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dirty="0" smtClean="0"/>
              <a:t>Přebírá témata a modely</a:t>
            </a:r>
          </a:p>
          <a:p>
            <a:endParaRPr lang="cs-CZ" dirty="0"/>
          </a:p>
          <a:p>
            <a:r>
              <a:rPr lang="cs-CZ" dirty="0" smtClean="0"/>
              <a:t>Znovu s nimi pracuje a přeskupuje je</a:t>
            </a:r>
          </a:p>
          <a:p>
            <a:endParaRPr lang="cs-CZ" dirty="0"/>
          </a:p>
          <a:p>
            <a:r>
              <a:rPr lang="cs-CZ" b="1" dirty="0" smtClean="0"/>
              <a:t> Inovativní není obsah, ale forma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2535374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Umberto </a:t>
            </a:r>
            <a:r>
              <a:rPr lang="cs-CZ" dirty="0" err="1" smtClean="0"/>
              <a:t>Eco</a:t>
            </a:r>
            <a:r>
              <a:rPr lang="cs-CZ" dirty="0" smtClean="0"/>
              <a:t> </a:t>
            </a:r>
            <a:r>
              <a:rPr lang="cs-CZ" sz="2400" dirty="0" smtClean="0"/>
              <a:t>str. 90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smtClean="0"/>
              <a:t>1932 - 2016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Italský spisovatel</a:t>
            </a:r>
          </a:p>
          <a:p>
            <a:endParaRPr lang="cs-CZ" dirty="0" smtClean="0"/>
          </a:p>
          <a:p>
            <a:r>
              <a:rPr lang="cs-CZ" dirty="0" smtClean="0"/>
              <a:t>Čelní představitel postmoderny</a:t>
            </a:r>
            <a:endParaRPr lang="cs-CZ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16632"/>
            <a:ext cx="3101330" cy="3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47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Umberto </a:t>
            </a:r>
            <a:r>
              <a:rPr lang="cs-CZ" dirty="0" err="1" smtClean="0"/>
              <a:t>Eco</a:t>
            </a:r>
            <a:r>
              <a:rPr lang="cs-CZ" dirty="0" smtClean="0"/>
              <a:t>  - Jméno růže 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1268760"/>
            <a:ext cx="8686800" cy="5589240"/>
          </a:xfrm>
        </p:spPr>
        <p:txBody>
          <a:bodyPr>
            <a:normAutofit/>
          </a:bodyPr>
          <a:lstStyle/>
          <a:p>
            <a:r>
              <a:rPr lang="cs-CZ" b="1" dirty="0" smtClean="0"/>
              <a:t>Román</a:t>
            </a:r>
          </a:p>
          <a:p>
            <a:r>
              <a:rPr lang="cs-CZ" b="1" dirty="0" smtClean="0"/>
              <a:t>Čítankový příklad postmoderní literatury</a:t>
            </a:r>
          </a:p>
          <a:p>
            <a:endParaRPr lang="cs-CZ" b="1" dirty="0" smtClean="0"/>
          </a:p>
          <a:p>
            <a:r>
              <a:rPr lang="cs-CZ" dirty="0" smtClean="0"/>
              <a:t>Dobrodružství – historický román</a:t>
            </a:r>
          </a:p>
          <a:p>
            <a:r>
              <a:rPr lang="cs-CZ" dirty="0" smtClean="0"/>
              <a:t>Detektivka</a:t>
            </a:r>
          </a:p>
          <a:p>
            <a:r>
              <a:rPr lang="cs-CZ" dirty="0" smtClean="0"/>
              <a:t>Mystifikace</a:t>
            </a:r>
          </a:p>
          <a:p>
            <a:r>
              <a:rPr lang="cs-CZ" dirty="0" smtClean="0"/>
              <a:t>Složitá symbolika</a:t>
            </a:r>
          </a:p>
          <a:p>
            <a:r>
              <a:rPr lang="cs-CZ" dirty="0" smtClean="0"/>
              <a:t>Erotika</a:t>
            </a:r>
          </a:p>
          <a:p>
            <a:r>
              <a:rPr lang="cs-CZ" dirty="0" smtClean="0"/>
              <a:t>Příběh i filozofické stati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7843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Umberto </a:t>
            </a:r>
            <a:r>
              <a:rPr lang="cs-CZ" dirty="0" err="1" smtClean="0"/>
              <a:t>Eco</a:t>
            </a:r>
            <a:r>
              <a:rPr lang="cs-CZ" dirty="0" smtClean="0"/>
              <a:t>  </a:t>
            </a:r>
            <a:r>
              <a:rPr lang="cs-CZ" dirty="0"/>
              <a:t>- Jméno růže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 smtClean="0"/>
              <a:t>Adso</a:t>
            </a:r>
            <a:r>
              <a:rPr lang="cs-CZ" dirty="0" smtClean="0"/>
              <a:t> – mladý chlapec, vypravěč</a:t>
            </a:r>
          </a:p>
          <a:p>
            <a:r>
              <a:rPr lang="cs-CZ" dirty="0" smtClean="0"/>
              <a:t>Františkán </a:t>
            </a:r>
            <a:r>
              <a:rPr lang="cs-CZ" b="1" dirty="0" smtClean="0"/>
              <a:t>Vilém</a:t>
            </a:r>
            <a:endParaRPr lang="cs-CZ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356992"/>
            <a:ext cx="6150648" cy="2562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323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Umberto </a:t>
            </a:r>
            <a:r>
              <a:rPr lang="cs-CZ" dirty="0" err="1" smtClean="0"/>
              <a:t>Eco</a:t>
            </a:r>
            <a:r>
              <a:rPr lang="cs-CZ" dirty="0" smtClean="0"/>
              <a:t>  </a:t>
            </a:r>
            <a:r>
              <a:rPr lang="cs-CZ" dirty="0"/>
              <a:t>- Jméno růže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1484784"/>
            <a:ext cx="8686800" cy="4824536"/>
          </a:xfrm>
        </p:spPr>
        <p:txBody>
          <a:bodyPr/>
          <a:lstStyle/>
          <a:p>
            <a:endParaRPr lang="cs-CZ" dirty="0" smtClean="0"/>
          </a:p>
          <a:p>
            <a:r>
              <a:rPr lang="cs-CZ" dirty="0" smtClean="0"/>
              <a:t>Společně vyšetřují úmrtí mladých mnichů</a:t>
            </a:r>
          </a:p>
          <a:p>
            <a:endParaRPr lang="cs-CZ" dirty="0" smtClean="0"/>
          </a:p>
          <a:p>
            <a:r>
              <a:rPr lang="cs-CZ" dirty="0" smtClean="0"/>
              <a:t>Vrahem je stařec </a:t>
            </a:r>
            <a:r>
              <a:rPr lang="cs-CZ" b="1" dirty="0" err="1" smtClean="0"/>
              <a:t>Jorge</a:t>
            </a:r>
            <a:endParaRPr lang="cs-CZ" b="1" dirty="0" smtClean="0"/>
          </a:p>
          <a:p>
            <a:endParaRPr lang="cs-CZ" dirty="0" smtClean="0"/>
          </a:p>
          <a:p>
            <a:r>
              <a:rPr lang="cs-CZ" dirty="0" smtClean="0"/>
              <a:t>Chrání </a:t>
            </a:r>
            <a:r>
              <a:rPr lang="cs-CZ" b="1" dirty="0" smtClean="0"/>
              <a:t>Aristotelův rukopis Poetiky </a:t>
            </a:r>
            <a:r>
              <a:rPr lang="cs-CZ" dirty="0" smtClean="0"/>
              <a:t>= symbol nekonečného poznání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273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u="sng" dirty="0" smtClean="0">
                <a:solidFill>
                  <a:srgbClr val="00B050"/>
                </a:solidFill>
              </a:rPr>
              <a:t>5. Magický realismus </a:t>
            </a:r>
            <a:endParaRPr lang="cs-CZ" b="1" u="sng" dirty="0">
              <a:solidFill>
                <a:srgbClr val="00B05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303838"/>
          </a:xfrm>
        </p:spPr>
        <p:txBody>
          <a:bodyPr>
            <a:normAutofit/>
          </a:bodyPr>
          <a:lstStyle/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r>
              <a:rPr lang="cs-CZ" dirty="0" smtClean="0"/>
              <a:t>Rozvíjel se v zemích s bohatou mytologií</a:t>
            </a:r>
          </a:p>
          <a:p>
            <a:endParaRPr lang="cs-CZ" dirty="0" smtClean="0"/>
          </a:p>
          <a:p>
            <a:r>
              <a:rPr lang="cs-CZ" dirty="0" smtClean="0"/>
              <a:t>Ovlivňovala zejména autory</a:t>
            </a:r>
            <a:r>
              <a:rPr lang="cs-CZ" smtClean="0"/>
              <a:t>: Kolumbie</a:t>
            </a:r>
            <a:r>
              <a:rPr lang="cs-CZ" dirty="0" smtClean="0"/>
              <a:t>, Argentina, Kuba, Brazílie, Rusko </a:t>
            </a:r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760" y="1"/>
            <a:ext cx="2482102" cy="386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640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Umberto </a:t>
            </a:r>
            <a:r>
              <a:rPr lang="cs-CZ" dirty="0" err="1" smtClean="0"/>
              <a:t>Eco</a:t>
            </a:r>
            <a:r>
              <a:rPr lang="cs-CZ" dirty="0" smtClean="0"/>
              <a:t>  </a:t>
            </a:r>
            <a:r>
              <a:rPr lang="cs-CZ" dirty="0"/>
              <a:t>- Jméno růže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3753026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390" y="4005064"/>
            <a:ext cx="4786286" cy="26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73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Vladimir </a:t>
            </a:r>
            <a:r>
              <a:rPr lang="cs-CZ" dirty="0" err="1" smtClean="0"/>
              <a:t>Nabokov</a:t>
            </a:r>
            <a:r>
              <a:rPr lang="cs-CZ" dirty="0" smtClean="0"/>
              <a:t> </a:t>
            </a:r>
            <a:br>
              <a:rPr lang="cs-CZ" dirty="0" smtClean="0"/>
            </a:br>
            <a:r>
              <a:rPr lang="cs-CZ" sz="2700" dirty="0" smtClean="0"/>
              <a:t>str. 44</a:t>
            </a:r>
            <a:endParaRPr lang="cs-CZ" sz="27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r>
              <a:rPr lang="cs-CZ" dirty="0" smtClean="0"/>
              <a:t>1899 – 1977</a:t>
            </a:r>
          </a:p>
          <a:p>
            <a:endParaRPr lang="cs-CZ" dirty="0" smtClean="0"/>
          </a:p>
          <a:p>
            <a:r>
              <a:rPr lang="cs-CZ" dirty="0" smtClean="0"/>
              <a:t>Ruský a později americký prozaik</a:t>
            </a:r>
          </a:p>
          <a:p>
            <a:endParaRPr lang="cs-CZ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04663"/>
            <a:ext cx="3209900" cy="403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49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Vladimir </a:t>
            </a:r>
            <a:r>
              <a:rPr lang="cs-CZ" dirty="0" err="1" smtClean="0"/>
              <a:t>Nabokov</a:t>
            </a:r>
            <a:r>
              <a:rPr lang="cs-CZ" dirty="0" smtClean="0"/>
              <a:t> – Lolita (60)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Román, poprvé vydán roku 1955 v Paříži</a:t>
            </a:r>
          </a:p>
          <a:p>
            <a:endParaRPr lang="cs-CZ" dirty="0" smtClean="0"/>
          </a:p>
          <a:p>
            <a:r>
              <a:rPr lang="cs-CZ" dirty="0" smtClean="0"/>
              <a:t>V roce 1967 v New Yorku</a:t>
            </a:r>
          </a:p>
          <a:p>
            <a:endParaRPr lang="cs-CZ" dirty="0" smtClean="0"/>
          </a:p>
          <a:p>
            <a:r>
              <a:rPr lang="cs-CZ" dirty="0" smtClean="0"/>
              <a:t>Velmi uznáván kvůli inovativnímu slohu</a:t>
            </a:r>
          </a:p>
          <a:p>
            <a:endParaRPr lang="cs-CZ" dirty="0" smtClean="0"/>
          </a:p>
          <a:p>
            <a:r>
              <a:rPr lang="cs-CZ" dirty="0" smtClean="0"/>
              <a:t>Téma velmi kontroverzní: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5163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6759731" cy="3644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197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Vladimir </a:t>
            </a:r>
            <a:r>
              <a:rPr lang="cs-CZ" dirty="0" err="1"/>
              <a:t>Nabokov</a:t>
            </a:r>
            <a:r>
              <a:rPr lang="cs-CZ" dirty="0"/>
              <a:t> - Lolita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43190"/>
          </a:xfrm>
        </p:spPr>
        <p:txBody>
          <a:bodyPr/>
          <a:lstStyle/>
          <a:p>
            <a:r>
              <a:rPr lang="cs-CZ" dirty="0" smtClean="0"/>
              <a:t>Hlavní hrdina se ožení s ženou, která má dceru 12 let</a:t>
            </a:r>
          </a:p>
          <a:p>
            <a:endParaRPr lang="cs-CZ" dirty="0" smtClean="0"/>
          </a:p>
          <a:p>
            <a:r>
              <a:rPr lang="cs-CZ" dirty="0" smtClean="0"/>
              <a:t>Po její smrti o dívku pečuje, ale podlehne jejímu erotickému svádění</a:t>
            </a:r>
          </a:p>
          <a:p>
            <a:endParaRPr lang="cs-CZ" dirty="0" smtClean="0"/>
          </a:p>
          <a:p>
            <a:r>
              <a:rPr lang="cs-CZ" dirty="0" smtClean="0"/>
              <a:t>Dívka končí tragicky – odejde od něj, je sexuálně zneužívána, nakonec velmi mladá zemře při porodu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3073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6033641" cy="4194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100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Vladimir </a:t>
            </a:r>
            <a:r>
              <a:rPr lang="cs-CZ" dirty="0" err="1"/>
              <a:t>Nabokov</a:t>
            </a:r>
            <a:r>
              <a:rPr lang="cs-CZ" dirty="0"/>
              <a:t> - Lolita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1268760"/>
            <a:ext cx="8686800" cy="4811365"/>
          </a:xfrm>
        </p:spPr>
        <p:txBody>
          <a:bodyPr/>
          <a:lstStyle/>
          <a:p>
            <a:r>
              <a:rPr lang="cs-CZ" dirty="0" smtClean="0"/>
              <a:t>Hlavní hrdina nakonec zavraždí jejího svůdce</a:t>
            </a:r>
          </a:p>
          <a:p>
            <a:endParaRPr lang="cs-CZ" dirty="0"/>
          </a:p>
          <a:p>
            <a:r>
              <a:rPr lang="cs-CZ" dirty="0" smtClean="0"/>
              <a:t>Hluboká osobní tragédie – nerovný vztah</a:t>
            </a:r>
          </a:p>
          <a:p>
            <a:endParaRPr lang="cs-CZ" dirty="0"/>
          </a:p>
          <a:p>
            <a:r>
              <a:rPr lang="cs-CZ" b="1" dirty="0" smtClean="0"/>
              <a:t>LOLITA</a:t>
            </a:r>
            <a:r>
              <a:rPr lang="cs-CZ" dirty="0" smtClean="0"/>
              <a:t> = vžilo se jako označení sexy velmi mladé dívky</a:t>
            </a:r>
            <a:endParaRPr lang="cs-CZ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352638"/>
            <a:ext cx="180975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0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William </a:t>
            </a:r>
            <a:r>
              <a:rPr lang="cs-CZ" dirty="0" err="1" smtClean="0"/>
              <a:t>Styron</a:t>
            </a:r>
            <a:r>
              <a:rPr lang="cs-CZ" dirty="0" smtClean="0"/>
              <a:t> </a:t>
            </a:r>
            <a:br>
              <a:rPr lang="cs-CZ" dirty="0" smtClean="0"/>
            </a:br>
            <a:r>
              <a:rPr lang="cs-CZ" sz="2700" dirty="0" smtClean="0"/>
              <a:t>str. 50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1925 – 2006</a:t>
            </a:r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r>
              <a:rPr lang="cs-CZ" dirty="0" smtClean="0"/>
              <a:t>Významný americký prozaik</a:t>
            </a:r>
          </a:p>
          <a:p>
            <a:endParaRPr lang="cs-CZ" dirty="0"/>
          </a:p>
          <a:p>
            <a:r>
              <a:rPr lang="cs-CZ" dirty="0" smtClean="0"/>
              <a:t>Autor tzv. jižanské prózy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32656"/>
            <a:ext cx="3324200" cy="33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38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William </a:t>
            </a:r>
            <a:r>
              <a:rPr lang="cs-CZ" dirty="0" err="1" smtClean="0"/>
              <a:t>Styron</a:t>
            </a:r>
            <a:r>
              <a:rPr lang="cs-CZ" dirty="0" smtClean="0"/>
              <a:t> – </a:t>
            </a:r>
            <a:r>
              <a:rPr lang="cs-CZ" dirty="0" err="1" smtClean="0"/>
              <a:t>Sophiina</a:t>
            </a:r>
            <a:r>
              <a:rPr lang="cs-CZ" dirty="0" smtClean="0"/>
              <a:t> volba (48)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smtClean="0"/>
              <a:t>Psychologický</a:t>
            </a:r>
            <a:r>
              <a:rPr lang="cs-CZ" dirty="0" smtClean="0"/>
              <a:t> román</a:t>
            </a:r>
          </a:p>
          <a:p>
            <a:endParaRPr lang="cs-CZ" dirty="0" smtClean="0"/>
          </a:p>
          <a:p>
            <a:r>
              <a:rPr lang="cs-CZ" dirty="0" smtClean="0"/>
              <a:t>Nejznámější dílo </a:t>
            </a:r>
            <a:r>
              <a:rPr lang="cs-CZ" dirty="0" err="1" smtClean="0"/>
              <a:t>Styrona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Zpracovává </a:t>
            </a:r>
            <a:r>
              <a:rPr lang="cs-CZ" b="1" dirty="0" smtClean="0"/>
              <a:t>téma vlivu nacismu </a:t>
            </a:r>
            <a:r>
              <a:rPr lang="cs-CZ" dirty="0" smtClean="0"/>
              <a:t>na průměrně silného jedince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498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William </a:t>
            </a:r>
            <a:r>
              <a:rPr lang="cs-CZ" dirty="0" err="1"/>
              <a:t>Styron</a:t>
            </a:r>
            <a:r>
              <a:rPr lang="cs-CZ" dirty="0"/>
              <a:t> – </a:t>
            </a:r>
            <a:r>
              <a:rPr lang="cs-CZ" dirty="0" err="1"/>
              <a:t>Sophiina</a:t>
            </a:r>
            <a:r>
              <a:rPr lang="cs-CZ" dirty="0"/>
              <a:t> volba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71182"/>
          </a:xfrm>
        </p:spPr>
        <p:txBody>
          <a:bodyPr/>
          <a:lstStyle/>
          <a:p>
            <a:r>
              <a:rPr lang="cs-CZ" dirty="0" smtClean="0"/>
              <a:t>Hlavní hrdinové:</a:t>
            </a:r>
          </a:p>
          <a:p>
            <a:endParaRPr lang="cs-CZ" dirty="0" smtClean="0"/>
          </a:p>
          <a:p>
            <a:r>
              <a:rPr lang="cs-CZ" b="1" dirty="0" err="1" smtClean="0"/>
              <a:t>Stingo</a:t>
            </a:r>
            <a:r>
              <a:rPr lang="cs-CZ" b="1" dirty="0" smtClean="0"/>
              <a:t> </a:t>
            </a:r>
            <a:r>
              <a:rPr lang="cs-CZ" dirty="0" smtClean="0"/>
              <a:t>– mladý spisovatel a vypravěč příběhu</a:t>
            </a:r>
          </a:p>
          <a:p>
            <a:endParaRPr lang="cs-CZ" dirty="0"/>
          </a:p>
          <a:p>
            <a:r>
              <a:rPr lang="cs-CZ" b="1" dirty="0" smtClean="0"/>
              <a:t>Sophie</a:t>
            </a:r>
            <a:r>
              <a:rPr lang="cs-CZ" dirty="0" smtClean="0"/>
              <a:t> – krásná přitažlivá žena s tajemstvím</a:t>
            </a:r>
            <a:endParaRPr lang="cs-CZ" dirty="0"/>
          </a:p>
          <a:p>
            <a:endParaRPr lang="cs-CZ" dirty="0" smtClean="0"/>
          </a:p>
          <a:p>
            <a:r>
              <a:rPr lang="cs-CZ" b="1" dirty="0" smtClean="0"/>
              <a:t>Nathan </a:t>
            </a:r>
            <a:r>
              <a:rPr lang="cs-CZ" dirty="0" smtClean="0"/>
              <a:t>– její podivínský náladový milenec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5270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u="sng" dirty="0">
                <a:solidFill>
                  <a:srgbClr val="00B050"/>
                </a:solidFill>
              </a:rPr>
              <a:t>Magický realismus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dirty="0" smtClean="0"/>
              <a:t>Prolíná se zde vyprávění autora</a:t>
            </a:r>
          </a:p>
          <a:p>
            <a:endParaRPr lang="cs-CZ" dirty="0" smtClean="0"/>
          </a:p>
          <a:p>
            <a:r>
              <a:rPr lang="cs-CZ" b="1" dirty="0" smtClean="0"/>
              <a:t>Snové mytologie světa</a:t>
            </a:r>
          </a:p>
          <a:p>
            <a:endParaRPr lang="cs-CZ" dirty="0" smtClean="0"/>
          </a:p>
          <a:p>
            <a:r>
              <a:rPr lang="cs-CZ" dirty="0" smtClean="0"/>
              <a:t>Někdy je </a:t>
            </a:r>
            <a:r>
              <a:rPr lang="cs-CZ" b="1" dirty="0" smtClean="0"/>
              <a:t>přechod těžko postřehnutelný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296999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William </a:t>
            </a:r>
            <a:r>
              <a:rPr lang="cs-CZ" dirty="0" err="1"/>
              <a:t>Styron</a:t>
            </a:r>
            <a:r>
              <a:rPr lang="cs-CZ" dirty="0"/>
              <a:t> – </a:t>
            </a:r>
            <a:r>
              <a:rPr lang="cs-CZ" dirty="0" err="1"/>
              <a:t>Sophiina</a:t>
            </a:r>
            <a:r>
              <a:rPr lang="cs-CZ" dirty="0"/>
              <a:t> volba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71625"/>
            <a:ext cx="4267620" cy="3225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184388"/>
            <a:ext cx="4283968" cy="342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810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William </a:t>
            </a:r>
            <a:r>
              <a:rPr lang="cs-CZ" dirty="0" err="1"/>
              <a:t>Styron</a:t>
            </a:r>
            <a:r>
              <a:rPr lang="cs-CZ" dirty="0"/>
              <a:t> – </a:t>
            </a:r>
            <a:r>
              <a:rPr lang="cs-CZ" dirty="0" err="1"/>
              <a:t>Sophiina</a:t>
            </a:r>
            <a:r>
              <a:rPr lang="cs-CZ" dirty="0"/>
              <a:t> volba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4824"/>
            <a:ext cx="6201469" cy="4164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834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William </a:t>
            </a:r>
            <a:r>
              <a:rPr lang="cs-CZ" dirty="0" err="1"/>
              <a:t>Styron</a:t>
            </a:r>
            <a:r>
              <a:rPr lang="cs-CZ" dirty="0"/>
              <a:t> – </a:t>
            </a:r>
            <a:r>
              <a:rPr lang="cs-CZ" dirty="0" err="1"/>
              <a:t>Sophiina</a:t>
            </a:r>
            <a:r>
              <a:rPr lang="cs-CZ" dirty="0"/>
              <a:t> volba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95" y="1411932"/>
            <a:ext cx="3484578" cy="2613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273" y="4009933"/>
            <a:ext cx="5286727" cy="284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174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Sophiina</a:t>
            </a:r>
            <a:r>
              <a:rPr lang="cs-CZ" dirty="0"/>
              <a:t> volba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mtClean="0">
                <a:hlinkClick r:id="rId2"/>
              </a:rPr>
              <a:t>https://www.youtube.com/watch?v=FsjPV9PxEwk</a:t>
            </a:r>
            <a:endParaRPr lang="cs-CZ" dirty="0" smtClean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78919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r>
              <a:rPr lang="cs-CZ" dirty="0"/>
              <a:t> </a:t>
            </a:r>
            <a:r>
              <a:rPr lang="cs-CZ" dirty="0" smtClean="0"/>
              <a:t>              Děkuji za pozornost </a:t>
            </a:r>
            <a:r>
              <a:rPr lang="cs-CZ" dirty="0" smtClean="0">
                <a:sym typeface="Wingdings" pitchFamily="2" charset="2"/>
              </a:rPr>
              <a:t>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454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Gabriel </a:t>
            </a:r>
            <a:r>
              <a:rPr lang="cs-CZ" dirty="0" err="1" smtClean="0"/>
              <a:t>García</a:t>
            </a:r>
            <a:r>
              <a:rPr lang="cs-CZ" dirty="0" smtClean="0"/>
              <a:t> </a:t>
            </a:r>
            <a:r>
              <a:rPr lang="cs-CZ" dirty="0" err="1" smtClean="0"/>
              <a:t>Marquez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Držitel Nobelovy ceny za literaturu</a:t>
            </a:r>
          </a:p>
          <a:p>
            <a:r>
              <a:rPr lang="cs-CZ" dirty="0" smtClean="0"/>
              <a:t>Zejména za román </a:t>
            </a:r>
            <a:r>
              <a:rPr lang="cs-CZ" b="1" dirty="0" smtClean="0">
                <a:solidFill>
                  <a:srgbClr val="C00000"/>
                </a:solidFill>
              </a:rPr>
              <a:t>Sto roků samoty</a:t>
            </a:r>
          </a:p>
          <a:p>
            <a:r>
              <a:rPr lang="cs-CZ" smtClean="0"/>
              <a:t>(65)</a:t>
            </a:r>
            <a:endParaRPr lang="cs-CZ" dirty="0" smtClean="0"/>
          </a:p>
          <a:p>
            <a:r>
              <a:rPr lang="cs-CZ" dirty="0" smtClean="0"/>
              <a:t>Kronika provinčního města </a:t>
            </a:r>
            <a:r>
              <a:rPr lang="cs-CZ" dirty="0" err="1" smtClean="0"/>
              <a:t>Maconda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Rodina </a:t>
            </a:r>
            <a:r>
              <a:rPr lang="cs-CZ" dirty="0" err="1" smtClean="0"/>
              <a:t>Buendíů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Román začíná u koloniální společnosti a končí 60.léty 20.století</a:t>
            </a:r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990" y="260648"/>
            <a:ext cx="2036798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120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C00000"/>
                </a:solidFill>
              </a:rPr>
              <a:t>Sto roků samoty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43190"/>
          </a:xfrm>
        </p:spPr>
        <p:txBody>
          <a:bodyPr>
            <a:normAutofit/>
          </a:bodyPr>
          <a:lstStyle/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r>
              <a:rPr lang="cs-CZ" dirty="0" smtClean="0"/>
              <a:t>Rod má zaniknout porodem dítěte s prasečím ocáskem</a:t>
            </a:r>
          </a:p>
          <a:p>
            <a:endParaRPr lang="cs-CZ" dirty="0" smtClean="0"/>
          </a:p>
          <a:p>
            <a:r>
              <a:rPr lang="cs-CZ" dirty="0" smtClean="0"/>
              <a:t>Všechny generace spojuje motiv </a:t>
            </a:r>
            <a:r>
              <a:rPr lang="cs-CZ" b="1" dirty="0" smtClean="0"/>
              <a:t>SAMOTY</a:t>
            </a:r>
            <a:endParaRPr lang="cs-CZ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16" y="404664"/>
            <a:ext cx="3799442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60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Michail </a:t>
            </a:r>
            <a:r>
              <a:rPr lang="cs-CZ" dirty="0" err="1" smtClean="0"/>
              <a:t>Bulgakov</a:t>
            </a:r>
            <a:r>
              <a:rPr lang="cs-CZ" dirty="0" smtClean="0"/>
              <a:t> </a:t>
            </a:r>
            <a:r>
              <a:rPr lang="cs-CZ" sz="2800" dirty="0" smtClean="0"/>
              <a:t>3/str.94</a:t>
            </a:r>
            <a:endParaRPr lang="cs-CZ" sz="28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smtClean="0">
                <a:solidFill>
                  <a:srgbClr val="C00000"/>
                </a:solidFill>
              </a:rPr>
              <a:t>Mistr a Markétka </a:t>
            </a:r>
            <a:r>
              <a:rPr lang="cs-CZ" dirty="0" smtClean="0"/>
              <a:t>(1928)</a:t>
            </a:r>
          </a:p>
          <a:p>
            <a:endParaRPr lang="cs-CZ" dirty="0" smtClean="0"/>
          </a:p>
          <a:p>
            <a:r>
              <a:rPr lang="cs-CZ" dirty="0" smtClean="0"/>
              <a:t>V románu se prolíná biblický příběh ukřižování </a:t>
            </a:r>
            <a:r>
              <a:rPr lang="cs-CZ" b="1" dirty="0" smtClean="0"/>
              <a:t>Ježíše Krista </a:t>
            </a:r>
            <a:r>
              <a:rPr lang="cs-CZ" dirty="0" smtClean="0"/>
              <a:t>a příběh </a:t>
            </a:r>
            <a:r>
              <a:rPr lang="cs-CZ" b="1" dirty="0" smtClean="0"/>
              <a:t>Fausta</a:t>
            </a:r>
          </a:p>
          <a:p>
            <a:r>
              <a:rPr lang="cs-CZ" dirty="0" smtClean="0"/>
              <a:t>Spojuje je motiv </a:t>
            </a:r>
            <a:r>
              <a:rPr lang="cs-CZ" b="1" dirty="0" smtClean="0"/>
              <a:t>VYKOUPENÍ</a:t>
            </a:r>
          </a:p>
          <a:p>
            <a:endParaRPr lang="cs-CZ" dirty="0"/>
          </a:p>
          <a:p>
            <a:r>
              <a:rPr lang="cs-CZ" dirty="0" smtClean="0"/>
              <a:t>V Rusku vyšel až roku 1968… 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6765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u="sng" dirty="0" smtClean="0">
                <a:solidFill>
                  <a:srgbClr val="00B050"/>
                </a:solidFill>
              </a:rPr>
              <a:t>6. Postmodernismus</a:t>
            </a:r>
            <a:endParaRPr lang="cs-CZ" b="1" u="sng" dirty="0">
              <a:solidFill>
                <a:srgbClr val="00B05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Pojem z </a:t>
            </a:r>
            <a:r>
              <a:rPr lang="cs-CZ" b="1" dirty="0" smtClean="0"/>
              <a:t>USA </a:t>
            </a:r>
            <a:r>
              <a:rPr lang="cs-CZ" dirty="0" smtClean="0"/>
              <a:t>(souvislost s architekturou)</a:t>
            </a:r>
          </a:p>
          <a:p>
            <a:endParaRPr lang="cs-CZ" dirty="0" smtClean="0"/>
          </a:p>
          <a:p>
            <a:r>
              <a:rPr lang="cs-CZ" dirty="0" smtClean="0"/>
              <a:t>Vznik v </a:t>
            </a:r>
            <a:r>
              <a:rPr lang="cs-CZ" b="1" dirty="0" smtClean="0"/>
              <a:t>60.letech</a:t>
            </a:r>
            <a:r>
              <a:rPr lang="cs-CZ" dirty="0" smtClean="0"/>
              <a:t> jako reakce na modernismus (snaha být moderní za každou cenu)</a:t>
            </a:r>
          </a:p>
          <a:p>
            <a:endParaRPr lang="cs-CZ" dirty="0"/>
          </a:p>
          <a:p>
            <a:r>
              <a:rPr lang="cs-CZ" dirty="0" smtClean="0"/>
              <a:t>Postmoderní jsou všechny tendence, které jsou v odporu k formálním experimentům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9501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115198"/>
          </a:xfrm>
        </p:spPr>
        <p:txBody>
          <a:bodyPr>
            <a:normAutofit/>
          </a:bodyPr>
          <a:lstStyle/>
          <a:p>
            <a:endParaRPr lang="cs-CZ" dirty="0" smtClean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Odluka od formálních moderních staveb = jednoduchých kancelářských budov</a:t>
            </a:r>
            <a:endParaRPr lang="cs-CZ" dirty="0"/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3" y="476671"/>
            <a:ext cx="5988156" cy="449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586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45719"/>
          </a:xfrm>
        </p:spPr>
        <p:txBody>
          <a:bodyPr>
            <a:normAutofit fontScale="90000"/>
          </a:bodyPr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04800" y="548680"/>
            <a:ext cx="8686800" cy="5832648"/>
          </a:xfrm>
        </p:spPr>
        <p:txBody>
          <a:bodyPr/>
          <a:lstStyle/>
          <a:p>
            <a:endParaRPr lang="cs-CZ" b="1" dirty="0" smtClean="0"/>
          </a:p>
          <a:p>
            <a:r>
              <a:rPr lang="cs-CZ" sz="4000" b="1" dirty="0" smtClean="0"/>
              <a:t>dvojím </a:t>
            </a:r>
            <a:r>
              <a:rPr lang="cs-CZ" sz="4000" b="1" dirty="0"/>
              <a:t>pohledem na architektonické dílo </a:t>
            </a:r>
            <a:r>
              <a:rPr lang="cs-CZ" sz="4000" b="1" dirty="0" smtClean="0"/>
              <a:t>: </a:t>
            </a:r>
          </a:p>
          <a:p>
            <a:endParaRPr lang="cs-CZ" sz="4000" b="1" dirty="0"/>
          </a:p>
          <a:p>
            <a:r>
              <a:rPr lang="cs-CZ" b="1" dirty="0" smtClean="0">
                <a:solidFill>
                  <a:srgbClr val="C00000"/>
                </a:solidFill>
              </a:rPr>
              <a:t>laik</a:t>
            </a:r>
            <a:r>
              <a:rPr lang="cs-CZ" dirty="0" smtClean="0"/>
              <a:t> </a:t>
            </a:r>
            <a:r>
              <a:rPr lang="cs-CZ" dirty="0"/>
              <a:t>vnímá podobnost s něčím mu </a:t>
            </a:r>
            <a:r>
              <a:rPr lang="cs-CZ" dirty="0" smtClean="0"/>
              <a:t>známým</a:t>
            </a:r>
          </a:p>
          <a:p>
            <a:endParaRPr lang="cs-CZ" dirty="0" smtClean="0"/>
          </a:p>
          <a:p>
            <a:r>
              <a:rPr lang="cs-CZ" b="1" dirty="0" smtClean="0">
                <a:solidFill>
                  <a:srgbClr val="C00000"/>
                </a:solidFill>
              </a:rPr>
              <a:t>odborník</a:t>
            </a:r>
            <a:r>
              <a:rPr lang="cs-CZ" dirty="0" smtClean="0"/>
              <a:t> </a:t>
            </a:r>
            <a:r>
              <a:rPr lang="cs-CZ" dirty="0"/>
              <a:t>vnímá i ovlivnění historickými slohy a jejich </a:t>
            </a:r>
            <a:r>
              <a:rPr lang="cs-CZ" dirty="0" smtClean="0"/>
              <a:t>zvláštnostmi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7089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a">
  <a:themeElements>
    <a:clrScheme name="Arkýř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esta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esta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A70B1BD1DBA5343977DDED399D04114" ma:contentTypeVersion="4" ma:contentTypeDescription="Vytvoří nový dokument" ma:contentTypeScope="" ma:versionID="f90fbe75922ee67d4bda25d443c0d683">
  <xsd:schema xmlns:xsd="http://www.w3.org/2001/XMLSchema" xmlns:xs="http://www.w3.org/2001/XMLSchema" xmlns:p="http://schemas.microsoft.com/office/2006/metadata/properties" xmlns:ns2="2e6e352e-daf4-4a4d-a1a5-d77b4f112608" targetNamespace="http://schemas.microsoft.com/office/2006/metadata/properties" ma:root="true" ma:fieldsID="42947b717d9f99ffa260aa5fba2553d0" ns2:_="">
    <xsd:import namespace="2e6e352e-daf4-4a4d-a1a5-d77b4f1126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6e352e-daf4-4a4d-a1a5-d77b4f1126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4C7226-2E02-4801-BBE8-3790C8D85262}"/>
</file>

<file path=customXml/itemProps2.xml><?xml version="1.0" encoding="utf-8"?>
<ds:datastoreItem xmlns:ds="http://schemas.openxmlformats.org/officeDocument/2006/customXml" ds:itemID="{6FA3B34D-AC9C-46CD-9678-7CB43226E827}"/>
</file>

<file path=customXml/itemProps3.xml><?xml version="1.0" encoding="utf-8"?>
<ds:datastoreItem xmlns:ds="http://schemas.openxmlformats.org/officeDocument/2006/customXml" ds:itemID="{20992A64-5A2E-45B5-A0AA-3D353F1DA561}"/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266</TotalTime>
  <Words>570</Words>
  <Application>Microsoft Office PowerPoint</Application>
  <PresentationFormat>Předvádění na obrazovce (4:3)</PresentationFormat>
  <Paragraphs>171</Paragraphs>
  <Slides>34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34</vt:i4>
      </vt:variant>
    </vt:vector>
  </HeadingPairs>
  <TitlesOfParts>
    <vt:vector size="39" baseType="lpstr">
      <vt:lpstr>Franklin Gothic Book</vt:lpstr>
      <vt:lpstr>Franklin Gothic Medium</vt:lpstr>
      <vt:lpstr>Wingdings</vt:lpstr>
      <vt:lpstr>Wingdings 2</vt:lpstr>
      <vt:lpstr>Cesta</vt:lpstr>
      <vt:lpstr>2. Světová literatura po 2.světové válce 2.část</vt:lpstr>
      <vt:lpstr>5. Magický realismus </vt:lpstr>
      <vt:lpstr>Magický realismus</vt:lpstr>
      <vt:lpstr>Gabriel García Marquez</vt:lpstr>
      <vt:lpstr>Sto roků samoty</vt:lpstr>
      <vt:lpstr>Michail Bulgakov 3/str.94</vt:lpstr>
      <vt:lpstr>6. Postmodernismus</vt:lpstr>
      <vt:lpstr>Prezentace aplikace PowerPoint</vt:lpstr>
      <vt:lpstr>Prezentace aplikace PowerPoint</vt:lpstr>
      <vt:lpstr>Postmodernismus</vt:lpstr>
      <vt:lpstr>Stará škodovka s novými koly </vt:lpstr>
      <vt:lpstr>Je třeba navštívit autorizovaný servis…</vt:lpstr>
      <vt:lpstr>Postmodernismus</vt:lpstr>
      <vt:lpstr>Román má složitou formální strukturu…</vt:lpstr>
      <vt:lpstr>Postmodernismus - eklekticismus</vt:lpstr>
      <vt:lpstr>Umberto Eco str. 90</vt:lpstr>
      <vt:lpstr>Umberto Eco  - Jméno růže </vt:lpstr>
      <vt:lpstr>Umberto Eco  - Jméno růže</vt:lpstr>
      <vt:lpstr>Umberto Eco  - Jméno růže</vt:lpstr>
      <vt:lpstr>Umberto Eco  - Jméno růže</vt:lpstr>
      <vt:lpstr>Vladimir Nabokov  str. 44</vt:lpstr>
      <vt:lpstr>Vladimir Nabokov – Lolita (60)</vt:lpstr>
      <vt:lpstr>Prezentace aplikace PowerPoint</vt:lpstr>
      <vt:lpstr>Vladimir Nabokov - Lolita</vt:lpstr>
      <vt:lpstr>Prezentace aplikace PowerPoint</vt:lpstr>
      <vt:lpstr>Vladimir Nabokov - Lolita</vt:lpstr>
      <vt:lpstr>William Styron  str. 50</vt:lpstr>
      <vt:lpstr>William Styron – Sophiina volba (48)</vt:lpstr>
      <vt:lpstr>William Styron – Sophiina volba</vt:lpstr>
      <vt:lpstr>William Styron – Sophiina volba</vt:lpstr>
      <vt:lpstr>William Styron – Sophiina volba</vt:lpstr>
      <vt:lpstr>William Styron – Sophiina volba</vt:lpstr>
      <vt:lpstr>Sophiina volba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Světová literatura po 2.světové válce 2.část</dc:title>
  <dc:creator>Naše pančelka</dc:creator>
  <cp:lastModifiedBy>2.B Jelínek Šimon</cp:lastModifiedBy>
  <cp:revision>42</cp:revision>
  <dcterms:created xsi:type="dcterms:W3CDTF">2013-02-04T19:06:54Z</dcterms:created>
  <dcterms:modified xsi:type="dcterms:W3CDTF">2022-01-17T10:09:37Z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0x010100CA70B1BD1DBA5343977DDED399D04114</vt:lpwstr>
  </property>
</Properties>
</file>