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25" r:id="rId2"/>
    <p:sldId id="326" r:id="rId3"/>
    <p:sldId id="327" r:id="rId4"/>
    <p:sldId id="328" r:id="rId5"/>
    <p:sldId id="330" r:id="rId6"/>
    <p:sldId id="339" r:id="rId7"/>
    <p:sldId id="338" r:id="rId8"/>
    <p:sldId id="340" r:id="rId9"/>
    <p:sldId id="331" r:id="rId10"/>
    <p:sldId id="333" r:id="rId11"/>
    <p:sldId id="332" r:id="rId12"/>
    <p:sldId id="34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3CD"/>
    <a:srgbClr val="2780AA"/>
    <a:srgbClr val="2980B4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756" y="60"/>
      </p:cViewPr>
      <p:guideLst>
        <p:guide orient="horz" pos="240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E2027-D6C5-4A59-B989-C703DC7F4496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FB1AE-1A7B-4A93-B687-40C14386F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换]"/>
          <p:cNvPicPr>
            <a:picLocks noChangeAspect="1"/>
          </p:cNvPicPr>
          <p:nvPr userDrawn="1"/>
        </p:nvPicPr>
        <p:blipFill>
          <a:blip r:embed="rId2" cstate="print"/>
          <a:srcRect l="52921"/>
          <a:stretch>
            <a:fillRect/>
          </a:stretch>
        </p:blipFill>
        <p:spPr>
          <a:xfrm>
            <a:off x="-11430" y="-65405"/>
            <a:ext cx="661498" cy="139890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" y="6668429"/>
            <a:ext cx="12192000" cy="1895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A_图片 5" descr="1换]">
            <a:extLst>
              <a:ext uri="{FF2B5EF4-FFF2-40B4-BE49-F238E27FC236}">
                <a16:creationId xmlns:a16="http://schemas.microsoft.com/office/drawing/2014/main" id="{C4121150-7D7A-453F-B0AA-9F9E7C14CE9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 rot="21043121" flipH="1" flipV="1">
            <a:off x="-4155981" y="-71579"/>
            <a:ext cx="7033102" cy="7001156"/>
          </a:xfrm>
          <a:prstGeom prst="rect">
            <a:avLst/>
          </a:prstGeom>
        </p:spPr>
      </p:pic>
      <p:pic>
        <p:nvPicPr>
          <p:cNvPr id="8" name="PA_图片 5" descr="1换]">
            <a:extLst>
              <a:ext uri="{FF2B5EF4-FFF2-40B4-BE49-F238E27FC236}">
                <a16:creationId xmlns:a16="http://schemas.microsoft.com/office/drawing/2014/main" id="{1E289241-A7DF-4850-A52E-4161E8EC1100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 rot="21400593" flipH="1" flipV="1">
            <a:off x="9271533" y="-71578"/>
            <a:ext cx="7033102" cy="7001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唯6]">
            <a:extLst>
              <a:ext uri="{FF2B5EF4-FFF2-40B4-BE49-F238E27FC236}">
                <a16:creationId xmlns:a16="http://schemas.microsoft.com/office/drawing/2014/main" id="{5C43BBCD-6219-4432-B192-4D6E2DE047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10750115" y="22860"/>
            <a:ext cx="5142936" cy="6940312"/>
          </a:xfrm>
          <a:prstGeom prst="rect">
            <a:avLst/>
          </a:prstGeom>
        </p:spPr>
      </p:pic>
      <p:pic>
        <p:nvPicPr>
          <p:cNvPr id="8" name="图片 7" descr="1换]">
            <a:extLst>
              <a:ext uri="{FF2B5EF4-FFF2-40B4-BE49-F238E27FC236}">
                <a16:creationId xmlns:a16="http://schemas.microsoft.com/office/drawing/2014/main" id="{AB9CE078-2CB5-4070-A1E9-0BA666196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 flipV="1">
            <a:off x="943504" y="22860"/>
            <a:ext cx="4032471" cy="4014155"/>
          </a:xfrm>
          <a:prstGeom prst="rect">
            <a:avLst/>
          </a:prstGeom>
        </p:spPr>
      </p:pic>
      <p:pic>
        <p:nvPicPr>
          <p:cNvPr id="9" name="图片 8" descr="1换]">
            <a:extLst>
              <a:ext uri="{FF2B5EF4-FFF2-40B4-BE49-F238E27FC236}">
                <a16:creationId xmlns:a16="http://schemas.microsoft.com/office/drawing/2014/main" id="{8E20BBC6-84D1-44FE-B1F8-4918B7F8CB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 flipV="1">
            <a:off x="9302750" y="4171315"/>
            <a:ext cx="2804160" cy="2792095"/>
          </a:xfrm>
          <a:prstGeom prst="rect">
            <a:avLst/>
          </a:prstGeom>
        </p:spPr>
      </p:pic>
      <p:pic>
        <p:nvPicPr>
          <p:cNvPr id="10" name="图片 9" descr="1换]">
            <a:extLst>
              <a:ext uri="{FF2B5EF4-FFF2-40B4-BE49-F238E27FC236}">
                <a16:creationId xmlns:a16="http://schemas.microsoft.com/office/drawing/2014/main" id="{6066F6BF-7F89-460F-B5D6-4E40A2F72C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flipH="1" flipV="1">
            <a:off x="3873500" y="4329430"/>
            <a:ext cx="1922780" cy="1914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1换]">
            <a:extLst>
              <a:ext uri="{FF2B5EF4-FFF2-40B4-BE49-F238E27FC236}">
                <a16:creationId xmlns:a16="http://schemas.microsoft.com/office/drawing/2014/main" id="{3EFA8A1C-7688-4CC7-9167-3008C77EB3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 flipV="1">
            <a:off x="7990840" y="4434840"/>
            <a:ext cx="2070100" cy="2061210"/>
          </a:xfrm>
          <a:prstGeom prst="rect">
            <a:avLst/>
          </a:prstGeom>
        </p:spPr>
      </p:pic>
      <p:pic>
        <p:nvPicPr>
          <p:cNvPr id="9" name="图片 8" descr="1换]">
            <a:extLst>
              <a:ext uri="{FF2B5EF4-FFF2-40B4-BE49-F238E27FC236}">
                <a16:creationId xmlns:a16="http://schemas.microsoft.com/office/drawing/2014/main" id="{3DD94903-94A7-47AC-9370-ED2EBAD3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 flipV="1">
            <a:off x="66040" y="-16510"/>
            <a:ext cx="3526790" cy="3511550"/>
          </a:xfrm>
          <a:prstGeom prst="rect">
            <a:avLst/>
          </a:prstGeom>
        </p:spPr>
      </p:pic>
      <p:pic>
        <p:nvPicPr>
          <p:cNvPr id="10" name="图片 9" descr="1换]">
            <a:extLst>
              <a:ext uri="{FF2B5EF4-FFF2-40B4-BE49-F238E27FC236}">
                <a16:creationId xmlns:a16="http://schemas.microsoft.com/office/drawing/2014/main" id="{9E1AD978-DA7E-4536-9075-612544F0C3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 flipV="1">
            <a:off x="9426575" y="-16510"/>
            <a:ext cx="2526665" cy="2515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PA_矩形 1">
            <a:extLst>
              <a:ext uri="{FF2B5EF4-FFF2-40B4-BE49-F238E27FC236}">
                <a16:creationId xmlns:a16="http://schemas.microsoft.com/office/drawing/2014/main" id="{F3FE7058-8F6E-4298-9089-C98BE32BBD74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123372" y="112486"/>
            <a:ext cx="11945257" cy="663302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6">
            <a:extLst>
              <a:ext uri="{FF2B5EF4-FFF2-40B4-BE49-F238E27FC236}">
                <a16:creationId xmlns:a16="http://schemas.microsoft.com/office/drawing/2014/main" id="{72928945-89D9-4E74-B2C0-E053B3B799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69720" y="1883410"/>
            <a:ext cx="90512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Coastal 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A1AD5-FA5E-4DE4-871F-991BF8D4F4DE}"/>
              </a:ext>
            </a:extLst>
          </p:cNvPr>
          <p:cNvSpPr/>
          <p:nvPr/>
        </p:nvSpPr>
        <p:spPr>
          <a:xfrm>
            <a:off x="2512328" y="3491865"/>
            <a:ext cx="716734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Jinzhou, Liaoning Province, China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9435ED-8BFD-470F-97BD-41DCF9C305FC}"/>
              </a:ext>
            </a:extLst>
          </p:cNvPr>
          <p:cNvSpPr/>
          <p:nvPr/>
        </p:nvSpPr>
        <p:spPr>
          <a:xfrm>
            <a:off x="2361939" y="4424501"/>
            <a:ext cx="74668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BY Celine Lin&amp; Andy Li&amp; Fred Jiang&amp; Simon Liang</a:t>
            </a:r>
          </a:p>
        </p:txBody>
      </p:sp>
    </p:spTree>
    <p:extLst>
      <p:ext uri="{BB962C8B-B14F-4D97-AF65-F5344CB8AC3E}">
        <p14:creationId xmlns:p14="http://schemas.microsoft.com/office/powerpoint/2010/main" val="2792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DD32E5-748A-4DDA-AAC7-58FA54452F1E}"/>
              </a:ext>
            </a:extLst>
          </p:cNvPr>
          <p:cNvGrpSpPr/>
          <p:nvPr/>
        </p:nvGrpSpPr>
        <p:grpSpPr>
          <a:xfrm>
            <a:off x="399413" y="485030"/>
            <a:ext cx="6530869" cy="5455319"/>
            <a:chOff x="1087670" y="536763"/>
            <a:chExt cx="6530869" cy="54553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3C4BBBC-6E6D-4880-B427-480DC288D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" r="54838" b="11731"/>
            <a:stretch/>
          </p:blipFill>
          <p:spPr>
            <a:xfrm>
              <a:off x="4847303" y="1639560"/>
              <a:ext cx="2771236" cy="4352522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AA6DA8E-40BE-4E30-AA29-B5366DD34A88}"/>
                </a:ext>
              </a:extLst>
            </p:cNvPr>
            <p:cNvGrpSpPr/>
            <p:nvPr/>
          </p:nvGrpSpPr>
          <p:grpSpPr>
            <a:xfrm>
              <a:off x="1087670" y="536763"/>
              <a:ext cx="6530132" cy="5455319"/>
              <a:chOff x="1087670" y="536763"/>
              <a:chExt cx="6530132" cy="5455319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6963A1C-5851-4C1D-93FE-CE59956A1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97" t="11757" r="11959" b="14409"/>
              <a:stretch/>
            </p:blipFill>
            <p:spPr>
              <a:xfrm>
                <a:off x="1087670" y="568523"/>
                <a:ext cx="3759633" cy="54235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8A7CC89-FEE2-494D-85D1-DA2C69A79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4541"/>
              <a:stretch/>
            </p:blipFill>
            <p:spPr>
              <a:xfrm>
                <a:off x="4847303" y="536763"/>
                <a:ext cx="2770499" cy="1763985"/>
              </a:xfrm>
              <a:prstGeom prst="rect">
                <a:avLst/>
              </a:prstGeom>
            </p:spPr>
          </p:pic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83BEB21-A6AC-4A8B-882F-64F5C3F57B41}"/>
              </a:ext>
            </a:extLst>
          </p:cNvPr>
          <p:cNvSpPr/>
          <p:nvPr/>
        </p:nvSpPr>
        <p:spPr>
          <a:xfrm>
            <a:off x="7206233" y="2335222"/>
            <a:ext cx="4656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Syzygium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2800" b="1" dirty="0" err="1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jambos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L.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Alston</a:t>
            </a:r>
          </a:p>
        </p:txBody>
      </p:sp>
    </p:spTree>
    <p:extLst>
      <p:ext uri="{BB962C8B-B14F-4D97-AF65-F5344CB8AC3E}">
        <p14:creationId xmlns:p14="http://schemas.microsoft.com/office/powerpoint/2010/main" val="26173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8D6FE6A-AECD-436C-A38C-B222042560AA}"/>
              </a:ext>
            </a:extLst>
          </p:cNvPr>
          <p:cNvSpPr/>
          <p:nvPr/>
        </p:nvSpPr>
        <p:spPr>
          <a:xfrm>
            <a:off x="6303168" y="2024993"/>
            <a:ext cx="5730758" cy="2808011"/>
          </a:xfrm>
          <a:custGeom>
            <a:avLst/>
            <a:gdLst>
              <a:gd name="connsiteX0" fmla="*/ 0 w 5730758"/>
              <a:gd name="connsiteY0" fmla="*/ 1404006 h 2808011"/>
              <a:gd name="connsiteX1" fmla="*/ 2865379 w 5730758"/>
              <a:gd name="connsiteY1" fmla="*/ 0 h 2808011"/>
              <a:gd name="connsiteX2" fmla="*/ 5730758 w 5730758"/>
              <a:gd name="connsiteY2" fmla="*/ 1404006 h 2808011"/>
              <a:gd name="connsiteX3" fmla="*/ 2865379 w 5730758"/>
              <a:gd name="connsiteY3" fmla="*/ 2808012 h 2808011"/>
              <a:gd name="connsiteX4" fmla="*/ 0 w 5730758"/>
              <a:gd name="connsiteY4" fmla="*/ 1404006 h 28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0758" h="2808011">
                <a:moveTo>
                  <a:pt x="0" y="1404006"/>
                </a:moveTo>
                <a:cubicBezTo>
                  <a:pt x="0" y="628595"/>
                  <a:pt x="1282874" y="0"/>
                  <a:pt x="2865379" y="0"/>
                </a:cubicBezTo>
                <a:cubicBezTo>
                  <a:pt x="4447884" y="0"/>
                  <a:pt x="5730758" y="628595"/>
                  <a:pt x="5730758" y="1404006"/>
                </a:cubicBezTo>
                <a:cubicBezTo>
                  <a:pt x="5730758" y="2179417"/>
                  <a:pt x="4447884" y="2808012"/>
                  <a:pt x="2865379" y="2808012"/>
                </a:cubicBezTo>
                <a:cubicBezTo>
                  <a:pt x="1282874" y="2808012"/>
                  <a:pt x="0" y="2179417"/>
                  <a:pt x="0" y="1404006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7350" tIns="449324" rIns="877350" bIns="449324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/>
              <a:t>Salinization: solved</a:t>
            </a:r>
          </a:p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kern="1200" dirty="0"/>
              <a:t>Economic benefit</a:t>
            </a:r>
            <a:r>
              <a:rPr lang="en-US" sz="3000" kern="1200" dirty="0"/>
              <a:t>: solved</a:t>
            </a:r>
            <a:endParaRPr lang="en-US" altLang="zh-CN" sz="3000" kern="1200" dirty="0"/>
          </a:p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kern="1200" dirty="0"/>
              <a:t>Entertainment</a:t>
            </a:r>
            <a:r>
              <a:rPr lang="en-US" sz="3000" kern="1200" dirty="0"/>
              <a:t>: solved</a:t>
            </a:r>
            <a:endParaRPr lang="en-US" altLang="zh-CN" sz="3000" kern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462602-995B-4746-B6F0-89223F52A117}"/>
              </a:ext>
            </a:extLst>
          </p:cNvPr>
          <p:cNvSpPr/>
          <p:nvPr/>
        </p:nvSpPr>
        <p:spPr>
          <a:xfrm>
            <a:off x="1510071" y="1034907"/>
            <a:ext cx="297799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Planting </a:t>
            </a:r>
          </a:p>
          <a:p>
            <a:pPr algn="ctr"/>
            <a:r>
              <a:rPr lang="en-US" altLang="zh-CN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plan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7260597-7DFC-4DA4-AA4E-97289445F5A7}"/>
              </a:ext>
            </a:extLst>
          </p:cNvPr>
          <p:cNvSpPr/>
          <p:nvPr/>
        </p:nvSpPr>
        <p:spPr>
          <a:xfrm>
            <a:off x="4488065" y="1569895"/>
            <a:ext cx="2073154" cy="1404005"/>
          </a:xfrm>
          <a:custGeom>
            <a:avLst/>
            <a:gdLst>
              <a:gd name="connsiteX0" fmla="*/ 0 w 2073154"/>
              <a:gd name="connsiteY0" fmla="*/ 702003 h 1404005"/>
              <a:gd name="connsiteX1" fmla="*/ 1036577 w 2073154"/>
              <a:gd name="connsiteY1" fmla="*/ 0 h 1404005"/>
              <a:gd name="connsiteX2" fmla="*/ 2073154 w 2073154"/>
              <a:gd name="connsiteY2" fmla="*/ 702003 h 1404005"/>
              <a:gd name="connsiteX3" fmla="*/ 1036577 w 2073154"/>
              <a:gd name="connsiteY3" fmla="*/ 1404006 h 1404005"/>
              <a:gd name="connsiteX4" fmla="*/ 0 w 2073154"/>
              <a:gd name="connsiteY4" fmla="*/ 702003 h 140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3154" h="1404005">
                <a:moveTo>
                  <a:pt x="0" y="702003"/>
                </a:moveTo>
                <a:cubicBezTo>
                  <a:pt x="0" y="314297"/>
                  <a:pt x="464091" y="0"/>
                  <a:pt x="1036577" y="0"/>
                </a:cubicBezTo>
                <a:cubicBezTo>
                  <a:pt x="1609063" y="0"/>
                  <a:pt x="2073154" y="314297"/>
                  <a:pt x="2073154" y="702003"/>
                </a:cubicBezTo>
                <a:cubicBezTo>
                  <a:pt x="2073154" y="1089709"/>
                  <a:pt x="1609063" y="1404006"/>
                  <a:pt x="1036577" y="1404006"/>
                </a:cubicBezTo>
                <a:cubicBezTo>
                  <a:pt x="464091" y="1404006"/>
                  <a:pt x="0" y="1089709"/>
                  <a:pt x="0" y="702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276" tIns="232282" rIns="330276" bIns="23228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100" kern="1200" dirty="0"/>
              <a:t>Builder of the park</a:t>
            </a:r>
            <a:endParaRPr lang="zh-CN" altLang="en-US" sz="2100" kern="12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8D6D46F-CECB-4A0A-B1D3-6315BF1F40A6}"/>
              </a:ext>
            </a:extLst>
          </p:cNvPr>
          <p:cNvSpPr/>
          <p:nvPr/>
        </p:nvSpPr>
        <p:spPr>
          <a:xfrm>
            <a:off x="5118237" y="3021837"/>
            <a:ext cx="814323" cy="814323"/>
          </a:xfrm>
          <a:custGeom>
            <a:avLst/>
            <a:gdLst>
              <a:gd name="connsiteX0" fmla="*/ 107939 w 814323"/>
              <a:gd name="connsiteY0" fmla="*/ 311397 h 814323"/>
              <a:gd name="connsiteX1" fmla="*/ 311397 w 814323"/>
              <a:gd name="connsiteY1" fmla="*/ 311397 h 814323"/>
              <a:gd name="connsiteX2" fmla="*/ 311397 w 814323"/>
              <a:gd name="connsiteY2" fmla="*/ 107939 h 814323"/>
              <a:gd name="connsiteX3" fmla="*/ 502926 w 814323"/>
              <a:gd name="connsiteY3" fmla="*/ 107939 h 814323"/>
              <a:gd name="connsiteX4" fmla="*/ 502926 w 814323"/>
              <a:gd name="connsiteY4" fmla="*/ 311397 h 814323"/>
              <a:gd name="connsiteX5" fmla="*/ 706384 w 814323"/>
              <a:gd name="connsiteY5" fmla="*/ 311397 h 814323"/>
              <a:gd name="connsiteX6" fmla="*/ 706384 w 814323"/>
              <a:gd name="connsiteY6" fmla="*/ 502926 h 814323"/>
              <a:gd name="connsiteX7" fmla="*/ 502926 w 814323"/>
              <a:gd name="connsiteY7" fmla="*/ 502926 h 814323"/>
              <a:gd name="connsiteX8" fmla="*/ 502926 w 814323"/>
              <a:gd name="connsiteY8" fmla="*/ 706384 h 814323"/>
              <a:gd name="connsiteX9" fmla="*/ 311397 w 814323"/>
              <a:gd name="connsiteY9" fmla="*/ 706384 h 814323"/>
              <a:gd name="connsiteX10" fmla="*/ 311397 w 814323"/>
              <a:gd name="connsiteY10" fmla="*/ 502926 h 814323"/>
              <a:gd name="connsiteX11" fmla="*/ 107939 w 814323"/>
              <a:gd name="connsiteY11" fmla="*/ 502926 h 814323"/>
              <a:gd name="connsiteX12" fmla="*/ 107939 w 814323"/>
              <a:gd name="connsiteY12" fmla="*/ 311397 h 8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4323" h="814323">
                <a:moveTo>
                  <a:pt x="107939" y="311397"/>
                </a:moveTo>
                <a:lnTo>
                  <a:pt x="311397" y="311397"/>
                </a:lnTo>
                <a:lnTo>
                  <a:pt x="311397" y="107939"/>
                </a:lnTo>
                <a:lnTo>
                  <a:pt x="502926" y="107939"/>
                </a:lnTo>
                <a:lnTo>
                  <a:pt x="502926" y="311397"/>
                </a:lnTo>
                <a:lnTo>
                  <a:pt x="706384" y="311397"/>
                </a:lnTo>
                <a:lnTo>
                  <a:pt x="706384" y="502926"/>
                </a:lnTo>
                <a:lnTo>
                  <a:pt x="502926" y="502926"/>
                </a:lnTo>
                <a:lnTo>
                  <a:pt x="502926" y="706384"/>
                </a:lnTo>
                <a:lnTo>
                  <a:pt x="311397" y="706384"/>
                </a:lnTo>
                <a:lnTo>
                  <a:pt x="311397" y="502926"/>
                </a:lnTo>
                <a:lnTo>
                  <a:pt x="107939" y="502926"/>
                </a:lnTo>
                <a:lnTo>
                  <a:pt x="107939" y="31139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39" tIns="311397" rIns="107939" bIns="311397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300" kern="12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9C130D6-CB6F-4B66-9010-B56A03C73806}"/>
              </a:ext>
            </a:extLst>
          </p:cNvPr>
          <p:cNvSpPr/>
          <p:nvPr/>
        </p:nvSpPr>
        <p:spPr>
          <a:xfrm>
            <a:off x="4823396" y="3950166"/>
            <a:ext cx="1528243" cy="1404005"/>
          </a:xfrm>
          <a:custGeom>
            <a:avLst/>
            <a:gdLst>
              <a:gd name="connsiteX0" fmla="*/ 0 w 1404005"/>
              <a:gd name="connsiteY0" fmla="*/ 702003 h 1404005"/>
              <a:gd name="connsiteX1" fmla="*/ 702003 w 1404005"/>
              <a:gd name="connsiteY1" fmla="*/ 0 h 1404005"/>
              <a:gd name="connsiteX2" fmla="*/ 1404006 w 1404005"/>
              <a:gd name="connsiteY2" fmla="*/ 702003 h 1404005"/>
              <a:gd name="connsiteX3" fmla="*/ 702003 w 1404005"/>
              <a:gd name="connsiteY3" fmla="*/ 1404006 h 1404005"/>
              <a:gd name="connsiteX4" fmla="*/ 0 w 1404005"/>
              <a:gd name="connsiteY4" fmla="*/ 702003 h 140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005" h="1404005">
                <a:moveTo>
                  <a:pt x="0" y="702003"/>
                </a:moveTo>
                <a:cubicBezTo>
                  <a:pt x="0" y="314297"/>
                  <a:pt x="314297" y="0"/>
                  <a:pt x="702003" y="0"/>
                </a:cubicBezTo>
                <a:cubicBezTo>
                  <a:pt x="1089709" y="0"/>
                  <a:pt x="1404006" y="314297"/>
                  <a:pt x="1404006" y="702003"/>
                </a:cubicBezTo>
                <a:cubicBezTo>
                  <a:pt x="1404006" y="1089709"/>
                  <a:pt x="1089709" y="1404006"/>
                  <a:pt x="702003" y="1404006"/>
                </a:cubicBezTo>
                <a:cubicBezTo>
                  <a:pt x="314297" y="1404006"/>
                  <a:pt x="0" y="1089709"/>
                  <a:pt x="0" y="702003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282" tIns="232282" rIns="232282" bIns="23228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100" kern="1200" dirty="0"/>
              <a:t>Visitors together</a:t>
            </a:r>
            <a:endParaRPr lang="zh-CN" altLang="en-US" sz="2100" kern="1200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00C8845-318C-4B84-BBEA-0EF3C7B5C99A}"/>
              </a:ext>
            </a:extLst>
          </p:cNvPr>
          <p:cNvSpPr/>
          <p:nvPr/>
        </p:nvSpPr>
        <p:spPr>
          <a:xfrm rot="21576068">
            <a:off x="6368953" y="3190648"/>
            <a:ext cx="447039" cy="522290"/>
          </a:xfrm>
          <a:custGeom>
            <a:avLst/>
            <a:gdLst>
              <a:gd name="connsiteX0" fmla="*/ 0 w 447039"/>
              <a:gd name="connsiteY0" fmla="*/ 104458 h 522290"/>
              <a:gd name="connsiteX1" fmla="*/ 223520 w 447039"/>
              <a:gd name="connsiteY1" fmla="*/ 104458 h 522290"/>
              <a:gd name="connsiteX2" fmla="*/ 223520 w 447039"/>
              <a:gd name="connsiteY2" fmla="*/ 0 h 522290"/>
              <a:gd name="connsiteX3" fmla="*/ 447039 w 447039"/>
              <a:gd name="connsiteY3" fmla="*/ 261145 h 522290"/>
              <a:gd name="connsiteX4" fmla="*/ 223520 w 447039"/>
              <a:gd name="connsiteY4" fmla="*/ 522290 h 522290"/>
              <a:gd name="connsiteX5" fmla="*/ 223520 w 447039"/>
              <a:gd name="connsiteY5" fmla="*/ 417832 h 522290"/>
              <a:gd name="connsiteX6" fmla="*/ 0 w 447039"/>
              <a:gd name="connsiteY6" fmla="*/ 417832 h 522290"/>
              <a:gd name="connsiteX7" fmla="*/ 0 w 447039"/>
              <a:gd name="connsiteY7" fmla="*/ 104458 h 52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039" h="522290">
                <a:moveTo>
                  <a:pt x="0" y="104458"/>
                </a:moveTo>
                <a:lnTo>
                  <a:pt x="223520" y="104458"/>
                </a:lnTo>
                <a:lnTo>
                  <a:pt x="223520" y="0"/>
                </a:lnTo>
                <a:lnTo>
                  <a:pt x="447039" y="261145"/>
                </a:lnTo>
                <a:lnTo>
                  <a:pt x="223520" y="522290"/>
                </a:lnTo>
                <a:lnTo>
                  <a:pt x="223520" y="417832"/>
                </a:lnTo>
                <a:lnTo>
                  <a:pt x="0" y="417832"/>
                </a:lnTo>
                <a:lnTo>
                  <a:pt x="0" y="10445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458" rIns="134111" bIns="10445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700" kern="1200"/>
          </a:p>
        </p:txBody>
      </p:sp>
    </p:spTree>
    <p:extLst>
      <p:ext uri="{BB962C8B-B14F-4D97-AF65-F5344CB8AC3E}">
        <p14:creationId xmlns:p14="http://schemas.microsoft.com/office/powerpoint/2010/main" val="38986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87AA05-BCA7-417E-9CA3-A2557D1EFE03}"/>
              </a:ext>
            </a:extLst>
          </p:cNvPr>
          <p:cNvSpPr/>
          <p:nvPr/>
        </p:nvSpPr>
        <p:spPr>
          <a:xfrm>
            <a:off x="3330901" y="1256520"/>
            <a:ext cx="444865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THX!</a:t>
            </a:r>
            <a:endParaRPr lang="zh-CN" altLang="en-US" sz="1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77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C7DDA39-559D-427F-94DA-4385C0734484}"/>
              </a:ext>
            </a:extLst>
          </p:cNvPr>
          <p:cNvSpPr/>
          <p:nvPr/>
        </p:nvSpPr>
        <p:spPr>
          <a:xfrm>
            <a:off x="1262698" y="1506855"/>
            <a:ext cx="33940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22D18F-7713-4D30-B024-AA12A0D3141A}"/>
              </a:ext>
            </a:extLst>
          </p:cNvPr>
          <p:cNvSpPr/>
          <p:nvPr/>
        </p:nvSpPr>
        <p:spPr>
          <a:xfrm>
            <a:off x="5415915" y="545465"/>
            <a:ext cx="46926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Global warming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4540E8-82AB-4928-A76C-3E769A9A693D}"/>
              </a:ext>
            </a:extLst>
          </p:cNvPr>
          <p:cNvCxnSpPr/>
          <p:nvPr/>
        </p:nvCxnSpPr>
        <p:spPr>
          <a:xfrm>
            <a:off x="7583805" y="1416706"/>
            <a:ext cx="10795" cy="76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4D6DFEF-8815-4E0A-AE66-E2BBA3475D85}"/>
              </a:ext>
            </a:extLst>
          </p:cNvPr>
          <p:cNvSpPr/>
          <p:nvPr/>
        </p:nvSpPr>
        <p:spPr>
          <a:xfrm>
            <a:off x="5515610" y="1990682"/>
            <a:ext cx="41465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Sea level rises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199172-0156-41B4-B31D-6CB337909457}"/>
              </a:ext>
            </a:extLst>
          </p:cNvPr>
          <p:cNvSpPr/>
          <p:nvPr/>
        </p:nvSpPr>
        <p:spPr>
          <a:xfrm>
            <a:off x="2504104" y="3339238"/>
            <a:ext cx="9714904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Seawater intrusion &amp; Salinization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6A1C3-3A17-48F8-80CF-6A2C79A1CD4A}"/>
              </a:ext>
            </a:extLst>
          </p:cNvPr>
          <p:cNvCxnSpPr/>
          <p:nvPr/>
        </p:nvCxnSpPr>
        <p:spPr>
          <a:xfrm>
            <a:off x="7573010" y="2810980"/>
            <a:ext cx="10795" cy="761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A1BEFE-4474-4F6F-9A69-99A30F477822}"/>
              </a:ext>
            </a:extLst>
          </p:cNvPr>
          <p:cNvSpPr/>
          <p:nvPr/>
        </p:nvSpPr>
        <p:spPr>
          <a:xfrm>
            <a:off x="872490" y="1506855"/>
            <a:ext cx="417449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details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3630DC-D816-4373-94CC-0DEFF49FFF3C}"/>
              </a:ext>
            </a:extLst>
          </p:cNvPr>
          <p:cNvSpPr txBox="1"/>
          <p:nvPr/>
        </p:nvSpPr>
        <p:spPr>
          <a:xfrm>
            <a:off x="4975860" y="457835"/>
            <a:ext cx="676402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Jinzhou,</a:t>
            </a:r>
            <a:r>
              <a:rPr lang="zh-CN" altLang="en-US" sz="2800"/>
              <a:t> a city in Liaoning Province</a:t>
            </a:r>
          </a:p>
          <a:p>
            <a:r>
              <a:rPr lang="en-US" altLang="zh-CN" sz="2800"/>
              <a:t>L</a:t>
            </a:r>
            <a:r>
              <a:rPr lang="zh-CN" altLang="en-US" sz="2800"/>
              <a:t>ocate at the north of Liaodong Bay of Bohai sea.</a:t>
            </a:r>
          </a:p>
          <a:p>
            <a:endParaRPr lang="zh-CN" altLang="en-US" sz="2800"/>
          </a:p>
          <a:p>
            <a:r>
              <a:rPr lang="en-US" altLang="zh-CN" sz="2800"/>
              <a:t>T</a:t>
            </a:r>
            <a:r>
              <a:rPr lang="zh-CN" altLang="en-US" sz="2800"/>
              <a:t>he salinization region mainly assemble at the west of Daling river estuary and the east of the Xiaoling river estuary. </a:t>
            </a:r>
          </a:p>
          <a:p>
            <a:endParaRPr lang="zh-CN" altLang="en-US" sz="2800"/>
          </a:p>
          <a:p>
            <a:r>
              <a:rPr lang="zh-CN" altLang="en-US" sz="2800"/>
              <a:t>The area of the salinization region is 560 square kilometers</a:t>
            </a:r>
          </a:p>
          <a:p>
            <a:endParaRPr lang="zh-CN" altLang="en-US" sz="2800"/>
          </a:p>
          <a:p>
            <a:r>
              <a:rPr lang="en-US" altLang="zh-CN" sz="2800"/>
              <a:t>T</a:t>
            </a:r>
            <a:r>
              <a:rPr lang="zh-CN" altLang="en-US" sz="2800"/>
              <a:t>he distance of the salinization region from the land area is about 0 kilometers</a:t>
            </a:r>
            <a:r>
              <a:rPr lang="en-US" altLang="zh-CN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0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969F7A-5118-4C84-A7AF-22B6DF1F4DEB}"/>
              </a:ext>
            </a:extLst>
          </p:cNvPr>
          <p:cNvSpPr/>
          <p:nvPr/>
        </p:nvSpPr>
        <p:spPr>
          <a:xfrm>
            <a:off x="1819910" y="1430655"/>
            <a:ext cx="22796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Harm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2E6C6C-FF62-4002-8B55-4E6F994C0F39}"/>
              </a:ext>
            </a:extLst>
          </p:cNvPr>
          <p:cNvSpPr txBox="1"/>
          <p:nvPr/>
        </p:nvSpPr>
        <p:spPr>
          <a:xfrm>
            <a:off x="4697730" y="610235"/>
            <a:ext cx="5982335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For agriculture：</a:t>
            </a:r>
          </a:p>
          <a:p>
            <a:r>
              <a:rPr lang="zh-CN" altLang="en-US" sz="2400" dirty="0"/>
              <a:t>soil compaction</a:t>
            </a:r>
          </a:p>
          <a:p>
            <a:r>
              <a:rPr lang="zh-CN" altLang="en-US" sz="2400" dirty="0"/>
              <a:t>soil fertility decline crop reduction </a:t>
            </a:r>
          </a:p>
          <a:p>
            <a:r>
              <a:rPr lang="zh-CN" altLang="en-US" sz="2400" dirty="0"/>
              <a:t>plant simplification</a:t>
            </a:r>
          </a:p>
          <a:p>
            <a:r>
              <a:rPr lang="zh-CN" altLang="en-US" sz="2400" dirty="0"/>
              <a:t>the regional ecoogical function decline</a:t>
            </a:r>
          </a:p>
          <a:p>
            <a:endParaRPr lang="zh-CN" altLang="en-US" sz="2400" dirty="0"/>
          </a:p>
          <a:p>
            <a:r>
              <a:rPr lang="zh-CN" altLang="en-US" sz="2400" dirty="0"/>
              <a:t>For industry：</a:t>
            </a:r>
          </a:p>
          <a:p>
            <a:r>
              <a:rPr lang="zh-CN" altLang="en-US" sz="2400" dirty="0"/>
              <a:t>destroy the automatic water supply machine and the underneath</a:t>
            </a:r>
          </a:p>
          <a:p>
            <a:endParaRPr lang="zh-CN" altLang="en-US" sz="2400" dirty="0"/>
          </a:p>
          <a:p>
            <a:r>
              <a:rPr lang="zh-CN" altLang="en-US" sz="2400" dirty="0"/>
              <a:t>For residents：</a:t>
            </a:r>
          </a:p>
          <a:p>
            <a:r>
              <a:rPr lang="zh-CN" altLang="en-US" sz="2400" dirty="0"/>
              <a:t>the quality of drinking water was negatively affected</a:t>
            </a:r>
          </a:p>
          <a:p>
            <a:r>
              <a:rPr lang="zh-CN" altLang="en-US" sz="2400" dirty="0"/>
              <a:t>endemic diseases spread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0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C93C723-993F-4A32-8FB6-2071DD5ACC46}"/>
              </a:ext>
            </a:extLst>
          </p:cNvPr>
          <p:cNvSpPr/>
          <p:nvPr/>
        </p:nvSpPr>
        <p:spPr>
          <a:xfrm>
            <a:off x="1142683" y="2508250"/>
            <a:ext cx="9686925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Our SOLUTION:</a:t>
            </a:r>
          </a:p>
          <a:p>
            <a:pPr algn="ctr"/>
            <a:r>
              <a:rPr lang="en-US" altLang="zh-CN" sz="8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Build a wetland Park</a:t>
            </a:r>
          </a:p>
        </p:txBody>
      </p:sp>
    </p:spTree>
    <p:extLst>
      <p:ext uri="{BB962C8B-B14F-4D97-AF65-F5344CB8AC3E}">
        <p14:creationId xmlns:p14="http://schemas.microsoft.com/office/powerpoint/2010/main" val="7412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8EB8D8-566E-456D-A372-47F659E62407}"/>
              </a:ext>
            </a:extLst>
          </p:cNvPr>
          <p:cNvSpPr/>
          <p:nvPr/>
        </p:nvSpPr>
        <p:spPr>
          <a:xfrm>
            <a:off x="0" y="3030779"/>
            <a:ext cx="1228011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The functions of wetland </a:t>
            </a:r>
          </a:p>
        </p:txBody>
      </p:sp>
    </p:spTree>
    <p:extLst>
      <p:ext uri="{BB962C8B-B14F-4D97-AF65-F5344CB8AC3E}">
        <p14:creationId xmlns:p14="http://schemas.microsoft.com/office/powerpoint/2010/main" val="15955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462602-995B-4746-B6F0-89223F52A117}"/>
              </a:ext>
            </a:extLst>
          </p:cNvPr>
          <p:cNvSpPr/>
          <p:nvPr/>
        </p:nvSpPr>
        <p:spPr>
          <a:xfrm>
            <a:off x="1263116" y="690778"/>
            <a:ext cx="327525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19E76-4461-48F3-B088-0D70D65F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" y="1779639"/>
            <a:ext cx="10235381" cy="48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462602-995B-4746-B6F0-89223F52A117}"/>
              </a:ext>
            </a:extLst>
          </p:cNvPr>
          <p:cNvSpPr/>
          <p:nvPr/>
        </p:nvSpPr>
        <p:spPr>
          <a:xfrm>
            <a:off x="1341544" y="789100"/>
            <a:ext cx="327525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Functions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8D6FE6A-AECD-436C-A38C-B222042560AA}"/>
              </a:ext>
            </a:extLst>
          </p:cNvPr>
          <p:cNvSpPr/>
          <p:nvPr/>
        </p:nvSpPr>
        <p:spPr>
          <a:xfrm>
            <a:off x="2015959" y="1686776"/>
            <a:ext cx="8160082" cy="5046468"/>
          </a:xfrm>
          <a:custGeom>
            <a:avLst/>
            <a:gdLst>
              <a:gd name="connsiteX0" fmla="*/ 0 w 5730758"/>
              <a:gd name="connsiteY0" fmla="*/ 1404006 h 2808011"/>
              <a:gd name="connsiteX1" fmla="*/ 2865379 w 5730758"/>
              <a:gd name="connsiteY1" fmla="*/ 0 h 2808011"/>
              <a:gd name="connsiteX2" fmla="*/ 5730758 w 5730758"/>
              <a:gd name="connsiteY2" fmla="*/ 1404006 h 2808011"/>
              <a:gd name="connsiteX3" fmla="*/ 2865379 w 5730758"/>
              <a:gd name="connsiteY3" fmla="*/ 2808012 h 2808011"/>
              <a:gd name="connsiteX4" fmla="*/ 0 w 5730758"/>
              <a:gd name="connsiteY4" fmla="*/ 1404006 h 28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0758" h="2808011">
                <a:moveTo>
                  <a:pt x="0" y="1404006"/>
                </a:moveTo>
                <a:cubicBezTo>
                  <a:pt x="0" y="628595"/>
                  <a:pt x="1282874" y="0"/>
                  <a:pt x="2865379" y="0"/>
                </a:cubicBezTo>
                <a:cubicBezTo>
                  <a:pt x="4447884" y="0"/>
                  <a:pt x="5730758" y="628595"/>
                  <a:pt x="5730758" y="1404006"/>
                </a:cubicBezTo>
                <a:cubicBezTo>
                  <a:pt x="5730758" y="2179417"/>
                  <a:pt x="4447884" y="2808012"/>
                  <a:pt x="2865379" y="2808012"/>
                </a:cubicBezTo>
                <a:cubicBezTo>
                  <a:pt x="1282874" y="2808012"/>
                  <a:pt x="0" y="2179417"/>
                  <a:pt x="0" y="1404006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7350" tIns="449324" rIns="877350" bIns="449324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1. Prevention of salt water intrusion.</a:t>
            </a:r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2. Water supply</a:t>
            </a:r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3. Recharge groundwater</a:t>
            </a:r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 4. Remove and transform the poisons and impurities</a:t>
            </a:r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5. Habitat of wild animals</a:t>
            </a:r>
          </a:p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000" dirty="0"/>
              <a:t>6. Reserve nutrients</a:t>
            </a:r>
          </a:p>
        </p:txBody>
      </p:sp>
    </p:spTree>
    <p:extLst>
      <p:ext uri="{BB962C8B-B14F-4D97-AF65-F5344CB8AC3E}">
        <p14:creationId xmlns:p14="http://schemas.microsoft.com/office/powerpoint/2010/main" val="42604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8EB8D8-566E-456D-A372-47F659E62407}"/>
              </a:ext>
            </a:extLst>
          </p:cNvPr>
          <p:cNvSpPr/>
          <p:nvPr/>
        </p:nvSpPr>
        <p:spPr>
          <a:xfrm>
            <a:off x="1002251" y="2606573"/>
            <a:ext cx="1062011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Commercialization of </a:t>
            </a:r>
          </a:p>
          <a:p>
            <a:pPr algn="ctr"/>
            <a:r>
              <a:rPr lang="en-US" altLang="zh-CN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the wetland park</a:t>
            </a:r>
          </a:p>
        </p:txBody>
      </p:sp>
    </p:spTree>
    <p:extLst>
      <p:ext uri="{BB962C8B-B14F-4D97-AF65-F5344CB8AC3E}">
        <p14:creationId xmlns:p14="http://schemas.microsoft.com/office/powerpoint/2010/main" val="35077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F7FBF"/>
      </a:dk2>
      <a:lt2>
        <a:srgbClr val="E7E6E6"/>
      </a:lt2>
      <a:accent1>
        <a:srgbClr val="7AB9D1"/>
      </a:accent1>
      <a:accent2>
        <a:srgbClr val="64C6BE"/>
      </a:accent2>
      <a:accent3>
        <a:srgbClr val="A5A5A5"/>
      </a:accent3>
      <a:accent4>
        <a:srgbClr val="E5A4A4"/>
      </a:accent4>
      <a:accent5>
        <a:srgbClr val="EAF5F3"/>
      </a:accent5>
      <a:accent6>
        <a:srgbClr val="6DD9A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224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方正舒体</vt:lpstr>
      <vt:lpstr>宋体</vt:lpstr>
      <vt:lpstr>华文隶书</vt:lpstr>
      <vt:lpstr>Aharoni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Janice</Manager>
  <Company>Janice工作室</Company>
  <LinksUpToDate>false</LinksUpToDate>
  <SharedDoc>false</SharedDoc>
  <HyperlinkBase>http://blog.sina.com.cn/janice1016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SOLVE Presentation</dc:title>
  <dc:subject>Janice作品</dc:subject>
  <dc:creator>RUNMING LI</dc:creator>
  <cp:keywords/>
  <dc:description>http://blog.sina.com.cn/janice1016</dc:description>
  <cp:lastModifiedBy>LI RUNMING</cp:lastModifiedBy>
  <cp:revision>529</cp:revision>
  <dcterms:created xsi:type="dcterms:W3CDTF">2016-05-20T12:59:00Z</dcterms:created>
  <dcterms:modified xsi:type="dcterms:W3CDTF">2018-06-24T12:24:06Z</dcterms:modified>
  <cp:category>presentation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