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Weverka" initials="JW" lastIdx="2" clrIdx="0">
    <p:extLst>
      <p:ext uri="{19B8F6BF-5375-455C-9EA6-DF929625EA0E}">
        <p15:presenceInfo xmlns:p15="http://schemas.microsoft.com/office/powerpoint/2012/main" userId="f86394dc9fc65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 snapToGrid="0">
      <p:cViewPr varScale="1">
        <p:scale>
          <a:sx n="103" d="100"/>
          <a:sy n="103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E505-EBE2-48CB-A163-4D237DBBE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2327-2EFC-4116-94AC-0F89BB93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C2FC-8677-41E2-A15F-6B87270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8865-1915-45CB-A2E9-7303E6EF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0EFE-471F-41AE-939C-FFE8F67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6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DA9-C25F-4EFE-8868-D9016463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FA424-A468-4837-AD63-BD4C6864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EAE9E-7AA8-4FE2-A310-D95F3F68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465A-699D-4C57-A2B2-E930F13B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9B32-3FAE-4675-8E94-361806A9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26BE-425A-4AE0-A0CA-A5DDF530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6E06-0770-4950-B1B0-E4ADE661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E6F9-7DD3-4E5F-883E-0F9BD418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6303-8B5C-4135-A41F-DB1E815B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D007-2E92-4D6E-B8E6-B7BDBB08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C410-82A7-458F-B9D0-D80438A3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2B3A-9883-479B-9920-2ED1292E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EC63-16D9-4091-9F3E-77D1BEB8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BA61-A198-461A-9CB6-2409BC14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5DCA-C3D5-4F69-9C4D-064033C5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9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12B2-E4DF-486B-AFB2-C2775C31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5071-F95E-4F40-84D4-5F91FDAB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6057-86DA-4406-97B7-910C6DDD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2C11-6E50-4671-87EC-36E6D502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D566-0250-4EE8-B828-B67B02AA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8B75-F81B-4F3D-872F-7C0A4A87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D211-D20E-486A-85D0-9C806837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3392-71EF-4FE3-B529-90F612F7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C5AEC-6099-4EF8-B0DC-7898F2A9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F01D-09D6-4E2B-8B14-FE795EAC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1891-CE64-433C-B212-9732B61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9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9541-9674-4976-B9B2-2916774C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DA21-09CA-41EB-81F8-E7628576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17E8D-6C7F-454E-B149-6CC7BF19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EB5A1-213B-4653-BEA5-6E22DAF52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788F5-6DDF-4444-84CA-A2A9753D9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B152D-3F30-41F1-8543-74B8E850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33355-B779-4545-807A-BEC38B32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8751D-2356-44B2-AB37-F9D0D93A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FBB-8A19-44EA-BC01-C5C6AEBB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C2CD4-8FB4-4B55-B833-915B5900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1572-F750-423B-BBBA-C0A2FC72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1ADB5-3016-4A9D-ADF6-8C7B769C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A03C2-7439-4FCE-BDD4-94A5ABAC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138D-3499-432E-B45C-61F40F76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CA5B-454C-45EB-ABFB-DA0F5AC9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6EAA-A7DB-4A09-B18B-43900A34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8A0B-8334-47A7-A6B6-9F11BEE7A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9978-E5CC-4C03-A752-89DDF1E5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C6AC-2339-48AF-9D44-E2B813B6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8E199-E71F-49E1-859F-C01BB44B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7A05B-0C4A-4E83-A881-9BAA2087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962-1846-40B1-B327-6951C6E4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34904-2FF4-49CA-ADB1-A87D4615C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A7E01-1009-4A16-83CF-78E29957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0659-305C-4252-AF14-5B7A3F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0022E-3678-486F-8BFE-A985C631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8DAE-9383-4E4C-A618-7CFC3285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2481B-5835-4983-AAC2-94F04D22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590F-16DA-4D56-A152-79E72271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8E18-D86C-4C57-A8C6-2E553A1D0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E532-186C-404F-9DE5-430235C6C07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C499-6097-4E97-9E9F-717BE1499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F02C-AB6D-4D7A-B97D-E04DB7B26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36B6-9384-4538-837C-1689D673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818A-8E39-4748-8C78-2467536E4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53371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8C9-9CB3-4443-8E72-07116244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variogram to identify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A419-9A6A-4549-8011-C1B5365A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8118" cy="4351338"/>
          </a:xfrm>
        </p:spPr>
        <p:txBody>
          <a:bodyPr/>
          <a:lstStyle/>
          <a:p>
            <a:r>
              <a:rPr lang="en-US" dirty="0"/>
              <a:t>Plots variance as a function of distance between sample points</a:t>
            </a:r>
          </a:p>
          <a:p>
            <a:pPr lvl="1"/>
            <a:r>
              <a:rPr lang="en-US" dirty="0"/>
              <a:t>“nugget” is variance at zero distance</a:t>
            </a:r>
          </a:p>
          <a:p>
            <a:pPr lvl="1"/>
            <a:r>
              <a:rPr lang="en-US" dirty="0"/>
              <a:t>“sill” is the asymptote value</a:t>
            </a:r>
          </a:p>
          <a:p>
            <a:pPr lvl="1"/>
            <a:r>
              <a:rPr lang="en-US" dirty="0"/>
              <a:t>“range” is distance where variogram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997A7-B522-43E1-A557-EB6DEAAF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22" y="1530221"/>
            <a:ext cx="3648853" cy="2327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AD4D9-BE3C-47AA-AF1F-4A54FEF7A32C}"/>
              </a:ext>
            </a:extLst>
          </p:cNvPr>
          <p:cNvSpPr txBox="1"/>
          <p:nvPr/>
        </p:nvSpPr>
        <p:spPr>
          <a:xfrm>
            <a:off x="10094265" y="1517559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039C7-C32C-43C5-A5D0-178A527F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8" y="3870211"/>
            <a:ext cx="5812837" cy="95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13520-9E13-4B01-9867-6C05BD56B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808" y="4429013"/>
            <a:ext cx="3212627" cy="2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D597-F1C8-492B-B885-5105FE75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52208" cy="1325563"/>
          </a:xfrm>
        </p:spPr>
        <p:txBody>
          <a:bodyPr/>
          <a:lstStyle/>
          <a:p>
            <a:r>
              <a:rPr lang="en-US" dirty="0"/>
              <a:t>Using a spline correlogram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7B5BE-3681-4128-AF18-13BBFCF3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179" y="2652134"/>
            <a:ext cx="4497388" cy="348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96927-F859-4A80-B647-C93DED9A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56" y="2027457"/>
            <a:ext cx="5823932" cy="5476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C2FA1-4635-44BF-8FB1-A5AE965A9B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28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 correlation as a function of distance between sample points</a:t>
            </a:r>
          </a:p>
          <a:p>
            <a:pPr lvl="1"/>
            <a:r>
              <a:rPr lang="en-US" dirty="0"/>
              <a:t>Non-parametric estimator to get smooth function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68756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1420-19A5-410A-B076-DA36B958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describe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52CA-0C4E-4A48-9AEC-BC3A18EC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0837" cy="4351338"/>
          </a:xfrm>
        </p:spPr>
        <p:txBody>
          <a:bodyPr/>
          <a:lstStyle/>
          <a:p>
            <a:r>
              <a:rPr lang="en-US" dirty="0"/>
              <a:t>Spherical, Linear, Ratio, Gaussian, Exponential</a:t>
            </a:r>
          </a:p>
          <a:p>
            <a:r>
              <a:rPr lang="en-US" dirty="0"/>
              <a:t>Continuous functions that define autocorrelation</a:t>
            </a:r>
          </a:p>
          <a:p>
            <a:r>
              <a:rPr lang="en-US" dirty="0"/>
              <a:t>Can compare AIC between different autocorrelation models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E8976-3428-40D4-A060-16A2A423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92" y="1308656"/>
            <a:ext cx="4310744" cy="212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CD5E8-0C08-4A24-833C-3708097D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435" y="3704860"/>
            <a:ext cx="6767146" cy="50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1F780-AC55-49DB-96D0-104D745D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35" y="4207824"/>
            <a:ext cx="3605478" cy="2064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03CB0-859A-4735-A685-081E9C3C9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895" y="4214396"/>
            <a:ext cx="2983686" cy="2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6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922A-D783-47CA-BC97-91FE822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spatial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39FC-C874-47D7-8C14-239F7D9D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3718" cy="4351338"/>
          </a:xfrm>
        </p:spPr>
        <p:txBody>
          <a:bodyPr/>
          <a:lstStyle/>
          <a:p>
            <a:r>
              <a:rPr lang="en-US" dirty="0"/>
              <a:t>Importance of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8F5B1-2820-4FED-B7AC-38A4B5B7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357" y="1690688"/>
            <a:ext cx="6698560" cy="670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30DE8-020D-4B99-93A6-027209E9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287" y="2476188"/>
            <a:ext cx="3209630" cy="3050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4A4F-32E6-461E-864C-E66CCCC1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22" y="3055957"/>
            <a:ext cx="681287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108E-2211-4267-AB40-6D4A4339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0D51-5C0F-4A03-B460-8E72993E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GLS differ from ordinary least-squares?</a:t>
            </a:r>
          </a:p>
          <a:p>
            <a:r>
              <a:rPr lang="en-US" dirty="0"/>
              <a:t>Identifying and describing autocorrelation</a:t>
            </a:r>
          </a:p>
          <a:p>
            <a:r>
              <a:rPr lang="en-US" dirty="0"/>
              <a:t>Regularly and irregularly spaced data</a:t>
            </a:r>
          </a:p>
        </p:txBody>
      </p:sp>
    </p:spTree>
    <p:extLst>
      <p:ext uri="{BB962C8B-B14F-4D97-AF65-F5344CB8AC3E}">
        <p14:creationId xmlns:p14="http://schemas.microsoft.com/office/powerpoint/2010/main" val="390926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6041-EF86-45E5-99CB-D65415D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Linear Model 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B76F-D95C-4F8D-8803-D7B5E71A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  <a:p>
            <a:pPr lvl="1"/>
            <a:r>
              <a:rPr lang="en-US" dirty="0"/>
              <a:t>Data can be </a:t>
            </a:r>
            <a:r>
              <a:rPr lang="en-US" b="1" dirty="0"/>
              <a:t>auto-correlated</a:t>
            </a:r>
            <a:endParaRPr lang="en-US" dirty="0"/>
          </a:p>
          <a:p>
            <a:r>
              <a:rPr lang="en-US" dirty="0"/>
              <a:t>Often for temporally or spatially structured data, assumptions of independence are not valid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89BF4-5E3A-41EE-A4DC-7A606C938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3730"/>
            <a:ext cx="4432561" cy="2623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C16D5-1B17-4BD9-A555-84A49459FC34}"/>
              </a:ext>
            </a:extLst>
          </p:cNvPr>
          <p:cNvSpPr txBox="1"/>
          <p:nvPr/>
        </p:nvSpPr>
        <p:spPr>
          <a:xfrm>
            <a:off x="6096000" y="5271796"/>
            <a:ext cx="45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How does rainfall affect bird populations?</a:t>
            </a:r>
          </a:p>
        </p:txBody>
      </p:sp>
    </p:spTree>
    <p:extLst>
      <p:ext uri="{BB962C8B-B14F-4D97-AF65-F5344CB8AC3E}">
        <p14:creationId xmlns:p14="http://schemas.microsoft.com/office/powerpoint/2010/main" val="12196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7153-FBC3-4063-BED0-28FDA66A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227531"/>
            <a:ext cx="10515600" cy="1325563"/>
          </a:xfrm>
        </p:spPr>
        <p:txBody>
          <a:bodyPr/>
          <a:lstStyle/>
          <a:p>
            <a:r>
              <a:rPr lang="en-US" dirty="0"/>
              <a:t>Two minutes of 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17-DBDF-48F4-B17E-67D7D5C5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1450242"/>
            <a:ext cx="10515600" cy="36277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Standard linear models can be expressed:</a:t>
            </a:r>
          </a:p>
          <a:p>
            <a:pPr lvl="1"/>
            <a:r>
              <a:rPr lang="en-US" b="1" dirty="0"/>
              <a:t>y </a:t>
            </a:r>
            <a:r>
              <a:rPr lang="en-US" dirty="0"/>
              <a:t>is </a:t>
            </a:r>
            <a:r>
              <a:rPr lang="en-US" i="1" dirty="0"/>
              <a:t>n</a:t>
            </a:r>
            <a:r>
              <a:rPr lang="en-US" dirty="0"/>
              <a:t> x 1 response vector</a:t>
            </a:r>
          </a:p>
          <a:p>
            <a:pPr lvl="1"/>
            <a:r>
              <a:rPr lang="en-US" b="1" dirty="0"/>
              <a:t>X </a:t>
            </a:r>
            <a:r>
              <a:rPr lang="en-US" dirty="0"/>
              <a:t>is </a:t>
            </a:r>
            <a:r>
              <a:rPr lang="en-US" i="1" dirty="0"/>
              <a:t>n </a:t>
            </a:r>
            <a:r>
              <a:rPr lang="en-US" dirty="0"/>
              <a:t>x </a:t>
            </a:r>
            <a:r>
              <a:rPr lang="en-US" i="1" dirty="0"/>
              <a:t>k</a:t>
            </a:r>
            <a:r>
              <a:rPr lang="en-US" dirty="0"/>
              <a:t>+1</a:t>
            </a:r>
            <a:r>
              <a:rPr lang="en-US" i="1" dirty="0"/>
              <a:t> </a:t>
            </a:r>
            <a:r>
              <a:rPr lang="en-US" dirty="0"/>
              <a:t>matrix of data</a:t>
            </a:r>
          </a:p>
          <a:p>
            <a:pPr lvl="1"/>
            <a:r>
              <a:rPr lang="en-US" b="1" dirty="0"/>
              <a:t>β </a:t>
            </a:r>
            <a:r>
              <a:rPr lang="en-US" dirty="0"/>
              <a:t>is </a:t>
            </a:r>
            <a:r>
              <a:rPr lang="en-US" i="1" dirty="0"/>
              <a:t>k</a:t>
            </a:r>
            <a:r>
              <a:rPr lang="en-US" dirty="0"/>
              <a:t>+1 x 1 vector of regression coefficients</a:t>
            </a:r>
          </a:p>
          <a:p>
            <a:pPr lvl="1"/>
            <a:r>
              <a:rPr lang="en-US" b="1" dirty="0"/>
              <a:t>ε </a:t>
            </a:r>
            <a:r>
              <a:rPr lang="en-US" dirty="0"/>
              <a:t>is </a:t>
            </a:r>
            <a:r>
              <a:rPr lang="en-US" i="1" dirty="0"/>
              <a:t>n </a:t>
            </a:r>
            <a:r>
              <a:rPr lang="en-US" dirty="0"/>
              <a:t>x 1 vector of residuals</a:t>
            </a:r>
          </a:p>
          <a:p>
            <a:r>
              <a:rPr lang="el-GR" b="1" dirty="0"/>
              <a:t>ε</a:t>
            </a:r>
            <a:r>
              <a:rPr lang="en-US" b="1" dirty="0"/>
              <a:t> </a:t>
            </a:r>
            <a:r>
              <a:rPr lang="en-US" dirty="0"/>
              <a:t>is assumed to have a mean of zero, and variance </a:t>
            </a:r>
            <a:r>
              <a:rPr lang="el-GR" dirty="0"/>
              <a:t>σ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No covariance allowed (OLS)</a:t>
            </a:r>
          </a:p>
          <a:p>
            <a:r>
              <a:rPr lang="en-US" dirty="0"/>
              <a:t>In GLS, we create an variance-covariance matrix that describes a correlation structure of residuals</a:t>
            </a:r>
          </a:p>
          <a:p>
            <a:pPr lvl="1"/>
            <a:r>
              <a:rPr lang="en-US" dirty="0"/>
              <a:t>In OLS, this is just an identity matrix</a:t>
            </a:r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C5F79-F866-4142-A4E5-8798F3B3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91" y="1450242"/>
            <a:ext cx="2083122" cy="537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FAB53-4C1E-4F9E-A7EC-36393232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21" y="4776605"/>
            <a:ext cx="5439572" cy="1853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B8383-1EF3-4585-AFEF-16441053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326" y="1093961"/>
            <a:ext cx="563929" cy="12497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5DECC-990F-4F0F-967F-FC0C02455455}"/>
              </a:ext>
            </a:extLst>
          </p:cNvPr>
          <p:cNvCxnSpPr/>
          <p:nvPr/>
        </p:nvCxnSpPr>
        <p:spPr>
          <a:xfrm>
            <a:off x="9479902" y="1772816"/>
            <a:ext cx="11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50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1453-5AFE-4FA7-A863-EF990692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autocorrelation – regularly spaced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589E-2E29-4CA7-BC14-175CE0BF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2641" cy="4351338"/>
          </a:xfrm>
        </p:spPr>
        <p:txBody>
          <a:bodyPr/>
          <a:lstStyle/>
          <a:p>
            <a:r>
              <a:rPr lang="en-US" dirty="0"/>
              <a:t>Auto-correlation plot</a:t>
            </a:r>
          </a:p>
          <a:p>
            <a:pPr lvl="1"/>
            <a:r>
              <a:rPr lang="en-US" dirty="0"/>
              <a:t>Show correlation between data points of different lag distances</a:t>
            </a:r>
          </a:p>
          <a:p>
            <a:pPr lvl="1"/>
            <a:r>
              <a:rPr lang="en-US" dirty="0"/>
              <a:t>Partial </a:t>
            </a:r>
            <a:r>
              <a:rPr lang="en-US" dirty="0" err="1"/>
              <a:t>acf</a:t>
            </a:r>
            <a:r>
              <a:rPr lang="en-US" dirty="0"/>
              <a:t> is similar, but corrects for correlation caused by lower lag steps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E20AB-454D-4505-A7BD-F7984192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59" y="2598652"/>
            <a:ext cx="4887425" cy="315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30466-B75E-4963-9D1E-14FEFFFC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55" y="1550393"/>
            <a:ext cx="3116850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0F70-10BA-4D2D-B4AC-3B0010AF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correlation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70D9-1867-4E7B-BFF8-13BF9FC4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5105" cy="3900472"/>
          </a:xfrm>
        </p:spPr>
        <p:txBody>
          <a:bodyPr/>
          <a:lstStyle/>
          <a:p>
            <a:r>
              <a:rPr lang="en-US" dirty="0"/>
              <a:t>Autoregressive correlation structure:</a:t>
            </a:r>
          </a:p>
          <a:p>
            <a:pPr lvl="1"/>
            <a:r>
              <a:rPr lang="en-US" dirty="0"/>
              <a:t>Parameter </a:t>
            </a:r>
            <a:r>
              <a:rPr lang="en-US" i="1" dirty="0"/>
              <a:t>p </a:t>
            </a:r>
            <a:r>
              <a:rPr lang="en-US" dirty="0"/>
              <a:t>determines the lag of the autocorrelation</a:t>
            </a:r>
          </a:p>
          <a:p>
            <a:r>
              <a:rPr lang="en-US" dirty="0"/>
              <a:t>Moving average correlation structure:</a:t>
            </a:r>
          </a:p>
          <a:p>
            <a:pPr lvl="1"/>
            <a:r>
              <a:rPr lang="en-US" dirty="0"/>
              <a:t>Parameter </a:t>
            </a:r>
            <a:r>
              <a:rPr lang="en-US" i="1" dirty="0"/>
              <a:t>q </a:t>
            </a:r>
            <a:r>
              <a:rPr lang="en-US" dirty="0"/>
              <a:t>determines moving average lag</a:t>
            </a:r>
          </a:p>
          <a:p>
            <a:r>
              <a:rPr lang="en-US" dirty="0"/>
              <a:t>Can combine AR and MA to make ARMA, with parameters (</a:t>
            </a:r>
            <a:r>
              <a:rPr lang="en-US" i="1" dirty="0"/>
              <a:t>p, q</a:t>
            </a:r>
            <a:r>
              <a:rPr lang="en-US" dirty="0"/>
              <a:t>)</a:t>
            </a:r>
          </a:p>
          <a:p>
            <a:r>
              <a:rPr lang="en-US" dirty="0" err="1"/>
              <a:t>Zuur</a:t>
            </a:r>
            <a:r>
              <a:rPr lang="en-US" dirty="0"/>
              <a:t>: “The ARMA(</a:t>
            </a:r>
            <a:r>
              <a:rPr lang="en-US" i="1" dirty="0"/>
              <a:t>p, q</a:t>
            </a:r>
            <a:r>
              <a:rPr lang="en-US" dirty="0"/>
              <a:t>) can be seen as a black box to fix residual correlation problems”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2F8D7-2A75-48F7-93B5-F95F0F1A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1" y="1825625"/>
            <a:ext cx="5006774" cy="510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214FF-CA59-49C0-8085-4E69365E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00" y="2808208"/>
            <a:ext cx="480101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3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FEE6-0487-448C-BAF1-3D99E4C3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B6DC-824E-46CF-A0F6-3531401D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983" cy="4351338"/>
          </a:xfrm>
        </p:spPr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nlme</a:t>
            </a:r>
            <a:endParaRPr lang="en-US" dirty="0"/>
          </a:p>
          <a:p>
            <a:pPr lvl="1"/>
            <a:r>
              <a:rPr lang="en-US" dirty="0" err="1"/>
              <a:t>corARMA</a:t>
            </a:r>
            <a:endParaRPr lang="en-US" dirty="0"/>
          </a:p>
          <a:p>
            <a:pPr lvl="1"/>
            <a:r>
              <a:rPr lang="en-US" dirty="0"/>
              <a:t>Starting value somewhat arbitrary</a:t>
            </a:r>
          </a:p>
          <a:p>
            <a:r>
              <a:rPr lang="en-US" dirty="0" err="1"/>
              <a:t>gls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Works like </a:t>
            </a:r>
            <a:r>
              <a:rPr lang="en-US" dirty="0" err="1"/>
              <a:t>lm</a:t>
            </a:r>
            <a:r>
              <a:rPr lang="en-US" dirty="0"/>
              <a:t>(), but allows for definition of correlation structure</a:t>
            </a:r>
          </a:p>
          <a:p>
            <a:r>
              <a:rPr lang="en-US" dirty="0"/>
              <a:t>Determine best correlation structure by model comparison with AIC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8876C-0347-4AE6-87EA-F5003D7A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73" y="1690688"/>
            <a:ext cx="4381556" cy="55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7062E-5781-40EA-A20C-1E39F12B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72" y="2753559"/>
            <a:ext cx="4586455" cy="20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8836-1FEF-4197-B056-5A1528A8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Irregularly spaced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F0C1-57FC-440F-AA7D-BA170566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is conceptually similar</a:t>
            </a:r>
          </a:p>
          <a:p>
            <a:pPr lvl="1"/>
            <a:r>
              <a:rPr lang="en-US" dirty="0"/>
              <a:t>Look for evidence of autocorrelation</a:t>
            </a:r>
          </a:p>
          <a:p>
            <a:pPr lvl="1"/>
            <a:r>
              <a:rPr lang="en-US" dirty="0"/>
              <a:t>Find an appropriate model to describe autocorrelation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12BAE-F797-4A6E-93C8-B97A829F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3428"/>
            <a:ext cx="3903773" cy="3239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89C37-225E-44B6-B963-7A2C3F0A236F}"/>
              </a:ext>
            </a:extLst>
          </p:cNvPr>
          <p:cNvSpPr txBox="1"/>
          <p:nvPr/>
        </p:nvSpPr>
        <p:spPr>
          <a:xfrm>
            <a:off x="5345976" y="5688588"/>
            <a:ext cx="4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Flowering time of Arabidopsis in Spain &amp; Portugal</a:t>
            </a:r>
          </a:p>
        </p:txBody>
      </p:sp>
    </p:spTree>
    <p:extLst>
      <p:ext uri="{BB962C8B-B14F-4D97-AF65-F5344CB8AC3E}">
        <p14:creationId xmlns:p14="http://schemas.microsoft.com/office/powerpoint/2010/main" val="307518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5C9D-D0C3-457D-989C-95E5D9A7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spatial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1EE0-59D0-4982-82DA-806DBA21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4894" cy="4351338"/>
          </a:xfrm>
        </p:spPr>
        <p:txBody>
          <a:bodyPr/>
          <a:lstStyle/>
          <a:p>
            <a:r>
              <a:rPr lang="en-US" dirty="0"/>
              <a:t>Start by plot deviation from mean in 2d space with bubble ()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B69C0-367E-4B2C-9558-631208CC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84" y="1825625"/>
            <a:ext cx="5962713" cy="956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2CEF6-AB5D-46B1-94D9-9DEA9F95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82" y="2781784"/>
            <a:ext cx="502201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407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Generalized Least Squares</vt:lpstr>
      <vt:lpstr>Overview</vt:lpstr>
      <vt:lpstr>Relaxing Linear Model Assumptions:</vt:lpstr>
      <vt:lpstr>Two minutes of matrix algebra</vt:lpstr>
      <vt:lpstr>Recognizing autocorrelation – regularly spaced data</vt:lpstr>
      <vt:lpstr>ARMA correlation structure</vt:lpstr>
      <vt:lpstr>Implementation</vt:lpstr>
      <vt:lpstr>Irregularly spaced data</vt:lpstr>
      <vt:lpstr>Identifying spatial autocorrelation</vt:lpstr>
      <vt:lpstr>Using a variogram to identify autocorrelation</vt:lpstr>
      <vt:lpstr>Using a spline correlogram</vt:lpstr>
      <vt:lpstr>Functions to describe autocorrelation</vt:lpstr>
      <vt:lpstr>Other spatial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Least Squares</dc:title>
  <dc:creator>Jacob Weverka</dc:creator>
  <cp:lastModifiedBy>Jacob Weverka</cp:lastModifiedBy>
  <cp:revision>26</cp:revision>
  <dcterms:created xsi:type="dcterms:W3CDTF">2020-08-24T15:21:22Z</dcterms:created>
  <dcterms:modified xsi:type="dcterms:W3CDTF">2020-08-25T16:34:12Z</dcterms:modified>
</cp:coreProperties>
</file>