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73" r:id="rId5"/>
    <p:sldId id="264" r:id="rId6"/>
    <p:sldId id="271" r:id="rId7"/>
    <p:sldId id="272" r:id="rId8"/>
    <p:sldId id="270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70196A-C2D3-4E14-B0F9-E6EAE3337CA7}" v="11" dt="2023-12-13T18:32:11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4C108-2EC6-4A59-909C-713BF8FB6B1B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7E23F3-8438-498A-B220-360EAB919B2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597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7E23F3-8438-498A-B220-360EAB919B2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6312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1FEE-29D9-AB2A-E18D-BC258745A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E48A2-5F03-9F8A-0AF3-2A72122EC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D52C9-E5AF-62A0-4707-55381729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D578-81B7-4218-9E6D-5B00144909CD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A09A0-1901-B89E-5EF1-66035902E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9F3B7-42DC-F856-0245-83313049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6432-1588-4944-A841-79FB3318AC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72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66DD-1B3C-6D27-E9A8-BC193C36C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71D73-785B-D622-2D66-42F879134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1021B-F85C-1BBE-8D3E-5AAAEDCE0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D578-81B7-4218-9E6D-5B00144909CD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7B88-E4D0-7BA6-0C3A-AB50C1950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AB01-D332-7B57-E0E1-E7BDEA55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6432-1588-4944-A841-79FB3318AC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66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A0DE3D-BC5B-8AAD-9A61-697EF7B09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E49E0-37A7-DC22-6EF4-4F70E01B9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27458-DABB-4294-90F3-42FDF9211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D578-81B7-4218-9E6D-5B00144909CD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B4E26-5D05-AC2A-BD13-05592C068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07E63-9E34-0998-BF0C-8FCF1C4DF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6432-1588-4944-A841-79FB3318AC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0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092DF-ADF7-6C1C-41AD-D667E9D8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869EF-BDAD-D266-EB80-C8DB962E4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050DD-9015-331A-FCA6-6D3D4350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D578-81B7-4218-9E6D-5B00144909CD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827F5-854F-7027-7744-91E228909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F5442-DA91-A774-37F6-ED53FC9C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6432-1588-4944-A841-79FB3318AC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74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E6840-34A9-EA84-A8FA-6CA45A4B9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AA295-D37A-D4A2-6C99-544FAC37A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BB710-8998-19FA-1907-ECA49AA49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D578-81B7-4218-9E6D-5B00144909CD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450D5-0A20-CC59-0C64-ADA2E610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7A0B7-6341-5D0C-E866-9AC59B598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6432-1588-4944-A841-79FB3318AC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35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9C9AD-07F5-BE8B-F0D8-507B9D6E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123AA-AC2B-F94E-005B-5E45F71D20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059E2-D4B0-FAB6-1F1C-B8E354CAA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548E1-0AAE-C447-15B9-D443BD837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D578-81B7-4218-9E6D-5B00144909CD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4D028-C79E-375D-8A9E-4769E1BBB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32EF5-FA56-EE26-2A27-DB903F8C8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6432-1588-4944-A841-79FB3318AC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02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18037-3290-37FA-22FD-240607AD4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07326-E318-CE84-39DC-4CAD31EB1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3A3AB-DD11-0050-F18F-0B384742E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F8469E-6366-451C-89CD-A144F30CB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703175-762C-DB4E-3F6F-9F912658E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12FF1B-98AC-1869-872B-F34212D52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D578-81B7-4218-9E6D-5B00144909CD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09661F-7374-2913-CBE5-5F6ABD1D5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E48B3-8A67-3401-D0A3-BB10CA2A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6432-1588-4944-A841-79FB3318AC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97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2FA35-1343-A68B-6973-76F2C5E43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3B7A33-CA09-4A88-F093-CF3B72E41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D578-81B7-4218-9E6D-5B00144909CD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B4644A-1B0B-329E-3745-37394D879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1D412-DBBB-EFBD-45F6-B80CD7756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6432-1588-4944-A841-79FB3318AC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00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B0691C-AEFD-FCB1-8ADC-960B2F18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D578-81B7-4218-9E6D-5B00144909CD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2C81D2-B650-888F-71BB-5413241C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9286C-283F-92ED-F9CE-BA4C72C0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6432-1588-4944-A841-79FB3318AC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95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B054-E7B7-BD54-E2D2-87985D716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7F983-2331-819F-5CB3-B93D517C4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79754-029B-B9F2-5509-33F76B9FD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B481C-615C-6378-A710-62BD7AE5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D578-81B7-4218-9E6D-5B00144909CD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695AA-CA57-D12F-D209-4618CAE1C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639E8-55BF-EC5F-E066-333FD862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6432-1588-4944-A841-79FB3318AC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72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3DA6-3470-3B33-E739-273DD14C1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CEC652-C920-C30F-B24C-95DADEAD9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9172B-05C0-E08F-96DC-890054205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78BAA-EAC2-FC27-E5E4-AB2B4CF21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D578-81B7-4218-9E6D-5B00144909CD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69B59-7227-65F6-868A-28F968A7B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DFA8D-B1CC-D7BC-6B1F-41341664D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6432-1588-4944-A841-79FB3318AC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439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23D71-6F98-4560-717E-99A18D688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A07BF-3AA0-E196-2294-258933855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7D2DD-B711-1D5A-72BA-087BBF669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7D578-81B7-4218-9E6D-5B00144909CD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A8992-8059-5724-136F-12305ECDD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B2EF2-67A6-35F6-8D3C-94C7F5A86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46432-1588-4944-A841-79FB3318AC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30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3C40FA47-74D7-F671-E843-BBEA8C0C8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848" y="4509688"/>
            <a:ext cx="3710567" cy="2116183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1E48C1A0-A4DE-A153-2C8F-F0CCA3E20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90" y="185723"/>
            <a:ext cx="6800850" cy="1698632"/>
          </a:xfrm>
        </p:spPr>
        <p:txBody>
          <a:bodyPr rtlCol="0">
            <a:normAutofit fontScale="90000"/>
          </a:bodyPr>
          <a:lstStyle/>
          <a:p>
            <a:pPr algn="l"/>
            <a:r>
              <a:rPr lang="pt-BR" sz="4400" dirty="0"/>
              <a:t> </a:t>
            </a:r>
            <a:br>
              <a:rPr lang="pt-BR" sz="4400" dirty="0"/>
            </a:br>
            <a:r>
              <a:rPr lang="en-US" sz="3200" dirty="0"/>
              <a:t>Navigating Quantum Realities: A Comprehensive Analysis of Quantum Computers, Providers, and </a:t>
            </a:r>
            <a:r>
              <a:rPr lang="en-US" sz="3200" dirty="0" err="1"/>
              <a:t>Qiskit</a:t>
            </a:r>
            <a:r>
              <a:rPr lang="en-US" sz="3200" dirty="0"/>
              <a:t> Compatibility Challenges and Opportunities</a:t>
            </a:r>
            <a:endParaRPr lang="pt-BR" sz="4400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8EC1185C-84B6-5B9C-6839-0B74DF89D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0" y="4973646"/>
            <a:ext cx="5900737" cy="1367657"/>
          </a:xfrm>
        </p:spPr>
        <p:txBody>
          <a:bodyPr rtlCol="0">
            <a:normAutofit/>
          </a:bodyPr>
          <a:lstStyle/>
          <a:p>
            <a:pPr algn="l" rtl="0"/>
            <a:r>
              <a:rPr lang="en-IE" sz="1400" dirty="0"/>
              <a:t>Weverton de Souza Castanho</a:t>
            </a:r>
            <a:br>
              <a:rPr lang="en-IE" sz="1400" dirty="0"/>
            </a:br>
            <a:r>
              <a:rPr lang="en-IE" sz="1400" dirty="0"/>
              <a:t>TU Dublin Tallaght</a:t>
            </a:r>
            <a:br>
              <a:rPr lang="en-IE" sz="1400" dirty="0"/>
            </a:br>
            <a:r>
              <a:rPr lang="en-IE" sz="1400" dirty="0"/>
              <a:t>Email: X00193205@myTUDublin.ie  </a:t>
            </a:r>
            <a:br>
              <a:rPr lang="en-IE" sz="1400" dirty="0"/>
            </a:br>
            <a:r>
              <a:rPr lang="en-IE" sz="1400" dirty="0"/>
              <a:t>14.DEC.2023</a:t>
            </a:r>
            <a:br>
              <a:rPr lang="en-IE" sz="1400" dirty="0"/>
            </a:br>
            <a:r>
              <a:rPr lang="en-IE" sz="1400" dirty="0"/>
              <a:t>MSc. Solution Software Architecture Program</a:t>
            </a:r>
            <a:br>
              <a:rPr lang="en-IE" sz="1400" dirty="0"/>
            </a:br>
            <a:r>
              <a:rPr lang="en-US" sz="1400" dirty="0"/>
              <a:t>School of Enterprise Computing and Digital Transformation, TU Dublin, Ireland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08625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82"/>
    </mc:Choice>
    <mc:Fallback xmlns="">
      <p:transition spd="slow" advTm="1358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C86F6B79-2DC9-F3D4-852E-D0DAB0249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0" y="6056582"/>
            <a:ext cx="1288093" cy="734616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5424EA9F-74FF-E2CF-DBE1-C7B403B61091}"/>
              </a:ext>
            </a:extLst>
          </p:cNvPr>
          <p:cNvSpPr txBox="1">
            <a:spLocks/>
          </p:cNvSpPr>
          <p:nvPr/>
        </p:nvSpPr>
        <p:spPr>
          <a:xfrm>
            <a:off x="299886" y="723231"/>
            <a:ext cx="3485073" cy="39382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2400" b="1" dirty="0"/>
              <a:t>Objectives</a:t>
            </a:r>
            <a:endParaRPr lang="pt-BR" sz="2400" b="1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4CD89BF6-A3CB-889D-A630-87744180251A}"/>
              </a:ext>
            </a:extLst>
          </p:cNvPr>
          <p:cNvSpPr txBox="1">
            <a:spLocks/>
          </p:cNvSpPr>
          <p:nvPr/>
        </p:nvSpPr>
        <p:spPr>
          <a:xfrm>
            <a:off x="299886" y="1117054"/>
            <a:ext cx="4444642" cy="35325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Analysis of the degree of availability, capacity, and compatibility of quantum infrastructure service providers and types of quantum computers running a compatible application to assess the maturity level of available services and infrastructure.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Since quantum computers are a promise for the present and future, it is necessary to analyze their compatibility, identify the best development framework (</a:t>
            </a:r>
            <a:r>
              <a:rPr lang="en-US" sz="2400" dirty="0" err="1"/>
              <a:t>Qiskit</a:t>
            </a:r>
            <a:r>
              <a:rPr lang="en-US" sz="2400" dirty="0"/>
              <a:t>) that can run on all of them, preserving the investment applied in code...</a:t>
            </a:r>
            <a:endParaRPr lang="pt-BR" sz="2400" dirty="0"/>
          </a:p>
        </p:txBody>
      </p:sp>
      <p:pic>
        <p:nvPicPr>
          <p:cNvPr id="3" name="Picture 2" descr="A large round structure with many wires&#10;&#10;Description automatically generated with medium confidence">
            <a:extLst>
              <a:ext uri="{FF2B5EF4-FFF2-40B4-BE49-F238E27FC236}">
                <a16:creationId xmlns:a16="http://schemas.microsoft.com/office/drawing/2014/main" id="{A00A6B9D-4BC6-7D02-1619-6D80D26C4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051" y="0"/>
            <a:ext cx="7219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1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393"/>
    </mc:Choice>
    <mc:Fallback xmlns="">
      <p:transition spd="slow" advTm="14039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AD3D7BAB-AD55-E278-2F8F-C77669329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0" y="6056582"/>
            <a:ext cx="1288093" cy="734616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8E20BFFA-BD07-B8CB-9C03-00A6D2C4994C}"/>
              </a:ext>
            </a:extLst>
          </p:cNvPr>
          <p:cNvSpPr txBox="1">
            <a:spLocks/>
          </p:cNvSpPr>
          <p:nvPr/>
        </p:nvSpPr>
        <p:spPr>
          <a:xfrm>
            <a:off x="764628" y="1213448"/>
            <a:ext cx="9276519" cy="46180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/>
              <a:t>Programming Language:</a:t>
            </a:r>
          </a:p>
          <a:p>
            <a:r>
              <a:rPr lang="en-US" sz="1400" dirty="0"/>
              <a:t>- Fully based on Python, providing accessibility for large developer communities to implement applications in Quantum Computing.</a:t>
            </a:r>
          </a:p>
          <a:p>
            <a:endParaRPr lang="en-US" sz="1400" dirty="0"/>
          </a:p>
          <a:p>
            <a:r>
              <a:rPr lang="en-US" sz="1400" b="1" dirty="0"/>
              <a:t>Modularity:</a:t>
            </a:r>
          </a:p>
          <a:p>
            <a:r>
              <a:rPr lang="en-US" sz="1400" dirty="0"/>
              <a:t>- </a:t>
            </a:r>
            <a:r>
              <a:rPr lang="en-US" sz="1400" b="1" dirty="0"/>
              <a:t>Terra: </a:t>
            </a:r>
            <a:r>
              <a:rPr lang="en-US" sz="1400" dirty="0"/>
              <a:t>Quantum circuit manipulation.</a:t>
            </a:r>
          </a:p>
          <a:p>
            <a:r>
              <a:rPr lang="en-US" sz="1400" dirty="0"/>
              <a:t>- </a:t>
            </a:r>
            <a:r>
              <a:rPr lang="en-US" sz="1400" b="1" dirty="0"/>
              <a:t>Aer: </a:t>
            </a:r>
            <a:r>
              <a:rPr lang="en-US" sz="1400" dirty="0"/>
              <a:t>High-performance quantum simulators.</a:t>
            </a:r>
          </a:p>
          <a:p>
            <a:r>
              <a:rPr lang="en-US" sz="1400" dirty="0"/>
              <a:t>- </a:t>
            </a:r>
            <a:r>
              <a:rPr lang="en-US" sz="1400" b="1" dirty="0"/>
              <a:t>Ignis: </a:t>
            </a:r>
            <a:r>
              <a:rPr lang="en-US" sz="1400" dirty="0"/>
              <a:t>Tools for error characterization and mitigation in quantum hardware.</a:t>
            </a:r>
          </a:p>
          <a:p>
            <a:r>
              <a:rPr lang="en-US" sz="1400" dirty="0"/>
              <a:t>- </a:t>
            </a:r>
            <a:r>
              <a:rPr lang="en-US" sz="1400" b="1" dirty="0"/>
              <a:t>Aqua: </a:t>
            </a:r>
            <a:r>
              <a:rPr lang="en-US" sz="1400" dirty="0"/>
              <a:t>Quantum algorithms for general applications.</a:t>
            </a:r>
          </a:p>
          <a:p>
            <a:endParaRPr lang="en-US" sz="1400" dirty="0"/>
          </a:p>
          <a:p>
            <a:r>
              <a:rPr lang="en-US" sz="1400" b="1" dirty="0"/>
              <a:t>Quantum Circuits:</a:t>
            </a:r>
          </a:p>
          <a:p>
            <a:r>
              <a:rPr lang="en-US" sz="1400" dirty="0"/>
              <a:t>- Provides the possibility to implement complex circuits based on diverse algorithms and gates.</a:t>
            </a:r>
          </a:p>
          <a:p>
            <a:endParaRPr lang="en-US" sz="1400" dirty="0"/>
          </a:p>
          <a:p>
            <a:r>
              <a:rPr lang="en-US" sz="1400" b="1" dirty="0"/>
              <a:t>Execution on Real Hardware: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Qiskit</a:t>
            </a:r>
            <a:r>
              <a:rPr lang="en-US" sz="1400" dirty="0"/>
              <a:t> provides support for QASM, a quantum simulator, and support for different providers' quantum processor architectures.</a:t>
            </a:r>
          </a:p>
          <a:p>
            <a:endParaRPr lang="en-US" sz="1400" dirty="0"/>
          </a:p>
          <a:p>
            <a:r>
              <a:rPr lang="en-US" sz="1400" b="1" dirty="0"/>
              <a:t>Community and Collaboration:</a:t>
            </a:r>
          </a:p>
          <a:p>
            <a:r>
              <a:rPr lang="en-US" sz="1400" dirty="0"/>
              <a:t>- Supported by a large, active, and collaborative community, </a:t>
            </a:r>
            <a:r>
              <a:rPr lang="en-US" sz="1400" dirty="0" err="1"/>
              <a:t>Qiskit</a:t>
            </a:r>
            <a:r>
              <a:rPr lang="en-US" sz="1400" dirty="0"/>
              <a:t> is open for participation and values contributions aimed at enhancing the framework.</a:t>
            </a:r>
          </a:p>
          <a:p>
            <a:endParaRPr lang="en-US" sz="1400" b="1" dirty="0"/>
          </a:p>
          <a:p>
            <a:r>
              <a:rPr lang="en-US" sz="1400" b="1" dirty="0"/>
              <a:t>Comprehensive Documentation: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Qiskit's</a:t>
            </a:r>
            <a:r>
              <a:rPr lang="en-US" sz="1400" dirty="0"/>
              <a:t> official documentation offers in-depth resources, including tutorials, guides, and references. IBM provides open infrastructure and hardware open for anyone to improve all fundamental concepts of the language.</a:t>
            </a:r>
          </a:p>
          <a:p>
            <a:endParaRPr lang="en-US" sz="1400" dirty="0"/>
          </a:p>
          <a:p>
            <a:r>
              <a:rPr lang="en-US" sz="1400" b="1" dirty="0"/>
              <a:t>Education: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Qiskit</a:t>
            </a:r>
            <a:r>
              <a:rPr lang="en-US" sz="1400" dirty="0"/>
              <a:t> and IBM provide many resources such as documentation, educational programs, and support learning open for anyone.</a:t>
            </a:r>
          </a:p>
          <a:p>
            <a:endParaRPr lang="en-US" sz="1400" dirty="0"/>
          </a:p>
          <a:p>
            <a:r>
              <a:rPr lang="en-US" sz="1400" b="1" dirty="0"/>
              <a:t>Open Development: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Qiskit</a:t>
            </a:r>
            <a:r>
              <a:rPr lang="en-US" sz="1400" dirty="0"/>
              <a:t> is an open-source project, offering transparency and flexibility to users. Access to the source code enables community adaptations and contributions to continually enhance the framework.</a:t>
            </a:r>
            <a:endParaRPr lang="pt-BR" sz="140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CDFA64BF-BC5F-3BB2-A43C-CDE84541BA56}"/>
              </a:ext>
            </a:extLst>
          </p:cNvPr>
          <p:cNvSpPr txBox="1">
            <a:spLocks/>
          </p:cNvSpPr>
          <p:nvPr/>
        </p:nvSpPr>
        <p:spPr>
          <a:xfrm>
            <a:off x="710547" y="686719"/>
            <a:ext cx="8912772" cy="6032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err="1"/>
              <a:t>Qiskit</a:t>
            </a:r>
            <a:r>
              <a:rPr lang="en-US" sz="1800" b="1" dirty="0"/>
              <a:t> stands as the IBM's comprehensive suite of quantum software development tools. 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2F171C4-5107-1E6B-508B-DB11F5FDDA8A}"/>
              </a:ext>
            </a:extLst>
          </p:cNvPr>
          <p:cNvSpPr txBox="1">
            <a:spLocks/>
          </p:cNvSpPr>
          <p:nvPr/>
        </p:nvSpPr>
        <p:spPr>
          <a:xfrm>
            <a:off x="9623319" y="6423890"/>
            <a:ext cx="2453316" cy="297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/>
              <a:t>source: https://docs.quantum.ibm.com/</a:t>
            </a:r>
            <a:endParaRPr lang="pt-BR" sz="1100" dirty="0"/>
          </a:p>
        </p:txBody>
      </p:sp>
      <p:pic>
        <p:nvPicPr>
          <p:cNvPr id="12" name="Picture 11" descr="A logo with a globe and black text&#10;&#10;Description automatically generated">
            <a:extLst>
              <a:ext uri="{FF2B5EF4-FFF2-40B4-BE49-F238E27FC236}">
                <a16:creationId xmlns:a16="http://schemas.microsoft.com/office/drawing/2014/main" id="{3C96F932-BB2A-36B9-977A-94AEDEFF7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56464"/>
            <a:ext cx="2453316" cy="122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8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254"/>
    </mc:Choice>
    <mc:Fallback xmlns="">
      <p:transition spd="slow" advTm="22425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43ED27-DFA1-A3C7-0DD1-86D68A06A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301544"/>
              </p:ext>
            </p:extLst>
          </p:nvPr>
        </p:nvGraphicFramePr>
        <p:xfrm>
          <a:off x="740616" y="1226915"/>
          <a:ext cx="10515598" cy="4161687"/>
        </p:xfrm>
        <a:graphic>
          <a:graphicData uri="http://schemas.openxmlformats.org/drawingml/2006/table">
            <a:tbl>
              <a:tblPr/>
              <a:tblGrid>
                <a:gridCol w="1284774">
                  <a:extLst>
                    <a:ext uri="{9D8B030D-6E8A-4147-A177-3AD203B41FA5}">
                      <a16:colId xmlns:a16="http://schemas.microsoft.com/office/drawing/2014/main" val="2129972280"/>
                    </a:ext>
                  </a:extLst>
                </a:gridCol>
                <a:gridCol w="1698136">
                  <a:extLst>
                    <a:ext uri="{9D8B030D-6E8A-4147-A177-3AD203B41FA5}">
                      <a16:colId xmlns:a16="http://schemas.microsoft.com/office/drawing/2014/main" val="1557375469"/>
                    </a:ext>
                  </a:extLst>
                </a:gridCol>
                <a:gridCol w="1698136">
                  <a:extLst>
                    <a:ext uri="{9D8B030D-6E8A-4147-A177-3AD203B41FA5}">
                      <a16:colId xmlns:a16="http://schemas.microsoft.com/office/drawing/2014/main" val="2387180113"/>
                    </a:ext>
                  </a:extLst>
                </a:gridCol>
                <a:gridCol w="1117195">
                  <a:extLst>
                    <a:ext uri="{9D8B030D-6E8A-4147-A177-3AD203B41FA5}">
                      <a16:colId xmlns:a16="http://schemas.microsoft.com/office/drawing/2014/main" val="1568132182"/>
                    </a:ext>
                  </a:extLst>
                </a:gridCol>
                <a:gridCol w="4717357">
                  <a:extLst>
                    <a:ext uri="{9D8B030D-6E8A-4147-A177-3AD203B41FA5}">
                      <a16:colId xmlns:a16="http://schemas.microsoft.com/office/drawing/2014/main" val="4079648125"/>
                    </a:ext>
                  </a:extLst>
                </a:gridCol>
              </a:tblGrid>
              <a:tr h="167624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275317"/>
                          </a:solidFill>
                          <a:effectLst/>
                          <a:latin typeface="Aptos Narrow" panose="020B0004020202020204" pitchFamily="34" charset="0"/>
                        </a:rPr>
                        <a:t>Target name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275317"/>
                          </a:solidFill>
                          <a:effectLst/>
                          <a:latin typeface="Aptos Narrow" panose="020B0004020202020204" pitchFamily="34" charset="0"/>
                        </a:rPr>
                        <a:t>Target ID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275317"/>
                          </a:solidFill>
                          <a:effectLst/>
                          <a:latin typeface="Aptos Narrow" panose="020B0004020202020204" pitchFamily="34" charset="0"/>
                        </a:rPr>
                        <a:t>Provider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275317"/>
                          </a:solidFill>
                          <a:effectLst/>
                          <a:latin typeface="Aptos Narrow" panose="020B0004020202020204" pitchFamily="34" charset="0"/>
                        </a:rPr>
                        <a:t>Number of qubits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275317"/>
                          </a:solidFill>
                          <a:effectLst/>
                          <a:latin typeface="Aptos Narrow" panose="020B0004020202020204" pitchFamily="34" charset="0"/>
                        </a:rPr>
                        <a:t>Description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395136"/>
                  </a:ext>
                </a:extLst>
              </a:tr>
              <a:tr h="167624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Rigetti QVM (simulator)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rigetti.sim.qvm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Microsoft Azure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 qubits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Rigetti's cloud-based, open-source "Quantum Virtual Machine" simulator. Free to use.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139021"/>
                  </a:ext>
                </a:extLst>
              </a:tr>
              <a:tr h="167624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Aspen M-3 (hardware)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rigetti.qpu.aspen-m-3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Microsoft Azure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80 qubits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Rigetti's "Aspen-M-3" universal, physical QPU. Read more at Rigetti's website.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969969"/>
                  </a:ext>
                </a:extLst>
              </a:tr>
              <a:tr h="167624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Quantum </a:t>
                      </a:r>
                      <a:r>
                        <a:rPr lang="pt-B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simulator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ionq.simulator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Microsoft Azure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 qubits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IonQ's cloud-based idealized simulator. Free of cost.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017703"/>
                  </a:ext>
                </a:extLst>
              </a:tr>
              <a:tr h="167624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Aria 1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ionq.qpu.aria-1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Microsoft Azure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 qubits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IonQ's Aria 1 trapped-ion quantum computer. This is real quantum hardware, not a simulation.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740848"/>
                  </a:ext>
                </a:extLst>
              </a:tr>
              <a:tr h="167624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Quantum computer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ionq.qpu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Microsoft Azure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 qubits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IonQ's trapped-ion quantum computer. This is real quantum hardware, not a simulation.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666174"/>
                  </a:ext>
                </a:extLst>
              </a:tr>
              <a:tr h="502871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H1-1 </a:t>
                      </a:r>
                      <a:r>
                        <a:rPr lang="pt-B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Syntax</a:t>
                      </a: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Checker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quantinuum.sim.h1-1sc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Microsoft Azure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 qubits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Quantinuum's H1-1 Syntax Checker. This will return all zeros in place of actual or simulated results. Use this to validate quantum programs against the H1-1 compiler before submitting to hardware or emulators on Quantinuum's platform. Free of cost.</a:t>
                      </a:r>
                    </a:p>
                  </a:txBody>
                  <a:tcPr marL="75431" marR="8381" marT="83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000106"/>
                  </a:ext>
                </a:extLst>
              </a:tr>
              <a:tr h="502871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H1-2 Syntax Checker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quantinuum.sim.h1-2sc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Microsoft Azure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 qubits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Quantinuum's H1-2 Syntax Checker. This will return all zeros in place of actual or simulated results. Use this to validate quantum programs against the H1-2 compiler before submitting to hardware or emulators on Quantinuum's platform. Free of cost.</a:t>
                      </a:r>
                    </a:p>
                  </a:txBody>
                  <a:tcPr marL="75431" marR="8381" marT="83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04580"/>
                  </a:ext>
                </a:extLst>
              </a:tr>
              <a:tr h="502871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H2-1 Syntax Checker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quantinuum.sim.h2-1sc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Microsoft Azure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 qubits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Quantinuum's H2-1 Syntax Checker. This will return all zeros in place of actual or simulated results. Use this to validate quantum programs against the H2-1 compiler before submitting to hardware or emulators on Quantinuum's platform. Free of cost.</a:t>
                      </a:r>
                    </a:p>
                  </a:txBody>
                  <a:tcPr marL="75431" marR="8381" marT="83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588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H1-1 Emulator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quantinuum.sim.h1-1e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Microsoft Azure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 qubits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Quantinuum's H1-1 Emulator. Uses a realistic physical model and noise model of H1-1.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149773"/>
                  </a:ext>
                </a:extLst>
              </a:tr>
              <a:tr h="335248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H1-2 Emulator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quantinuum.sim.h1-2e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Microsoft Azure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 qubits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Quantinuum's H1-2 Emulator. Uses a realistic physical model and noise model of H1-2.</a:t>
                      </a:r>
                    </a:p>
                  </a:txBody>
                  <a:tcPr marL="75431" marR="8381" marT="83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053400"/>
                  </a:ext>
                </a:extLst>
              </a:tr>
              <a:tr h="167624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H2-1 Emulator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quantinuum.sim.h2-1e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Microsoft Azure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 qubits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Quantinuum's H2-1 Emulator. Uses a realistic physical model and noise model of H2-1.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1222700"/>
                  </a:ext>
                </a:extLst>
              </a:tr>
              <a:tr h="167624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H1-1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quantinuum.qpu.h1-1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Microsoft Azure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 qubits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Quantinuum's H1-1 trapped ion device.</a:t>
                      </a:r>
                    </a:p>
                  </a:txBody>
                  <a:tcPr marL="75431" marR="8381" marT="83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519554"/>
                  </a:ext>
                </a:extLst>
              </a:tr>
              <a:tr h="167624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H1-2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quantinuum.qpu.h1-2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Microsoft Azure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 qubits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Quantinuum's H1-2 trapped ion device.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315718"/>
                  </a:ext>
                </a:extLst>
              </a:tr>
              <a:tr h="167624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H2-1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quantinuum.qpu.h2-1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Microsoft Azure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 qubits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Quantinuum's H2-1 trapped ion device.</a:t>
                      </a:r>
                    </a:p>
                  </a:txBody>
                  <a:tcPr marL="75431" marR="8381" marT="83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154656"/>
                  </a:ext>
                </a:extLst>
              </a:tr>
              <a:tr h="167624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IBM Brisbane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ibm_brisbane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IBM Quantum Platform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127 qubits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IBM Quantum Platform with Eagle r3 processor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216852"/>
                  </a:ext>
                </a:extLst>
              </a:tr>
              <a:tr h="167624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IBM Osaka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ibm_ osaka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IBM Quantum Platform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127 qubits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IBM Quantum Platform </a:t>
                      </a:r>
                      <a:r>
                        <a:rPr lang="pt-B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with</a:t>
                      </a: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Eagle r3 processor</a:t>
                      </a:r>
                    </a:p>
                  </a:txBody>
                  <a:tcPr marL="75431" marR="8381" marT="83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752728"/>
                  </a:ext>
                </a:extLst>
              </a:tr>
            </a:tbl>
          </a:graphicData>
        </a:graphic>
      </p:graphicFrame>
      <p:sp>
        <p:nvSpPr>
          <p:cNvPr id="5" name="Título 1">
            <a:extLst>
              <a:ext uri="{FF2B5EF4-FFF2-40B4-BE49-F238E27FC236}">
                <a16:creationId xmlns:a16="http://schemas.microsoft.com/office/drawing/2014/main" id="{58076CD8-ECC7-63F9-A33A-CAF37C3D8DBA}"/>
              </a:ext>
            </a:extLst>
          </p:cNvPr>
          <p:cNvSpPr txBox="1">
            <a:spLocks/>
          </p:cNvSpPr>
          <p:nvPr/>
        </p:nvSpPr>
        <p:spPr>
          <a:xfrm>
            <a:off x="740616" y="643118"/>
            <a:ext cx="3926275" cy="39382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2400" b="1" dirty="0"/>
              <a:t>Providers and Architectures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683149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B366B79A-58CB-24EF-F1C8-742CFB1BD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0" y="6056582"/>
            <a:ext cx="1288093" cy="734616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8E0FD1CD-0D86-F1E3-DB34-D8DAFBF3C19A}"/>
              </a:ext>
            </a:extLst>
          </p:cNvPr>
          <p:cNvSpPr txBox="1">
            <a:spLocks/>
          </p:cNvSpPr>
          <p:nvPr/>
        </p:nvSpPr>
        <p:spPr>
          <a:xfrm>
            <a:off x="269720" y="347415"/>
            <a:ext cx="3485073" cy="39382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2400" b="1" dirty="0"/>
              <a:t>Simulation 1</a:t>
            </a:r>
            <a:endParaRPr lang="pt-BR" sz="2400" b="1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A961457-E44B-4A3B-31C2-D950508822C8}"/>
              </a:ext>
            </a:extLst>
          </p:cNvPr>
          <p:cNvSpPr txBox="1">
            <a:spLocks/>
          </p:cNvSpPr>
          <p:nvPr/>
        </p:nvSpPr>
        <p:spPr>
          <a:xfrm>
            <a:off x="269720" y="886505"/>
            <a:ext cx="5208054" cy="27020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Quantum Photosynthesis</a:t>
            </a:r>
            <a:br>
              <a:rPr lang="en-US" sz="2400" b="1" dirty="0"/>
            </a:br>
            <a:endParaRPr lang="en-US" sz="2400" b="1" dirty="0"/>
          </a:p>
          <a:p>
            <a:r>
              <a:rPr lang="en-US" sz="2400" dirty="0"/>
              <a:t>Photosynthesis is a vital process for plants and life on the planet.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However, its efficiency, approaching 100%, cannot be fully explained by classical physics.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One explanation lies in the use of quantum processes within plant leaves.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A simulation based on a quantum circuit was developed and tested on various computers to assess the maturity of </a:t>
            </a:r>
            <a:r>
              <a:rPr lang="en-US" sz="2400" dirty="0" err="1"/>
              <a:t>Qiskit</a:t>
            </a:r>
            <a:r>
              <a:rPr lang="en-US" sz="2400" dirty="0"/>
              <a:t> on these platforms.</a:t>
            </a:r>
            <a:endParaRPr lang="pt-BR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CEA163-DB98-D4D9-A762-20A8BA999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415" y="441355"/>
            <a:ext cx="4706007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464"/>
    </mc:Choice>
    <mc:Fallback xmlns="">
      <p:transition spd="slow" advTm="9346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B366B79A-58CB-24EF-F1C8-742CFB1BD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0" y="6056582"/>
            <a:ext cx="1288093" cy="734616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8E0FD1CD-0D86-F1E3-DB34-D8DAFBF3C19A}"/>
              </a:ext>
            </a:extLst>
          </p:cNvPr>
          <p:cNvSpPr txBox="1">
            <a:spLocks/>
          </p:cNvSpPr>
          <p:nvPr/>
        </p:nvSpPr>
        <p:spPr>
          <a:xfrm>
            <a:off x="269720" y="347415"/>
            <a:ext cx="3485073" cy="39382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2400" b="1" dirty="0"/>
              <a:t>Simulation 2</a:t>
            </a:r>
            <a:endParaRPr lang="pt-BR" sz="2400" b="1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7A7C3E-E0ED-614C-DAD8-40097396A7B5}"/>
              </a:ext>
            </a:extLst>
          </p:cNvPr>
          <p:cNvSpPr txBox="1">
            <a:spLocks/>
          </p:cNvSpPr>
          <p:nvPr/>
        </p:nvSpPr>
        <p:spPr>
          <a:xfrm>
            <a:off x="269720" y="861464"/>
            <a:ext cx="4753729" cy="29991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Quantum Bitcoin Mining</a:t>
            </a:r>
          </a:p>
          <a:p>
            <a:br>
              <a:rPr lang="en-US" sz="2400" dirty="0"/>
            </a:br>
            <a:r>
              <a:rPr lang="en-US" sz="2400" dirty="0"/>
              <a:t>The Bitcoin attracts significant investments from banks and companies as a substantial store of value.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However, the energy consumption in processing the currency is equivalent to that of some countries.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Quantum computers provide a more efficient solution, consuming less energy and processing cryptography rapidly through algorithms designed for this purpose.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An address generator was tested using the Grover algorithm on various quantum computing platforms.</a:t>
            </a:r>
            <a:endParaRPr lang="pt-BR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80E735-26EB-802D-EF8A-4846E8CB9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551" y="456675"/>
            <a:ext cx="4229690" cy="6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90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464"/>
    </mc:Choice>
    <mc:Fallback xmlns="">
      <p:transition spd="slow" advTm="9346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D28A5E65-CDFB-64AC-C181-73049221C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0" y="6056582"/>
            <a:ext cx="1288093" cy="73461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366DE7BD-0435-776D-87F2-1B6FD9D9D2CC}"/>
              </a:ext>
            </a:extLst>
          </p:cNvPr>
          <p:cNvSpPr txBox="1">
            <a:spLocks/>
          </p:cNvSpPr>
          <p:nvPr/>
        </p:nvSpPr>
        <p:spPr>
          <a:xfrm>
            <a:off x="269721" y="849703"/>
            <a:ext cx="5704148" cy="497312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The </a:t>
            </a:r>
            <a:r>
              <a:rPr lang="en-US" sz="2400" dirty="0" err="1"/>
              <a:t>Qiskit</a:t>
            </a:r>
            <a:r>
              <a:rPr lang="en-US" sz="2400" dirty="0"/>
              <a:t> language, a promising tool for the future, opens up possibilities for compatibility among various quantum processor architectures.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However, there is still no complete integration among the different available quantum computers.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The shortage of machines for testing complicates the debugging and improvement process for </a:t>
            </a:r>
            <a:r>
              <a:rPr lang="en-US" sz="2400" dirty="0" err="1"/>
              <a:t>Qiskit</a:t>
            </a:r>
            <a:r>
              <a:rPr lang="en-US" sz="2400" dirty="0"/>
              <a:t> applications, especially when migrating to other quantum platforms.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While the opportunities that quantum computing can offer to humanity are significant, the journey for those embarking on it is challenging, filled with efforts and incremental results.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84AD7EA3-3959-D42A-9FCA-8969A49A3051}"/>
              </a:ext>
            </a:extLst>
          </p:cNvPr>
          <p:cNvSpPr txBox="1">
            <a:spLocks/>
          </p:cNvSpPr>
          <p:nvPr/>
        </p:nvSpPr>
        <p:spPr>
          <a:xfrm>
            <a:off x="269720" y="347415"/>
            <a:ext cx="3485073" cy="39382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2400" b="1" dirty="0"/>
              <a:t>Conclusions</a:t>
            </a:r>
            <a:endParaRPr lang="pt-BR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2F928A-E17F-73DB-1441-857E88349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133" y="0"/>
            <a:ext cx="5973868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A87A2D-11E9-6AD8-24D3-042C03348FB7}"/>
              </a:ext>
            </a:extLst>
          </p:cNvPr>
          <p:cNvSpPr txBox="1"/>
          <p:nvPr/>
        </p:nvSpPr>
        <p:spPr>
          <a:xfrm>
            <a:off x="1628927" y="6591143"/>
            <a:ext cx="531317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b="1" dirty="0" err="1"/>
              <a:t>image</a:t>
            </a:r>
            <a:r>
              <a:rPr lang="pt-BR" sz="700" b="1" dirty="0"/>
              <a:t> </a:t>
            </a:r>
            <a:r>
              <a:rPr lang="pt-BR" sz="700" b="1" dirty="0" err="1"/>
              <a:t>source</a:t>
            </a:r>
            <a:r>
              <a:rPr lang="pt-BR" sz="700" b="1" dirty="0"/>
              <a:t>:</a:t>
            </a:r>
            <a:r>
              <a:rPr lang="pt-BR" sz="700" dirty="0"/>
              <a:t> https://innovationorigins.com/en/quandela-takes-the-quantum-computer-from-lab-to-fab-for-first-time/</a:t>
            </a:r>
          </a:p>
        </p:txBody>
      </p:sp>
    </p:spTree>
    <p:extLst>
      <p:ext uri="{BB962C8B-B14F-4D97-AF65-F5344CB8AC3E}">
        <p14:creationId xmlns:p14="http://schemas.microsoft.com/office/powerpoint/2010/main" val="227850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173"/>
    </mc:Choice>
    <mc:Fallback xmlns="">
      <p:transition spd="slow" advTm="18217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CF7C101-B25B-A863-97AC-64633059BA5C}"/>
              </a:ext>
            </a:extLst>
          </p:cNvPr>
          <p:cNvSpPr txBox="1">
            <a:spLocks/>
          </p:cNvSpPr>
          <p:nvPr/>
        </p:nvSpPr>
        <p:spPr>
          <a:xfrm>
            <a:off x="2937742" y="546684"/>
            <a:ext cx="3485073" cy="2420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THANKS! </a:t>
            </a:r>
            <a:br>
              <a:rPr lang="pt-BR" dirty="0"/>
            </a:br>
            <a:endParaRPr lang="pt-BR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74FA433D-BD9F-40B2-9254-AAF5C4E35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0" y="6056582"/>
            <a:ext cx="1288093" cy="734616"/>
          </a:xfrm>
          <a:prstGeom prst="rect">
            <a:avLst/>
          </a:prstGeom>
        </p:spPr>
      </p:pic>
      <p:pic>
        <p:nvPicPr>
          <p:cNvPr id="9" name="Picture 8" descr="A picture containing person, green&#10;&#10;Description automatically generated">
            <a:extLst>
              <a:ext uri="{FF2B5EF4-FFF2-40B4-BE49-F238E27FC236}">
                <a16:creationId xmlns:a16="http://schemas.microsoft.com/office/drawing/2014/main" id="{4FCC70D3-5AB2-35BA-5C16-FEFBEEFA5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506" y="1959683"/>
            <a:ext cx="6667500" cy="35242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570BF7-9A0D-072A-79C8-4EF72ECBAEC2}"/>
              </a:ext>
            </a:extLst>
          </p:cNvPr>
          <p:cNvSpPr txBox="1"/>
          <p:nvPr/>
        </p:nvSpPr>
        <p:spPr>
          <a:xfrm>
            <a:off x="2833059" y="5564146"/>
            <a:ext cx="609456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b="1" dirty="0" err="1"/>
              <a:t>image</a:t>
            </a:r>
            <a:r>
              <a:rPr lang="pt-BR" sz="800" b="1" dirty="0"/>
              <a:t> </a:t>
            </a:r>
            <a:r>
              <a:rPr lang="pt-BR" sz="800" b="1" dirty="0" err="1"/>
              <a:t>source</a:t>
            </a:r>
            <a:r>
              <a:rPr lang="pt-BR" sz="800" b="1" dirty="0"/>
              <a:t>:</a:t>
            </a:r>
            <a:r>
              <a:rPr lang="pt-BR" sz="800" dirty="0"/>
              <a:t> </a:t>
            </a:r>
            <a:r>
              <a:rPr lang="en-US" sz="800" dirty="0"/>
              <a:t>Only God knows where it came from!</a:t>
            </a:r>
            <a:endParaRPr lang="pt-BR" sz="800" dirty="0"/>
          </a:p>
        </p:txBody>
      </p:sp>
    </p:spTree>
    <p:extLst>
      <p:ext uri="{BB962C8B-B14F-4D97-AF65-F5344CB8AC3E}">
        <p14:creationId xmlns:p14="http://schemas.microsoft.com/office/powerpoint/2010/main" val="207814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26"/>
    </mc:Choice>
    <mc:Fallback xmlns="">
      <p:transition spd="slow" advTm="10226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1142</Words>
  <Application>Microsoft Office PowerPoint</Application>
  <PresentationFormat>Widescreen</PresentationFormat>
  <Paragraphs>133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 Narrow</vt:lpstr>
      <vt:lpstr>Arial</vt:lpstr>
      <vt:lpstr>Calibri</vt:lpstr>
      <vt:lpstr>Calibri Light</vt:lpstr>
      <vt:lpstr>Office Theme</vt:lpstr>
      <vt:lpstr>  Navigating Quantum Realities: A Comprehensive Analysis of Quantum Computers, Providers, and Qiskit Compatibility Challenges and Opportunities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FIRESTORE  CA1 – IT QUALITY ATTRIBUTES</dc:title>
  <dc:creator>Weverton de Souza Castanho</dc:creator>
  <cp:lastModifiedBy>X00193205 Weverton Castanho</cp:lastModifiedBy>
  <cp:revision>4</cp:revision>
  <dcterms:created xsi:type="dcterms:W3CDTF">2023-03-14T18:47:29Z</dcterms:created>
  <dcterms:modified xsi:type="dcterms:W3CDTF">2023-12-13T18:46:00Z</dcterms:modified>
</cp:coreProperties>
</file>