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8"/>
  </p:notesMasterIdLst>
  <p:handoutMasterIdLst>
    <p:handoutMasterId r:id="rId9"/>
  </p:handoutMasterIdLst>
  <p:sldIdLst>
    <p:sldId id="301" r:id="rId2"/>
    <p:sldId id="337" r:id="rId3"/>
    <p:sldId id="338" r:id="rId4"/>
    <p:sldId id="341" r:id="rId5"/>
    <p:sldId id="342" r:id="rId6"/>
    <p:sldId id="336" r:id="rId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E0"/>
    <a:srgbClr val="000066"/>
    <a:srgbClr val="FF6600"/>
    <a:srgbClr val="FF9966"/>
    <a:srgbClr val="FFFFCC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56" autoAdjust="0"/>
  </p:normalViewPr>
  <p:slideViewPr>
    <p:cSldViewPr snapToGrid="0">
      <p:cViewPr varScale="1">
        <p:scale>
          <a:sx n="86" d="100"/>
          <a:sy n="86" d="100"/>
        </p:scale>
        <p:origin x="581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0500" y="0"/>
            <a:ext cx="31115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9950"/>
            <a:ext cx="3111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0500" y="9759950"/>
            <a:ext cx="3111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E88835F6-C992-4A98-9D95-F4D0B73135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0" latinLnBrk="0" hangingPunct="0">
              <a:defRPr kumimoji="0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latinLnBrk="0" hangingPunct="0">
              <a:defRPr kumimoji="0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535DE3-A872-4604-928B-D80E8CC3AC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9C92A6-BCE7-470E-81F7-0B373857EE95}" type="slidenum">
              <a:rPr lang="ko-KR" altLang="en-US" sz="1300" smtClean="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1950" y="836613"/>
            <a:ext cx="8424863" cy="71437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9888" y="2565400"/>
            <a:ext cx="8424862" cy="71438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169988"/>
            <a:ext cx="7772400" cy="1143000"/>
          </a:xfrm>
        </p:spPr>
        <p:txBody>
          <a:bodyPr lIns="91429" tIns="45715" rIns="91429" bIns="45715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68675"/>
            <a:ext cx="7783513" cy="2057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Operating Systems and Distributed Computing Lab., </a:t>
            </a:r>
            <a:r>
              <a:rPr lang="en-US" altLang="ko-KR" sz="1200" b="1" dirty="0" err="1">
                <a:solidFill>
                  <a:schemeClr val="bg1"/>
                </a:solidFill>
              </a:rPr>
              <a:t>Hanyang</a:t>
            </a:r>
            <a:r>
              <a:rPr lang="en-US" altLang="ko-KR" sz="1200" b="1" dirty="0">
                <a:solidFill>
                  <a:schemeClr val="bg1"/>
                </a:solidFill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74278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7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4963" y="133350"/>
            <a:ext cx="2100262" cy="6175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51563" cy="6175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983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09119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5963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687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5456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516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58480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93222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526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60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32402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82455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432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04923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2008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9879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55264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44932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66488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7600" y="27064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just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0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318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6072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1179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19562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2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9422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42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0" y="1046163"/>
            <a:ext cx="9144000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9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8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0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사각형 1"/>
          <p:cNvSpPr>
            <a:spLocks noChangeArrowheads="1"/>
          </p:cNvSpPr>
          <p:nvPr userDrawn="1"/>
        </p:nvSpPr>
        <p:spPr bwMode="auto">
          <a:xfrm>
            <a:off x="-7938" y="6537325"/>
            <a:ext cx="9144001" cy="3206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fontAlgn="ctr" latinLnBrk="1" hangingPunct="1">
              <a:defRPr/>
            </a:pPr>
            <a:endParaRPr lang="ko-KR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661400" y="6496050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0" tIns="46795" rIns="89990" bIns="46795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1135FD3-2561-4605-9AEB-75FEA3F11C3B}" type="slidenum">
              <a:rPr lang="ko-KR" altLang="en-US" sz="18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latinLnBrk="1" hangingPunct="1">
                <a:defRPr/>
              </a:pPr>
              <a:t>‹#›</a:t>
            </a:fld>
            <a:endParaRPr lang="en-US" altLang="ko-KR" sz="1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899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ko-KR" dirty="0"/>
              <a:t>First</a:t>
            </a:r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</a:p>
          <a:p>
            <a:pPr lvl="3"/>
            <a:r>
              <a:rPr lang="en-US" altLang="ko-KR" dirty="0"/>
              <a:t>Fourth</a:t>
            </a:r>
          </a:p>
          <a:p>
            <a:pPr lvl="4"/>
            <a:r>
              <a:rPr lang="en-US" altLang="ko-KR" dirty="0"/>
              <a:t>Fifth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125538"/>
            <a:ext cx="9144000" cy="71437"/>
          </a:xfrm>
          <a:prstGeom prst="rect">
            <a:avLst/>
          </a:prstGeom>
          <a:solidFill>
            <a:srgbClr val="0070C0">
              <a:alpha val="70195"/>
            </a:srgbClr>
          </a:solidFill>
          <a:ln>
            <a:noFill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3350"/>
            <a:ext cx="8382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77318" y="6558072"/>
            <a:ext cx="6789364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Operating Systems and Distributed Computing Lab., </a:t>
            </a:r>
            <a:r>
              <a:rPr lang="en-US" altLang="ko-KR" sz="1200" b="1" dirty="0" err="1">
                <a:solidFill>
                  <a:schemeClr val="bg1"/>
                </a:solidFill>
              </a:rPr>
              <a:t>Hanyang</a:t>
            </a:r>
            <a:r>
              <a:rPr lang="en-US" altLang="ko-KR" sz="1200" b="1" dirty="0">
                <a:solidFill>
                  <a:schemeClr val="bg1"/>
                </a:solidFill>
              </a:rPr>
              <a:t>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31" r:id="rId7"/>
    <p:sldLayoutId id="2147483925" r:id="rId8"/>
    <p:sldLayoutId id="2147483926" r:id="rId9"/>
    <p:sldLayoutId id="2147483927" r:id="rId10"/>
    <p:sldLayoutId id="2147483928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  <p:sldLayoutId id="2147483947" r:id="rId27"/>
    <p:sldLayoutId id="2147483948" r:id="rId28"/>
    <p:sldLayoutId id="2147483949" r:id="rId2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r"/>
        <a:defRPr kumimoji="1" sz="24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§"/>
        <a:defRPr kumimoji="1" sz="20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66"/>
        </a:buClr>
        <a:buChar char="•"/>
        <a:defRPr kumimoji="1"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rgbClr val="000066"/>
          </a:solidFill>
          <a:latin typeface="+mn-lt"/>
          <a:ea typeface="+mn-ea"/>
        </a:defRPr>
      </a:lvl4pPr>
      <a:lvl5pPr marL="2057400" indent="-23018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66"/>
          </a:solidFill>
          <a:latin typeface="+mn-lt"/>
          <a:ea typeface="+mn-ea"/>
        </a:defRPr>
      </a:lvl5pPr>
      <a:lvl6pPr marL="25146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6pPr>
      <a:lvl7pPr marL="29718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7pPr>
      <a:lvl8pPr marL="34290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8pPr>
      <a:lvl9pPr marL="3886200" indent="-23018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857693"/>
            <a:ext cx="8185150" cy="171538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ea typeface="굴림" pitchFamily="50" charset="-127"/>
              </a:rPr>
              <a:t>Distributed Embedded Control System over CAN</a:t>
            </a:r>
            <a:br>
              <a:rPr lang="en-US" altLang="ko-KR" sz="3200" dirty="0">
                <a:ea typeface="굴림" pitchFamily="50" charset="-127"/>
              </a:rPr>
            </a:br>
            <a:r>
              <a:rPr lang="en-US" altLang="ko-KR" sz="3200" dirty="0">
                <a:ea typeface="굴림" pitchFamily="50" charset="-127"/>
              </a:rPr>
              <a:t>&lt;</a:t>
            </a:r>
            <a:r>
              <a:rPr lang="ko-KR" altLang="en-US" sz="3200" dirty="0">
                <a:ea typeface="굴림" pitchFamily="50" charset="-127"/>
              </a:rPr>
              <a:t>프로젝트 설계 및 진행 계획</a:t>
            </a:r>
            <a:r>
              <a:rPr lang="en-US" altLang="ko-KR" sz="3200" dirty="0">
                <a:ea typeface="굴림" pitchFamily="50" charset="-127"/>
              </a:rPr>
              <a:t>&gt;</a:t>
            </a:r>
            <a:endParaRPr lang="en-US" altLang="ko-KR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ko-KR" altLang="en-US" dirty="0" err="1"/>
              <a:t>팀명</a:t>
            </a:r>
            <a:r>
              <a:rPr lang="en-US" altLang="ko-KR" dirty="0"/>
              <a:t>:</a:t>
            </a:r>
          </a:p>
          <a:p>
            <a:pPr algn="l" eaLnBrk="1" hangingPunct="1"/>
            <a:endParaRPr lang="en-US" altLang="ko-KR" dirty="0"/>
          </a:p>
          <a:p>
            <a:pPr algn="l" eaLnBrk="1" hangingPunct="1"/>
            <a:r>
              <a:rPr lang="ko-KR" altLang="en-US" dirty="0"/>
              <a:t>팀원</a:t>
            </a:r>
            <a:r>
              <a:rPr lang="en-US" altLang="ko-KR" dirty="0"/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 and Return SW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전체적인</a:t>
            </a:r>
            <a:r>
              <a:rPr lang="en-US" altLang="ko-KR" dirty="0"/>
              <a:t> </a:t>
            </a:r>
            <a:r>
              <a:rPr lang="ko-KR" altLang="en-US" dirty="0"/>
              <a:t>함수의 호출관계를 그래프 형태로 표현 </a:t>
            </a:r>
            <a:r>
              <a:rPr lang="en-US" altLang="ko-KR" dirty="0"/>
              <a:t>(1 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RPi</a:t>
            </a:r>
            <a:r>
              <a:rPr lang="en-US" altLang="ko-KR" dirty="0"/>
              <a:t> #1</a:t>
            </a:r>
            <a:r>
              <a:rPr lang="ko-KR" altLang="en-US" dirty="0"/>
              <a:t>과 </a:t>
            </a:r>
            <a:r>
              <a:rPr lang="en-US" altLang="ko-KR" dirty="0" err="1"/>
              <a:t>RPi</a:t>
            </a:r>
            <a:r>
              <a:rPr lang="en-US" altLang="ko-KR" dirty="0"/>
              <a:t> #2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하나의 그림 또는 별개의 그림으로 표현해도 무방</a:t>
            </a:r>
            <a:endParaRPr lang="en-US" altLang="ko-KR" dirty="0"/>
          </a:p>
          <a:p>
            <a:pPr lvl="1"/>
            <a:r>
              <a:rPr lang="ko-KR" altLang="en-US" dirty="0"/>
              <a:t>가능하면 그래프 상에 파일 경계 및 배치 경계를 표현</a:t>
            </a:r>
            <a:endParaRPr lang="en-US" altLang="ko-KR" dirty="0"/>
          </a:p>
          <a:p>
            <a:pPr lvl="2"/>
            <a:r>
              <a:rPr lang="ko-KR" altLang="en-US" dirty="0"/>
              <a:t>동일한 파일에 속하는 함수들을 하나의 그룹으로 묶어서 경계를 표현</a:t>
            </a:r>
            <a:endParaRPr lang="en-US" altLang="ko-KR" dirty="0"/>
          </a:p>
          <a:p>
            <a:pPr lvl="2"/>
            <a:r>
              <a:rPr lang="ko-KR" altLang="en-US" dirty="0"/>
              <a:t>동일한 보드에 배치되는 함수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들을 하나의 그룹으로 묶어서 경계를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Call Tree | Bulldozer00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8" y="3965362"/>
            <a:ext cx="2417504" cy="24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ll Tree | Bulldozer00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12" y="3926376"/>
            <a:ext cx="2417504" cy="242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5192316" y="5548539"/>
            <a:ext cx="1193193" cy="941677"/>
          </a:xfrm>
          <a:custGeom>
            <a:avLst/>
            <a:gdLst>
              <a:gd name="connsiteX0" fmla="*/ 591796 w 1193193"/>
              <a:gd name="connsiteY0" fmla="*/ 51275 h 941677"/>
              <a:gd name="connsiteX1" fmla="*/ 251554 w 1193193"/>
              <a:gd name="connsiteY1" fmla="*/ 178866 h 941677"/>
              <a:gd name="connsiteX2" fmla="*/ 123963 w 1193193"/>
              <a:gd name="connsiteY2" fmla="*/ 469489 h 941677"/>
              <a:gd name="connsiteX3" fmla="*/ 24726 w 1193193"/>
              <a:gd name="connsiteY3" fmla="*/ 852261 h 941677"/>
              <a:gd name="connsiteX4" fmla="*/ 613061 w 1193193"/>
              <a:gd name="connsiteY4" fmla="*/ 894791 h 941677"/>
              <a:gd name="connsiteX5" fmla="*/ 1151777 w 1193193"/>
              <a:gd name="connsiteY5" fmla="*/ 285191 h 941677"/>
              <a:gd name="connsiteX6" fmla="*/ 1095070 w 1193193"/>
              <a:gd name="connsiteY6" fmla="*/ 15833 h 941677"/>
              <a:gd name="connsiteX7" fmla="*/ 591796 w 1193193"/>
              <a:gd name="connsiteY7" fmla="*/ 51275 h 94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193" h="941677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5068269" y="3795780"/>
            <a:ext cx="1616066" cy="1571268"/>
          </a:xfrm>
          <a:custGeom>
            <a:avLst/>
            <a:gdLst>
              <a:gd name="connsiteX0" fmla="*/ 591796 w 1193193"/>
              <a:gd name="connsiteY0" fmla="*/ 51275 h 941677"/>
              <a:gd name="connsiteX1" fmla="*/ 251554 w 1193193"/>
              <a:gd name="connsiteY1" fmla="*/ 178866 h 941677"/>
              <a:gd name="connsiteX2" fmla="*/ 123963 w 1193193"/>
              <a:gd name="connsiteY2" fmla="*/ 469489 h 941677"/>
              <a:gd name="connsiteX3" fmla="*/ 24726 w 1193193"/>
              <a:gd name="connsiteY3" fmla="*/ 852261 h 941677"/>
              <a:gd name="connsiteX4" fmla="*/ 613061 w 1193193"/>
              <a:gd name="connsiteY4" fmla="*/ 894791 h 941677"/>
              <a:gd name="connsiteX5" fmla="*/ 1151777 w 1193193"/>
              <a:gd name="connsiteY5" fmla="*/ 285191 h 941677"/>
              <a:gd name="connsiteX6" fmla="*/ 1095070 w 1193193"/>
              <a:gd name="connsiteY6" fmla="*/ 15833 h 941677"/>
              <a:gd name="connsiteX7" fmla="*/ 591796 w 1193193"/>
              <a:gd name="connsiteY7" fmla="*/ 51275 h 94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193" h="941677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 rot="4668617">
            <a:off x="6516013" y="3870207"/>
            <a:ext cx="1616066" cy="1571268"/>
          </a:xfrm>
          <a:custGeom>
            <a:avLst/>
            <a:gdLst>
              <a:gd name="connsiteX0" fmla="*/ 591796 w 1193193"/>
              <a:gd name="connsiteY0" fmla="*/ 51275 h 941677"/>
              <a:gd name="connsiteX1" fmla="*/ 251554 w 1193193"/>
              <a:gd name="connsiteY1" fmla="*/ 178866 h 941677"/>
              <a:gd name="connsiteX2" fmla="*/ 123963 w 1193193"/>
              <a:gd name="connsiteY2" fmla="*/ 469489 h 941677"/>
              <a:gd name="connsiteX3" fmla="*/ 24726 w 1193193"/>
              <a:gd name="connsiteY3" fmla="*/ 852261 h 941677"/>
              <a:gd name="connsiteX4" fmla="*/ 613061 w 1193193"/>
              <a:gd name="connsiteY4" fmla="*/ 894791 h 941677"/>
              <a:gd name="connsiteX5" fmla="*/ 1151777 w 1193193"/>
              <a:gd name="connsiteY5" fmla="*/ 285191 h 941677"/>
              <a:gd name="connsiteX6" fmla="*/ 1095070 w 1193193"/>
              <a:gd name="connsiteY6" fmla="*/ 15833 h 941677"/>
              <a:gd name="connsiteX7" fmla="*/ 591796 w 1193193"/>
              <a:gd name="connsiteY7" fmla="*/ 51275 h 94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193" h="941677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자유형 9"/>
          <p:cNvSpPr/>
          <p:nvPr/>
        </p:nvSpPr>
        <p:spPr bwMode="auto">
          <a:xfrm rot="4078400">
            <a:off x="6204380" y="4684934"/>
            <a:ext cx="1594745" cy="1709185"/>
          </a:xfrm>
          <a:custGeom>
            <a:avLst/>
            <a:gdLst>
              <a:gd name="connsiteX0" fmla="*/ 591796 w 1193193"/>
              <a:gd name="connsiteY0" fmla="*/ 51275 h 941677"/>
              <a:gd name="connsiteX1" fmla="*/ 251554 w 1193193"/>
              <a:gd name="connsiteY1" fmla="*/ 178866 h 941677"/>
              <a:gd name="connsiteX2" fmla="*/ 123963 w 1193193"/>
              <a:gd name="connsiteY2" fmla="*/ 469489 h 941677"/>
              <a:gd name="connsiteX3" fmla="*/ 24726 w 1193193"/>
              <a:gd name="connsiteY3" fmla="*/ 852261 h 941677"/>
              <a:gd name="connsiteX4" fmla="*/ 613061 w 1193193"/>
              <a:gd name="connsiteY4" fmla="*/ 894791 h 941677"/>
              <a:gd name="connsiteX5" fmla="*/ 1151777 w 1193193"/>
              <a:gd name="connsiteY5" fmla="*/ 285191 h 941677"/>
              <a:gd name="connsiteX6" fmla="*/ 1095070 w 1193193"/>
              <a:gd name="connsiteY6" fmla="*/ 15833 h 941677"/>
              <a:gd name="connsiteX7" fmla="*/ 591796 w 1193193"/>
              <a:gd name="connsiteY7" fmla="*/ 51275 h 94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193" h="941677">
                <a:moveTo>
                  <a:pt x="591796" y="51275"/>
                </a:moveTo>
                <a:cubicBezTo>
                  <a:pt x="451210" y="78447"/>
                  <a:pt x="329526" y="109164"/>
                  <a:pt x="251554" y="178866"/>
                </a:cubicBezTo>
                <a:cubicBezTo>
                  <a:pt x="173582" y="248568"/>
                  <a:pt x="161768" y="357256"/>
                  <a:pt x="123963" y="469489"/>
                </a:cubicBezTo>
                <a:cubicBezTo>
                  <a:pt x="86158" y="581722"/>
                  <a:pt x="-56790" y="781377"/>
                  <a:pt x="24726" y="852261"/>
                </a:cubicBezTo>
                <a:cubicBezTo>
                  <a:pt x="106242" y="923145"/>
                  <a:pt x="425219" y="989303"/>
                  <a:pt x="613061" y="894791"/>
                </a:cubicBezTo>
                <a:cubicBezTo>
                  <a:pt x="800903" y="800279"/>
                  <a:pt x="1071442" y="431684"/>
                  <a:pt x="1151777" y="285191"/>
                </a:cubicBezTo>
                <a:cubicBezTo>
                  <a:pt x="1232112" y="138698"/>
                  <a:pt x="1186037" y="57182"/>
                  <a:pt x="1095070" y="15833"/>
                </a:cubicBezTo>
                <a:cubicBezTo>
                  <a:pt x="1004103" y="-25516"/>
                  <a:pt x="732382" y="24103"/>
                  <a:pt x="591796" y="51275"/>
                </a:cubicBezTo>
                <a:close/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중요</a:t>
            </a:r>
            <a:r>
              <a:rPr lang="en-US" altLang="ko-KR" dirty="0"/>
              <a:t> </a:t>
            </a:r>
            <a:r>
              <a:rPr lang="ko-KR" altLang="en-US" dirty="0"/>
              <a:t>기능에 대해 </a:t>
            </a:r>
            <a:r>
              <a:rPr lang="en-US" altLang="ko-KR" dirty="0"/>
              <a:t>flow chart </a:t>
            </a:r>
            <a:r>
              <a:rPr lang="ko-KR" altLang="en-US" dirty="0"/>
              <a:t>작성 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프로젝트 소개 시간에 보여준 순서도는 제외</a:t>
            </a:r>
          </a:p>
        </p:txBody>
      </p:sp>
    </p:spTree>
    <p:extLst>
      <p:ext uri="{BB962C8B-B14F-4D97-AF65-F5344CB8AC3E}">
        <p14:creationId xmlns:p14="http://schemas.microsoft.com/office/powerpoint/2010/main" val="5911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Interaction or State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/>
              <a:t>Task</a:t>
            </a:r>
            <a:r>
              <a:rPr lang="ko-KR" altLang="en-US" dirty="0"/>
              <a:t> </a:t>
            </a:r>
            <a:r>
              <a:rPr lang="en-US" altLang="ko-KR" dirty="0"/>
              <a:t>Interaction Diagram: </a:t>
            </a:r>
            <a:r>
              <a:rPr lang="ko-KR" altLang="en-US" dirty="0"/>
              <a:t>시간 또는 사건의 순서에 따라 프로세스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쓰레드간의</a:t>
            </a:r>
            <a:r>
              <a:rPr lang="ko-KR" altLang="en-US" dirty="0"/>
              <a:t> 상호작용을 그림으로 표현 </a:t>
            </a:r>
            <a:r>
              <a:rPr lang="en-US" altLang="ko-KR" dirty="0"/>
              <a:t>(</a:t>
            </a:r>
            <a:r>
              <a:rPr lang="ko-KR" altLang="en-US" dirty="0"/>
              <a:t>필수 아님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MSC(Message Sequence Chart) </a:t>
            </a:r>
            <a:r>
              <a:rPr lang="ko-KR" altLang="en-US" dirty="0"/>
              <a:t>형태를 사용하는 것을 권장</a:t>
            </a:r>
            <a:endParaRPr lang="en-US" altLang="ko-KR" dirty="0"/>
          </a:p>
          <a:p>
            <a:pPr lvl="1"/>
            <a:r>
              <a:rPr lang="en-US" altLang="ko-KR" dirty="0"/>
              <a:t>State Diagram: </a:t>
            </a:r>
            <a:r>
              <a:rPr lang="ko-KR" altLang="en-US" dirty="0"/>
              <a:t>프로그램이나 중요한 기능의 상태 </a:t>
            </a:r>
            <a:r>
              <a:rPr lang="ko-KR" altLang="en-US" dirty="0" err="1"/>
              <a:t>전이도를</a:t>
            </a:r>
            <a:r>
              <a:rPr lang="ko-KR" altLang="en-US" dirty="0"/>
              <a:t> 그림으로 표현 </a:t>
            </a:r>
            <a:r>
              <a:rPr lang="en-US" altLang="ko-KR" dirty="0"/>
              <a:t>(</a:t>
            </a:r>
            <a:r>
              <a:rPr lang="ko-KR" altLang="en-US" dirty="0"/>
              <a:t>필수는 아님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 descr="Message Sequence Charts and their I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56" y="3767077"/>
            <a:ext cx="2618397" cy="20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5245" y="5805013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Sequence Chart</a:t>
            </a:r>
            <a:endParaRPr lang="ko-KR" altLang="en-US" dirty="0"/>
          </a:p>
        </p:txBody>
      </p:sp>
      <p:pic>
        <p:nvPicPr>
          <p:cNvPr id="2052" name="Picture 4" descr="Converting State Diagrams to Logic Circu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6912"/>
            <a:ext cx="3516202" cy="19687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19180" y="578549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1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*(</a:t>
            </a:r>
            <a:r>
              <a:rPr lang="ko-KR" altLang="en-US" dirty="0"/>
              <a:t>가이드라인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태스크 도출</a:t>
            </a:r>
            <a:endParaRPr lang="en-US" altLang="ko-KR" dirty="0"/>
          </a:p>
          <a:p>
            <a:pPr lvl="2"/>
            <a:r>
              <a:rPr lang="ko-KR" altLang="en-US" dirty="0"/>
              <a:t>개발에 필요한 태스크를 최소 </a:t>
            </a:r>
            <a:r>
              <a:rPr lang="en-US" altLang="ko-KR" dirty="0"/>
              <a:t>4</a:t>
            </a:r>
            <a:r>
              <a:rPr lang="ko-KR" altLang="en-US" dirty="0"/>
              <a:t>개 이상 도출</a:t>
            </a:r>
            <a:endParaRPr lang="en-US" altLang="ko-KR" dirty="0"/>
          </a:p>
          <a:p>
            <a:pPr lvl="2"/>
            <a:r>
              <a:rPr lang="ko-KR" altLang="en-US" dirty="0" err="1"/>
              <a:t>태스크간</a:t>
            </a:r>
            <a:r>
              <a:rPr lang="ko-KR" altLang="en-US" dirty="0"/>
              <a:t> 의존관계를 간단하게 설명</a:t>
            </a:r>
            <a:endParaRPr lang="en-US" altLang="ko-KR" dirty="0"/>
          </a:p>
          <a:p>
            <a:pPr lvl="1"/>
            <a:r>
              <a:rPr lang="ko-KR" altLang="en-US" dirty="0"/>
              <a:t>태스크 배정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인당 최소 </a:t>
            </a:r>
            <a:r>
              <a:rPr lang="en-US" altLang="ko-KR" dirty="0"/>
              <a:t>1</a:t>
            </a:r>
            <a:r>
              <a:rPr lang="ko-KR" altLang="en-US" dirty="0"/>
              <a:t>개 이상의 태스크를 배정</a:t>
            </a:r>
            <a:endParaRPr lang="en-US" altLang="ko-KR" dirty="0"/>
          </a:p>
          <a:p>
            <a:pPr lvl="1"/>
            <a:r>
              <a:rPr lang="ko-KR" altLang="en-US" dirty="0"/>
              <a:t>프로젝트 진도 일정</a:t>
            </a:r>
            <a:endParaRPr lang="en-US" altLang="ko-KR" dirty="0"/>
          </a:p>
          <a:p>
            <a:pPr lvl="2"/>
            <a:r>
              <a:rPr lang="ko-KR" altLang="en-US" dirty="0"/>
              <a:t>전체 진도를 총 </a:t>
            </a:r>
            <a:r>
              <a:rPr lang="en-US" altLang="ko-KR" dirty="0"/>
              <a:t>5</a:t>
            </a:r>
            <a:r>
              <a:rPr lang="ko-KR" altLang="en-US" dirty="0"/>
              <a:t>단계로 나누어 </a:t>
            </a:r>
            <a:r>
              <a:rPr lang="en-US" altLang="ko-KR" dirty="0"/>
              <a:t>1</a:t>
            </a:r>
            <a:r>
              <a:rPr lang="ko-KR" altLang="en-US" dirty="0"/>
              <a:t>일차 오후</a:t>
            </a:r>
            <a:r>
              <a:rPr lang="en-US" altLang="ko-KR" dirty="0"/>
              <a:t>, 2</a:t>
            </a:r>
            <a:r>
              <a:rPr lang="ko-KR" altLang="en-US" dirty="0"/>
              <a:t>일차 오전</a:t>
            </a:r>
            <a:r>
              <a:rPr lang="en-US" altLang="ko-KR" dirty="0"/>
              <a:t>/</a:t>
            </a:r>
            <a:r>
              <a:rPr lang="ko-KR" altLang="en-US" dirty="0"/>
              <a:t>오후</a:t>
            </a:r>
            <a:r>
              <a:rPr lang="en-US" altLang="ko-KR" dirty="0"/>
              <a:t>, 3</a:t>
            </a:r>
            <a:r>
              <a:rPr lang="ko-KR" altLang="en-US" dirty="0"/>
              <a:t>일차 오전</a:t>
            </a:r>
            <a:r>
              <a:rPr lang="en-US" altLang="ko-KR" dirty="0"/>
              <a:t>/</a:t>
            </a:r>
            <a:r>
              <a:rPr lang="ko-KR" altLang="en-US" dirty="0" err="1"/>
              <a:t>오후별로</a:t>
            </a:r>
            <a:r>
              <a:rPr lang="ko-KR" altLang="en-US" dirty="0"/>
              <a:t> 프로젝트의 진도 목표를 설정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69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911475"/>
            <a:ext cx="5675313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92113"/>
            <a:ext cx="33575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rtcc-v3">
  <a:themeElements>
    <a:clrScheme name="3_rtcc-v3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3_rtcc-v3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3_rtcc-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rtcc-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rtcc-v3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rtccslide_lightgreen</Template>
  <TotalTime>8145</TotalTime>
  <Words>222</Words>
  <Application>Microsoft Office PowerPoint</Application>
  <PresentationFormat>화면 슬라이드 쇼(4:3)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Helvetica</vt:lpstr>
      <vt:lpstr>Times New Roman</vt:lpstr>
      <vt:lpstr>Wingdings</vt:lpstr>
      <vt:lpstr>3_rtcc-v3</vt:lpstr>
      <vt:lpstr>Distributed Embedded Control System over CAN &lt;프로젝트 설계 및 진행 계획&gt;</vt:lpstr>
      <vt:lpstr>Call and Return SW Architecture</vt:lpstr>
      <vt:lpstr>Flow Chart</vt:lpstr>
      <vt:lpstr>Task Interaction or State Diagram</vt:lpstr>
      <vt:lpstr>프로젝트 진행 계획</vt:lpstr>
      <vt:lpstr>PowerPoint 프레젠테이션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View of System Components</dc:title>
  <dc:creator>Marilyn Turnamian</dc:creator>
  <cp:lastModifiedBy>msryuhy@gmail.com</cp:lastModifiedBy>
  <cp:revision>286</cp:revision>
  <cp:lastPrinted>2001-06-14T13:58:17Z</cp:lastPrinted>
  <dcterms:created xsi:type="dcterms:W3CDTF">1999-06-25T18:38:26Z</dcterms:created>
  <dcterms:modified xsi:type="dcterms:W3CDTF">2023-08-21T22:30:39Z</dcterms:modified>
</cp:coreProperties>
</file>