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79" r:id="rId4"/>
    <p:sldId id="260" r:id="rId5"/>
    <p:sldId id="261" r:id="rId6"/>
    <p:sldId id="288" r:id="rId7"/>
    <p:sldId id="329" r:id="rId8"/>
    <p:sldId id="330" r:id="rId9"/>
    <p:sldId id="332" r:id="rId10"/>
    <p:sldId id="331" r:id="rId11"/>
    <p:sldId id="262" r:id="rId12"/>
    <p:sldId id="292" r:id="rId13"/>
    <p:sldId id="380" r:id="rId14"/>
    <p:sldId id="265" r:id="rId15"/>
    <p:sldId id="266" r:id="rId16"/>
    <p:sldId id="267" r:id="rId17"/>
    <p:sldId id="381" r:id="rId18"/>
    <p:sldId id="269" r:id="rId19"/>
    <p:sldId id="270" r:id="rId20"/>
    <p:sldId id="272" r:id="rId21"/>
    <p:sldId id="274" r:id="rId22"/>
    <p:sldId id="275" r:id="rId23"/>
    <p:sldId id="277" r:id="rId24"/>
    <p:sldId id="278" r:id="rId25"/>
    <p:sldId id="279" r:id="rId26"/>
    <p:sldId id="280" r:id="rId27"/>
    <p:sldId id="382" r:id="rId28"/>
    <p:sldId id="293" r:id="rId29"/>
    <p:sldId id="322" r:id="rId30"/>
    <p:sldId id="323" r:id="rId31"/>
    <p:sldId id="324" r:id="rId32"/>
    <p:sldId id="325" r:id="rId33"/>
    <p:sldId id="294" r:id="rId34"/>
    <p:sldId id="295" r:id="rId35"/>
    <p:sldId id="296" r:id="rId36"/>
    <p:sldId id="297" r:id="rId37"/>
    <p:sldId id="327" r:id="rId38"/>
    <p:sldId id="328" r:id="rId39"/>
    <p:sldId id="299" r:id="rId40"/>
    <p:sldId id="300" r:id="rId41"/>
    <p:sldId id="285" r:id="rId42"/>
    <p:sldId id="311" r:id="rId43"/>
    <p:sldId id="313" r:id="rId44"/>
    <p:sldId id="318" r:id="rId45"/>
    <p:sldId id="320" r:id="rId46"/>
    <p:sldId id="334" r:id="rId47"/>
    <p:sldId id="335" r:id="rId48"/>
    <p:sldId id="336" r:id="rId49"/>
    <p:sldId id="391" r:id="rId50"/>
    <p:sldId id="392" r:id="rId51"/>
    <p:sldId id="393" r:id="rId52"/>
    <p:sldId id="394" r:id="rId53"/>
    <p:sldId id="395" r:id="rId54"/>
    <p:sldId id="396" r:id="rId55"/>
    <p:sldId id="398" r:id="rId56"/>
    <p:sldId id="361" r:id="rId57"/>
    <p:sldId id="362" r:id="rId58"/>
    <p:sldId id="364" r:id="rId59"/>
    <p:sldId id="399" r:id="rId60"/>
    <p:sldId id="400" r:id="rId61"/>
    <p:sldId id="401" r:id="rId62"/>
    <p:sldId id="402" r:id="rId63"/>
    <p:sldId id="383" r:id="rId64"/>
    <p:sldId id="386" r:id="rId65"/>
    <p:sldId id="384" r:id="rId66"/>
    <p:sldId id="385" r:id="rId67"/>
    <p:sldId id="387" r:id="rId68"/>
    <p:sldId id="404" r:id="rId69"/>
    <p:sldId id="389" r:id="rId70"/>
    <p:sldId id="390" r:id="rId71"/>
    <p:sldId id="403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79" autoAdjust="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07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41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40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12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88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06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15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85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20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76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10A34-C8B2-4BDB-BA94-296F7FE5F71E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76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037D9-A513-4C3E-B234-D662331DB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12817 – Social Distance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B6A5EF-2556-4547-95EC-532E9DFCDD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349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If we have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more than one farthest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seat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, pick the one with the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smallest seat index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C2C0D93-D317-46A6-9CD0-AAF60E0A2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469648"/>
              </p:ext>
            </p:extLst>
          </p:nvPr>
        </p:nvGraphicFramePr>
        <p:xfrm>
          <a:off x="958788" y="4651891"/>
          <a:ext cx="9949403" cy="16277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0528">
                  <a:extLst>
                    <a:ext uri="{9D8B030D-6E8A-4147-A177-3AD203B41FA5}">
                      <a16:colId xmlns:a16="http://schemas.microsoft.com/office/drawing/2014/main" val="148738380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LD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20907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RD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587519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2661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5FF22A3-B2A2-4DC3-AA04-264D60BABC7E}"/>
              </a:ext>
            </a:extLst>
          </p:cNvPr>
          <p:cNvSpPr/>
          <p:nvPr/>
        </p:nvSpPr>
        <p:spPr>
          <a:xfrm>
            <a:off x="2295862" y="342321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77B6FA-9829-4F08-BEAA-74F06FF1C84C}"/>
              </a:ext>
            </a:extLst>
          </p:cNvPr>
          <p:cNvSpPr/>
          <p:nvPr/>
        </p:nvSpPr>
        <p:spPr>
          <a:xfrm>
            <a:off x="10121720" y="3414886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EDDECB5-FE04-4334-8828-911879DC43A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97" y="3151058"/>
            <a:ext cx="1597254" cy="1597254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011C7DDD-3E77-4DE9-8D65-1EA211C690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400" y="3151058"/>
            <a:ext cx="1597254" cy="159725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8B4B404-DDBB-4387-861A-6067BF1D1EC4}"/>
              </a:ext>
            </a:extLst>
          </p:cNvPr>
          <p:cNvSpPr txBox="1"/>
          <p:nvPr/>
        </p:nvSpPr>
        <p:spPr>
          <a:xfrm>
            <a:off x="7400654" y="3362866"/>
            <a:ext cx="24204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FF0000"/>
                </a:solidFill>
              </a:rPr>
              <a:t>So we should pick seat 7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28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/>
              <a:t>Let </a:t>
            </a:r>
            <a:r>
              <a:rPr lang="en-US" altLang="zh-TW" sz="2400" b="1" dirty="0">
                <a:solidFill>
                  <a:srgbClr val="FF0000"/>
                </a:solidFill>
              </a:rPr>
              <a:t>D</a:t>
            </a:r>
            <a:r>
              <a:rPr lang="en-US" altLang="zh-TW" sz="2400" b="1" dirty="0"/>
              <a:t> be the </a:t>
            </a:r>
            <a:r>
              <a:rPr lang="en-US" altLang="zh-TW" sz="2400" b="1" dirty="0">
                <a:solidFill>
                  <a:srgbClr val="FF0000"/>
                </a:solidFill>
              </a:rPr>
              <a:t>minimum social distance </a:t>
            </a:r>
            <a:r>
              <a:rPr lang="en-US" altLang="zh-TW" sz="2400" b="1" dirty="0"/>
              <a:t>in the </a:t>
            </a:r>
            <a:r>
              <a:rPr lang="en-US" altLang="zh-TW" sz="2400" b="1" dirty="0">
                <a:solidFill>
                  <a:srgbClr val="FF0000"/>
                </a:solidFill>
              </a:rPr>
              <a:t>whole process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“Social distance” </a:t>
            </a:r>
            <a:r>
              <a:rPr lang="en-US" altLang="zh-TW" sz="2400" dirty="0"/>
              <a:t>means the </a:t>
            </a:r>
            <a:r>
              <a:rPr lang="en-US" altLang="zh-TW" sz="2400" b="1" dirty="0"/>
              <a:t>distance between </a:t>
            </a:r>
            <a:r>
              <a:rPr lang="en-US" altLang="zh-TW" sz="2400" b="1" dirty="0">
                <a:solidFill>
                  <a:srgbClr val="FF0000"/>
                </a:solidFill>
              </a:rPr>
              <a:t>adjacent students</a:t>
            </a:r>
          </a:p>
          <a:p>
            <a:r>
              <a:rPr lang="en-US" altLang="zh-TW" sz="2400" dirty="0"/>
              <a:t>Walls won’t infect you, so the </a:t>
            </a:r>
            <a:r>
              <a:rPr lang="en-US" altLang="zh-TW" sz="2400" b="1" dirty="0"/>
              <a:t>social distance between walls and students is INF</a:t>
            </a:r>
            <a:endParaRPr lang="zh-TW" altLang="en-US" sz="2400" b="1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C2C0D93-D317-46A6-9CD0-AAF60E0A2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023578"/>
              </p:ext>
            </p:extLst>
          </p:nvPr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5FF22A3-B2A2-4DC3-AA04-264D60BABC7E}"/>
              </a:ext>
            </a:extLst>
          </p:cNvPr>
          <p:cNvSpPr/>
          <p:nvPr/>
        </p:nvSpPr>
        <p:spPr>
          <a:xfrm>
            <a:off x="1782629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77B6FA-9829-4F08-BEAA-74F06FF1C84C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1A7EFFB-48E9-41F7-9D10-129A842D017D}"/>
              </a:ext>
            </a:extLst>
          </p:cNvPr>
          <p:cNvCxnSpPr>
            <a:cxnSpLocks/>
          </p:cNvCxnSpPr>
          <p:nvPr/>
        </p:nvCxnSpPr>
        <p:spPr>
          <a:xfrm>
            <a:off x="3711197" y="3973606"/>
            <a:ext cx="238480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5FD6A-13B7-4F57-BF8E-7AA4E9AB5366}"/>
              </a:ext>
            </a:extLst>
          </p:cNvPr>
          <p:cNvSpPr txBox="1"/>
          <p:nvPr/>
        </p:nvSpPr>
        <p:spPr>
          <a:xfrm>
            <a:off x="3911664" y="3522835"/>
            <a:ext cx="198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Social</a:t>
            </a:r>
            <a:r>
              <a:rPr lang="en-US" altLang="zh-TW" b="1" dirty="0"/>
              <a:t> Distance: 3</a:t>
            </a:r>
            <a:endParaRPr lang="zh-TW" altLang="en-US" b="1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515700F-BFA3-41DF-8B6A-86674B5750ED}"/>
              </a:ext>
            </a:extLst>
          </p:cNvPr>
          <p:cNvCxnSpPr>
            <a:cxnSpLocks/>
          </p:cNvCxnSpPr>
          <p:nvPr/>
        </p:nvCxnSpPr>
        <p:spPr>
          <a:xfrm>
            <a:off x="6096000" y="3973606"/>
            <a:ext cx="392097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0C05731-D5EF-430D-BA43-3DB1179EC821}"/>
              </a:ext>
            </a:extLst>
          </p:cNvPr>
          <p:cNvSpPr txBox="1"/>
          <p:nvPr/>
        </p:nvSpPr>
        <p:spPr>
          <a:xfrm>
            <a:off x="7133518" y="3525825"/>
            <a:ext cx="222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Social</a:t>
            </a:r>
            <a:r>
              <a:rPr lang="en-US" altLang="zh-TW" b="1" dirty="0"/>
              <a:t> Distance: INF</a:t>
            </a:r>
            <a:endParaRPr lang="zh-TW" altLang="en-US" b="1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743FE5F-E70D-429A-B823-429D84781080}"/>
              </a:ext>
            </a:extLst>
          </p:cNvPr>
          <p:cNvCxnSpPr>
            <a:cxnSpLocks/>
          </p:cNvCxnSpPr>
          <p:nvPr/>
        </p:nvCxnSpPr>
        <p:spPr>
          <a:xfrm>
            <a:off x="2050742" y="3973606"/>
            <a:ext cx="166045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0EFF952-AC96-4148-B483-9D515B6CF05E}"/>
              </a:ext>
            </a:extLst>
          </p:cNvPr>
          <p:cNvSpPr txBox="1"/>
          <p:nvPr/>
        </p:nvSpPr>
        <p:spPr>
          <a:xfrm>
            <a:off x="1814866" y="3520691"/>
            <a:ext cx="213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Social</a:t>
            </a:r>
            <a:r>
              <a:rPr lang="en-US" altLang="zh-TW" b="1" dirty="0"/>
              <a:t> Distance: INF</a:t>
            </a:r>
            <a:endParaRPr lang="zh-TW" altLang="en-US" b="1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8725FE4-74C8-4994-873F-5F4C9BC5B31F}"/>
              </a:ext>
            </a:extLst>
          </p:cNvPr>
          <p:cNvGrpSpPr/>
          <p:nvPr/>
        </p:nvGrpSpPr>
        <p:grpSpPr>
          <a:xfrm>
            <a:off x="2912570" y="4136486"/>
            <a:ext cx="1597254" cy="1597254"/>
            <a:chOff x="5297373" y="4136486"/>
            <a:chExt cx="1597254" cy="1597254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6EDDECB5-FE04-4334-8828-911879DC4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130195F-C4F7-4D2F-944B-F59B8C00D52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95CAEFA6-42A9-4A06-B581-BA60EC3C57AF}"/>
              </a:ext>
            </a:extLst>
          </p:cNvPr>
          <p:cNvGrpSpPr/>
          <p:nvPr/>
        </p:nvGrpSpPr>
        <p:grpSpPr>
          <a:xfrm>
            <a:off x="5297373" y="4136486"/>
            <a:ext cx="1597254" cy="1597254"/>
            <a:chOff x="5297373" y="4136486"/>
            <a:chExt cx="1597254" cy="1597254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011C7DDD-3E77-4DE9-8D65-1EA211C69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3545C92-E7D0-4A22-B84C-06AF9F88E8D8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4" name="Picture 4">
            <a:extLst>
              <a:ext uri="{FF2B5EF4-FFF2-40B4-BE49-F238E27FC236}">
                <a16:creationId xmlns:a16="http://schemas.microsoft.com/office/drawing/2014/main" id="{D3C32D9F-302E-4339-AE51-A76253870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2582" y="4162646"/>
            <a:ext cx="1748208" cy="142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29EB2F3A-6FF3-4950-A725-A6708F0AF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1896" y="4162646"/>
            <a:ext cx="1748207" cy="144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63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Let </a:t>
            </a:r>
            <a:r>
              <a:rPr lang="en-US" altLang="zh-TW" b="1" dirty="0"/>
              <a:t>s</a:t>
            </a:r>
            <a:r>
              <a:rPr lang="en-US" altLang="zh-TW" dirty="0"/>
              <a:t> be the </a:t>
            </a:r>
            <a:r>
              <a:rPr lang="en-US" altLang="zh-TW" b="1" dirty="0"/>
              <a:t>safe distance</a:t>
            </a:r>
          </a:p>
          <a:p>
            <a:r>
              <a:rPr lang="en-US" altLang="zh-TW" dirty="0"/>
              <a:t>If </a:t>
            </a:r>
            <a:r>
              <a:rPr lang="en-US" altLang="zh-TW" b="1" dirty="0">
                <a:solidFill>
                  <a:srgbClr val="FF0000"/>
                </a:solidFill>
              </a:rPr>
              <a:t>D &gt;= s </a:t>
            </a:r>
            <a:r>
              <a:rPr lang="en-US" altLang="zh-TW" dirty="0"/>
              <a:t>during the </a:t>
            </a:r>
            <a:r>
              <a:rPr lang="en-US" altLang="zh-TW" b="1" dirty="0">
                <a:solidFill>
                  <a:srgbClr val="FF0000"/>
                </a:solidFill>
              </a:rPr>
              <a:t>whole process</a:t>
            </a:r>
            <a:r>
              <a:rPr lang="en-US" altLang="zh-TW" dirty="0"/>
              <a:t>, the classroom is </a:t>
            </a:r>
            <a:r>
              <a:rPr lang="en-US" altLang="zh-TW" b="1" dirty="0">
                <a:solidFill>
                  <a:srgbClr val="FF0000"/>
                </a:solidFill>
              </a:rPr>
              <a:t>safe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C2C0D93-D317-46A6-9CD0-AAF60E0A2A35}"/>
              </a:ext>
            </a:extLst>
          </p:cNvPr>
          <p:cNvGraphicFramePr>
            <a:graphicFrameLocks noGrp="1"/>
          </p:cNvGraphicFramePr>
          <p:nvPr/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5FF22A3-B2A2-4DC3-AA04-264D60BABC7E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77B6FA-9829-4F08-BEAA-74F06FF1C84C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1A7EFFB-48E9-41F7-9D10-129A842D017D}"/>
              </a:ext>
            </a:extLst>
          </p:cNvPr>
          <p:cNvCxnSpPr>
            <a:cxnSpLocks/>
          </p:cNvCxnSpPr>
          <p:nvPr/>
        </p:nvCxnSpPr>
        <p:spPr>
          <a:xfrm>
            <a:off x="3711197" y="3973606"/>
            <a:ext cx="238480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5FD6A-13B7-4F57-BF8E-7AA4E9AB5366}"/>
              </a:ext>
            </a:extLst>
          </p:cNvPr>
          <p:cNvSpPr txBox="1"/>
          <p:nvPr/>
        </p:nvSpPr>
        <p:spPr>
          <a:xfrm>
            <a:off x="3911664" y="3522835"/>
            <a:ext cx="198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Social</a:t>
            </a:r>
            <a:r>
              <a:rPr lang="en-US" altLang="zh-TW" b="1" dirty="0"/>
              <a:t> Distance: 3</a:t>
            </a:r>
            <a:endParaRPr lang="zh-TW" altLang="en-US" b="1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515700F-BFA3-41DF-8B6A-86674B5750ED}"/>
              </a:ext>
            </a:extLst>
          </p:cNvPr>
          <p:cNvCxnSpPr>
            <a:cxnSpLocks/>
          </p:cNvCxnSpPr>
          <p:nvPr/>
        </p:nvCxnSpPr>
        <p:spPr>
          <a:xfrm>
            <a:off x="6096000" y="3973606"/>
            <a:ext cx="392097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0C05731-D5EF-430D-BA43-3DB1179EC821}"/>
              </a:ext>
            </a:extLst>
          </p:cNvPr>
          <p:cNvSpPr txBox="1"/>
          <p:nvPr/>
        </p:nvSpPr>
        <p:spPr>
          <a:xfrm>
            <a:off x="7133518" y="3525825"/>
            <a:ext cx="222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Social</a:t>
            </a:r>
            <a:r>
              <a:rPr lang="en-US" altLang="zh-TW" b="1" dirty="0"/>
              <a:t> Distance: INF</a:t>
            </a:r>
            <a:endParaRPr lang="zh-TW" altLang="en-US" b="1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743FE5F-E70D-429A-B823-429D84781080}"/>
              </a:ext>
            </a:extLst>
          </p:cNvPr>
          <p:cNvCxnSpPr>
            <a:cxnSpLocks/>
          </p:cNvCxnSpPr>
          <p:nvPr/>
        </p:nvCxnSpPr>
        <p:spPr>
          <a:xfrm>
            <a:off x="2050742" y="3973606"/>
            <a:ext cx="166045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0EFF952-AC96-4148-B483-9D515B6CF05E}"/>
              </a:ext>
            </a:extLst>
          </p:cNvPr>
          <p:cNvSpPr txBox="1"/>
          <p:nvPr/>
        </p:nvSpPr>
        <p:spPr>
          <a:xfrm>
            <a:off x="1814866" y="3520691"/>
            <a:ext cx="213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Social</a:t>
            </a:r>
            <a:r>
              <a:rPr lang="en-US" altLang="zh-TW" b="1" dirty="0"/>
              <a:t> Distance: INF</a:t>
            </a:r>
            <a:endParaRPr lang="zh-TW" altLang="en-US" b="1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8725FE4-74C8-4994-873F-5F4C9BC5B31F}"/>
              </a:ext>
            </a:extLst>
          </p:cNvPr>
          <p:cNvGrpSpPr/>
          <p:nvPr/>
        </p:nvGrpSpPr>
        <p:grpSpPr>
          <a:xfrm>
            <a:off x="2912570" y="4136486"/>
            <a:ext cx="1597254" cy="1597254"/>
            <a:chOff x="5297373" y="4136486"/>
            <a:chExt cx="1597254" cy="1597254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6EDDECB5-FE04-4334-8828-911879DC4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130195F-C4F7-4D2F-944B-F59B8C00D52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95CAEFA6-42A9-4A06-B581-BA60EC3C57AF}"/>
              </a:ext>
            </a:extLst>
          </p:cNvPr>
          <p:cNvGrpSpPr/>
          <p:nvPr/>
        </p:nvGrpSpPr>
        <p:grpSpPr>
          <a:xfrm>
            <a:off x="5297373" y="4136486"/>
            <a:ext cx="1597254" cy="1597254"/>
            <a:chOff x="5297373" y="4136486"/>
            <a:chExt cx="1597254" cy="1597254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011C7DDD-3E77-4DE9-8D65-1EA211C69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3545C92-E7D0-4A22-B84C-06AF9F88E8D8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05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Outline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Description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/>
              <a:t>Input &amp; Output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Sample input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Idea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Code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813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First line: three integers n, m, s</a:t>
            </a:r>
          </a:p>
          <a:p>
            <a:pPr lvl="1"/>
            <a:r>
              <a:rPr lang="en-US" altLang="zh-TW" dirty="0"/>
              <a:t>n: number of seats</a:t>
            </a:r>
          </a:p>
          <a:p>
            <a:pPr lvl="1"/>
            <a:r>
              <a:rPr lang="en-US" altLang="zh-TW" dirty="0"/>
              <a:t>m: number of students</a:t>
            </a:r>
          </a:p>
          <a:p>
            <a:pPr lvl="1"/>
            <a:r>
              <a:rPr lang="en-US" altLang="zh-TW" dirty="0"/>
              <a:t>s: safe distance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The following 2 * m lines represent the </a:t>
            </a:r>
            <a:r>
              <a:rPr lang="en-US" altLang="zh-TW" dirty="0" smtClean="0"/>
              <a:t>events </a:t>
            </a:r>
            <a:r>
              <a:rPr lang="en-US" altLang="zh-TW" dirty="0"/>
              <a:t>of students</a:t>
            </a:r>
          </a:p>
          <a:p>
            <a:pPr lvl="1"/>
            <a:r>
              <a:rPr lang="en-US" altLang="zh-TW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/>
              <a:t>means student x comes in the classroom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o x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/>
              <a:t>means student x leaves the classroom</a:t>
            </a:r>
          </a:p>
        </p:txBody>
      </p:sp>
    </p:spTree>
    <p:extLst>
      <p:ext uri="{BB962C8B-B14F-4D97-AF65-F5344CB8AC3E}">
        <p14:creationId xmlns:p14="http://schemas.microsoft.com/office/powerpoint/2010/main" val="239139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/>
              <a:t>We guarantee that:</a:t>
            </a:r>
          </a:p>
          <a:p>
            <a:pPr marL="0" indent="0">
              <a:buNone/>
            </a:pPr>
            <a:endParaRPr lang="en-US" altLang="zh-TW" sz="1000" dirty="0"/>
          </a:p>
          <a:p>
            <a:pPr lvl="1"/>
            <a:r>
              <a:rPr lang="en-US" altLang="zh-TW" sz="2800" dirty="0"/>
              <a:t>A student will never come back to class after leaving</a:t>
            </a:r>
          </a:p>
          <a:p>
            <a:endParaRPr lang="en-US" altLang="zh-TW" sz="1000" dirty="0"/>
          </a:p>
          <a:p>
            <a:pPr lvl="1"/>
            <a:r>
              <a:rPr lang="en-US" altLang="zh-TW" sz="2800" dirty="0"/>
              <a:t>A student must be in the classroom before leaving</a:t>
            </a:r>
          </a:p>
          <a:p>
            <a:pPr lvl="2"/>
            <a:r>
              <a:rPr lang="en-US" altLang="zh-TW" sz="2400" dirty="0"/>
              <a:t>That is,</a:t>
            </a:r>
            <a:r>
              <a:rPr lang="en-US" altLang="zh-TW" sz="2400" dirty="0">
                <a:latin typeface="Consolas" panose="020B0609020204030204" pitchFamily="49" charset="0"/>
              </a:rPr>
              <a:t> </a:t>
            </a:r>
            <a:r>
              <a:rPr lang="en-US" altLang="zh-TW" sz="2400" dirty="0" err="1"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</a:rPr>
              <a:t> x </a:t>
            </a:r>
            <a:r>
              <a:rPr lang="en-US" altLang="zh-TW" sz="2400" dirty="0"/>
              <a:t>must appear before</a:t>
            </a:r>
            <a:r>
              <a:rPr lang="en-US" altLang="zh-TW" sz="2400" dirty="0">
                <a:latin typeface="Consolas" panose="020B0609020204030204" pitchFamily="49" charset="0"/>
              </a:rPr>
              <a:t> o x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14971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Output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First </a:t>
            </a:r>
            <a:r>
              <a:rPr lang="en-US" altLang="zh-TW" dirty="0"/>
              <a:t>line: output “YES” if D &gt;= s, output “NO” if D &lt; </a:t>
            </a:r>
            <a:r>
              <a:rPr lang="en-US" altLang="zh-TW" dirty="0" smtClean="0"/>
              <a:t>s</a:t>
            </a:r>
            <a:endParaRPr lang="en-US" altLang="zh-TW" dirty="0"/>
          </a:p>
          <a:p>
            <a:r>
              <a:rPr lang="en-US" altLang="zh-TW" dirty="0"/>
              <a:t>Second line: output D (if D is INF, output “INF</a:t>
            </a:r>
            <a:r>
              <a:rPr lang="en-US" altLang="zh-TW" dirty="0" smtClean="0"/>
              <a:t>”)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Remember that:</a:t>
            </a:r>
          </a:p>
          <a:p>
            <a:r>
              <a:rPr lang="en-US" altLang="zh-TW" dirty="0"/>
              <a:t>D is the minimum social distance during the process</a:t>
            </a:r>
          </a:p>
          <a:p>
            <a:r>
              <a:rPr lang="en-US" altLang="zh-TW" dirty="0"/>
              <a:t>s is the safe </a:t>
            </a:r>
            <a:r>
              <a:rPr lang="en-US" altLang="zh-TW" dirty="0" smtClean="0"/>
              <a:t>distance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9195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Outline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Description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Input &amp; Output</a:t>
            </a:r>
          </a:p>
          <a:p>
            <a:endParaRPr lang="en-US" altLang="zh-TW" sz="1000" dirty="0"/>
          </a:p>
          <a:p>
            <a:r>
              <a:rPr lang="en-US" altLang="zh-TW" sz="3200" dirty="0"/>
              <a:t>Sample input</a:t>
            </a:r>
          </a:p>
          <a:p>
            <a:endParaRPr lang="en-US" altLang="zh-TW" sz="1000" dirty="0"/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Idea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Code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65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Sample 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7897" cy="4351338"/>
          </a:xfrm>
        </p:spPr>
        <p:txBody>
          <a:bodyPr/>
          <a:lstStyle/>
          <a:p>
            <a:r>
              <a:rPr lang="en-US" altLang="zh-TW" dirty="0"/>
              <a:t>9 3 5</a:t>
            </a:r>
          </a:p>
          <a:p>
            <a:r>
              <a:rPr lang="en-US" altLang="zh-TW" dirty="0" err="1"/>
              <a:t>i</a:t>
            </a:r>
            <a:r>
              <a:rPr lang="en-US" altLang="zh-TW" dirty="0"/>
              <a:t> 1</a:t>
            </a:r>
          </a:p>
          <a:p>
            <a:r>
              <a:rPr lang="en-US" altLang="zh-TW" dirty="0" err="1"/>
              <a:t>i</a:t>
            </a:r>
            <a:r>
              <a:rPr lang="en-US" altLang="zh-TW" dirty="0"/>
              <a:t> 2</a:t>
            </a:r>
          </a:p>
          <a:p>
            <a:r>
              <a:rPr lang="en-US" altLang="zh-TW" dirty="0"/>
              <a:t>o 1</a:t>
            </a:r>
          </a:p>
          <a:p>
            <a:r>
              <a:rPr lang="en-US" altLang="zh-TW" dirty="0" err="1"/>
              <a:t>i</a:t>
            </a:r>
            <a:r>
              <a:rPr lang="en-US" altLang="zh-TW" dirty="0"/>
              <a:t> 3</a:t>
            </a:r>
          </a:p>
          <a:p>
            <a:r>
              <a:rPr lang="en-US" altLang="zh-TW" dirty="0"/>
              <a:t>o 2</a:t>
            </a:r>
          </a:p>
          <a:p>
            <a:r>
              <a:rPr lang="en-US" altLang="zh-TW" dirty="0"/>
              <a:t>o 3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C31D5D7-1D03-4377-9245-60DD995D7590}"/>
              </a:ext>
            </a:extLst>
          </p:cNvPr>
          <p:cNvSpPr txBox="1">
            <a:spLocks/>
          </p:cNvSpPr>
          <p:nvPr/>
        </p:nvSpPr>
        <p:spPr>
          <a:xfrm>
            <a:off x="5726097" y="2755030"/>
            <a:ext cx="4887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9 seats</a:t>
            </a:r>
          </a:p>
          <a:p>
            <a:r>
              <a:rPr lang="en-US" altLang="zh-TW" dirty="0"/>
              <a:t>3 students</a:t>
            </a:r>
          </a:p>
          <a:p>
            <a:r>
              <a:rPr lang="en-US" altLang="zh-TW" dirty="0"/>
              <a:t>Safe distance: 5</a:t>
            </a:r>
          </a:p>
          <a:p>
            <a:endParaRPr lang="en-US" altLang="zh-TW" dirty="0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4C3BAE0D-6C55-41A6-AE4E-01C70686830C}"/>
              </a:ext>
            </a:extLst>
          </p:cNvPr>
          <p:cNvSpPr/>
          <p:nvPr/>
        </p:nvSpPr>
        <p:spPr>
          <a:xfrm>
            <a:off x="3595456" y="2755030"/>
            <a:ext cx="1198486" cy="1347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38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Sample 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b="1" dirty="0"/>
              <a:t>minimum social distance D </a:t>
            </a:r>
            <a:r>
              <a:rPr lang="en-US" altLang="zh-TW" dirty="0"/>
              <a:t>during the process is initially INF</a:t>
            </a:r>
          </a:p>
        </p:txBody>
      </p:sp>
      <p:graphicFrame>
        <p:nvGraphicFramePr>
          <p:cNvPr id="19" name="表格 4">
            <a:extLst>
              <a:ext uri="{FF2B5EF4-FFF2-40B4-BE49-F238E27FC236}">
                <a16:creationId xmlns:a16="http://schemas.microsoft.com/office/drawing/2014/main" id="{3EA56F68-D9B0-4673-BB6B-13C997A7076D}"/>
              </a:ext>
            </a:extLst>
          </p:cNvPr>
          <p:cNvGraphicFramePr>
            <a:graphicFrameLocks noGrp="1"/>
          </p:cNvGraphicFramePr>
          <p:nvPr/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58AAE291-0EA2-48A1-85EA-89345F1D0894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F70FDC8-2397-4128-8E20-0DC28538B9AA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35BA010-C394-40DB-A4A9-EC7832377384}"/>
              </a:ext>
            </a:extLst>
          </p:cNvPr>
          <p:cNvCxnSpPr>
            <a:cxnSpLocks/>
          </p:cNvCxnSpPr>
          <p:nvPr/>
        </p:nvCxnSpPr>
        <p:spPr>
          <a:xfrm>
            <a:off x="1995804" y="3959441"/>
            <a:ext cx="796494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B7EDBBB-7824-4F2C-AB67-4A9F101C055C}"/>
              </a:ext>
            </a:extLst>
          </p:cNvPr>
          <p:cNvSpPr txBox="1"/>
          <p:nvPr/>
        </p:nvSpPr>
        <p:spPr>
          <a:xfrm>
            <a:off x="4989802" y="3510236"/>
            <a:ext cx="221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Social distance: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016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Outline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Description</a:t>
            </a:r>
          </a:p>
          <a:p>
            <a:endParaRPr lang="en-US" altLang="zh-TW" sz="1000" dirty="0"/>
          </a:p>
          <a:p>
            <a:r>
              <a:rPr lang="en-US" altLang="zh-TW" sz="3200" dirty="0"/>
              <a:t>Input &amp; Output</a:t>
            </a:r>
          </a:p>
          <a:p>
            <a:endParaRPr lang="en-US" altLang="zh-TW" sz="1000" dirty="0"/>
          </a:p>
          <a:p>
            <a:r>
              <a:rPr lang="en-US" altLang="zh-TW" sz="3200" dirty="0"/>
              <a:t>Sample input</a:t>
            </a:r>
          </a:p>
          <a:p>
            <a:endParaRPr lang="en-US" altLang="zh-TW" sz="1000" dirty="0"/>
          </a:p>
          <a:p>
            <a:r>
              <a:rPr lang="en-US" altLang="zh-TW" sz="3200" dirty="0"/>
              <a:t>Idea</a:t>
            </a:r>
          </a:p>
          <a:p>
            <a:endParaRPr lang="en-US" altLang="zh-TW" sz="1000" dirty="0"/>
          </a:p>
          <a:p>
            <a:r>
              <a:rPr lang="en-US" altLang="zh-TW" sz="3200" dirty="0"/>
              <a:t>Code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84516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Sample 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1</a:t>
            </a:r>
          </a:p>
          <a:p>
            <a:r>
              <a:rPr lang="en-US" altLang="zh-TW" dirty="0"/>
              <a:t>Pick seat 5</a:t>
            </a:r>
          </a:p>
          <a:p>
            <a:r>
              <a:rPr lang="en-US" altLang="zh-TW" dirty="0"/>
              <a:t>D = INF</a:t>
            </a:r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FD93A6FA-1FAD-4134-8481-675388802E2C}"/>
              </a:ext>
            </a:extLst>
          </p:cNvPr>
          <p:cNvGraphicFramePr>
            <a:graphicFrameLocks noGrp="1"/>
          </p:cNvGraphicFramePr>
          <p:nvPr/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4134CB6E-66CA-4073-819F-2D9ACAB5596C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DFD5AB-10A0-4607-AD05-6BDB35CAC839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04EE05D-D304-4E3D-9DEE-EA7C416F3968}"/>
              </a:ext>
            </a:extLst>
          </p:cNvPr>
          <p:cNvCxnSpPr>
            <a:cxnSpLocks/>
          </p:cNvCxnSpPr>
          <p:nvPr/>
        </p:nvCxnSpPr>
        <p:spPr>
          <a:xfrm>
            <a:off x="1995804" y="3959441"/>
            <a:ext cx="402325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28E8B6C-50B4-40C1-96D8-276ABFFC8BD6}"/>
              </a:ext>
            </a:extLst>
          </p:cNvPr>
          <p:cNvSpPr txBox="1"/>
          <p:nvPr/>
        </p:nvSpPr>
        <p:spPr>
          <a:xfrm>
            <a:off x="2963148" y="3585943"/>
            <a:ext cx="208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Social distance: INF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66A64891-DD11-4019-9C97-130DB6E14F07}"/>
              </a:ext>
            </a:extLst>
          </p:cNvPr>
          <p:cNvGrpSpPr/>
          <p:nvPr/>
        </p:nvGrpSpPr>
        <p:grpSpPr>
          <a:xfrm>
            <a:off x="5297373" y="4136486"/>
            <a:ext cx="1597254" cy="1597254"/>
            <a:chOff x="5297373" y="4136486"/>
            <a:chExt cx="1597254" cy="1597254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98E52342-623E-4A7F-9DFC-BCB645F9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DE32B62B-1932-4FCF-B5A3-8D6DC3BBFDF2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C0D6F97-1B21-47AC-85D2-2F8640A104FA}"/>
              </a:ext>
            </a:extLst>
          </p:cNvPr>
          <p:cNvCxnSpPr>
            <a:cxnSpLocks/>
          </p:cNvCxnSpPr>
          <p:nvPr/>
        </p:nvCxnSpPr>
        <p:spPr>
          <a:xfrm>
            <a:off x="6172940" y="3958933"/>
            <a:ext cx="402325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E352CCB-51FA-44E1-9518-29CFFC330249}"/>
              </a:ext>
            </a:extLst>
          </p:cNvPr>
          <p:cNvSpPr txBox="1"/>
          <p:nvPr/>
        </p:nvSpPr>
        <p:spPr>
          <a:xfrm>
            <a:off x="7176664" y="3585435"/>
            <a:ext cx="200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Social distance: INF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1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Sample 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2</a:t>
            </a:r>
          </a:p>
          <a:p>
            <a:r>
              <a:rPr lang="en-US" altLang="zh-TW" dirty="0"/>
              <a:t>Pick seat 2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D = 3</a:t>
            </a:r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FD93A6FA-1FAD-4134-8481-675388802E2C}"/>
              </a:ext>
            </a:extLst>
          </p:cNvPr>
          <p:cNvGraphicFramePr>
            <a:graphicFrameLocks noGrp="1"/>
          </p:cNvGraphicFramePr>
          <p:nvPr/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4134CB6E-66CA-4073-819F-2D9ACAB5596C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DFD5AB-10A0-4607-AD05-6BDB35CAC839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04EE05D-D304-4E3D-9DEE-EA7C416F3968}"/>
              </a:ext>
            </a:extLst>
          </p:cNvPr>
          <p:cNvCxnSpPr>
            <a:cxnSpLocks/>
          </p:cNvCxnSpPr>
          <p:nvPr/>
        </p:nvCxnSpPr>
        <p:spPr>
          <a:xfrm>
            <a:off x="1995804" y="3959441"/>
            <a:ext cx="171539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28E8B6C-50B4-40C1-96D8-276ABFFC8BD6}"/>
              </a:ext>
            </a:extLst>
          </p:cNvPr>
          <p:cNvSpPr txBox="1"/>
          <p:nvPr/>
        </p:nvSpPr>
        <p:spPr>
          <a:xfrm>
            <a:off x="1794991" y="3538655"/>
            <a:ext cx="211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Social distance: INF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66A64891-DD11-4019-9C97-130DB6E14F07}"/>
              </a:ext>
            </a:extLst>
          </p:cNvPr>
          <p:cNvGrpSpPr/>
          <p:nvPr/>
        </p:nvGrpSpPr>
        <p:grpSpPr>
          <a:xfrm>
            <a:off x="5297373" y="4136486"/>
            <a:ext cx="1597254" cy="1597254"/>
            <a:chOff x="5297373" y="4136486"/>
            <a:chExt cx="1597254" cy="1597254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98E52342-623E-4A7F-9DFC-BCB645F9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DE32B62B-1932-4FCF-B5A3-8D6DC3BBFDF2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C0D6F97-1B21-47AC-85D2-2F8640A104FA}"/>
              </a:ext>
            </a:extLst>
          </p:cNvPr>
          <p:cNvCxnSpPr>
            <a:cxnSpLocks/>
          </p:cNvCxnSpPr>
          <p:nvPr/>
        </p:nvCxnSpPr>
        <p:spPr>
          <a:xfrm>
            <a:off x="6172940" y="3958933"/>
            <a:ext cx="402325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E352CCB-51FA-44E1-9518-29CFFC330249}"/>
              </a:ext>
            </a:extLst>
          </p:cNvPr>
          <p:cNvSpPr txBox="1"/>
          <p:nvPr/>
        </p:nvSpPr>
        <p:spPr>
          <a:xfrm>
            <a:off x="6948408" y="3546806"/>
            <a:ext cx="247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Social distance: INF</a:t>
            </a:r>
            <a:endParaRPr lang="zh-TW" altLang="en-US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C945D45-4663-4CF8-B83B-8CD35E9EE6E7}"/>
              </a:ext>
            </a:extLst>
          </p:cNvPr>
          <p:cNvGrpSpPr/>
          <p:nvPr/>
        </p:nvGrpSpPr>
        <p:grpSpPr>
          <a:xfrm>
            <a:off x="2912570" y="4136486"/>
            <a:ext cx="1597254" cy="1597254"/>
            <a:chOff x="5297373" y="4136486"/>
            <a:chExt cx="1597254" cy="1597254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C38CABC3-2330-43AB-88A0-862191ADF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3D29D057-C27C-4DDE-9536-BBEBFB53C07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C8685437-E97E-452B-9C3C-6530F964EF2B}"/>
              </a:ext>
            </a:extLst>
          </p:cNvPr>
          <p:cNvCxnSpPr>
            <a:cxnSpLocks/>
          </p:cNvCxnSpPr>
          <p:nvPr/>
        </p:nvCxnSpPr>
        <p:spPr>
          <a:xfrm>
            <a:off x="3820346" y="3954767"/>
            <a:ext cx="220759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15F7B51-8338-4FB3-9AB1-FAC8918CA644}"/>
              </a:ext>
            </a:extLst>
          </p:cNvPr>
          <p:cNvSpPr txBox="1"/>
          <p:nvPr/>
        </p:nvSpPr>
        <p:spPr>
          <a:xfrm>
            <a:off x="3987233" y="3542132"/>
            <a:ext cx="187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Social distance: 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55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Sample 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o 1</a:t>
            </a:r>
          </a:p>
          <a:p>
            <a:r>
              <a:rPr lang="en-US" altLang="zh-TW" dirty="0"/>
              <a:t>D = 3</a:t>
            </a:r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FD93A6FA-1FAD-4134-8481-675388802E2C}"/>
              </a:ext>
            </a:extLst>
          </p:cNvPr>
          <p:cNvGraphicFramePr>
            <a:graphicFrameLocks noGrp="1"/>
          </p:cNvGraphicFramePr>
          <p:nvPr/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4134CB6E-66CA-4073-819F-2D9ACAB5596C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DFD5AB-10A0-4607-AD05-6BDB35CAC839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04EE05D-D304-4E3D-9DEE-EA7C416F3968}"/>
              </a:ext>
            </a:extLst>
          </p:cNvPr>
          <p:cNvCxnSpPr>
            <a:cxnSpLocks/>
          </p:cNvCxnSpPr>
          <p:nvPr/>
        </p:nvCxnSpPr>
        <p:spPr>
          <a:xfrm>
            <a:off x="1995804" y="3959441"/>
            <a:ext cx="171539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28E8B6C-50B4-40C1-96D8-276ABFFC8BD6}"/>
              </a:ext>
            </a:extLst>
          </p:cNvPr>
          <p:cNvSpPr txBox="1"/>
          <p:nvPr/>
        </p:nvSpPr>
        <p:spPr>
          <a:xfrm>
            <a:off x="1925067" y="3501721"/>
            <a:ext cx="19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Social distance: INF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E32B62B-1932-4FCF-B5A3-8D6DC3BBFDF2}"/>
              </a:ext>
            </a:extLst>
          </p:cNvPr>
          <p:cNvSpPr txBox="1"/>
          <p:nvPr/>
        </p:nvSpPr>
        <p:spPr>
          <a:xfrm>
            <a:off x="5635308" y="4624730"/>
            <a:ext cx="921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C0D6F97-1B21-47AC-85D2-2F8640A104FA}"/>
              </a:ext>
            </a:extLst>
          </p:cNvPr>
          <p:cNvCxnSpPr>
            <a:cxnSpLocks/>
          </p:cNvCxnSpPr>
          <p:nvPr/>
        </p:nvCxnSpPr>
        <p:spPr>
          <a:xfrm>
            <a:off x="3861786" y="3958933"/>
            <a:ext cx="633441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E352CCB-51FA-44E1-9518-29CFFC330249}"/>
              </a:ext>
            </a:extLst>
          </p:cNvPr>
          <p:cNvSpPr txBox="1"/>
          <p:nvPr/>
        </p:nvSpPr>
        <p:spPr>
          <a:xfrm>
            <a:off x="5826764" y="3501721"/>
            <a:ext cx="24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Social distance: INF	</a:t>
            </a:r>
            <a:endParaRPr lang="zh-TW" altLang="en-US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C945D45-4663-4CF8-B83B-8CD35E9EE6E7}"/>
              </a:ext>
            </a:extLst>
          </p:cNvPr>
          <p:cNvGrpSpPr/>
          <p:nvPr/>
        </p:nvGrpSpPr>
        <p:grpSpPr>
          <a:xfrm>
            <a:off x="2912570" y="4136486"/>
            <a:ext cx="1597254" cy="1597254"/>
            <a:chOff x="5297373" y="4136486"/>
            <a:chExt cx="1597254" cy="1597254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C38CABC3-2330-43AB-88A0-862191ADF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3D29D057-C27C-4DDE-9536-BBEBFB53C07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06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Sample 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3</a:t>
            </a:r>
          </a:p>
          <a:p>
            <a:r>
              <a:rPr lang="en-US" altLang="zh-TW" dirty="0"/>
              <a:t>Pick seat 6</a:t>
            </a:r>
          </a:p>
          <a:p>
            <a:r>
              <a:rPr lang="en-US" altLang="zh-TW" dirty="0"/>
              <a:t>D = 3</a:t>
            </a:r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FD93A6FA-1FAD-4134-8481-675388802E2C}"/>
              </a:ext>
            </a:extLst>
          </p:cNvPr>
          <p:cNvGraphicFramePr>
            <a:graphicFrameLocks noGrp="1"/>
          </p:cNvGraphicFramePr>
          <p:nvPr/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4134CB6E-66CA-4073-819F-2D9ACAB5596C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DFD5AB-10A0-4607-AD05-6BDB35CAC839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04EE05D-D304-4E3D-9DEE-EA7C416F3968}"/>
              </a:ext>
            </a:extLst>
          </p:cNvPr>
          <p:cNvCxnSpPr>
            <a:cxnSpLocks/>
          </p:cNvCxnSpPr>
          <p:nvPr/>
        </p:nvCxnSpPr>
        <p:spPr>
          <a:xfrm>
            <a:off x="1995804" y="3959441"/>
            <a:ext cx="171539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E32B62B-1932-4FCF-B5A3-8D6DC3BBFDF2}"/>
              </a:ext>
            </a:extLst>
          </p:cNvPr>
          <p:cNvSpPr txBox="1"/>
          <p:nvPr/>
        </p:nvSpPr>
        <p:spPr>
          <a:xfrm>
            <a:off x="5635308" y="4624730"/>
            <a:ext cx="921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C0D6F97-1B21-47AC-85D2-2F8640A104FA}"/>
              </a:ext>
            </a:extLst>
          </p:cNvPr>
          <p:cNvCxnSpPr>
            <a:cxnSpLocks/>
          </p:cNvCxnSpPr>
          <p:nvPr/>
        </p:nvCxnSpPr>
        <p:spPr>
          <a:xfrm>
            <a:off x="6873304" y="3958933"/>
            <a:ext cx="332289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C945D45-4663-4CF8-B83B-8CD35E9EE6E7}"/>
              </a:ext>
            </a:extLst>
          </p:cNvPr>
          <p:cNvGrpSpPr/>
          <p:nvPr/>
        </p:nvGrpSpPr>
        <p:grpSpPr>
          <a:xfrm>
            <a:off x="2912570" y="4136486"/>
            <a:ext cx="1597254" cy="1597254"/>
            <a:chOff x="5297373" y="4136486"/>
            <a:chExt cx="1597254" cy="1597254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C38CABC3-2330-43AB-88A0-862191ADF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3D29D057-C27C-4DDE-9536-BBEBFB53C07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A7AF39E7-866B-4683-BD93-FC94A2567605}"/>
              </a:ext>
            </a:extLst>
          </p:cNvPr>
          <p:cNvGrpSpPr/>
          <p:nvPr/>
        </p:nvGrpSpPr>
        <p:grpSpPr>
          <a:xfrm>
            <a:off x="6074677" y="4136486"/>
            <a:ext cx="1597254" cy="1597254"/>
            <a:chOff x="5297373" y="4136486"/>
            <a:chExt cx="1597254" cy="1597254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02544A91-4786-494F-9828-349D34966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3543E296-23E8-46FE-90FF-2421DA6F0109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C071A9A0-2029-4065-9FB0-DC1CE573E6CE}"/>
              </a:ext>
            </a:extLst>
          </p:cNvPr>
          <p:cNvCxnSpPr>
            <a:cxnSpLocks/>
          </p:cNvCxnSpPr>
          <p:nvPr/>
        </p:nvCxnSpPr>
        <p:spPr>
          <a:xfrm>
            <a:off x="3826276" y="3958933"/>
            <a:ext cx="294738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223A552-BBD2-4285-BE56-CC78C545D8B6}"/>
              </a:ext>
            </a:extLst>
          </p:cNvPr>
          <p:cNvSpPr txBox="1"/>
          <p:nvPr/>
        </p:nvSpPr>
        <p:spPr>
          <a:xfrm>
            <a:off x="1925067" y="3501721"/>
            <a:ext cx="19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Social distance: INF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B3CBF3A-8E3B-4789-B1EA-D18441CD0E97}"/>
              </a:ext>
            </a:extLst>
          </p:cNvPr>
          <p:cNvSpPr txBox="1"/>
          <p:nvPr/>
        </p:nvSpPr>
        <p:spPr>
          <a:xfrm>
            <a:off x="4363060" y="3501721"/>
            <a:ext cx="187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Social distance: 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787AFA6-7A4A-4DED-B778-C1B593FCBE32}"/>
              </a:ext>
            </a:extLst>
          </p:cNvPr>
          <p:cNvSpPr txBox="1"/>
          <p:nvPr/>
        </p:nvSpPr>
        <p:spPr>
          <a:xfrm>
            <a:off x="7525824" y="3503592"/>
            <a:ext cx="201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Social distance: INF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6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Sample 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 2</a:t>
            </a:r>
          </a:p>
          <a:p>
            <a:r>
              <a:rPr lang="en-US" altLang="zh-TW" dirty="0"/>
              <a:t>D = 3</a:t>
            </a:r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FD93A6FA-1FAD-4134-8481-675388802E2C}"/>
              </a:ext>
            </a:extLst>
          </p:cNvPr>
          <p:cNvGraphicFramePr>
            <a:graphicFrameLocks noGrp="1"/>
          </p:cNvGraphicFramePr>
          <p:nvPr/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4134CB6E-66CA-4073-819F-2D9ACAB5596C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DFD5AB-10A0-4607-AD05-6BDB35CAC839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04EE05D-D304-4E3D-9DEE-EA7C416F3968}"/>
              </a:ext>
            </a:extLst>
          </p:cNvPr>
          <p:cNvCxnSpPr>
            <a:cxnSpLocks/>
          </p:cNvCxnSpPr>
          <p:nvPr/>
        </p:nvCxnSpPr>
        <p:spPr>
          <a:xfrm>
            <a:off x="1995804" y="3959441"/>
            <a:ext cx="476898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E32B62B-1932-4FCF-B5A3-8D6DC3BBFDF2}"/>
              </a:ext>
            </a:extLst>
          </p:cNvPr>
          <p:cNvSpPr txBox="1"/>
          <p:nvPr/>
        </p:nvSpPr>
        <p:spPr>
          <a:xfrm>
            <a:off x="5635308" y="4624730"/>
            <a:ext cx="921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C0D6F97-1B21-47AC-85D2-2F8640A104FA}"/>
              </a:ext>
            </a:extLst>
          </p:cNvPr>
          <p:cNvCxnSpPr>
            <a:cxnSpLocks/>
          </p:cNvCxnSpPr>
          <p:nvPr/>
        </p:nvCxnSpPr>
        <p:spPr>
          <a:xfrm>
            <a:off x="6873304" y="3958933"/>
            <a:ext cx="332289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A7AF39E7-866B-4683-BD93-FC94A2567605}"/>
              </a:ext>
            </a:extLst>
          </p:cNvPr>
          <p:cNvGrpSpPr/>
          <p:nvPr/>
        </p:nvGrpSpPr>
        <p:grpSpPr>
          <a:xfrm>
            <a:off x="6074677" y="4136486"/>
            <a:ext cx="1597254" cy="1597254"/>
            <a:chOff x="5297373" y="4136486"/>
            <a:chExt cx="1597254" cy="1597254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02544A91-4786-494F-9828-349D34966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3543E296-23E8-46FE-90FF-2421DA6F0109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B07223C-E6FD-4C76-9F9E-13F6E1E82CFB}"/>
              </a:ext>
            </a:extLst>
          </p:cNvPr>
          <p:cNvSpPr txBox="1"/>
          <p:nvPr/>
        </p:nvSpPr>
        <p:spPr>
          <a:xfrm>
            <a:off x="7525824" y="3503592"/>
            <a:ext cx="201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Social distance: INF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B3DC738-3935-40AD-A470-DEE490E73C7D}"/>
              </a:ext>
            </a:extLst>
          </p:cNvPr>
          <p:cNvSpPr txBox="1"/>
          <p:nvPr/>
        </p:nvSpPr>
        <p:spPr>
          <a:xfrm>
            <a:off x="3371368" y="3503592"/>
            <a:ext cx="201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Social distance: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017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Sample 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 3</a:t>
            </a:r>
          </a:p>
          <a:p>
            <a:r>
              <a:rPr lang="en-US" altLang="zh-TW" dirty="0"/>
              <a:t>D = 3</a:t>
            </a:r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FD93A6FA-1FAD-4134-8481-675388802E2C}"/>
              </a:ext>
            </a:extLst>
          </p:cNvPr>
          <p:cNvGraphicFramePr>
            <a:graphicFrameLocks noGrp="1"/>
          </p:cNvGraphicFramePr>
          <p:nvPr/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4134CB6E-66CA-4073-819F-2D9ACAB5596C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DFD5AB-10A0-4607-AD05-6BDB35CAC839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04EE05D-D304-4E3D-9DEE-EA7C416F3968}"/>
              </a:ext>
            </a:extLst>
          </p:cNvPr>
          <p:cNvCxnSpPr>
            <a:cxnSpLocks/>
          </p:cNvCxnSpPr>
          <p:nvPr/>
        </p:nvCxnSpPr>
        <p:spPr>
          <a:xfrm>
            <a:off x="1995804" y="3959441"/>
            <a:ext cx="827566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E32B62B-1932-4FCF-B5A3-8D6DC3BBFDF2}"/>
              </a:ext>
            </a:extLst>
          </p:cNvPr>
          <p:cNvSpPr txBox="1"/>
          <p:nvPr/>
        </p:nvSpPr>
        <p:spPr>
          <a:xfrm>
            <a:off x="5635308" y="4624730"/>
            <a:ext cx="921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543E296-23E8-46FE-90FF-2421DA6F0109}"/>
              </a:ext>
            </a:extLst>
          </p:cNvPr>
          <p:cNvSpPr txBox="1"/>
          <p:nvPr/>
        </p:nvSpPr>
        <p:spPr>
          <a:xfrm>
            <a:off x="6412612" y="4624730"/>
            <a:ext cx="921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3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C513FAA-A1A1-4DDF-8E28-19CD23857015}"/>
              </a:ext>
            </a:extLst>
          </p:cNvPr>
          <p:cNvSpPr txBox="1"/>
          <p:nvPr/>
        </p:nvSpPr>
        <p:spPr>
          <a:xfrm>
            <a:off x="4989802" y="3510236"/>
            <a:ext cx="221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Social distance: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654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Sample input &amp; output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993" y="1878891"/>
            <a:ext cx="4887897" cy="4351338"/>
          </a:xfrm>
        </p:spPr>
        <p:txBody>
          <a:bodyPr/>
          <a:lstStyle/>
          <a:p>
            <a:r>
              <a:rPr lang="en-US" altLang="zh-TW" dirty="0"/>
              <a:t>Since s = 5, D = 3</a:t>
            </a:r>
          </a:p>
          <a:p>
            <a:r>
              <a:rPr lang="en-US" altLang="zh-TW" dirty="0"/>
              <a:t>D &lt; s</a:t>
            </a:r>
          </a:p>
          <a:p>
            <a:endParaRPr lang="en-US" altLang="zh-TW" dirty="0"/>
          </a:p>
          <a:p>
            <a:r>
              <a:rPr lang="en-US" altLang="zh-TW" dirty="0"/>
              <a:t>Output:</a:t>
            </a:r>
          </a:p>
          <a:p>
            <a:r>
              <a:rPr lang="en-US" altLang="zh-TW" dirty="0"/>
              <a:t>NO</a:t>
            </a:r>
          </a:p>
          <a:p>
            <a:r>
              <a:rPr lang="en-US" altLang="zh-TW" dirty="0"/>
              <a:t>3</a:t>
            </a:r>
          </a:p>
          <a:p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C31D5D7-1D03-4377-9245-60DD995D7590}"/>
              </a:ext>
            </a:extLst>
          </p:cNvPr>
          <p:cNvSpPr txBox="1">
            <a:spLocks/>
          </p:cNvSpPr>
          <p:nvPr/>
        </p:nvSpPr>
        <p:spPr>
          <a:xfrm>
            <a:off x="3243678" y="2766860"/>
            <a:ext cx="4887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0171DBC-E413-43D3-8656-0C090B2BD5B4}"/>
              </a:ext>
            </a:extLst>
          </p:cNvPr>
          <p:cNvSpPr txBox="1">
            <a:spLocks/>
          </p:cNvSpPr>
          <p:nvPr/>
        </p:nvSpPr>
        <p:spPr>
          <a:xfrm>
            <a:off x="838200" y="1878891"/>
            <a:ext cx="4887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Input:</a:t>
            </a:r>
          </a:p>
          <a:p>
            <a:r>
              <a:rPr lang="en-US" altLang="zh-TW" dirty="0"/>
              <a:t>9 3 5</a:t>
            </a:r>
          </a:p>
          <a:p>
            <a:r>
              <a:rPr lang="en-US" altLang="zh-TW" dirty="0" err="1"/>
              <a:t>i</a:t>
            </a:r>
            <a:r>
              <a:rPr lang="en-US" altLang="zh-TW" dirty="0"/>
              <a:t> 1</a:t>
            </a:r>
          </a:p>
          <a:p>
            <a:r>
              <a:rPr lang="en-US" altLang="zh-TW" dirty="0" err="1"/>
              <a:t>i</a:t>
            </a:r>
            <a:r>
              <a:rPr lang="en-US" altLang="zh-TW" dirty="0"/>
              <a:t> 2</a:t>
            </a:r>
          </a:p>
          <a:p>
            <a:r>
              <a:rPr lang="en-US" altLang="zh-TW" dirty="0"/>
              <a:t>o 1</a:t>
            </a:r>
          </a:p>
          <a:p>
            <a:r>
              <a:rPr lang="en-US" altLang="zh-TW" dirty="0" err="1"/>
              <a:t>i</a:t>
            </a:r>
            <a:r>
              <a:rPr lang="en-US" altLang="zh-TW" dirty="0"/>
              <a:t> 3</a:t>
            </a:r>
          </a:p>
          <a:p>
            <a:r>
              <a:rPr lang="en-US" altLang="zh-TW" dirty="0"/>
              <a:t>o 2</a:t>
            </a:r>
          </a:p>
          <a:p>
            <a:r>
              <a:rPr lang="en-US" altLang="zh-TW" dirty="0"/>
              <a:t>o 3</a:t>
            </a:r>
          </a:p>
        </p:txBody>
      </p:sp>
    </p:spTree>
    <p:extLst>
      <p:ext uri="{BB962C8B-B14F-4D97-AF65-F5344CB8AC3E}">
        <p14:creationId xmlns:p14="http://schemas.microsoft.com/office/powerpoint/2010/main" val="12598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Outline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Description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Input &amp; Output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Sample input</a:t>
            </a:r>
          </a:p>
          <a:p>
            <a:endParaRPr lang="en-US" altLang="zh-TW" sz="1000" dirty="0"/>
          </a:p>
          <a:p>
            <a:r>
              <a:rPr lang="en-US" altLang="zh-TW" sz="3200" dirty="0"/>
              <a:t>Idea</a:t>
            </a:r>
          </a:p>
          <a:p>
            <a:endParaRPr lang="en-US" altLang="zh-TW" sz="1000" dirty="0"/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Code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0864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How to find the best seat?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Remember that: </a:t>
            </a:r>
          </a:p>
          <a:p>
            <a:r>
              <a:rPr lang="en-US" altLang="zh-TW" sz="2400" b="1" dirty="0"/>
              <a:t>LD/RD</a:t>
            </a:r>
            <a:r>
              <a:rPr lang="en-US" altLang="zh-TW" sz="2400" dirty="0"/>
              <a:t> is the </a:t>
            </a:r>
            <a:r>
              <a:rPr lang="en-US" altLang="zh-TW" sz="2400" b="1" dirty="0"/>
              <a:t>distance of a seat to its left/right </a:t>
            </a:r>
            <a:r>
              <a:rPr lang="en-US" altLang="zh-TW" sz="2400" b="1" dirty="0" smtClean="0"/>
              <a:t>neighbor (</a:t>
            </a:r>
            <a:r>
              <a:rPr lang="en-US" altLang="zh-TW" sz="2400" b="1" dirty="0"/>
              <a:t>student or wall)</a:t>
            </a:r>
            <a:endParaRPr lang="en-US" altLang="zh-TW" sz="2400" dirty="0"/>
          </a:p>
          <a:p>
            <a:r>
              <a:rPr lang="en-US" altLang="zh-TW" sz="2400" dirty="0"/>
              <a:t>The </a:t>
            </a:r>
            <a:r>
              <a:rPr lang="en-US" altLang="zh-TW" sz="2400" b="1" dirty="0"/>
              <a:t>best seat</a:t>
            </a:r>
            <a:r>
              <a:rPr lang="en-US" altLang="zh-TW" sz="2400" dirty="0"/>
              <a:t> is the seat with the </a:t>
            </a:r>
            <a:r>
              <a:rPr lang="en-US" altLang="zh-TW" sz="2400" b="1" dirty="0"/>
              <a:t>maximum min(LD, RD)</a:t>
            </a:r>
          </a:p>
          <a:p>
            <a:r>
              <a:rPr lang="en-US" altLang="zh-TW" sz="2400" dirty="0"/>
              <a:t>If </a:t>
            </a:r>
            <a:r>
              <a:rPr lang="en-US" altLang="zh-TW" sz="2400" b="1" dirty="0"/>
              <a:t>more than one seat </a:t>
            </a:r>
            <a:r>
              <a:rPr lang="en-US" altLang="zh-TW" sz="2400" b="1" dirty="0" smtClean="0"/>
              <a:t>have </a:t>
            </a:r>
            <a:r>
              <a:rPr lang="en-US" altLang="zh-TW" sz="2400" b="1" dirty="0"/>
              <a:t>the maximum value</a:t>
            </a:r>
            <a:r>
              <a:rPr lang="en-US" altLang="zh-TW" sz="2400" dirty="0"/>
              <a:t>, pick the one with </a:t>
            </a:r>
            <a:r>
              <a:rPr lang="en-US" altLang="zh-TW" sz="2400" dirty="0" smtClean="0"/>
              <a:t>the </a:t>
            </a:r>
            <a:r>
              <a:rPr lang="en-US" altLang="zh-TW" sz="2400" b="1" dirty="0" smtClean="0"/>
              <a:t>smallest </a:t>
            </a:r>
            <a:r>
              <a:rPr lang="en-US" altLang="zh-TW" sz="2400" b="1" dirty="0"/>
              <a:t>index</a:t>
            </a:r>
          </a:p>
          <a:p>
            <a:endParaRPr lang="en-US" altLang="zh-TW" sz="2400" dirty="0"/>
          </a:p>
        </p:txBody>
      </p: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C9816454-3132-4296-B354-9168C1CCF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80088"/>
              </p:ext>
            </p:extLst>
          </p:nvPr>
        </p:nvGraphicFramePr>
        <p:xfrm>
          <a:off x="958788" y="5060264"/>
          <a:ext cx="9949403" cy="16277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0528">
                  <a:extLst>
                    <a:ext uri="{9D8B030D-6E8A-4147-A177-3AD203B41FA5}">
                      <a16:colId xmlns:a16="http://schemas.microsoft.com/office/drawing/2014/main" val="148738380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LD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20907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RD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587519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26615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BE807D48-33DB-4C15-AA7E-6E6D053E5289}"/>
              </a:ext>
            </a:extLst>
          </p:cNvPr>
          <p:cNvSpPr/>
          <p:nvPr/>
        </p:nvSpPr>
        <p:spPr>
          <a:xfrm>
            <a:off x="2295862" y="3831592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61B13B9-0192-4340-8283-E64CA09B2581}"/>
              </a:ext>
            </a:extLst>
          </p:cNvPr>
          <p:cNvSpPr/>
          <p:nvPr/>
        </p:nvSpPr>
        <p:spPr>
          <a:xfrm>
            <a:off x="10121720" y="382325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76D282F7-5074-4C9F-8413-377DDFA6421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97" y="3559431"/>
            <a:ext cx="1597254" cy="1597254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31401D6F-EA35-4435-B2D5-BC7C53D1C84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400" y="3559431"/>
            <a:ext cx="1597254" cy="1597254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712A3352-09D9-432E-9ABB-7B2FB168E6C7}"/>
              </a:ext>
            </a:extLst>
          </p:cNvPr>
          <p:cNvSpPr txBox="1"/>
          <p:nvPr/>
        </p:nvSpPr>
        <p:spPr>
          <a:xfrm>
            <a:off x="7400654" y="3771239"/>
            <a:ext cx="24204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FF0000"/>
                </a:solidFill>
              </a:rPr>
              <a:t>So we should pick seat 7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40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How to find the best seat?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Calculate the min(LD, RD) of every seat?</a:t>
            </a:r>
          </a:p>
          <a:p>
            <a:endParaRPr lang="en-US" altLang="zh-TW" sz="1000" dirty="0"/>
          </a:p>
          <a:p>
            <a:r>
              <a:rPr lang="en-US" altLang="zh-TW" sz="2400" dirty="0"/>
              <a:t>In the last testcase, n &lt;= 10 ^ 9, m &lt;= 10 ^ 5</a:t>
            </a:r>
          </a:p>
          <a:p>
            <a:pPr lvl="1"/>
            <a:r>
              <a:rPr lang="en-US" altLang="zh-TW" sz="2000" dirty="0"/>
              <a:t>That is, 10 ^ 9 seats, 10 ^ 5 students</a:t>
            </a:r>
          </a:p>
          <a:p>
            <a:pPr lvl="1"/>
            <a:r>
              <a:rPr lang="en-US" altLang="zh-TW" sz="2000" dirty="0"/>
              <a:t>So we have to find the best seat for 10 ^ 5 times</a:t>
            </a:r>
          </a:p>
          <a:p>
            <a:pPr lvl="1"/>
            <a:endParaRPr lang="en-US" altLang="zh-TW" sz="1000" dirty="0"/>
          </a:p>
          <a:p>
            <a:r>
              <a:rPr lang="en-US" altLang="zh-TW" sz="2400" dirty="0"/>
              <a:t>If we calculate the min(LD, RD) of every seat, we have (10 ^ 9) * (10 ^ 5) steps</a:t>
            </a:r>
            <a:endParaRPr lang="en-US" altLang="zh-TW" sz="2000" dirty="0"/>
          </a:p>
          <a:p>
            <a:pPr lvl="1"/>
            <a:r>
              <a:rPr lang="en-US" altLang="zh-TW" dirty="0"/>
              <a:t>That is, </a:t>
            </a:r>
            <a:r>
              <a:rPr lang="en-US" altLang="zh-TW" b="1" dirty="0">
                <a:solidFill>
                  <a:srgbClr val="FF0000"/>
                </a:solidFill>
              </a:rPr>
              <a:t>10 ^ 14 steps</a:t>
            </a:r>
            <a:r>
              <a:rPr lang="en-US" altLang="zh-TW" dirty="0"/>
              <a:t> to do</a:t>
            </a:r>
          </a:p>
          <a:p>
            <a:pPr lvl="1"/>
            <a:endParaRPr lang="en-US" altLang="zh-TW" sz="1000" dirty="0"/>
          </a:p>
          <a:p>
            <a:r>
              <a:rPr lang="en-US" altLang="zh-TW" sz="3200" b="1" dirty="0">
                <a:solidFill>
                  <a:srgbClr val="FF0000"/>
                </a:solidFill>
              </a:rPr>
              <a:t>This is TOO SLOW =&gt; TLE</a:t>
            </a:r>
          </a:p>
        </p:txBody>
      </p:sp>
    </p:spTree>
    <p:extLst>
      <p:ext uri="{BB962C8B-B14F-4D97-AF65-F5344CB8AC3E}">
        <p14:creationId xmlns:p14="http://schemas.microsoft.com/office/powerpoint/2010/main" val="267043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Outline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Description</a:t>
            </a:r>
          </a:p>
          <a:p>
            <a:endParaRPr lang="en-US" altLang="zh-TW" sz="1000" dirty="0"/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Input &amp; Output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Sample input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Idea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Code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94691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Any good idea?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We want to find the best seat </a:t>
            </a:r>
            <a:r>
              <a:rPr lang="en-US" altLang="zh-TW" sz="2400" b="1" dirty="0">
                <a:solidFill>
                  <a:srgbClr val="FF0000"/>
                </a:solidFill>
              </a:rPr>
              <a:t>without calculating the min(LD, RD) of every seat</a:t>
            </a:r>
          </a:p>
        </p:txBody>
      </p: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E5547288-EEC9-4402-8640-1873C03F7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461645"/>
              </p:ext>
            </p:extLst>
          </p:nvPr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CD28B9A4-8F94-4BB0-B852-3695FFBE3802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BF944B9-186D-4A20-ABBD-9D538CBCD794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DECEB2CC-712C-40B3-9D44-E69AB4DAE75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70" y="4136486"/>
            <a:ext cx="1597254" cy="1597254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0884E23B-58C5-447B-A5D8-0A6B931954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73" y="4136486"/>
            <a:ext cx="1597254" cy="159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Segments!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Notice that </a:t>
            </a:r>
            <a:r>
              <a:rPr lang="en-US" altLang="zh-TW" sz="2400" b="1" dirty="0">
                <a:solidFill>
                  <a:srgbClr val="FF0000"/>
                </a:solidFill>
              </a:rPr>
              <a:t>the classroom is split to segments by students and walls</a:t>
            </a:r>
          </a:p>
          <a:p>
            <a:r>
              <a:rPr lang="en-US" altLang="zh-TW" sz="2400" dirty="0"/>
              <a:t>The max number of segments is equal to m + 1 (m is student number)</a:t>
            </a:r>
          </a:p>
          <a:p>
            <a:pPr lvl="1"/>
            <a:r>
              <a:rPr lang="en-US" altLang="zh-TW" sz="2000" b="1" dirty="0"/>
              <a:t>That is, 10 ^ 5 + 1, much smaller than seat number 10 ^ 9</a:t>
            </a:r>
          </a:p>
          <a:p>
            <a:r>
              <a:rPr lang="en-US" altLang="zh-TW" sz="2400" dirty="0"/>
              <a:t>If we make good use of segments, we can accelerate the process</a:t>
            </a:r>
          </a:p>
          <a:p>
            <a:endParaRPr lang="en-US" altLang="zh-TW" sz="2400" dirty="0"/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5A1FDED7-506E-41D3-A807-FE9A5C073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155332"/>
              </p:ext>
            </p:extLst>
          </p:nvPr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2FE22078-9211-4EFC-82AA-EDA6321E7C3A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3FBD56C-AE7A-4259-9923-A983FBDCEB8E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F391FEC-6E82-4964-9FEB-DDC6512C5F68}"/>
              </a:ext>
            </a:extLst>
          </p:cNvPr>
          <p:cNvCxnSpPr>
            <a:cxnSpLocks/>
          </p:cNvCxnSpPr>
          <p:nvPr/>
        </p:nvCxnSpPr>
        <p:spPr>
          <a:xfrm>
            <a:off x="3594091" y="3973606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93AE2ED-40FC-46B3-A3DB-D51D04118543}"/>
              </a:ext>
            </a:extLst>
          </p:cNvPr>
          <p:cNvCxnSpPr>
            <a:cxnSpLocks/>
          </p:cNvCxnSpPr>
          <p:nvPr/>
        </p:nvCxnSpPr>
        <p:spPr>
          <a:xfrm>
            <a:off x="2039597" y="3973606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0DAD00D7-AEB1-46E2-AD06-80F9C85719C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70" y="4136486"/>
            <a:ext cx="1597254" cy="1597254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89502BBC-EB9D-498C-B5E7-2C680D08CD7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73" y="4136486"/>
            <a:ext cx="1597254" cy="1597254"/>
          </a:xfrm>
          <a:prstGeom prst="rect">
            <a:avLst/>
          </a:prstGeom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238111E-B131-44C5-861D-7806A834E365}"/>
              </a:ext>
            </a:extLst>
          </p:cNvPr>
          <p:cNvCxnSpPr>
            <a:cxnSpLocks/>
          </p:cNvCxnSpPr>
          <p:nvPr/>
        </p:nvCxnSpPr>
        <p:spPr>
          <a:xfrm>
            <a:off x="6214369" y="3973606"/>
            <a:ext cx="374637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45A6814-14C1-47A2-8CE9-4A71028AE22F}"/>
              </a:ext>
            </a:extLst>
          </p:cNvPr>
          <p:cNvSpPr txBox="1"/>
          <p:nvPr/>
        </p:nvSpPr>
        <p:spPr>
          <a:xfrm>
            <a:off x="2066330" y="3546806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1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ED7F796-3930-4B77-A881-D989520A38C5}"/>
              </a:ext>
            </a:extLst>
          </p:cNvPr>
          <p:cNvSpPr txBox="1"/>
          <p:nvPr/>
        </p:nvSpPr>
        <p:spPr>
          <a:xfrm>
            <a:off x="4094531" y="3549664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2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43219B0-6CEF-485A-9A40-E094DFEF4A08}"/>
              </a:ext>
            </a:extLst>
          </p:cNvPr>
          <p:cNvSpPr txBox="1"/>
          <p:nvPr/>
        </p:nvSpPr>
        <p:spPr>
          <a:xfrm>
            <a:off x="7337043" y="3546806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983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How to solve this problem 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 smtClean="0">
                <a:latin typeface="+mn-lt"/>
              </a:rPr>
              <a:t>from </a:t>
            </a:r>
            <a:r>
              <a:rPr lang="en-US" altLang="zh-TW" sz="3600" dirty="0">
                <a:latin typeface="+mn-lt"/>
              </a:rPr>
              <a:t>the perspective of “segments”?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Our problem can be divided into the following three sub-problems:</a:t>
            </a:r>
          </a:p>
          <a:p>
            <a:pPr marL="0" indent="0">
              <a:buNone/>
            </a:pPr>
            <a:endParaRPr lang="en-US" altLang="zh-TW" sz="1000" dirty="0"/>
          </a:p>
          <a:p>
            <a:r>
              <a:rPr lang="en-US" altLang="zh-TW" b="1" dirty="0">
                <a:solidFill>
                  <a:srgbClr val="FF0000"/>
                </a:solidFill>
              </a:rPr>
              <a:t>Sub-problem 1</a:t>
            </a:r>
          </a:p>
          <a:p>
            <a:pPr lvl="1"/>
            <a:r>
              <a:rPr lang="en-US" altLang="zh-TW" dirty="0"/>
              <a:t>Finding the best seat within a given segment</a:t>
            </a:r>
          </a:p>
          <a:p>
            <a:endParaRPr lang="zh-TW" altLang="zh-TW" sz="1000" dirty="0"/>
          </a:p>
          <a:p>
            <a:r>
              <a:rPr lang="en-US" altLang="zh-TW" b="1" dirty="0">
                <a:solidFill>
                  <a:srgbClr val="FF0000"/>
                </a:solidFill>
              </a:rPr>
              <a:t>Sub-problem 2</a:t>
            </a:r>
          </a:p>
          <a:p>
            <a:pPr lvl="1"/>
            <a:r>
              <a:rPr lang="en-US" altLang="zh-TW" dirty="0"/>
              <a:t>Finding the best segment among all the segments</a:t>
            </a:r>
          </a:p>
          <a:p>
            <a:endParaRPr lang="zh-TW" altLang="zh-TW" sz="1000" dirty="0"/>
          </a:p>
          <a:p>
            <a:r>
              <a:rPr lang="en-US" altLang="zh-TW" b="1" dirty="0">
                <a:solidFill>
                  <a:srgbClr val="FF0000"/>
                </a:solidFill>
              </a:rPr>
              <a:t>Sub-problem 3</a:t>
            </a:r>
          </a:p>
          <a:p>
            <a:pPr lvl="1"/>
            <a:r>
              <a:rPr lang="en-US" altLang="zh-TW" dirty="0"/>
              <a:t>Manipulating segment additions/removals upon student arrivals/departures</a:t>
            </a: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75786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1: 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Finding the best seat within a given segment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 a given segment with </a:t>
            </a:r>
            <a:r>
              <a:rPr lang="en-US" altLang="zh-TW" b="1" dirty="0">
                <a:solidFill>
                  <a:srgbClr val="FF0000"/>
                </a:solidFill>
              </a:rPr>
              <a:t>odd seats</a:t>
            </a:r>
            <a:r>
              <a:rPr lang="en-US" altLang="zh-TW" dirty="0"/>
              <a:t>, the best seat is </a:t>
            </a:r>
            <a:r>
              <a:rPr lang="en-US" altLang="zh-TW" b="1" dirty="0">
                <a:solidFill>
                  <a:srgbClr val="FF0000"/>
                </a:solidFill>
              </a:rPr>
              <a:t>in the middle</a:t>
            </a:r>
          </a:p>
          <a:p>
            <a:r>
              <a:rPr lang="en-US" altLang="zh-TW" dirty="0"/>
              <a:t>In this case, seat 4 is the best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09D0B07-7B1B-4F92-B1A3-E0D6DDC45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676585"/>
              </p:ext>
            </p:extLst>
          </p:nvPr>
        </p:nvGraphicFramePr>
        <p:xfrm>
          <a:off x="2676592" y="5637319"/>
          <a:ext cx="6838816" cy="813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1650">
                  <a:extLst>
                    <a:ext uri="{9D8B030D-6E8A-4147-A177-3AD203B41FA5}">
                      <a16:colId xmlns:a16="http://schemas.microsoft.com/office/drawing/2014/main" val="4099170405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886117"/>
                  </a:ext>
                </a:extLst>
              </a:tr>
            </a:tbl>
          </a:graphicData>
        </a:graphic>
      </p:graphicFrame>
      <p:pic>
        <p:nvPicPr>
          <p:cNvPr id="11" name="圖片 10">
            <a:extLst>
              <a:ext uri="{FF2B5EF4-FFF2-40B4-BE49-F238E27FC236}">
                <a16:creationId xmlns:a16="http://schemas.microsoft.com/office/drawing/2014/main" id="{14EB1538-0B0D-4456-A01F-46F39E68CD7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704" y="4109645"/>
            <a:ext cx="1597254" cy="159725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77F37A7-E5AC-47C6-9118-D244CB1B42F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659" y="4109645"/>
            <a:ext cx="1597254" cy="1597254"/>
          </a:xfrm>
          <a:prstGeom prst="rect">
            <a:avLst/>
          </a:prstGeom>
        </p:spPr>
      </p:pic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EF920994-FB1B-4387-801C-9723A0C065AE}"/>
              </a:ext>
            </a:extLst>
          </p:cNvPr>
          <p:cNvSpPr/>
          <p:nvPr/>
        </p:nvSpPr>
        <p:spPr>
          <a:xfrm>
            <a:off x="6530958" y="4276847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5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1: 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Finding the best seat within a given segment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 a given segment with </a:t>
            </a:r>
            <a:r>
              <a:rPr lang="en-US" altLang="zh-TW" b="1" dirty="0">
                <a:solidFill>
                  <a:srgbClr val="FF0000"/>
                </a:solidFill>
              </a:rPr>
              <a:t>even seats</a:t>
            </a:r>
            <a:r>
              <a:rPr lang="en-US" altLang="zh-TW" dirty="0"/>
              <a:t>, the best seat is the </a:t>
            </a:r>
            <a:r>
              <a:rPr lang="en-US" altLang="zh-TW" b="1" dirty="0">
                <a:solidFill>
                  <a:srgbClr val="FF0000"/>
                </a:solidFill>
              </a:rPr>
              <a:t>left one of the middle two seats</a:t>
            </a:r>
          </a:p>
          <a:p>
            <a:pPr lvl="1"/>
            <a:r>
              <a:rPr lang="en-US" altLang="zh-TW" dirty="0"/>
              <a:t>Since if </a:t>
            </a:r>
            <a:r>
              <a:rPr lang="en-US" altLang="zh-TW" b="1" dirty="0"/>
              <a:t>min(LD, RD) is the same</a:t>
            </a:r>
            <a:r>
              <a:rPr lang="en-US" altLang="zh-TW" dirty="0"/>
              <a:t>, pick the one with </a:t>
            </a:r>
            <a:r>
              <a:rPr lang="en-US" altLang="zh-TW" b="1" dirty="0"/>
              <a:t>smaller index</a:t>
            </a:r>
          </a:p>
          <a:p>
            <a:r>
              <a:rPr lang="en-US" altLang="zh-TW" dirty="0"/>
              <a:t>In this case, seat 3 is the best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09D0B07-7B1B-4F92-B1A3-E0D6DDC45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048277"/>
              </p:ext>
            </p:extLst>
          </p:nvPr>
        </p:nvGraphicFramePr>
        <p:xfrm>
          <a:off x="2676592" y="5637319"/>
          <a:ext cx="6052078" cy="813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1650">
                  <a:extLst>
                    <a:ext uri="{9D8B030D-6E8A-4147-A177-3AD203B41FA5}">
                      <a16:colId xmlns:a16="http://schemas.microsoft.com/office/drawing/2014/main" val="4099170405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886117"/>
                  </a:ext>
                </a:extLst>
              </a:tr>
            </a:tbl>
          </a:graphicData>
        </a:graphic>
      </p:graphicFrame>
      <p:pic>
        <p:nvPicPr>
          <p:cNvPr id="11" name="圖片 10">
            <a:extLst>
              <a:ext uri="{FF2B5EF4-FFF2-40B4-BE49-F238E27FC236}">
                <a16:creationId xmlns:a16="http://schemas.microsoft.com/office/drawing/2014/main" id="{14EB1538-0B0D-4456-A01F-46F39E68CD7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704" y="4109645"/>
            <a:ext cx="1597254" cy="159725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77F37A7-E5AC-47C6-9118-D244CB1B42F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032" y="4109645"/>
            <a:ext cx="1597254" cy="1597254"/>
          </a:xfrm>
          <a:prstGeom prst="rect">
            <a:avLst/>
          </a:prstGeom>
        </p:spPr>
      </p:pic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EF920994-FB1B-4387-801C-9723A0C065AE}"/>
              </a:ext>
            </a:extLst>
          </p:cNvPr>
          <p:cNvSpPr/>
          <p:nvPr/>
        </p:nvSpPr>
        <p:spPr>
          <a:xfrm>
            <a:off x="5741186" y="4261770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85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1: 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Finding the best seat within a given segment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By observation, we found that the best seat in </a:t>
            </a:r>
            <a:r>
              <a:rPr lang="en-US" altLang="zh-TW" b="1" dirty="0">
                <a:solidFill>
                  <a:srgbClr val="FF0000"/>
                </a:solidFill>
              </a:rPr>
              <a:t>any segment</a:t>
            </a:r>
            <a:r>
              <a:rPr lang="en-US" altLang="zh-TW" dirty="0"/>
              <a:t> is:</a:t>
            </a:r>
          </a:p>
          <a:p>
            <a:pPr marL="0" indent="0" algn="ctr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leftBound</a:t>
            </a:r>
            <a:r>
              <a:rPr lang="en-US" altLang="zh-TW" b="1" dirty="0">
                <a:solidFill>
                  <a:srgbClr val="FF0000"/>
                </a:solidFill>
              </a:rPr>
              <a:t> + </a:t>
            </a:r>
            <a:r>
              <a:rPr lang="en-US" altLang="zh-TW" b="1" dirty="0" err="1">
                <a:solidFill>
                  <a:srgbClr val="FF0000"/>
                </a:solidFill>
              </a:rPr>
              <a:t>rightBound</a:t>
            </a:r>
            <a:r>
              <a:rPr lang="en-US" altLang="zh-TW" b="1" dirty="0">
                <a:solidFill>
                  <a:srgbClr val="FF0000"/>
                </a:solidFill>
              </a:rPr>
              <a:t>) / 2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09D0B07-7B1B-4F92-B1A3-E0D6DDC45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198121"/>
              </p:ext>
            </p:extLst>
          </p:nvPr>
        </p:nvGraphicFramePr>
        <p:xfrm>
          <a:off x="2676592" y="5637319"/>
          <a:ext cx="6052078" cy="813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1650">
                  <a:extLst>
                    <a:ext uri="{9D8B030D-6E8A-4147-A177-3AD203B41FA5}">
                      <a16:colId xmlns:a16="http://schemas.microsoft.com/office/drawing/2014/main" val="4099170405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886117"/>
                  </a:ext>
                </a:extLst>
              </a:tr>
            </a:tbl>
          </a:graphicData>
        </a:graphic>
      </p:graphicFrame>
      <p:pic>
        <p:nvPicPr>
          <p:cNvPr id="11" name="圖片 10">
            <a:extLst>
              <a:ext uri="{FF2B5EF4-FFF2-40B4-BE49-F238E27FC236}">
                <a16:creationId xmlns:a16="http://schemas.microsoft.com/office/drawing/2014/main" id="{14EB1538-0B0D-4456-A01F-46F39E68CD7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704" y="4109645"/>
            <a:ext cx="1597254" cy="159725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77F37A7-E5AC-47C6-9118-D244CB1B42F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032" y="4109645"/>
            <a:ext cx="1597254" cy="1597254"/>
          </a:xfrm>
          <a:prstGeom prst="rect">
            <a:avLst/>
          </a:prstGeom>
        </p:spPr>
      </p:pic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EF920994-FB1B-4387-801C-9723A0C065AE}"/>
              </a:ext>
            </a:extLst>
          </p:cNvPr>
          <p:cNvSpPr/>
          <p:nvPr/>
        </p:nvSpPr>
        <p:spPr>
          <a:xfrm>
            <a:off x="5741186" y="4261770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04F3EC1-79B3-4B14-B766-903847FE02A5}"/>
              </a:ext>
            </a:extLst>
          </p:cNvPr>
          <p:cNvSpPr txBox="1"/>
          <p:nvPr/>
        </p:nvSpPr>
        <p:spPr>
          <a:xfrm>
            <a:off x="3468116" y="3835435"/>
            <a:ext cx="176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/>
              <a:t>leftBound</a:t>
            </a:r>
            <a:r>
              <a:rPr lang="en-US" altLang="zh-TW" b="1" dirty="0"/>
              <a:t> = 1</a:t>
            </a:r>
            <a:endParaRPr lang="zh-TW" altLang="en-US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0F596BF-1FC8-41EF-8FD3-BAB8DFAA5F70}"/>
              </a:ext>
            </a:extLst>
          </p:cNvPr>
          <p:cNvSpPr txBox="1"/>
          <p:nvPr/>
        </p:nvSpPr>
        <p:spPr>
          <a:xfrm>
            <a:off x="7441444" y="3835435"/>
            <a:ext cx="176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/>
              <a:t>rightBound</a:t>
            </a:r>
            <a:r>
              <a:rPr lang="en-US" altLang="zh-TW" b="1" dirty="0"/>
              <a:t> = 6</a:t>
            </a:r>
            <a:endParaRPr lang="zh-TW" altLang="en-US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95A69D9-3CBB-4A3B-B712-26D178E32589}"/>
              </a:ext>
            </a:extLst>
          </p:cNvPr>
          <p:cNvSpPr txBox="1"/>
          <p:nvPr/>
        </p:nvSpPr>
        <p:spPr>
          <a:xfrm>
            <a:off x="5142855" y="3838279"/>
            <a:ext cx="176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(1 + 6) / 2 = 3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47001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2: 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Finding the best segment among all the segments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The best segment is the longest segment? </a:t>
            </a:r>
            <a:r>
              <a:rPr lang="en-US" altLang="zh-TW" b="1" dirty="0">
                <a:solidFill>
                  <a:srgbClr val="FF0000"/>
                </a:solidFill>
              </a:rPr>
              <a:t>Really?</a:t>
            </a:r>
            <a:endParaRPr lang="zh-TW" altLang="zh-TW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917CDE64-0A07-412F-AD5B-097157FAC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740018"/>
              </p:ext>
            </p:extLst>
          </p:nvPr>
        </p:nvGraphicFramePr>
        <p:xfrm>
          <a:off x="941035" y="5637319"/>
          <a:ext cx="10156667" cy="813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8081">
                  <a:extLst>
                    <a:ext uri="{9D8B030D-6E8A-4147-A177-3AD203B41FA5}">
                      <a16:colId xmlns:a16="http://schemas.microsoft.com/office/drawing/2014/main" val="403812044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488285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96A0C8D-DDD0-458C-A6A3-4E5A4E4CB90A}"/>
              </a:ext>
            </a:extLst>
          </p:cNvPr>
          <p:cNvSpPr/>
          <p:nvPr/>
        </p:nvSpPr>
        <p:spPr>
          <a:xfrm>
            <a:off x="2464539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1695BE-D2C3-4D29-9B36-5F77BAE4D322}"/>
              </a:ext>
            </a:extLst>
          </p:cNvPr>
          <p:cNvSpPr/>
          <p:nvPr/>
        </p:nvSpPr>
        <p:spPr>
          <a:xfrm>
            <a:off x="1030815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051B8A7-65DF-4990-B379-FBA9588092A4}"/>
              </a:ext>
            </a:extLst>
          </p:cNvPr>
          <p:cNvCxnSpPr>
            <a:cxnSpLocks/>
          </p:cNvCxnSpPr>
          <p:nvPr/>
        </p:nvCxnSpPr>
        <p:spPr>
          <a:xfrm>
            <a:off x="2757096" y="3973606"/>
            <a:ext cx="323207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4731A34-3C9E-4ACD-AD8A-410B7D3317D4}"/>
              </a:ext>
            </a:extLst>
          </p:cNvPr>
          <p:cNvSpPr txBox="1"/>
          <p:nvPr/>
        </p:nvSpPr>
        <p:spPr>
          <a:xfrm>
            <a:off x="3308074" y="3568925"/>
            <a:ext cx="213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length: 4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48C8E7C0-0F93-466A-95BB-2FA22D3A51F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40" y="4112957"/>
            <a:ext cx="1597254" cy="1597254"/>
          </a:xfrm>
          <a:prstGeom prst="rect">
            <a:avLst/>
          </a:prstGeom>
        </p:spPr>
      </p:pic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594585EF-5538-46F5-AB01-DFE170718E9D}"/>
              </a:ext>
            </a:extLst>
          </p:cNvPr>
          <p:cNvSpPr/>
          <p:nvPr/>
        </p:nvSpPr>
        <p:spPr>
          <a:xfrm>
            <a:off x="8131250" y="4265083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FA5FEFB-2787-4A38-A4D6-CD02E76D0DA6}"/>
              </a:ext>
            </a:extLst>
          </p:cNvPr>
          <p:cNvCxnSpPr>
            <a:cxnSpLocks/>
          </p:cNvCxnSpPr>
          <p:nvPr/>
        </p:nvCxnSpPr>
        <p:spPr>
          <a:xfrm>
            <a:off x="6096000" y="3973606"/>
            <a:ext cx="446842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D315C8E-002F-404D-855D-2256AF24F4D4}"/>
              </a:ext>
            </a:extLst>
          </p:cNvPr>
          <p:cNvSpPr txBox="1"/>
          <p:nvPr/>
        </p:nvSpPr>
        <p:spPr>
          <a:xfrm>
            <a:off x="7265156" y="3568925"/>
            <a:ext cx="213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Segment length: 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3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2: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Special case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Let’s observe this case</a:t>
            </a:r>
          </a:p>
          <a:p>
            <a:r>
              <a:rPr lang="en-US" altLang="zh-TW" dirty="0"/>
              <a:t>If we pick the longest segment, we will pick seat 6 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However, this is WRONG!</a:t>
            </a: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917CDE64-0A07-412F-AD5B-097157FAC755}"/>
              </a:ext>
            </a:extLst>
          </p:cNvPr>
          <p:cNvGraphicFramePr>
            <a:graphicFrameLocks noGrp="1"/>
          </p:cNvGraphicFramePr>
          <p:nvPr/>
        </p:nvGraphicFramePr>
        <p:xfrm>
          <a:off x="941035" y="5637319"/>
          <a:ext cx="9371341" cy="813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8081">
                  <a:extLst>
                    <a:ext uri="{9D8B030D-6E8A-4147-A177-3AD203B41FA5}">
                      <a16:colId xmlns:a16="http://schemas.microsoft.com/office/drawing/2014/main" val="403812044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488285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96A0C8D-DDD0-458C-A6A3-4E5A4E4CB90A}"/>
              </a:ext>
            </a:extLst>
          </p:cNvPr>
          <p:cNvSpPr/>
          <p:nvPr/>
        </p:nvSpPr>
        <p:spPr>
          <a:xfrm>
            <a:off x="2464539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1695BE-D2C3-4D29-9B36-5F77BAE4D322}"/>
              </a:ext>
            </a:extLst>
          </p:cNvPr>
          <p:cNvSpPr/>
          <p:nvPr/>
        </p:nvSpPr>
        <p:spPr>
          <a:xfrm>
            <a:off x="9518036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051B8A7-65DF-4990-B379-FBA9588092A4}"/>
              </a:ext>
            </a:extLst>
          </p:cNvPr>
          <p:cNvCxnSpPr>
            <a:cxnSpLocks/>
          </p:cNvCxnSpPr>
          <p:nvPr/>
        </p:nvCxnSpPr>
        <p:spPr>
          <a:xfrm>
            <a:off x="2757096" y="3973606"/>
            <a:ext cx="323207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4731A34-3C9E-4ACD-AD8A-410B7D3317D4}"/>
              </a:ext>
            </a:extLst>
          </p:cNvPr>
          <p:cNvSpPr txBox="1"/>
          <p:nvPr/>
        </p:nvSpPr>
        <p:spPr>
          <a:xfrm>
            <a:off x="3308074" y="3568925"/>
            <a:ext cx="213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length: 4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48C8E7C0-0F93-466A-95BB-2FA22D3A51F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40" y="4112957"/>
            <a:ext cx="1597254" cy="1597254"/>
          </a:xfrm>
          <a:prstGeom prst="rect">
            <a:avLst/>
          </a:prstGeom>
        </p:spPr>
      </p:pic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594585EF-5538-46F5-AB01-DFE170718E9D}"/>
              </a:ext>
            </a:extLst>
          </p:cNvPr>
          <p:cNvSpPr/>
          <p:nvPr/>
        </p:nvSpPr>
        <p:spPr>
          <a:xfrm>
            <a:off x="7341135" y="4265083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FA5FEFB-2787-4A38-A4D6-CD02E76D0DA6}"/>
              </a:ext>
            </a:extLst>
          </p:cNvPr>
          <p:cNvCxnSpPr>
            <a:cxnSpLocks/>
          </p:cNvCxnSpPr>
          <p:nvPr/>
        </p:nvCxnSpPr>
        <p:spPr>
          <a:xfrm>
            <a:off x="6096000" y="3973606"/>
            <a:ext cx="383811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D315C8E-002F-404D-855D-2256AF24F4D4}"/>
              </a:ext>
            </a:extLst>
          </p:cNvPr>
          <p:cNvSpPr txBox="1"/>
          <p:nvPr/>
        </p:nvSpPr>
        <p:spPr>
          <a:xfrm>
            <a:off x="6949999" y="3546806"/>
            <a:ext cx="213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length: 5</a:t>
            </a:r>
            <a:endParaRPr lang="zh-TW" altLang="en-US" dirty="0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C830C245-10A2-4E82-96FB-D9982435799A}"/>
              </a:ext>
            </a:extLst>
          </p:cNvPr>
          <p:cNvSpPr/>
          <p:nvPr/>
        </p:nvSpPr>
        <p:spPr>
          <a:xfrm>
            <a:off x="4206197" y="4265083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97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2: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Special case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Remember that:</a:t>
            </a:r>
          </a:p>
          <a:p>
            <a:r>
              <a:rPr lang="en-US" altLang="zh-TW" sz="2400" dirty="0"/>
              <a:t>If we have </a:t>
            </a:r>
            <a:r>
              <a:rPr lang="en-US" altLang="zh-TW" sz="2400" b="1" dirty="0"/>
              <a:t>more than one best seat</a:t>
            </a:r>
            <a:r>
              <a:rPr lang="en-US" altLang="zh-TW" sz="2400" dirty="0"/>
              <a:t>, pick the one with the </a:t>
            </a:r>
            <a:r>
              <a:rPr lang="en-US" altLang="zh-TW" sz="2400" b="1" dirty="0">
                <a:solidFill>
                  <a:srgbClr val="FF0000"/>
                </a:solidFill>
              </a:rPr>
              <a:t>smallest seat index</a:t>
            </a:r>
          </a:p>
          <a:p>
            <a:r>
              <a:rPr lang="en-US" altLang="zh-TW" sz="2400" dirty="0"/>
              <a:t>Thus, </a:t>
            </a:r>
            <a:r>
              <a:rPr lang="en-US" altLang="zh-TW" sz="2400" b="1" i="1" dirty="0">
                <a:solidFill>
                  <a:srgbClr val="FF0000"/>
                </a:solidFill>
              </a:rPr>
              <a:t>we should pick seat 2, not 6</a:t>
            </a: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917CDE64-0A07-412F-AD5B-097157FAC755}"/>
              </a:ext>
            </a:extLst>
          </p:cNvPr>
          <p:cNvGraphicFramePr>
            <a:graphicFrameLocks noGrp="1"/>
          </p:cNvGraphicFramePr>
          <p:nvPr/>
        </p:nvGraphicFramePr>
        <p:xfrm>
          <a:off x="941035" y="5637319"/>
          <a:ext cx="9371341" cy="813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8081">
                  <a:extLst>
                    <a:ext uri="{9D8B030D-6E8A-4147-A177-3AD203B41FA5}">
                      <a16:colId xmlns:a16="http://schemas.microsoft.com/office/drawing/2014/main" val="403812044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488285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96A0C8D-DDD0-458C-A6A3-4E5A4E4CB90A}"/>
              </a:ext>
            </a:extLst>
          </p:cNvPr>
          <p:cNvSpPr/>
          <p:nvPr/>
        </p:nvSpPr>
        <p:spPr>
          <a:xfrm>
            <a:off x="2464539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1695BE-D2C3-4D29-9B36-5F77BAE4D322}"/>
              </a:ext>
            </a:extLst>
          </p:cNvPr>
          <p:cNvSpPr/>
          <p:nvPr/>
        </p:nvSpPr>
        <p:spPr>
          <a:xfrm>
            <a:off x="9518036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051B8A7-65DF-4990-B379-FBA9588092A4}"/>
              </a:ext>
            </a:extLst>
          </p:cNvPr>
          <p:cNvCxnSpPr>
            <a:cxnSpLocks/>
          </p:cNvCxnSpPr>
          <p:nvPr/>
        </p:nvCxnSpPr>
        <p:spPr>
          <a:xfrm>
            <a:off x="2757096" y="3973606"/>
            <a:ext cx="323207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4731A34-3C9E-4ACD-AD8A-410B7D3317D4}"/>
              </a:ext>
            </a:extLst>
          </p:cNvPr>
          <p:cNvSpPr txBox="1"/>
          <p:nvPr/>
        </p:nvSpPr>
        <p:spPr>
          <a:xfrm>
            <a:off x="3308074" y="3568925"/>
            <a:ext cx="213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length: 4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48C8E7C0-0F93-466A-95BB-2FA22D3A51F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40" y="4112957"/>
            <a:ext cx="1597254" cy="1597254"/>
          </a:xfrm>
          <a:prstGeom prst="rect">
            <a:avLst/>
          </a:prstGeom>
        </p:spPr>
      </p:pic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594585EF-5538-46F5-AB01-DFE170718E9D}"/>
              </a:ext>
            </a:extLst>
          </p:cNvPr>
          <p:cNvSpPr/>
          <p:nvPr/>
        </p:nvSpPr>
        <p:spPr>
          <a:xfrm>
            <a:off x="7341135" y="4265083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FA5FEFB-2787-4A38-A4D6-CD02E76D0DA6}"/>
              </a:ext>
            </a:extLst>
          </p:cNvPr>
          <p:cNvCxnSpPr>
            <a:cxnSpLocks/>
          </p:cNvCxnSpPr>
          <p:nvPr/>
        </p:nvCxnSpPr>
        <p:spPr>
          <a:xfrm>
            <a:off x="6096000" y="3973606"/>
            <a:ext cx="383811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D315C8E-002F-404D-855D-2256AF24F4D4}"/>
              </a:ext>
            </a:extLst>
          </p:cNvPr>
          <p:cNvSpPr txBox="1"/>
          <p:nvPr/>
        </p:nvSpPr>
        <p:spPr>
          <a:xfrm>
            <a:off x="6949999" y="3546806"/>
            <a:ext cx="213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length: 5</a:t>
            </a:r>
            <a:endParaRPr lang="zh-TW" altLang="en-US" dirty="0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C830C245-10A2-4E82-96FB-D9982435799A}"/>
              </a:ext>
            </a:extLst>
          </p:cNvPr>
          <p:cNvSpPr/>
          <p:nvPr/>
        </p:nvSpPr>
        <p:spPr>
          <a:xfrm>
            <a:off x="4206197" y="4265083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86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2: 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Special case – Generalize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If two segments’ </a:t>
            </a:r>
            <a:r>
              <a:rPr lang="en-US" altLang="zh-TW" b="1" dirty="0" smtClean="0">
                <a:solidFill>
                  <a:srgbClr val="FF0000"/>
                </a:solidFill>
              </a:rPr>
              <a:t>lengths </a:t>
            </a:r>
            <a:r>
              <a:rPr lang="en-US" altLang="zh-TW" b="1" dirty="0">
                <a:solidFill>
                  <a:srgbClr val="FF0000"/>
                </a:solidFill>
              </a:rPr>
              <a:t>are 2k and 2k + 1</a:t>
            </a:r>
            <a:r>
              <a:rPr lang="en-US" altLang="zh-TW" dirty="0"/>
              <a:t>, their middle seat will have the </a:t>
            </a:r>
            <a:r>
              <a:rPr lang="en-US" altLang="zh-TW" b="1" dirty="0">
                <a:solidFill>
                  <a:srgbClr val="FF0000"/>
                </a:solidFill>
              </a:rPr>
              <a:t>same min(LD, RD)</a:t>
            </a:r>
          </a:p>
          <a:p>
            <a:r>
              <a:rPr lang="en-US" altLang="zh-TW" dirty="0"/>
              <a:t>We should </a:t>
            </a:r>
            <a:r>
              <a:rPr lang="en-US" altLang="zh-TW" b="1" i="1" dirty="0">
                <a:solidFill>
                  <a:srgbClr val="FF0000"/>
                </a:solidFill>
              </a:rPr>
              <a:t>pick the one with </a:t>
            </a:r>
            <a:r>
              <a:rPr lang="en-US" altLang="zh-TW" b="1" i="1" dirty="0" smtClean="0">
                <a:solidFill>
                  <a:srgbClr val="FF0000"/>
                </a:solidFill>
              </a:rPr>
              <a:t>the smaller </a:t>
            </a:r>
            <a:r>
              <a:rPr lang="en-US" altLang="zh-TW" b="1" i="1" dirty="0">
                <a:solidFill>
                  <a:srgbClr val="FF0000"/>
                </a:solidFill>
              </a:rPr>
              <a:t>index</a:t>
            </a:r>
            <a:r>
              <a:rPr lang="en-US" altLang="zh-TW" i="1" dirty="0">
                <a:solidFill>
                  <a:srgbClr val="FF0000"/>
                </a:solidFill>
              </a:rPr>
              <a:t>, </a:t>
            </a:r>
            <a:r>
              <a:rPr lang="en-US" altLang="zh-TW" b="1" i="1" dirty="0">
                <a:solidFill>
                  <a:srgbClr val="FF0000"/>
                </a:solidFill>
              </a:rPr>
              <a:t>not the longer one</a:t>
            </a: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917CDE64-0A07-412F-AD5B-097157FAC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916730"/>
              </p:ext>
            </p:extLst>
          </p:nvPr>
        </p:nvGraphicFramePr>
        <p:xfrm>
          <a:off x="941035" y="5637319"/>
          <a:ext cx="9371341" cy="813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8081">
                  <a:extLst>
                    <a:ext uri="{9D8B030D-6E8A-4147-A177-3AD203B41FA5}">
                      <a16:colId xmlns:a16="http://schemas.microsoft.com/office/drawing/2014/main" val="403812044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488285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96A0C8D-DDD0-458C-A6A3-4E5A4E4CB90A}"/>
              </a:ext>
            </a:extLst>
          </p:cNvPr>
          <p:cNvSpPr/>
          <p:nvPr/>
        </p:nvSpPr>
        <p:spPr>
          <a:xfrm>
            <a:off x="2464539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1695BE-D2C3-4D29-9B36-5F77BAE4D322}"/>
              </a:ext>
            </a:extLst>
          </p:cNvPr>
          <p:cNvSpPr/>
          <p:nvPr/>
        </p:nvSpPr>
        <p:spPr>
          <a:xfrm>
            <a:off x="9518036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051B8A7-65DF-4990-B379-FBA9588092A4}"/>
              </a:ext>
            </a:extLst>
          </p:cNvPr>
          <p:cNvCxnSpPr>
            <a:cxnSpLocks/>
          </p:cNvCxnSpPr>
          <p:nvPr/>
        </p:nvCxnSpPr>
        <p:spPr>
          <a:xfrm>
            <a:off x="2757096" y="3973606"/>
            <a:ext cx="323207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4731A34-3C9E-4ACD-AD8A-410B7D3317D4}"/>
              </a:ext>
            </a:extLst>
          </p:cNvPr>
          <p:cNvSpPr txBox="1"/>
          <p:nvPr/>
        </p:nvSpPr>
        <p:spPr>
          <a:xfrm>
            <a:off x="3308074" y="3568925"/>
            <a:ext cx="213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length: 4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48C8E7C0-0F93-466A-95BB-2FA22D3A51F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40" y="4112957"/>
            <a:ext cx="1597254" cy="1597254"/>
          </a:xfrm>
          <a:prstGeom prst="rect">
            <a:avLst/>
          </a:prstGeom>
        </p:spPr>
      </p:pic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594585EF-5538-46F5-AB01-DFE170718E9D}"/>
              </a:ext>
            </a:extLst>
          </p:cNvPr>
          <p:cNvSpPr/>
          <p:nvPr/>
        </p:nvSpPr>
        <p:spPr>
          <a:xfrm>
            <a:off x="7341135" y="4265083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FA5FEFB-2787-4A38-A4D6-CD02E76D0DA6}"/>
              </a:ext>
            </a:extLst>
          </p:cNvPr>
          <p:cNvCxnSpPr>
            <a:cxnSpLocks/>
          </p:cNvCxnSpPr>
          <p:nvPr/>
        </p:nvCxnSpPr>
        <p:spPr>
          <a:xfrm>
            <a:off x="6096000" y="3973606"/>
            <a:ext cx="383811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D315C8E-002F-404D-855D-2256AF24F4D4}"/>
              </a:ext>
            </a:extLst>
          </p:cNvPr>
          <p:cNvSpPr txBox="1"/>
          <p:nvPr/>
        </p:nvSpPr>
        <p:spPr>
          <a:xfrm>
            <a:off x="6949999" y="3546806"/>
            <a:ext cx="213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length: 5</a:t>
            </a:r>
            <a:endParaRPr lang="zh-TW" altLang="en-US" dirty="0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C830C245-10A2-4E82-96FB-D9982435799A}"/>
              </a:ext>
            </a:extLst>
          </p:cNvPr>
          <p:cNvSpPr/>
          <p:nvPr/>
        </p:nvSpPr>
        <p:spPr>
          <a:xfrm>
            <a:off x="4206197" y="4265083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50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are N seats numbered from 1 to N in the classroom</a:t>
            </a:r>
          </a:p>
          <a:p>
            <a:r>
              <a:rPr lang="en-US" altLang="zh-TW" dirty="0"/>
              <a:t>Walls are on the left side of seat 1 and the right side of seat N</a:t>
            </a:r>
          </a:p>
          <a:p>
            <a:pPr lvl="1"/>
            <a:r>
              <a:rPr lang="en-US" altLang="zh-TW" dirty="0"/>
              <a:t>Left wall: index 0</a:t>
            </a:r>
          </a:p>
          <a:p>
            <a:pPr lvl="1"/>
            <a:r>
              <a:rPr lang="en-US" altLang="zh-TW" dirty="0"/>
              <a:t>Right wall: index N + 1</a:t>
            </a:r>
          </a:p>
          <a:p>
            <a:r>
              <a:rPr lang="en-US" altLang="zh-TW" dirty="0"/>
              <a:t>The distance between </a:t>
            </a:r>
            <a:r>
              <a:rPr lang="en-US" altLang="zh-TW" dirty="0" smtClean="0"/>
              <a:t>adjacent seats/walls </a:t>
            </a:r>
            <a:r>
              <a:rPr lang="en-US" altLang="zh-TW" dirty="0"/>
              <a:t>is 1 meter.</a:t>
            </a:r>
          </a:p>
          <a:p>
            <a:endParaRPr lang="en-US" altLang="zh-TW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48F84C6-B844-4E2D-A9A0-21A7E1F6F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453607"/>
              </p:ext>
            </p:extLst>
          </p:nvPr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7BC02EC4-80A4-4ADF-A560-839261D24778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3B8A21-0D95-4BCF-A2C3-E0F89D9702B2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8A12E21-D06A-4A59-9909-B89F33E72F89}"/>
              </a:ext>
            </a:extLst>
          </p:cNvPr>
          <p:cNvCxnSpPr/>
          <p:nvPr/>
        </p:nvCxnSpPr>
        <p:spPr>
          <a:xfrm>
            <a:off x="2182235" y="6285391"/>
            <a:ext cx="7848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77EF653-92C2-46E9-92F4-FD2B6248FB35}"/>
              </a:ext>
            </a:extLst>
          </p:cNvPr>
          <p:cNvSpPr txBox="1"/>
          <p:nvPr/>
        </p:nvSpPr>
        <p:spPr>
          <a:xfrm>
            <a:off x="2113943" y="6393820"/>
            <a:ext cx="92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 meter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74086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2: 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General solution – Normalized length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We “normalize” the length by dividing 2 while comparing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Since 2k / 2 </a:t>
            </a:r>
            <a:r>
              <a:rPr lang="en-US" altLang="zh-TW">
                <a:solidFill>
                  <a:srgbClr val="FF0000"/>
                </a:solidFill>
              </a:rPr>
              <a:t>== </a:t>
            </a:r>
            <a:r>
              <a:rPr lang="en-US" altLang="zh-TW" smtClean="0">
                <a:solidFill>
                  <a:srgbClr val="FF0000"/>
                </a:solidFill>
              </a:rPr>
              <a:t>(2k </a:t>
            </a:r>
            <a:r>
              <a:rPr lang="en-US" altLang="zh-TW">
                <a:solidFill>
                  <a:srgbClr val="FF0000"/>
                </a:solidFill>
              </a:rPr>
              <a:t>+ </a:t>
            </a:r>
            <a:r>
              <a:rPr lang="en-US" altLang="zh-TW" smtClean="0">
                <a:solidFill>
                  <a:srgbClr val="FF0000"/>
                </a:solidFill>
              </a:rPr>
              <a:t>1) </a:t>
            </a:r>
            <a:r>
              <a:rPr lang="en-US" altLang="zh-TW" dirty="0">
                <a:solidFill>
                  <a:srgbClr val="FF0000"/>
                </a:solidFill>
              </a:rPr>
              <a:t>/ 2</a:t>
            </a: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917CDE64-0A07-412F-AD5B-097157FAC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285124"/>
              </p:ext>
            </p:extLst>
          </p:nvPr>
        </p:nvGraphicFramePr>
        <p:xfrm>
          <a:off x="941035" y="5637319"/>
          <a:ext cx="9371341" cy="813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8081">
                  <a:extLst>
                    <a:ext uri="{9D8B030D-6E8A-4147-A177-3AD203B41FA5}">
                      <a16:colId xmlns:a16="http://schemas.microsoft.com/office/drawing/2014/main" val="403812044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488285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96A0C8D-DDD0-458C-A6A3-4E5A4E4CB90A}"/>
              </a:ext>
            </a:extLst>
          </p:cNvPr>
          <p:cNvSpPr/>
          <p:nvPr/>
        </p:nvSpPr>
        <p:spPr>
          <a:xfrm>
            <a:off x="2464539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1695BE-D2C3-4D29-9B36-5F77BAE4D322}"/>
              </a:ext>
            </a:extLst>
          </p:cNvPr>
          <p:cNvSpPr/>
          <p:nvPr/>
        </p:nvSpPr>
        <p:spPr>
          <a:xfrm>
            <a:off x="9518036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051B8A7-65DF-4990-B379-FBA9588092A4}"/>
              </a:ext>
            </a:extLst>
          </p:cNvPr>
          <p:cNvCxnSpPr>
            <a:cxnSpLocks/>
          </p:cNvCxnSpPr>
          <p:nvPr/>
        </p:nvCxnSpPr>
        <p:spPr>
          <a:xfrm>
            <a:off x="2757096" y="3973606"/>
            <a:ext cx="323207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4731A34-3C9E-4ACD-AD8A-410B7D3317D4}"/>
              </a:ext>
            </a:extLst>
          </p:cNvPr>
          <p:cNvSpPr txBox="1"/>
          <p:nvPr/>
        </p:nvSpPr>
        <p:spPr>
          <a:xfrm>
            <a:off x="2939746" y="3257600"/>
            <a:ext cx="286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length: 4</a:t>
            </a:r>
          </a:p>
          <a:p>
            <a:pPr algn="ctr"/>
            <a:r>
              <a:rPr lang="en-US" altLang="zh-TW" dirty="0"/>
              <a:t>Normalized length 4 / 2 = </a:t>
            </a:r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48C8E7C0-0F93-466A-95BB-2FA22D3A51F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40" y="4112957"/>
            <a:ext cx="1597254" cy="1597254"/>
          </a:xfrm>
          <a:prstGeom prst="rect">
            <a:avLst/>
          </a:prstGeom>
        </p:spPr>
      </p:pic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FA5FEFB-2787-4A38-A4D6-CD02E76D0DA6}"/>
              </a:ext>
            </a:extLst>
          </p:cNvPr>
          <p:cNvCxnSpPr>
            <a:cxnSpLocks/>
          </p:cNvCxnSpPr>
          <p:nvPr/>
        </p:nvCxnSpPr>
        <p:spPr>
          <a:xfrm>
            <a:off x="6096000" y="3973606"/>
            <a:ext cx="383811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D315C8E-002F-404D-855D-2256AF24F4D4}"/>
              </a:ext>
            </a:extLst>
          </p:cNvPr>
          <p:cNvSpPr txBox="1"/>
          <p:nvPr/>
        </p:nvSpPr>
        <p:spPr>
          <a:xfrm>
            <a:off x="6445396" y="3262214"/>
            <a:ext cx="3139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length: 5</a:t>
            </a:r>
          </a:p>
          <a:p>
            <a:pPr algn="ctr"/>
            <a:r>
              <a:rPr lang="en-US" altLang="zh-TW" dirty="0"/>
              <a:t>Normalized length 5 / 2 = </a:t>
            </a:r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C830C245-10A2-4E82-96FB-D9982435799A}"/>
              </a:ext>
            </a:extLst>
          </p:cNvPr>
          <p:cNvSpPr/>
          <p:nvPr/>
        </p:nvSpPr>
        <p:spPr>
          <a:xfrm>
            <a:off x="4206197" y="4265083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AF4458E-F4EE-4919-AE68-48E5CB8AD7A4}"/>
              </a:ext>
            </a:extLst>
          </p:cNvPr>
          <p:cNvSpPr txBox="1"/>
          <p:nvPr/>
        </p:nvSpPr>
        <p:spPr>
          <a:xfrm>
            <a:off x="4804581" y="2738357"/>
            <a:ext cx="277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Normalized length is equal,</a:t>
            </a:r>
          </a:p>
          <a:p>
            <a:pPr algn="ctr"/>
            <a:r>
              <a:rPr lang="en-US" altLang="zh-TW" b="1" dirty="0"/>
              <a:t>compare index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48616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92148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 </a:t>
            </a:r>
            <a:r>
              <a:rPr lang="en-US" altLang="zh-TW" sz="3600" b="1" dirty="0">
                <a:latin typeface="+mn-lt"/>
              </a:rPr>
              <a:t/>
            </a:r>
            <a:br>
              <a:rPr lang="en-US" altLang="zh-TW" sz="3600" b="1" dirty="0">
                <a:latin typeface="+mn-lt"/>
              </a:rPr>
            </a:br>
            <a:r>
              <a:rPr lang="en-US" altLang="zh-TW" sz="3600" dirty="0">
                <a:latin typeface="+mn-lt"/>
              </a:rPr>
              <a:t>Manipulating segment additions/removals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upon student arrivals/departures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2683"/>
            <a:ext cx="10515600" cy="3904279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We will focus on the two events:</a:t>
            </a:r>
          </a:p>
          <a:p>
            <a:endParaRPr lang="en-US" altLang="zh-TW" sz="10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3200" b="1" dirty="0" smtClean="0">
                <a:solidFill>
                  <a:srgbClr val="FF0000"/>
                </a:solidFill>
              </a:rPr>
              <a:t>A student </a:t>
            </a:r>
            <a:r>
              <a:rPr lang="en-US" altLang="zh-TW" sz="3200" b="1" dirty="0">
                <a:solidFill>
                  <a:srgbClr val="FF0000"/>
                </a:solidFill>
              </a:rPr>
              <a:t>enters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the classroom</a:t>
            </a:r>
            <a:endParaRPr lang="en-US" altLang="zh-TW" sz="3200" b="1" dirty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zh-TW" sz="1000" b="1" dirty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3200" b="1" dirty="0" smtClean="0">
                <a:solidFill>
                  <a:srgbClr val="FF0000"/>
                </a:solidFill>
              </a:rPr>
              <a:t>A student </a:t>
            </a:r>
            <a:r>
              <a:rPr lang="en-US" altLang="zh-TW" sz="3200" b="1" dirty="0">
                <a:solidFill>
                  <a:srgbClr val="FF0000"/>
                </a:solidFill>
              </a:rPr>
              <a:t>leaves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the classroom</a:t>
            </a:r>
            <a:endParaRPr lang="en-US" altLang="zh-TW" sz="3200" b="1" dirty="0">
              <a:solidFill>
                <a:srgbClr val="FF0000"/>
              </a:solidFill>
            </a:endParaRPr>
          </a:p>
          <a:p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11073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Segment changes upon student arrivals</a:t>
            </a:r>
            <a:endParaRPr lang="zh-TW" altLang="en-US" sz="2800" dirty="0">
              <a:latin typeface="+mn-lt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8EEBBEF-CF64-4888-AFEC-91D73AC5B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748398"/>
              </p:ext>
            </p:extLst>
          </p:nvPr>
        </p:nvGraphicFramePr>
        <p:xfrm>
          <a:off x="1977575" y="5628443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439C6235-2C50-4673-8E3F-E8FF9459549F}"/>
              </a:ext>
            </a:extLst>
          </p:cNvPr>
          <p:cNvSpPr/>
          <p:nvPr/>
        </p:nvSpPr>
        <p:spPr>
          <a:xfrm>
            <a:off x="1968696" y="4399771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EE7774-750E-4F26-BD4D-71A0E652E6E5}"/>
              </a:ext>
            </a:extLst>
          </p:cNvPr>
          <p:cNvSpPr/>
          <p:nvPr/>
        </p:nvSpPr>
        <p:spPr>
          <a:xfrm>
            <a:off x="9803432" y="4391438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E32A3DC-A33B-49F1-96D6-FE4974FDC34E}"/>
              </a:ext>
            </a:extLst>
          </p:cNvPr>
          <p:cNvGrpSpPr/>
          <p:nvPr/>
        </p:nvGrpSpPr>
        <p:grpSpPr>
          <a:xfrm>
            <a:off x="5485112" y="4127099"/>
            <a:ext cx="1597254" cy="1597254"/>
            <a:chOff x="5297373" y="4136486"/>
            <a:chExt cx="1597254" cy="1597254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D93F29D-3F00-438A-BFBD-63009CE51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0CFDDD8-CF4C-40C2-AAE1-5244312B0142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CC0465B-9F3C-4AE0-BF13-E76372C03A61}"/>
              </a:ext>
            </a:extLst>
          </p:cNvPr>
          <p:cNvGrpSpPr/>
          <p:nvPr/>
        </p:nvGrpSpPr>
        <p:grpSpPr>
          <a:xfrm>
            <a:off x="2361096" y="4127099"/>
            <a:ext cx="1597254" cy="1597254"/>
            <a:chOff x="5297373" y="4136486"/>
            <a:chExt cx="1597254" cy="1597254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55C80C27-F604-4281-8B97-A65640144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74DD406-F4B3-4F8D-9FDE-D295A4341FD2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AFF46E6-0D87-4385-828A-5AF630A1E7C6}"/>
              </a:ext>
            </a:extLst>
          </p:cNvPr>
          <p:cNvCxnSpPr>
            <a:cxnSpLocks/>
          </p:cNvCxnSpPr>
          <p:nvPr/>
        </p:nvCxnSpPr>
        <p:spPr>
          <a:xfrm>
            <a:off x="2148053" y="4087147"/>
            <a:ext cx="1021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F8903EF-85E7-4025-ACFB-A0B539B01BDC}"/>
              </a:ext>
            </a:extLst>
          </p:cNvPr>
          <p:cNvSpPr txBox="1"/>
          <p:nvPr/>
        </p:nvSpPr>
        <p:spPr>
          <a:xfrm>
            <a:off x="1593633" y="3324456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Seg(0, 1)</a:t>
            </a:r>
          </a:p>
          <a:p>
            <a:pPr algn="ctr"/>
            <a:r>
              <a:rPr lang="en-US" altLang="zh-TW" b="1" dirty="0"/>
              <a:t>Normalized </a:t>
            </a:r>
            <a:r>
              <a:rPr lang="en-US" altLang="zh-TW" b="1" dirty="0" err="1"/>
              <a:t>len</a:t>
            </a:r>
            <a:r>
              <a:rPr lang="en-US" altLang="zh-TW" b="1" dirty="0"/>
              <a:t>: 0</a:t>
            </a:r>
            <a:endParaRPr lang="zh-TW" altLang="en-US" b="1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67A18F5-3D2D-4999-8548-77043A14515C}"/>
              </a:ext>
            </a:extLst>
          </p:cNvPr>
          <p:cNvCxnSpPr>
            <a:cxnSpLocks/>
          </p:cNvCxnSpPr>
          <p:nvPr/>
        </p:nvCxnSpPr>
        <p:spPr>
          <a:xfrm>
            <a:off x="3284738" y="4087147"/>
            <a:ext cx="299177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F4F6175-B0EF-4622-A2BD-37F01FC23A8C}"/>
              </a:ext>
            </a:extLst>
          </p:cNvPr>
          <p:cNvSpPr txBox="1"/>
          <p:nvPr/>
        </p:nvSpPr>
        <p:spPr>
          <a:xfrm>
            <a:off x="3620415" y="3305879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Seg(1, 5)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Normalized </a:t>
            </a:r>
            <a:r>
              <a:rPr lang="en-US" altLang="zh-TW" b="1" dirty="0" err="1">
                <a:solidFill>
                  <a:srgbClr val="FF0000"/>
                </a:solidFill>
              </a:rPr>
              <a:t>len</a:t>
            </a:r>
            <a:r>
              <a:rPr lang="en-US" altLang="zh-TW" b="1" dirty="0">
                <a:solidFill>
                  <a:srgbClr val="FF0000"/>
                </a:solidFill>
              </a:rPr>
              <a:t>: 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A2896427-34D5-4809-AA77-366A9C97E71F}"/>
              </a:ext>
            </a:extLst>
          </p:cNvPr>
          <p:cNvCxnSpPr>
            <a:cxnSpLocks/>
          </p:cNvCxnSpPr>
          <p:nvPr/>
        </p:nvCxnSpPr>
        <p:spPr>
          <a:xfrm>
            <a:off x="6349014" y="4078029"/>
            <a:ext cx="377153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A93DA97-256A-4635-95F5-8F0B4B912886}"/>
              </a:ext>
            </a:extLst>
          </p:cNvPr>
          <p:cNvSpPr txBox="1"/>
          <p:nvPr/>
        </p:nvSpPr>
        <p:spPr>
          <a:xfrm>
            <a:off x="7169722" y="3305878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Seg(5, 10)</a:t>
            </a:r>
          </a:p>
          <a:p>
            <a:pPr algn="ctr"/>
            <a:r>
              <a:rPr lang="en-US" altLang="zh-TW" b="1" dirty="0"/>
              <a:t>Normalized </a:t>
            </a:r>
            <a:r>
              <a:rPr lang="en-US" altLang="zh-TW" b="1" dirty="0" err="1"/>
              <a:t>len</a:t>
            </a:r>
            <a:r>
              <a:rPr lang="en-US" altLang="zh-TW" b="1" dirty="0"/>
              <a:t>: 2</a:t>
            </a:r>
            <a:endParaRPr lang="zh-TW" altLang="en-US" b="1" dirty="0"/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5B8856BA-548E-430E-A5A9-AEFFD77A8B1D}"/>
              </a:ext>
            </a:extLst>
          </p:cNvPr>
          <p:cNvSpPr/>
          <p:nvPr/>
        </p:nvSpPr>
        <p:spPr>
          <a:xfrm>
            <a:off x="4515380" y="4231270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9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Segment changes upon student arrivals</a:t>
            </a:r>
            <a:endParaRPr lang="zh-TW" altLang="en-US" sz="3600" dirty="0">
              <a:latin typeface="+mn-lt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8EEBBEF-CF64-4888-AFEC-91D73AC5B759}"/>
              </a:ext>
            </a:extLst>
          </p:cNvPr>
          <p:cNvGraphicFramePr>
            <a:graphicFrameLocks noGrp="1"/>
          </p:cNvGraphicFramePr>
          <p:nvPr/>
        </p:nvGraphicFramePr>
        <p:xfrm>
          <a:off x="1977575" y="5628443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439C6235-2C50-4673-8E3F-E8FF9459549F}"/>
              </a:ext>
            </a:extLst>
          </p:cNvPr>
          <p:cNvSpPr/>
          <p:nvPr/>
        </p:nvSpPr>
        <p:spPr>
          <a:xfrm>
            <a:off x="1968696" y="4399771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EE7774-750E-4F26-BD4D-71A0E652E6E5}"/>
              </a:ext>
            </a:extLst>
          </p:cNvPr>
          <p:cNvSpPr/>
          <p:nvPr/>
        </p:nvSpPr>
        <p:spPr>
          <a:xfrm>
            <a:off x="9803432" y="4391438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E32A3DC-A33B-49F1-96D6-FE4974FDC34E}"/>
              </a:ext>
            </a:extLst>
          </p:cNvPr>
          <p:cNvGrpSpPr/>
          <p:nvPr/>
        </p:nvGrpSpPr>
        <p:grpSpPr>
          <a:xfrm>
            <a:off x="5485112" y="4127099"/>
            <a:ext cx="1597254" cy="1597254"/>
            <a:chOff x="5297373" y="4136486"/>
            <a:chExt cx="1597254" cy="1597254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D93F29D-3F00-438A-BFBD-63009CE51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0CFDDD8-CF4C-40C2-AAE1-5244312B0142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CC0465B-9F3C-4AE0-BF13-E76372C03A61}"/>
              </a:ext>
            </a:extLst>
          </p:cNvPr>
          <p:cNvGrpSpPr/>
          <p:nvPr/>
        </p:nvGrpSpPr>
        <p:grpSpPr>
          <a:xfrm>
            <a:off x="2361096" y="4127099"/>
            <a:ext cx="1597254" cy="1597254"/>
            <a:chOff x="5297373" y="4136486"/>
            <a:chExt cx="1597254" cy="1597254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55C80C27-F604-4281-8B97-A65640144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74DD406-F4B3-4F8D-9FDE-D295A4341FD2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AFF46E6-0D87-4385-828A-5AF630A1E7C6}"/>
              </a:ext>
            </a:extLst>
          </p:cNvPr>
          <p:cNvCxnSpPr>
            <a:cxnSpLocks/>
          </p:cNvCxnSpPr>
          <p:nvPr/>
        </p:nvCxnSpPr>
        <p:spPr>
          <a:xfrm>
            <a:off x="2148053" y="4087147"/>
            <a:ext cx="1021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F8903EF-85E7-4025-ACFB-A0B539B01BDC}"/>
              </a:ext>
            </a:extLst>
          </p:cNvPr>
          <p:cNvSpPr txBox="1"/>
          <p:nvPr/>
        </p:nvSpPr>
        <p:spPr>
          <a:xfrm>
            <a:off x="1593633" y="3324456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Seg(0, 1)</a:t>
            </a:r>
          </a:p>
          <a:p>
            <a:pPr algn="ctr"/>
            <a:r>
              <a:rPr lang="en-US" altLang="zh-TW" b="1" dirty="0"/>
              <a:t>Norm </a:t>
            </a:r>
            <a:r>
              <a:rPr lang="en-US" altLang="zh-TW" b="1" dirty="0" err="1"/>
              <a:t>len</a:t>
            </a:r>
            <a:r>
              <a:rPr lang="en-US" altLang="zh-TW" b="1" dirty="0"/>
              <a:t>: 0</a:t>
            </a:r>
            <a:endParaRPr lang="zh-TW" altLang="en-US" b="1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67A18F5-3D2D-4999-8548-77043A14515C}"/>
              </a:ext>
            </a:extLst>
          </p:cNvPr>
          <p:cNvCxnSpPr>
            <a:cxnSpLocks/>
          </p:cNvCxnSpPr>
          <p:nvPr/>
        </p:nvCxnSpPr>
        <p:spPr>
          <a:xfrm>
            <a:off x="3284738" y="4087147"/>
            <a:ext cx="140073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F4F6175-B0EF-4622-A2BD-37F01FC23A8C}"/>
              </a:ext>
            </a:extLst>
          </p:cNvPr>
          <p:cNvSpPr txBox="1"/>
          <p:nvPr/>
        </p:nvSpPr>
        <p:spPr>
          <a:xfrm>
            <a:off x="2920047" y="3305877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Seg(1, 3)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Norm </a:t>
            </a:r>
            <a:r>
              <a:rPr lang="en-US" altLang="zh-TW" b="1" dirty="0" err="1">
                <a:solidFill>
                  <a:srgbClr val="FF0000"/>
                </a:solidFill>
              </a:rPr>
              <a:t>len</a:t>
            </a:r>
            <a:r>
              <a:rPr lang="en-US" altLang="zh-TW" b="1" dirty="0">
                <a:solidFill>
                  <a:srgbClr val="FF0000"/>
                </a:solidFill>
              </a:rPr>
              <a:t>: 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A2896427-34D5-4809-AA77-366A9C97E71F}"/>
              </a:ext>
            </a:extLst>
          </p:cNvPr>
          <p:cNvCxnSpPr>
            <a:cxnSpLocks/>
          </p:cNvCxnSpPr>
          <p:nvPr/>
        </p:nvCxnSpPr>
        <p:spPr>
          <a:xfrm>
            <a:off x="6349014" y="4078029"/>
            <a:ext cx="377153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A93DA97-256A-4635-95F5-8F0B4B912886}"/>
              </a:ext>
            </a:extLst>
          </p:cNvPr>
          <p:cNvSpPr txBox="1"/>
          <p:nvPr/>
        </p:nvSpPr>
        <p:spPr>
          <a:xfrm>
            <a:off x="7169722" y="3305878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Seg(5, 10)</a:t>
            </a:r>
          </a:p>
          <a:p>
            <a:pPr algn="ctr"/>
            <a:r>
              <a:rPr lang="en-US" altLang="zh-TW" b="1" dirty="0"/>
              <a:t>Norm </a:t>
            </a:r>
            <a:r>
              <a:rPr lang="en-US" altLang="zh-TW" b="1" dirty="0" err="1"/>
              <a:t>len</a:t>
            </a:r>
            <a:r>
              <a:rPr lang="en-US" altLang="zh-TW" b="1" dirty="0"/>
              <a:t>: 2</a:t>
            </a:r>
            <a:endParaRPr lang="zh-TW" altLang="en-US" b="1" dirty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E0F2FA6-20A4-4E4F-896B-D07FCC2FC646}"/>
              </a:ext>
            </a:extLst>
          </p:cNvPr>
          <p:cNvGrpSpPr/>
          <p:nvPr/>
        </p:nvGrpSpPr>
        <p:grpSpPr>
          <a:xfrm>
            <a:off x="3887858" y="4135432"/>
            <a:ext cx="1597254" cy="1597254"/>
            <a:chOff x="5297373" y="4136486"/>
            <a:chExt cx="1597254" cy="1597254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EE9CBE5B-8005-4267-8F46-5368E5599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3F30BED-B660-4247-BA21-977F25795231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78668F9-D070-4733-B636-20B7F3B77539}"/>
              </a:ext>
            </a:extLst>
          </p:cNvPr>
          <p:cNvCxnSpPr>
            <a:cxnSpLocks/>
          </p:cNvCxnSpPr>
          <p:nvPr/>
        </p:nvCxnSpPr>
        <p:spPr>
          <a:xfrm>
            <a:off x="4784745" y="4074290"/>
            <a:ext cx="140073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AD0E82A-29AB-4D95-8100-7647DCCDB48F}"/>
              </a:ext>
            </a:extLst>
          </p:cNvPr>
          <p:cNvSpPr txBox="1"/>
          <p:nvPr/>
        </p:nvSpPr>
        <p:spPr>
          <a:xfrm>
            <a:off x="4420054" y="3324649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Seg(3, 5)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Norm </a:t>
            </a:r>
            <a:r>
              <a:rPr lang="en-US" altLang="zh-TW" b="1" dirty="0" err="1">
                <a:solidFill>
                  <a:srgbClr val="FF0000"/>
                </a:solidFill>
              </a:rPr>
              <a:t>len</a:t>
            </a:r>
            <a:r>
              <a:rPr lang="en-US" altLang="zh-TW" b="1" dirty="0">
                <a:solidFill>
                  <a:srgbClr val="FF0000"/>
                </a:solidFill>
              </a:rPr>
              <a:t>: 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內容版面配置區 2">
            <a:extLst>
              <a:ext uri="{FF2B5EF4-FFF2-40B4-BE49-F238E27FC236}">
                <a16:creationId xmlns:a16="http://schemas.microsoft.com/office/drawing/2014/main" id="{1108069C-8850-4FE1-80A6-78F354528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Notice that when a student comes in, </a:t>
            </a:r>
            <a:r>
              <a:rPr lang="en-US" altLang="zh-TW" b="1" dirty="0"/>
              <a:t>1 old segment is removed and 2 new segments are inserted</a:t>
            </a:r>
          </a:p>
        </p:txBody>
      </p:sp>
    </p:spTree>
    <p:extLst>
      <p:ext uri="{BB962C8B-B14F-4D97-AF65-F5344CB8AC3E}">
        <p14:creationId xmlns:p14="http://schemas.microsoft.com/office/powerpoint/2010/main" val="227742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Segment changes upon student departures</a:t>
            </a:r>
            <a:endParaRPr lang="zh-TW" altLang="en-US" sz="3600" dirty="0">
              <a:latin typeface="+mn-lt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8EEBBEF-CF64-4888-AFEC-91D73AC5B759}"/>
              </a:ext>
            </a:extLst>
          </p:cNvPr>
          <p:cNvGraphicFramePr>
            <a:graphicFrameLocks noGrp="1"/>
          </p:cNvGraphicFramePr>
          <p:nvPr/>
        </p:nvGraphicFramePr>
        <p:xfrm>
          <a:off x="1977575" y="5628443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439C6235-2C50-4673-8E3F-E8FF9459549F}"/>
              </a:ext>
            </a:extLst>
          </p:cNvPr>
          <p:cNvSpPr/>
          <p:nvPr/>
        </p:nvSpPr>
        <p:spPr>
          <a:xfrm>
            <a:off x="1968696" y="4399771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EE7774-750E-4F26-BD4D-71A0E652E6E5}"/>
              </a:ext>
            </a:extLst>
          </p:cNvPr>
          <p:cNvSpPr/>
          <p:nvPr/>
        </p:nvSpPr>
        <p:spPr>
          <a:xfrm>
            <a:off x="9803432" y="4391438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E32A3DC-A33B-49F1-96D6-FE4974FDC34E}"/>
              </a:ext>
            </a:extLst>
          </p:cNvPr>
          <p:cNvGrpSpPr/>
          <p:nvPr/>
        </p:nvGrpSpPr>
        <p:grpSpPr>
          <a:xfrm>
            <a:off x="5485112" y="4127099"/>
            <a:ext cx="1597254" cy="1597254"/>
            <a:chOff x="5297373" y="4136486"/>
            <a:chExt cx="1597254" cy="1597254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D93F29D-3F00-438A-BFBD-63009CE51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0CFDDD8-CF4C-40C2-AAE1-5244312B0142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CC0465B-9F3C-4AE0-BF13-E76372C03A61}"/>
              </a:ext>
            </a:extLst>
          </p:cNvPr>
          <p:cNvGrpSpPr/>
          <p:nvPr/>
        </p:nvGrpSpPr>
        <p:grpSpPr>
          <a:xfrm>
            <a:off x="2361096" y="4127099"/>
            <a:ext cx="1597254" cy="1597254"/>
            <a:chOff x="5297373" y="4136486"/>
            <a:chExt cx="1597254" cy="1597254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55C80C27-F604-4281-8B97-A65640144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74DD406-F4B3-4F8D-9FDE-D295A4341FD2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AFF46E6-0D87-4385-828A-5AF630A1E7C6}"/>
              </a:ext>
            </a:extLst>
          </p:cNvPr>
          <p:cNvCxnSpPr>
            <a:cxnSpLocks/>
          </p:cNvCxnSpPr>
          <p:nvPr/>
        </p:nvCxnSpPr>
        <p:spPr>
          <a:xfrm>
            <a:off x="2148053" y="4087147"/>
            <a:ext cx="1021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F8903EF-85E7-4025-ACFB-A0B539B01BDC}"/>
              </a:ext>
            </a:extLst>
          </p:cNvPr>
          <p:cNvSpPr txBox="1"/>
          <p:nvPr/>
        </p:nvSpPr>
        <p:spPr>
          <a:xfrm>
            <a:off x="1593633" y="3324456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Seg(0, 1)</a:t>
            </a:r>
          </a:p>
          <a:p>
            <a:pPr algn="ctr"/>
            <a:r>
              <a:rPr lang="en-US" altLang="zh-TW" b="1" dirty="0"/>
              <a:t>Norm </a:t>
            </a:r>
            <a:r>
              <a:rPr lang="en-US" altLang="zh-TW" b="1" dirty="0" err="1"/>
              <a:t>len</a:t>
            </a:r>
            <a:r>
              <a:rPr lang="en-US" altLang="zh-TW" b="1" dirty="0"/>
              <a:t>: 0</a:t>
            </a:r>
            <a:endParaRPr lang="zh-TW" altLang="en-US" b="1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67A18F5-3D2D-4999-8548-77043A14515C}"/>
              </a:ext>
            </a:extLst>
          </p:cNvPr>
          <p:cNvCxnSpPr>
            <a:cxnSpLocks/>
          </p:cNvCxnSpPr>
          <p:nvPr/>
        </p:nvCxnSpPr>
        <p:spPr>
          <a:xfrm>
            <a:off x="3284738" y="4087147"/>
            <a:ext cx="140073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F4F6175-B0EF-4622-A2BD-37F01FC23A8C}"/>
              </a:ext>
            </a:extLst>
          </p:cNvPr>
          <p:cNvSpPr txBox="1"/>
          <p:nvPr/>
        </p:nvSpPr>
        <p:spPr>
          <a:xfrm>
            <a:off x="2920047" y="3305877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Seg(1, 3)</a:t>
            </a:r>
          </a:p>
          <a:p>
            <a:pPr algn="ctr"/>
            <a:r>
              <a:rPr lang="en-US" altLang="zh-TW" b="1" dirty="0"/>
              <a:t>Norm </a:t>
            </a:r>
            <a:r>
              <a:rPr lang="en-US" altLang="zh-TW" b="1" dirty="0" err="1"/>
              <a:t>len</a:t>
            </a:r>
            <a:r>
              <a:rPr lang="en-US" altLang="zh-TW" b="1" dirty="0"/>
              <a:t>: 1</a:t>
            </a:r>
            <a:endParaRPr lang="zh-TW" altLang="en-US" b="1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A2896427-34D5-4809-AA77-366A9C97E71F}"/>
              </a:ext>
            </a:extLst>
          </p:cNvPr>
          <p:cNvCxnSpPr>
            <a:cxnSpLocks/>
          </p:cNvCxnSpPr>
          <p:nvPr/>
        </p:nvCxnSpPr>
        <p:spPr>
          <a:xfrm>
            <a:off x="6349014" y="4078029"/>
            <a:ext cx="377153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A93DA97-256A-4635-95F5-8F0B4B912886}"/>
              </a:ext>
            </a:extLst>
          </p:cNvPr>
          <p:cNvSpPr txBox="1"/>
          <p:nvPr/>
        </p:nvSpPr>
        <p:spPr>
          <a:xfrm>
            <a:off x="7169722" y="3305878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Seg(5, 10)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Norm </a:t>
            </a:r>
            <a:r>
              <a:rPr lang="en-US" altLang="zh-TW" b="1" dirty="0" err="1">
                <a:solidFill>
                  <a:srgbClr val="FF0000"/>
                </a:solidFill>
              </a:rPr>
              <a:t>len</a:t>
            </a:r>
            <a:r>
              <a:rPr lang="en-US" altLang="zh-TW" b="1" dirty="0">
                <a:solidFill>
                  <a:srgbClr val="FF0000"/>
                </a:solidFill>
              </a:rPr>
              <a:t>: 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E0F2FA6-20A4-4E4F-896B-D07FCC2FC646}"/>
              </a:ext>
            </a:extLst>
          </p:cNvPr>
          <p:cNvGrpSpPr/>
          <p:nvPr/>
        </p:nvGrpSpPr>
        <p:grpSpPr>
          <a:xfrm>
            <a:off x="3887858" y="4135432"/>
            <a:ext cx="1597254" cy="1597254"/>
            <a:chOff x="5297373" y="4136486"/>
            <a:chExt cx="1597254" cy="1597254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EE9CBE5B-8005-4267-8F46-5368E5599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3F30BED-B660-4247-BA21-977F25795231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78668F9-D070-4733-B636-20B7F3B77539}"/>
              </a:ext>
            </a:extLst>
          </p:cNvPr>
          <p:cNvCxnSpPr>
            <a:cxnSpLocks/>
          </p:cNvCxnSpPr>
          <p:nvPr/>
        </p:nvCxnSpPr>
        <p:spPr>
          <a:xfrm>
            <a:off x="4784745" y="4074290"/>
            <a:ext cx="140073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AD0E82A-29AB-4D95-8100-7647DCCDB48F}"/>
              </a:ext>
            </a:extLst>
          </p:cNvPr>
          <p:cNvSpPr txBox="1"/>
          <p:nvPr/>
        </p:nvSpPr>
        <p:spPr>
          <a:xfrm>
            <a:off x="4420054" y="3324649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Seg(3, 5)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Norm </a:t>
            </a:r>
            <a:r>
              <a:rPr lang="en-US" altLang="zh-TW" b="1" dirty="0" err="1">
                <a:solidFill>
                  <a:srgbClr val="FF0000"/>
                </a:solidFill>
              </a:rPr>
              <a:t>len</a:t>
            </a:r>
            <a:r>
              <a:rPr lang="en-US" altLang="zh-TW" b="1" dirty="0">
                <a:solidFill>
                  <a:srgbClr val="FF0000"/>
                </a:solidFill>
              </a:rPr>
              <a:t>: 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EB8FD224-5FC2-4C84-B5F9-8B5556C2E690}"/>
              </a:ext>
            </a:extLst>
          </p:cNvPr>
          <p:cNvSpPr/>
          <p:nvPr/>
        </p:nvSpPr>
        <p:spPr>
          <a:xfrm>
            <a:off x="6077388" y="2459171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09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Segment changes upon student departures</a:t>
            </a:r>
            <a:endParaRPr lang="zh-TW" altLang="en-US" sz="3600" dirty="0">
              <a:latin typeface="+mn-lt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8EEBBEF-CF64-4888-AFEC-91D73AC5B759}"/>
              </a:ext>
            </a:extLst>
          </p:cNvPr>
          <p:cNvGraphicFramePr>
            <a:graphicFrameLocks noGrp="1"/>
          </p:cNvGraphicFramePr>
          <p:nvPr/>
        </p:nvGraphicFramePr>
        <p:xfrm>
          <a:off x="1977575" y="5628443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439C6235-2C50-4673-8E3F-E8FF9459549F}"/>
              </a:ext>
            </a:extLst>
          </p:cNvPr>
          <p:cNvSpPr/>
          <p:nvPr/>
        </p:nvSpPr>
        <p:spPr>
          <a:xfrm>
            <a:off x="1968696" y="4399771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EE7774-750E-4F26-BD4D-71A0E652E6E5}"/>
              </a:ext>
            </a:extLst>
          </p:cNvPr>
          <p:cNvSpPr/>
          <p:nvPr/>
        </p:nvSpPr>
        <p:spPr>
          <a:xfrm>
            <a:off x="9803432" y="4391438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CC0465B-9F3C-4AE0-BF13-E76372C03A61}"/>
              </a:ext>
            </a:extLst>
          </p:cNvPr>
          <p:cNvGrpSpPr/>
          <p:nvPr/>
        </p:nvGrpSpPr>
        <p:grpSpPr>
          <a:xfrm>
            <a:off x="2361096" y="4127099"/>
            <a:ext cx="1597254" cy="1597254"/>
            <a:chOff x="5297373" y="4136486"/>
            <a:chExt cx="1597254" cy="1597254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55C80C27-F604-4281-8B97-A65640144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74DD406-F4B3-4F8D-9FDE-D295A4341FD2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AFF46E6-0D87-4385-828A-5AF630A1E7C6}"/>
              </a:ext>
            </a:extLst>
          </p:cNvPr>
          <p:cNvCxnSpPr>
            <a:cxnSpLocks/>
          </p:cNvCxnSpPr>
          <p:nvPr/>
        </p:nvCxnSpPr>
        <p:spPr>
          <a:xfrm>
            <a:off x="2148053" y="4087147"/>
            <a:ext cx="1021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F8903EF-85E7-4025-ACFB-A0B539B01BDC}"/>
              </a:ext>
            </a:extLst>
          </p:cNvPr>
          <p:cNvSpPr txBox="1"/>
          <p:nvPr/>
        </p:nvSpPr>
        <p:spPr>
          <a:xfrm>
            <a:off x="1593633" y="3324456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Seg(0, 1)</a:t>
            </a:r>
          </a:p>
          <a:p>
            <a:pPr algn="ctr"/>
            <a:r>
              <a:rPr lang="en-US" altLang="zh-TW" b="1" dirty="0"/>
              <a:t>Norm </a:t>
            </a:r>
            <a:r>
              <a:rPr lang="en-US" altLang="zh-TW" b="1" dirty="0" err="1"/>
              <a:t>len</a:t>
            </a:r>
            <a:r>
              <a:rPr lang="en-US" altLang="zh-TW" b="1" dirty="0"/>
              <a:t>: 0</a:t>
            </a:r>
            <a:endParaRPr lang="zh-TW" altLang="en-US" b="1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67A18F5-3D2D-4999-8548-77043A14515C}"/>
              </a:ext>
            </a:extLst>
          </p:cNvPr>
          <p:cNvCxnSpPr>
            <a:cxnSpLocks/>
          </p:cNvCxnSpPr>
          <p:nvPr/>
        </p:nvCxnSpPr>
        <p:spPr>
          <a:xfrm>
            <a:off x="3284738" y="4087147"/>
            <a:ext cx="140073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F4F6175-B0EF-4622-A2BD-37F01FC23A8C}"/>
              </a:ext>
            </a:extLst>
          </p:cNvPr>
          <p:cNvSpPr txBox="1"/>
          <p:nvPr/>
        </p:nvSpPr>
        <p:spPr>
          <a:xfrm>
            <a:off x="2920047" y="3305877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Seg(1, 3)</a:t>
            </a:r>
          </a:p>
          <a:p>
            <a:pPr algn="ctr"/>
            <a:r>
              <a:rPr lang="en-US" altLang="zh-TW" b="1" dirty="0"/>
              <a:t>Norm </a:t>
            </a:r>
            <a:r>
              <a:rPr lang="en-US" altLang="zh-TW" b="1" dirty="0" err="1"/>
              <a:t>len</a:t>
            </a:r>
            <a:r>
              <a:rPr lang="en-US" altLang="zh-TW" b="1" dirty="0"/>
              <a:t>: 1</a:t>
            </a:r>
            <a:endParaRPr lang="zh-TW" altLang="en-US" b="1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A2896427-34D5-4809-AA77-366A9C97E71F}"/>
              </a:ext>
            </a:extLst>
          </p:cNvPr>
          <p:cNvCxnSpPr>
            <a:cxnSpLocks/>
          </p:cNvCxnSpPr>
          <p:nvPr/>
        </p:nvCxnSpPr>
        <p:spPr>
          <a:xfrm>
            <a:off x="4820575" y="4078029"/>
            <a:ext cx="5299969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A93DA97-256A-4635-95F5-8F0B4B912886}"/>
              </a:ext>
            </a:extLst>
          </p:cNvPr>
          <p:cNvSpPr txBox="1"/>
          <p:nvPr/>
        </p:nvSpPr>
        <p:spPr>
          <a:xfrm>
            <a:off x="6405502" y="3324456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Seg(3, 10)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Norm </a:t>
            </a:r>
            <a:r>
              <a:rPr lang="en-US" altLang="zh-TW" b="1" dirty="0" err="1">
                <a:solidFill>
                  <a:srgbClr val="FF0000"/>
                </a:solidFill>
              </a:rPr>
              <a:t>len</a:t>
            </a:r>
            <a:r>
              <a:rPr lang="en-US" altLang="zh-TW" b="1" dirty="0">
                <a:solidFill>
                  <a:srgbClr val="FF0000"/>
                </a:solidFill>
              </a:rPr>
              <a:t>: 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E0F2FA6-20A4-4E4F-896B-D07FCC2FC646}"/>
              </a:ext>
            </a:extLst>
          </p:cNvPr>
          <p:cNvGrpSpPr/>
          <p:nvPr/>
        </p:nvGrpSpPr>
        <p:grpSpPr>
          <a:xfrm>
            <a:off x="3887858" y="4135432"/>
            <a:ext cx="1597254" cy="1597254"/>
            <a:chOff x="5297373" y="4136486"/>
            <a:chExt cx="1597254" cy="1597254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EE9CBE5B-8005-4267-8F46-5368E5599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3F30BED-B660-4247-BA21-977F25795231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B5E0FA38-D60B-4841-9B7C-D9C848F08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Notice that when a student leaves, </a:t>
            </a:r>
            <a:r>
              <a:rPr lang="en-US" altLang="zh-TW" b="1" dirty="0"/>
              <a:t>2 old </a:t>
            </a:r>
            <a:r>
              <a:rPr lang="en-US" altLang="zh-TW" b="1" dirty="0" smtClean="0"/>
              <a:t>segments </a:t>
            </a:r>
            <a:r>
              <a:rPr lang="en-US" altLang="zh-TW" b="1" dirty="0"/>
              <a:t>are removed and 1 new </a:t>
            </a:r>
            <a:r>
              <a:rPr lang="en-US" altLang="zh-TW" b="1" dirty="0" smtClean="0"/>
              <a:t>segment </a:t>
            </a:r>
            <a:r>
              <a:rPr lang="en-US" altLang="zh-TW" b="1" dirty="0"/>
              <a:t>is inserted</a:t>
            </a:r>
          </a:p>
        </p:txBody>
      </p:sp>
    </p:spTree>
    <p:extLst>
      <p:ext uri="{BB962C8B-B14F-4D97-AF65-F5344CB8AC3E}">
        <p14:creationId xmlns:p14="http://schemas.microsoft.com/office/powerpoint/2010/main" val="176321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Segment properties</a:t>
            </a:r>
            <a:endParaRPr lang="zh-TW" altLang="en-US" sz="3600" dirty="0">
              <a:latin typeface="+mn-lt"/>
            </a:endParaRP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89047B26-E19E-41D4-BE80-8FFEF6658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By observing, we can notice that:</a:t>
            </a:r>
          </a:p>
          <a:p>
            <a:pPr marL="0" indent="0">
              <a:buNone/>
            </a:pPr>
            <a:endParaRPr lang="en-US" altLang="zh-TW" sz="1000" dirty="0"/>
          </a:p>
          <a:p>
            <a:r>
              <a:rPr lang="en-US" altLang="zh-TW" dirty="0"/>
              <a:t>When a student </a:t>
            </a:r>
            <a:r>
              <a:rPr lang="en-US" altLang="zh-TW" b="1" dirty="0">
                <a:solidFill>
                  <a:srgbClr val="FF0000"/>
                </a:solidFill>
              </a:rPr>
              <a:t>enters</a:t>
            </a:r>
            <a:r>
              <a:rPr lang="en-US" altLang="zh-TW" b="1" dirty="0"/>
              <a:t>, 1 old segment is </a:t>
            </a:r>
            <a:r>
              <a:rPr lang="en-US" altLang="zh-TW" b="1" dirty="0" smtClean="0"/>
              <a:t>removed and </a:t>
            </a:r>
            <a:r>
              <a:rPr lang="en-US" altLang="zh-TW" b="1" dirty="0"/>
              <a:t>2 new segments are inserted</a:t>
            </a:r>
          </a:p>
          <a:p>
            <a:endParaRPr lang="en-US" altLang="zh-TW" sz="1000" dirty="0"/>
          </a:p>
          <a:p>
            <a:r>
              <a:rPr lang="en-US" altLang="zh-TW" dirty="0"/>
              <a:t>When a student </a:t>
            </a:r>
            <a:r>
              <a:rPr lang="en-US" altLang="zh-TW" b="1" dirty="0">
                <a:solidFill>
                  <a:srgbClr val="FF0000"/>
                </a:solidFill>
              </a:rPr>
              <a:t>leaves</a:t>
            </a:r>
            <a:r>
              <a:rPr lang="en-US" altLang="zh-TW" dirty="0"/>
              <a:t>, </a:t>
            </a:r>
            <a:r>
              <a:rPr lang="en-US" altLang="zh-TW" b="1" dirty="0"/>
              <a:t>2 old </a:t>
            </a:r>
            <a:r>
              <a:rPr lang="en-US" altLang="zh-TW" b="1" dirty="0" smtClean="0"/>
              <a:t>segments </a:t>
            </a:r>
            <a:r>
              <a:rPr lang="en-US" altLang="zh-TW" b="1" dirty="0"/>
              <a:t>are </a:t>
            </a:r>
            <a:r>
              <a:rPr lang="en-US" altLang="zh-TW" b="1" dirty="0" smtClean="0"/>
              <a:t>removed and </a:t>
            </a:r>
            <a:r>
              <a:rPr lang="en-US" altLang="zh-TW" b="1" dirty="0"/>
              <a:t>1 new segment is inserted</a:t>
            </a:r>
          </a:p>
          <a:p>
            <a:endParaRPr lang="en-US" altLang="zh-TW" sz="1000" b="1" dirty="0"/>
          </a:p>
          <a:p>
            <a:r>
              <a:rPr lang="en-US" altLang="zh-TW" b="1" dirty="0"/>
              <a:t>Thus, we need a container to support </a:t>
            </a:r>
            <a:r>
              <a:rPr lang="en-US" altLang="zh-TW" b="1" dirty="0">
                <a:solidFill>
                  <a:srgbClr val="FF0000"/>
                </a:solidFill>
              </a:rPr>
              <a:t>fast insert and erase </a:t>
            </a:r>
            <a:r>
              <a:rPr lang="en-US" altLang="zh-TW" b="1" dirty="0"/>
              <a:t>to store the segments</a:t>
            </a:r>
          </a:p>
        </p:txBody>
      </p:sp>
    </p:spTree>
    <p:extLst>
      <p:ext uri="{BB962C8B-B14F-4D97-AF65-F5344CB8AC3E}">
        <p14:creationId xmlns:p14="http://schemas.microsoft.com/office/powerpoint/2010/main" val="420278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Storing the segments – using set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89047B26-E19E-41D4-BE80-8FFEF6658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3200" b="1" dirty="0"/>
              <a:t>Fast insert and erase?</a:t>
            </a:r>
          </a:p>
          <a:p>
            <a:endParaRPr lang="en-US" altLang="zh-TW" sz="1000" b="1" dirty="0"/>
          </a:p>
          <a:p>
            <a:r>
              <a:rPr lang="en-US" altLang="zh-TW" sz="3200" b="1" dirty="0">
                <a:solidFill>
                  <a:srgbClr val="FF0000"/>
                </a:solidFill>
              </a:rPr>
              <a:t>std::set </a:t>
            </a:r>
            <a:r>
              <a:rPr lang="en-US" altLang="zh-TW" sz="3200" b="1" dirty="0"/>
              <a:t>is a great choice!</a:t>
            </a:r>
          </a:p>
          <a:p>
            <a:pPr lvl="1"/>
            <a:r>
              <a:rPr lang="en-US" altLang="zh-TW" sz="2800" dirty="0"/>
              <a:t>Set supports insert() and erase() in O(</a:t>
            </a:r>
            <a:r>
              <a:rPr lang="en-US" altLang="zh-TW" sz="2800" dirty="0" err="1"/>
              <a:t>logN</a:t>
            </a:r>
            <a:r>
              <a:rPr lang="en-US" altLang="zh-TW" sz="2800" dirty="0"/>
              <a:t>)</a:t>
            </a:r>
          </a:p>
          <a:p>
            <a:pPr lvl="1"/>
            <a:endParaRPr lang="en-US" altLang="zh-TW" sz="1000" dirty="0"/>
          </a:p>
          <a:p>
            <a:r>
              <a:rPr lang="en-US" altLang="zh-TW" sz="3200" b="1" dirty="0"/>
              <a:t>Also, set is </a:t>
            </a:r>
            <a:r>
              <a:rPr lang="en-US" altLang="zh-TW" sz="3200" b="1" dirty="0" smtClean="0"/>
              <a:t>an </a:t>
            </a:r>
            <a:r>
              <a:rPr lang="en-US" altLang="zh-TW" sz="3200" b="1" dirty="0">
                <a:solidFill>
                  <a:srgbClr val="FF0000"/>
                </a:solidFill>
              </a:rPr>
              <a:t>ordered</a:t>
            </a:r>
            <a:r>
              <a:rPr lang="en-US" altLang="zh-TW" sz="3200" b="1" dirty="0"/>
              <a:t> container</a:t>
            </a:r>
          </a:p>
          <a:p>
            <a:pPr lvl="1"/>
            <a:r>
              <a:rPr lang="en-US" altLang="zh-TW" sz="2800" dirty="0"/>
              <a:t>That is, we </a:t>
            </a:r>
            <a:r>
              <a:rPr lang="en-US" altLang="zh-TW" sz="2800" b="1" dirty="0"/>
              <a:t>don’t have to compare the segments by ourselves</a:t>
            </a:r>
          </a:p>
          <a:p>
            <a:pPr lvl="2"/>
            <a:r>
              <a:rPr lang="en-US" altLang="zh-TW" sz="2400" dirty="0"/>
              <a:t>Just give it a </a:t>
            </a:r>
            <a:r>
              <a:rPr lang="en-US" altLang="zh-TW" sz="2400" b="1" dirty="0">
                <a:solidFill>
                  <a:srgbClr val="FF0000"/>
                </a:solidFill>
              </a:rPr>
              <a:t>comparator</a:t>
            </a:r>
          </a:p>
          <a:p>
            <a:pPr lvl="1"/>
            <a:r>
              <a:rPr lang="en-US" altLang="zh-TW" sz="2800" b="1" dirty="0" smtClean="0">
                <a:solidFill>
                  <a:srgbClr val="FF0000"/>
                </a:solidFill>
              </a:rPr>
              <a:t>Accordingly, </a:t>
            </a:r>
            <a:r>
              <a:rPr lang="en-US" altLang="zh-TW" sz="2800" b="1" dirty="0">
                <a:solidFill>
                  <a:srgbClr val="FF0000"/>
                </a:solidFill>
              </a:rPr>
              <a:t>we can find the best seat easily since it’s sorted</a:t>
            </a:r>
            <a:endParaRPr lang="en-US" altLang="zh-TW" sz="2800" b="1" dirty="0"/>
          </a:p>
        </p:txBody>
      </p:sp>
    </p:spTree>
    <p:extLst>
      <p:ext uri="{BB962C8B-B14F-4D97-AF65-F5344CB8AC3E}">
        <p14:creationId xmlns:p14="http://schemas.microsoft.com/office/powerpoint/2010/main" val="370695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Storing the segments – using set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89047B26-E19E-41D4-BE80-8FFEF6658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In order to use set to store the segments, we need:</a:t>
            </a:r>
          </a:p>
          <a:p>
            <a:pPr marL="0" indent="0">
              <a:buNone/>
            </a:pPr>
            <a:endParaRPr lang="en-US" altLang="zh-TW" sz="105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A </a:t>
            </a:r>
            <a:r>
              <a:rPr lang="en-US" altLang="zh-TW" sz="3200" b="1" dirty="0">
                <a:solidFill>
                  <a:srgbClr val="FF0000"/>
                </a:solidFill>
              </a:rPr>
              <a:t>struct</a:t>
            </a:r>
            <a:r>
              <a:rPr lang="en-US" altLang="zh-TW" sz="3200" dirty="0"/>
              <a:t> or class to </a:t>
            </a:r>
            <a:r>
              <a:rPr lang="en-US" altLang="zh-TW" sz="3200" b="1" dirty="0"/>
              <a:t>represent segments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1050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A </a:t>
            </a:r>
            <a:r>
              <a:rPr lang="en-US" altLang="zh-TW" sz="3200" b="1" dirty="0">
                <a:solidFill>
                  <a:srgbClr val="FF0000"/>
                </a:solidFill>
              </a:rPr>
              <a:t>comparator</a:t>
            </a:r>
            <a:r>
              <a:rPr lang="en-US" altLang="zh-TW" sz="3200" dirty="0"/>
              <a:t> to automatically </a:t>
            </a:r>
            <a:r>
              <a:rPr lang="en-US" altLang="zh-TW" sz="3200" b="1" dirty="0"/>
              <a:t>sort the segments</a:t>
            </a:r>
          </a:p>
        </p:txBody>
      </p:sp>
    </p:spTree>
    <p:extLst>
      <p:ext uri="{BB962C8B-B14F-4D97-AF65-F5344CB8AC3E}">
        <p14:creationId xmlns:p14="http://schemas.microsoft.com/office/powerpoint/2010/main" val="194521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enters – using set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Suppose </a:t>
            </a:r>
            <a:r>
              <a:rPr lang="en-US" altLang="zh-TW" b="1" dirty="0">
                <a:solidFill>
                  <a:srgbClr val="FF0000"/>
                </a:solidFill>
              </a:rPr>
              <a:t>student 3 is entering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The classroom can be represented as the set (ordered):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B0FF04-C54B-4145-AAA7-2E9847E5A949}"/>
              </a:ext>
            </a:extLst>
          </p:cNvPr>
          <p:cNvGraphicFramePr>
            <a:graphicFrameLocks noGrp="1"/>
          </p:cNvGraphicFramePr>
          <p:nvPr/>
        </p:nvGraphicFramePr>
        <p:xfrm>
          <a:off x="1763203" y="6045692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0CF3197-FAF3-41A3-96FA-34A810E4DF39}"/>
              </a:ext>
            </a:extLst>
          </p:cNvPr>
          <p:cNvSpPr/>
          <p:nvPr/>
        </p:nvSpPr>
        <p:spPr>
          <a:xfrm>
            <a:off x="1754324" y="4817020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68883A-32D8-441C-AD26-B9B8143034AC}"/>
              </a:ext>
            </a:extLst>
          </p:cNvPr>
          <p:cNvSpPr/>
          <p:nvPr/>
        </p:nvSpPr>
        <p:spPr>
          <a:xfrm>
            <a:off x="9589060" y="480868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44A2304-E7ED-4A56-A97E-C449C5495FFA}"/>
              </a:ext>
            </a:extLst>
          </p:cNvPr>
          <p:cNvCxnSpPr>
            <a:cxnSpLocks/>
          </p:cNvCxnSpPr>
          <p:nvPr/>
        </p:nvCxnSpPr>
        <p:spPr>
          <a:xfrm>
            <a:off x="3567458" y="4381979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774CA7A-FBE5-481D-AD9F-929AF7905D5E}"/>
              </a:ext>
            </a:extLst>
          </p:cNvPr>
          <p:cNvCxnSpPr>
            <a:cxnSpLocks/>
          </p:cNvCxnSpPr>
          <p:nvPr/>
        </p:nvCxnSpPr>
        <p:spPr>
          <a:xfrm>
            <a:off x="2012964" y="4381979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24AD5FA-AB15-4777-8699-864A0DD089D2}"/>
              </a:ext>
            </a:extLst>
          </p:cNvPr>
          <p:cNvCxnSpPr>
            <a:cxnSpLocks/>
          </p:cNvCxnSpPr>
          <p:nvPr/>
        </p:nvCxnSpPr>
        <p:spPr>
          <a:xfrm>
            <a:off x="6187736" y="4381979"/>
            <a:ext cx="374637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8DC0B6-5986-4D8B-9DB8-121E9BB12E60}"/>
              </a:ext>
            </a:extLst>
          </p:cNvPr>
          <p:cNvSpPr txBox="1"/>
          <p:nvPr/>
        </p:nvSpPr>
        <p:spPr>
          <a:xfrm>
            <a:off x="2039697" y="395517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64E8A61-D0A4-4DED-996E-9A5DEC6F8549}"/>
              </a:ext>
            </a:extLst>
          </p:cNvPr>
          <p:cNvSpPr txBox="1"/>
          <p:nvPr/>
        </p:nvSpPr>
        <p:spPr>
          <a:xfrm>
            <a:off x="4067898" y="3958037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3ACC71-1EC1-468B-B915-464ADFA35A0F}"/>
              </a:ext>
            </a:extLst>
          </p:cNvPr>
          <p:cNvSpPr txBox="1"/>
          <p:nvPr/>
        </p:nvSpPr>
        <p:spPr>
          <a:xfrm>
            <a:off x="7310410" y="395517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Seg(5, 10)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93D61E-34EC-4819-AE98-43EDAD817F20}"/>
              </a:ext>
            </a:extLst>
          </p:cNvPr>
          <p:cNvGrpSpPr/>
          <p:nvPr/>
        </p:nvGrpSpPr>
        <p:grpSpPr>
          <a:xfrm>
            <a:off x="2920389" y="4516917"/>
            <a:ext cx="1597254" cy="1597254"/>
            <a:chOff x="5297373" y="4136486"/>
            <a:chExt cx="1597254" cy="1597254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42AD225-8903-4A32-87C3-566FEA5FF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7A1FA19-6AE0-44B2-B017-6496A88AA0E5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12205C1-D6DA-4E26-82FC-9D229BD56364}"/>
              </a:ext>
            </a:extLst>
          </p:cNvPr>
          <p:cNvGrpSpPr/>
          <p:nvPr/>
        </p:nvGrpSpPr>
        <p:grpSpPr>
          <a:xfrm>
            <a:off x="5270740" y="4514566"/>
            <a:ext cx="1597254" cy="1597254"/>
            <a:chOff x="5297373" y="4136486"/>
            <a:chExt cx="1597254" cy="1597254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FE095986-4BD8-44A2-B083-53114CA6B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A0AEDA6-1D44-4A0C-99B1-3C85E05E0C0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EB49BD8D-C742-40A9-BBA1-D75134C1B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720062"/>
              </p:ext>
            </p:extLst>
          </p:nvPr>
        </p:nvGraphicFramePr>
        <p:xfrm>
          <a:off x="2969749" y="3148539"/>
          <a:ext cx="5559516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987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138987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138987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138987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Seg(5, 10)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Seg(0, 2)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Seg(2, 5)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3127A3C7-0CA8-4D5F-99E9-DC9B721CCE99}"/>
              </a:ext>
            </a:extLst>
          </p:cNvPr>
          <p:cNvSpPr txBox="1"/>
          <p:nvPr/>
        </p:nvSpPr>
        <p:spPr>
          <a:xfrm>
            <a:off x="4310623" y="277504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i="1" dirty="0">
                <a:solidFill>
                  <a:srgbClr val="FF0000"/>
                </a:solidFill>
              </a:rPr>
              <a:t>Begin (Best)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74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6445" cy="4351338"/>
          </a:xfrm>
        </p:spPr>
        <p:txBody>
          <a:bodyPr/>
          <a:lstStyle/>
          <a:p>
            <a:r>
              <a:rPr lang="en-US" altLang="zh-TW" dirty="0"/>
              <a:t>M students come in and out of the class</a:t>
            </a:r>
          </a:p>
          <a:p>
            <a:endParaRPr lang="en-US" altLang="zh-TW" dirty="0"/>
          </a:p>
          <a:p>
            <a:r>
              <a:rPr lang="en-US" altLang="zh-TW" dirty="0"/>
              <a:t>They will pick the seat that is farthest from the wall and other people</a:t>
            </a:r>
          </a:p>
          <a:p>
            <a:pPr lvl="1"/>
            <a:r>
              <a:rPr lang="en-US" altLang="zh-TW" dirty="0"/>
              <a:t>If the classroom is </a:t>
            </a:r>
            <a:r>
              <a:rPr lang="en-US" altLang="zh-TW" b="1" dirty="0"/>
              <a:t>#12</a:t>
            </a:r>
            <a:r>
              <a:rPr lang="en-US" altLang="zh-TW" b="1" dirty="0">
                <a:solidFill>
                  <a:srgbClr val="FF0000"/>
                </a:solidFill>
              </a:rPr>
              <a:t>3</a:t>
            </a:r>
            <a:r>
              <a:rPr lang="en-US" altLang="zh-TW" b="1" dirty="0"/>
              <a:t>45#</a:t>
            </a:r>
            <a:r>
              <a:rPr lang="en-US" altLang="zh-TW" dirty="0"/>
              <a:t>, the student will pick </a:t>
            </a:r>
            <a:r>
              <a:rPr lang="en-US" altLang="zh-TW" b="1" dirty="0">
                <a:solidFill>
                  <a:srgbClr val="FF0000"/>
                </a:solidFill>
              </a:rPr>
              <a:t>seat 3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If there are multiple seats to pick, pick the seat with </a:t>
            </a:r>
            <a:r>
              <a:rPr lang="en-US" altLang="zh-TW" dirty="0" smtClean="0"/>
              <a:t>the smallest </a:t>
            </a:r>
            <a:r>
              <a:rPr lang="en-US" altLang="zh-TW" dirty="0"/>
              <a:t>index</a:t>
            </a:r>
          </a:p>
          <a:p>
            <a:pPr lvl="1"/>
            <a:r>
              <a:rPr lang="en-US" altLang="zh-TW" dirty="0"/>
              <a:t>If the classroom is </a:t>
            </a:r>
            <a:r>
              <a:rPr lang="en-US" altLang="zh-TW" b="1" dirty="0"/>
              <a:t>#12</a:t>
            </a:r>
            <a:r>
              <a:rPr lang="en-US" altLang="zh-TW" b="1" dirty="0">
                <a:solidFill>
                  <a:srgbClr val="FF0000"/>
                </a:solidFill>
              </a:rPr>
              <a:t>34</a:t>
            </a:r>
            <a:r>
              <a:rPr lang="en-US" altLang="zh-TW" b="1" dirty="0"/>
              <a:t>56#</a:t>
            </a:r>
            <a:r>
              <a:rPr lang="en-US" altLang="zh-TW" dirty="0"/>
              <a:t>, the student will pick </a:t>
            </a:r>
            <a:r>
              <a:rPr lang="en-US" altLang="zh-TW" b="1" dirty="0">
                <a:solidFill>
                  <a:srgbClr val="FF0000"/>
                </a:solidFill>
              </a:rPr>
              <a:t>seat 3</a:t>
            </a:r>
            <a:r>
              <a:rPr lang="en-US" altLang="zh-TW" dirty="0"/>
              <a:t>, not 4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957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enters – using set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Erase Seg(5, 10)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B0FF04-C54B-4145-AAA7-2E9847E5A949}"/>
              </a:ext>
            </a:extLst>
          </p:cNvPr>
          <p:cNvGraphicFramePr>
            <a:graphicFrameLocks noGrp="1"/>
          </p:cNvGraphicFramePr>
          <p:nvPr/>
        </p:nvGraphicFramePr>
        <p:xfrm>
          <a:off x="1763203" y="6045692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0CF3197-FAF3-41A3-96FA-34A810E4DF39}"/>
              </a:ext>
            </a:extLst>
          </p:cNvPr>
          <p:cNvSpPr/>
          <p:nvPr/>
        </p:nvSpPr>
        <p:spPr>
          <a:xfrm>
            <a:off x="1754324" y="4817020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68883A-32D8-441C-AD26-B9B8143034AC}"/>
              </a:ext>
            </a:extLst>
          </p:cNvPr>
          <p:cNvSpPr/>
          <p:nvPr/>
        </p:nvSpPr>
        <p:spPr>
          <a:xfrm>
            <a:off x="9589060" y="480868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44A2304-E7ED-4A56-A97E-C449C5495FFA}"/>
              </a:ext>
            </a:extLst>
          </p:cNvPr>
          <p:cNvCxnSpPr>
            <a:cxnSpLocks/>
          </p:cNvCxnSpPr>
          <p:nvPr/>
        </p:nvCxnSpPr>
        <p:spPr>
          <a:xfrm>
            <a:off x="3567458" y="4381979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774CA7A-FBE5-481D-AD9F-929AF7905D5E}"/>
              </a:ext>
            </a:extLst>
          </p:cNvPr>
          <p:cNvCxnSpPr>
            <a:cxnSpLocks/>
          </p:cNvCxnSpPr>
          <p:nvPr/>
        </p:nvCxnSpPr>
        <p:spPr>
          <a:xfrm>
            <a:off x="2012964" y="4381979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8DC0B6-5986-4D8B-9DB8-121E9BB12E60}"/>
              </a:ext>
            </a:extLst>
          </p:cNvPr>
          <p:cNvSpPr txBox="1"/>
          <p:nvPr/>
        </p:nvSpPr>
        <p:spPr>
          <a:xfrm>
            <a:off x="2039697" y="395517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64E8A61-D0A4-4DED-996E-9A5DEC6F8549}"/>
              </a:ext>
            </a:extLst>
          </p:cNvPr>
          <p:cNvSpPr txBox="1"/>
          <p:nvPr/>
        </p:nvSpPr>
        <p:spPr>
          <a:xfrm>
            <a:off x="4067898" y="3958037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93D61E-34EC-4819-AE98-43EDAD817F20}"/>
              </a:ext>
            </a:extLst>
          </p:cNvPr>
          <p:cNvGrpSpPr/>
          <p:nvPr/>
        </p:nvGrpSpPr>
        <p:grpSpPr>
          <a:xfrm>
            <a:off x="2920389" y="4516917"/>
            <a:ext cx="1597254" cy="1597254"/>
            <a:chOff x="5297373" y="4136486"/>
            <a:chExt cx="1597254" cy="1597254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42AD225-8903-4A32-87C3-566FEA5FF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7A1FA19-6AE0-44B2-B017-6496A88AA0E5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EB49BD8D-C742-40A9-BBA1-D75134C1B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925332"/>
              </p:ext>
            </p:extLst>
          </p:nvPr>
        </p:nvGraphicFramePr>
        <p:xfrm>
          <a:off x="2969749" y="3148539"/>
          <a:ext cx="4169637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987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138987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138987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Seg(0, 2)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Seg(2, 5)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DB404A60-1097-46DA-B72C-1D297ECFAD0F}"/>
              </a:ext>
            </a:extLst>
          </p:cNvPr>
          <p:cNvSpPr txBox="1"/>
          <p:nvPr/>
        </p:nvSpPr>
        <p:spPr>
          <a:xfrm>
            <a:off x="4310623" y="277504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i="1" dirty="0">
                <a:solidFill>
                  <a:srgbClr val="FF0000"/>
                </a:solidFill>
              </a:rPr>
              <a:t>Begin (Best)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672F8E9-463D-4319-BDB6-36E8A4D47F29}"/>
              </a:ext>
            </a:extLst>
          </p:cNvPr>
          <p:cNvGrpSpPr/>
          <p:nvPr/>
        </p:nvGrpSpPr>
        <p:grpSpPr>
          <a:xfrm>
            <a:off x="5270740" y="4514566"/>
            <a:ext cx="1597254" cy="1597254"/>
            <a:chOff x="5297373" y="4136486"/>
            <a:chExt cx="1597254" cy="1597254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E17CF407-8AAB-4126-90DF-826A1748C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B9C038B-A116-4440-908E-12E2E1C33FDF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6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enters – using set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Insert Seg(5, 7) and Seg(7, 10)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B0FF04-C54B-4145-AAA7-2E9847E5A949}"/>
              </a:ext>
            </a:extLst>
          </p:cNvPr>
          <p:cNvGraphicFramePr>
            <a:graphicFrameLocks noGrp="1"/>
          </p:cNvGraphicFramePr>
          <p:nvPr/>
        </p:nvGraphicFramePr>
        <p:xfrm>
          <a:off x="1763203" y="6045692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0CF3197-FAF3-41A3-96FA-34A810E4DF39}"/>
              </a:ext>
            </a:extLst>
          </p:cNvPr>
          <p:cNvSpPr/>
          <p:nvPr/>
        </p:nvSpPr>
        <p:spPr>
          <a:xfrm>
            <a:off x="1754324" y="4817020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68883A-32D8-441C-AD26-B9B8143034AC}"/>
              </a:ext>
            </a:extLst>
          </p:cNvPr>
          <p:cNvSpPr/>
          <p:nvPr/>
        </p:nvSpPr>
        <p:spPr>
          <a:xfrm>
            <a:off x="9589060" y="480868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44A2304-E7ED-4A56-A97E-C449C5495FFA}"/>
              </a:ext>
            </a:extLst>
          </p:cNvPr>
          <p:cNvCxnSpPr>
            <a:cxnSpLocks/>
          </p:cNvCxnSpPr>
          <p:nvPr/>
        </p:nvCxnSpPr>
        <p:spPr>
          <a:xfrm>
            <a:off x="3567458" y="4381979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774CA7A-FBE5-481D-AD9F-929AF7905D5E}"/>
              </a:ext>
            </a:extLst>
          </p:cNvPr>
          <p:cNvCxnSpPr>
            <a:cxnSpLocks/>
          </p:cNvCxnSpPr>
          <p:nvPr/>
        </p:nvCxnSpPr>
        <p:spPr>
          <a:xfrm>
            <a:off x="2012964" y="4381979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8DC0B6-5986-4D8B-9DB8-121E9BB12E60}"/>
              </a:ext>
            </a:extLst>
          </p:cNvPr>
          <p:cNvSpPr txBox="1"/>
          <p:nvPr/>
        </p:nvSpPr>
        <p:spPr>
          <a:xfrm>
            <a:off x="2039697" y="395517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64E8A61-D0A4-4DED-996E-9A5DEC6F8549}"/>
              </a:ext>
            </a:extLst>
          </p:cNvPr>
          <p:cNvSpPr txBox="1"/>
          <p:nvPr/>
        </p:nvSpPr>
        <p:spPr>
          <a:xfrm>
            <a:off x="4067898" y="3958037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93D61E-34EC-4819-AE98-43EDAD817F20}"/>
              </a:ext>
            </a:extLst>
          </p:cNvPr>
          <p:cNvGrpSpPr/>
          <p:nvPr/>
        </p:nvGrpSpPr>
        <p:grpSpPr>
          <a:xfrm>
            <a:off x="2920389" y="4516917"/>
            <a:ext cx="1597254" cy="1597254"/>
            <a:chOff x="5297373" y="4136486"/>
            <a:chExt cx="1597254" cy="1597254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42AD225-8903-4A32-87C3-566FEA5FF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7A1FA19-6AE0-44B2-B017-6496A88AA0E5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EB49BD8D-C742-40A9-BBA1-D75134C1B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510234"/>
              </p:ext>
            </p:extLst>
          </p:nvPr>
        </p:nvGraphicFramePr>
        <p:xfrm>
          <a:off x="2969749" y="3148539"/>
          <a:ext cx="6948000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9600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2096737273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482097303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Seg(0, 2)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Seg(2, 5)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Seg(5, 7)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Seg(7, 10)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00A8703-C170-4B0E-BD86-C9A492F56AE9}"/>
              </a:ext>
            </a:extLst>
          </p:cNvPr>
          <p:cNvCxnSpPr>
            <a:cxnSpLocks/>
          </p:cNvCxnSpPr>
          <p:nvPr/>
        </p:nvCxnSpPr>
        <p:spPr>
          <a:xfrm>
            <a:off x="6187736" y="4381978"/>
            <a:ext cx="148662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5DEAEC2-E740-4AA0-8EE2-950FF99B710F}"/>
              </a:ext>
            </a:extLst>
          </p:cNvPr>
          <p:cNvSpPr txBox="1"/>
          <p:nvPr/>
        </p:nvSpPr>
        <p:spPr>
          <a:xfrm>
            <a:off x="6204963" y="3955178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Seg(5, 7)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225160F-CD82-4F23-BA5F-47922B5FCAFA}"/>
              </a:ext>
            </a:extLst>
          </p:cNvPr>
          <p:cNvGrpSpPr/>
          <p:nvPr/>
        </p:nvGrpSpPr>
        <p:grpSpPr>
          <a:xfrm>
            <a:off x="6875732" y="4516916"/>
            <a:ext cx="1597254" cy="1597254"/>
            <a:chOff x="5297373" y="4136486"/>
            <a:chExt cx="1597254" cy="1597254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562027B1-90D5-4870-9F43-94CFD9CED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B3DF158D-CAF7-4CD0-9382-62B0643BA8EC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E8C9BA8-5848-44F9-A8AA-49612BD830FF}"/>
              </a:ext>
            </a:extLst>
          </p:cNvPr>
          <p:cNvCxnSpPr>
            <a:cxnSpLocks/>
          </p:cNvCxnSpPr>
          <p:nvPr/>
        </p:nvCxnSpPr>
        <p:spPr>
          <a:xfrm>
            <a:off x="7741716" y="4380044"/>
            <a:ext cx="230780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A8AB3B-D5F6-43C3-97E2-332457B1EB95}"/>
              </a:ext>
            </a:extLst>
          </p:cNvPr>
          <p:cNvSpPr txBox="1"/>
          <p:nvPr/>
        </p:nvSpPr>
        <p:spPr>
          <a:xfrm>
            <a:off x="8088032" y="3955178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Seg(7, 10)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E2C65F9-7839-47BA-BB13-E34613EBEB87}"/>
              </a:ext>
            </a:extLst>
          </p:cNvPr>
          <p:cNvSpPr txBox="1"/>
          <p:nvPr/>
        </p:nvSpPr>
        <p:spPr>
          <a:xfrm>
            <a:off x="4310623" y="277504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i="1" dirty="0">
                <a:solidFill>
                  <a:srgbClr val="FF0000"/>
                </a:solidFill>
              </a:rPr>
              <a:t>Begin (Best)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4FEC8C31-C776-4B98-ABD7-50F88E6E8107}"/>
              </a:ext>
            </a:extLst>
          </p:cNvPr>
          <p:cNvGrpSpPr/>
          <p:nvPr/>
        </p:nvGrpSpPr>
        <p:grpSpPr>
          <a:xfrm>
            <a:off x="5270740" y="4514566"/>
            <a:ext cx="1597254" cy="1597254"/>
            <a:chOff x="5297373" y="4136486"/>
            <a:chExt cx="1597254" cy="1597254"/>
          </a:xfrm>
        </p:grpSpPr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1446978C-D360-411D-BEF4-78691858B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88646B38-C8B8-4A7D-97F7-6671263D3553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501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leaves – using set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Suppose </a:t>
            </a:r>
            <a:r>
              <a:rPr lang="en-US" altLang="zh-TW" b="1" dirty="0">
                <a:solidFill>
                  <a:srgbClr val="FF0000"/>
                </a:solidFill>
              </a:rPr>
              <a:t>student 1 is leaving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B0FF04-C54B-4145-AAA7-2E9847E5A949}"/>
              </a:ext>
            </a:extLst>
          </p:cNvPr>
          <p:cNvGraphicFramePr>
            <a:graphicFrameLocks noGrp="1"/>
          </p:cNvGraphicFramePr>
          <p:nvPr/>
        </p:nvGraphicFramePr>
        <p:xfrm>
          <a:off x="1763203" y="6045692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0CF3197-FAF3-41A3-96FA-34A810E4DF39}"/>
              </a:ext>
            </a:extLst>
          </p:cNvPr>
          <p:cNvSpPr/>
          <p:nvPr/>
        </p:nvSpPr>
        <p:spPr>
          <a:xfrm>
            <a:off x="1754324" y="4817020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68883A-32D8-441C-AD26-B9B8143034AC}"/>
              </a:ext>
            </a:extLst>
          </p:cNvPr>
          <p:cNvSpPr/>
          <p:nvPr/>
        </p:nvSpPr>
        <p:spPr>
          <a:xfrm>
            <a:off x="9589060" y="480868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44A2304-E7ED-4A56-A97E-C449C5495FFA}"/>
              </a:ext>
            </a:extLst>
          </p:cNvPr>
          <p:cNvCxnSpPr>
            <a:cxnSpLocks/>
          </p:cNvCxnSpPr>
          <p:nvPr/>
        </p:nvCxnSpPr>
        <p:spPr>
          <a:xfrm>
            <a:off x="3567458" y="4381979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774CA7A-FBE5-481D-AD9F-929AF7905D5E}"/>
              </a:ext>
            </a:extLst>
          </p:cNvPr>
          <p:cNvCxnSpPr>
            <a:cxnSpLocks/>
          </p:cNvCxnSpPr>
          <p:nvPr/>
        </p:nvCxnSpPr>
        <p:spPr>
          <a:xfrm>
            <a:off x="2012964" y="4381979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8DC0B6-5986-4D8B-9DB8-121E9BB12E60}"/>
              </a:ext>
            </a:extLst>
          </p:cNvPr>
          <p:cNvSpPr txBox="1"/>
          <p:nvPr/>
        </p:nvSpPr>
        <p:spPr>
          <a:xfrm>
            <a:off x="2039697" y="395517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64E8A61-D0A4-4DED-996E-9A5DEC6F8549}"/>
              </a:ext>
            </a:extLst>
          </p:cNvPr>
          <p:cNvSpPr txBox="1"/>
          <p:nvPr/>
        </p:nvSpPr>
        <p:spPr>
          <a:xfrm>
            <a:off x="4067898" y="3958037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93D61E-34EC-4819-AE98-43EDAD817F20}"/>
              </a:ext>
            </a:extLst>
          </p:cNvPr>
          <p:cNvGrpSpPr/>
          <p:nvPr/>
        </p:nvGrpSpPr>
        <p:grpSpPr>
          <a:xfrm>
            <a:off x="2920389" y="4516917"/>
            <a:ext cx="1597254" cy="1597254"/>
            <a:chOff x="5297373" y="4136486"/>
            <a:chExt cx="1597254" cy="1597254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42AD225-8903-4A32-87C3-566FEA5FF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7A1FA19-6AE0-44B2-B017-6496A88AA0E5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EB49BD8D-C742-40A9-BBA1-D75134C1B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35555"/>
              </p:ext>
            </p:extLst>
          </p:nvPr>
        </p:nvGraphicFramePr>
        <p:xfrm>
          <a:off x="2969749" y="3148539"/>
          <a:ext cx="6948000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9600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2096737273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482097303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Seg(0, 2)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Seg(2, 5)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Seg(5, 7)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Seg(7, 10)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00A8703-C170-4B0E-BD86-C9A492F56AE9}"/>
              </a:ext>
            </a:extLst>
          </p:cNvPr>
          <p:cNvCxnSpPr>
            <a:cxnSpLocks/>
          </p:cNvCxnSpPr>
          <p:nvPr/>
        </p:nvCxnSpPr>
        <p:spPr>
          <a:xfrm>
            <a:off x="6187736" y="4381978"/>
            <a:ext cx="14866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5DEAEC2-E740-4AA0-8EE2-950FF99B710F}"/>
              </a:ext>
            </a:extLst>
          </p:cNvPr>
          <p:cNvSpPr txBox="1"/>
          <p:nvPr/>
        </p:nvSpPr>
        <p:spPr>
          <a:xfrm>
            <a:off x="6204963" y="3955178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Seg(5, 7)</a:t>
            </a:r>
            <a:endParaRPr lang="zh-TW" altLang="en-US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225160F-CD82-4F23-BA5F-47922B5FCAFA}"/>
              </a:ext>
            </a:extLst>
          </p:cNvPr>
          <p:cNvGrpSpPr/>
          <p:nvPr/>
        </p:nvGrpSpPr>
        <p:grpSpPr>
          <a:xfrm>
            <a:off x="6875732" y="4516916"/>
            <a:ext cx="1597254" cy="1597254"/>
            <a:chOff x="5297373" y="4136486"/>
            <a:chExt cx="1597254" cy="1597254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562027B1-90D5-4870-9F43-94CFD9CED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B3DF158D-CAF7-4CD0-9382-62B0643BA8EC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E8C9BA8-5848-44F9-A8AA-49612BD830FF}"/>
              </a:ext>
            </a:extLst>
          </p:cNvPr>
          <p:cNvCxnSpPr>
            <a:cxnSpLocks/>
          </p:cNvCxnSpPr>
          <p:nvPr/>
        </p:nvCxnSpPr>
        <p:spPr>
          <a:xfrm>
            <a:off x="7741716" y="4380044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A8AB3B-D5F6-43C3-97E2-332457B1EB95}"/>
              </a:ext>
            </a:extLst>
          </p:cNvPr>
          <p:cNvSpPr txBox="1"/>
          <p:nvPr/>
        </p:nvSpPr>
        <p:spPr>
          <a:xfrm>
            <a:off x="8088032" y="3955178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E2C65F9-7839-47BA-BB13-E34613EBEB87}"/>
              </a:ext>
            </a:extLst>
          </p:cNvPr>
          <p:cNvSpPr txBox="1"/>
          <p:nvPr/>
        </p:nvSpPr>
        <p:spPr>
          <a:xfrm>
            <a:off x="4310623" y="277504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i="1" dirty="0">
                <a:solidFill>
                  <a:srgbClr val="FF0000"/>
                </a:solidFill>
              </a:rPr>
              <a:t>Begin (Best)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049BFF2E-4684-4B1D-BDDA-B21119596BDD}"/>
              </a:ext>
            </a:extLst>
          </p:cNvPr>
          <p:cNvGrpSpPr/>
          <p:nvPr/>
        </p:nvGrpSpPr>
        <p:grpSpPr>
          <a:xfrm>
            <a:off x="5270740" y="4514566"/>
            <a:ext cx="1597254" cy="1597254"/>
            <a:chOff x="5297373" y="4136486"/>
            <a:chExt cx="1597254" cy="1597254"/>
          </a:xfrm>
        </p:grpSpPr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785EBE22-FF10-43D2-943E-483CEB5E4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04DDB35B-D867-45A6-A3CA-6AD2106B4FAB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09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leaves – using set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Erase Seg(2, 5) and Seg(5, 7)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B0FF04-C54B-4145-AAA7-2E9847E5A949}"/>
              </a:ext>
            </a:extLst>
          </p:cNvPr>
          <p:cNvGraphicFramePr>
            <a:graphicFrameLocks noGrp="1"/>
          </p:cNvGraphicFramePr>
          <p:nvPr/>
        </p:nvGraphicFramePr>
        <p:xfrm>
          <a:off x="1763203" y="6045692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0CF3197-FAF3-41A3-96FA-34A810E4DF39}"/>
              </a:ext>
            </a:extLst>
          </p:cNvPr>
          <p:cNvSpPr/>
          <p:nvPr/>
        </p:nvSpPr>
        <p:spPr>
          <a:xfrm>
            <a:off x="1754324" y="4817020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68883A-32D8-441C-AD26-B9B8143034AC}"/>
              </a:ext>
            </a:extLst>
          </p:cNvPr>
          <p:cNvSpPr/>
          <p:nvPr/>
        </p:nvSpPr>
        <p:spPr>
          <a:xfrm>
            <a:off x="9589060" y="480868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774CA7A-FBE5-481D-AD9F-929AF7905D5E}"/>
              </a:ext>
            </a:extLst>
          </p:cNvPr>
          <p:cNvCxnSpPr>
            <a:cxnSpLocks/>
          </p:cNvCxnSpPr>
          <p:nvPr/>
        </p:nvCxnSpPr>
        <p:spPr>
          <a:xfrm>
            <a:off x="2012964" y="4381979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8DC0B6-5986-4D8B-9DB8-121E9BB12E60}"/>
              </a:ext>
            </a:extLst>
          </p:cNvPr>
          <p:cNvSpPr txBox="1"/>
          <p:nvPr/>
        </p:nvSpPr>
        <p:spPr>
          <a:xfrm>
            <a:off x="2039697" y="395517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93D61E-34EC-4819-AE98-43EDAD817F20}"/>
              </a:ext>
            </a:extLst>
          </p:cNvPr>
          <p:cNvGrpSpPr/>
          <p:nvPr/>
        </p:nvGrpSpPr>
        <p:grpSpPr>
          <a:xfrm>
            <a:off x="2920389" y="4516917"/>
            <a:ext cx="1597254" cy="1597254"/>
            <a:chOff x="5297373" y="4136486"/>
            <a:chExt cx="1597254" cy="1597254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42AD225-8903-4A32-87C3-566FEA5FF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7A1FA19-6AE0-44B2-B017-6496A88AA0E5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EB49BD8D-C742-40A9-BBA1-D75134C1B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709204"/>
              </p:ext>
            </p:extLst>
          </p:nvPr>
        </p:nvGraphicFramePr>
        <p:xfrm>
          <a:off x="2969749" y="3148539"/>
          <a:ext cx="4168800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9600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482097303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Seg(0, 2)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Seg(7, 10)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grpSp>
        <p:nvGrpSpPr>
          <p:cNvPr id="24" name="群組 23">
            <a:extLst>
              <a:ext uri="{FF2B5EF4-FFF2-40B4-BE49-F238E27FC236}">
                <a16:creationId xmlns:a16="http://schemas.microsoft.com/office/drawing/2014/main" id="{F225160F-CD82-4F23-BA5F-47922B5FCAFA}"/>
              </a:ext>
            </a:extLst>
          </p:cNvPr>
          <p:cNvGrpSpPr/>
          <p:nvPr/>
        </p:nvGrpSpPr>
        <p:grpSpPr>
          <a:xfrm>
            <a:off x="6875732" y="4516916"/>
            <a:ext cx="1597254" cy="1597254"/>
            <a:chOff x="5297373" y="4136486"/>
            <a:chExt cx="1597254" cy="1597254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562027B1-90D5-4870-9F43-94CFD9CED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B3DF158D-CAF7-4CD0-9382-62B0643BA8EC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E8C9BA8-5848-44F9-A8AA-49612BD830FF}"/>
              </a:ext>
            </a:extLst>
          </p:cNvPr>
          <p:cNvCxnSpPr>
            <a:cxnSpLocks/>
          </p:cNvCxnSpPr>
          <p:nvPr/>
        </p:nvCxnSpPr>
        <p:spPr>
          <a:xfrm>
            <a:off x="7741716" y="4380044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A8AB3B-D5F6-43C3-97E2-332457B1EB95}"/>
              </a:ext>
            </a:extLst>
          </p:cNvPr>
          <p:cNvSpPr txBox="1"/>
          <p:nvPr/>
        </p:nvSpPr>
        <p:spPr>
          <a:xfrm>
            <a:off x="8088032" y="3955178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E2C65F9-7839-47BA-BB13-E34613EBEB87}"/>
              </a:ext>
            </a:extLst>
          </p:cNvPr>
          <p:cNvSpPr txBox="1"/>
          <p:nvPr/>
        </p:nvSpPr>
        <p:spPr>
          <a:xfrm>
            <a:off x="4310623" y="277504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i="1" dirty="0">
                <a:solidFill>
                  <a:srgbClr val="FF0000"/>
                </a:solidFill>
              </a:rPr>
              <a:t>Begin (Best)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69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leaves – using set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Insert Seg(2, 7)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B0FF04-C54B-4145-AAA7-2E9847E5A949}"/>
              </a:ext>
            </a:extLst>
          </p:cNvPr>
          <p:cNvGraphicFramePr>
            <a:graphicFrameLocks noGrp="1"/>
          </p:cNvGraphicFramePr>
          <p:nvPr/>
        </p:nvGraphicFramePr>
        <p:xfrm>
          <a:off x="1763203" y="6045692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0CF3197-FAF3-41A3-96FA-34A810E4DF39}"/>
              </a:ext>
            </a:extLst>
          </p:cNvPr>
          <p:cNvSpPr/>
          <p:nvPr/>
        </p:nvSpPr>
        <p:spPr>
          <a:xfrm>
            <a:off x="1754324" y="4817020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68883A-32D8-441C-AD26-B9B8143034AC}"/>
              </a:ext>
            </a:extLst>
          </p:cNvPr>
          <p:cNvSpPr/>
          <p:nvPr/>
        </p:nvSpPr>
        <p:spPr>
          <a:xfrm>
            <a:off x="9589060" y="480868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774CA7A-FBE5-481D-AD9F-929AF7905D5E}"/>
              </a:ext>
            </a:extLst>
          </p:cNvPr>
          <p:cNvCxnSpPr>
            <a:cxnSpLocks/>
          </p:cNvCxnSpPr>
          <p:nvPr/>
        </p:nvCxnSpPr>
        <p:spPr>
          <a:xfrm>
            <a:off x="2012964" y="4381979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8DC0B6-5986-4D8B-9DB8-121E9BB12E60}"/>
              </a:ext>
            </a:extLst>
          </p:cNvPr>
          <p:cNvSpPr txBox="1"/>
          <p:nvPr/>
        </p:nvSpPr>
        <p:spPr>
          <a:xfrm>
            <a:off x="2039697" y="395517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93D61E-34EC-4819-AE98-43EDAD817F20}"/>
              </a:ext>
            </a:extLst>
          </p:cNvPr>
          <p:cNvGrpSpPr/>
          <p:nvPr/>
        </p:nvGrpSpPr>
        <p:grpSpPr>
          <a:xfrm>
            <a:off x="2920389" y="4516917"/>
            <a:ext cx="1597254" cy="1597254"/>
            <a:chOff x="5297373" y="4136486"/>
            <a:chExt cx="1597254" cy="1597254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42AD225-8903-4A32-87C3-566FEA5FF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7A1FA19-6AE0-44B2-B017-6496A88AA0E5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EB49BD8D-C742-40A9-BBA1-D75134C1B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915071"/>
              </p:ext>
            </p:extLst>
          </p:nvPr>
        </p:nvGraphicFramePr>
        <p:xfrm>
          <a:off x="2969749" y="3148539"/>
          <a:ext cx="5558400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9600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1290381630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482097303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Seg(2, 7)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Seg(0, 2)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Seg(7, 10)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grpSp>
        <p:nvGrpSpPr>
          <p:cNvPr id="24" name="群組 23">
            <a:extLst>
              <a:ext uri="{FF2B5EF4-FFF2-40B4-BE49-F238E27FC236}">
                <a16:creationId xmlns:a16="http://schemas.microsoft.com/office/drawing/2014/main" id="{F225160F-CD82-4F23-BA5F-47922B5FCAFA}"/>
              </a:ext>
            </a:extLst>
          </p:cNvPr>
          <p:cNvGrpSpPr/>
          <p:nvPr/>
        </p:nvGrpSpPr>
        <p:grpSpPr>
          <a:xfrm>
            <a:off x="6875732" y="4516916"/>
            <a:ext cx="1597254" cy="1597254"/>
            <a:chOff x="5297373" y="4136486"/>
            <a:chExt cx="1597254" cy="1597254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562027B1-90D5-4870-9F43-94CFD9CED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B3DF158D-CAF7-4CD0-9382-62B0643BA8EC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E8C9BA8-5848-44F9-A8AA-49612BD830FF}"/>
              </a:ext>
            </a:extLst>
          </p:cNvPr>
          <p:cNvCxnSpPr>
            <a:cxnSpLocks/>
          </p:cNvCxnSpPr>
          <p:nvPr/>
        </p:nvCxnSpPr>
        <p:spPr>
          <a:xfrm>
            <a:off x="7741716" y="4380044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A8AB3B-D5F6-43C3-97E2-332457B1EB95}"/>
              </a:ext>
            </a:extLst>
          </p:cNvPr>
          <p:cNvSpPr txBox="1"/>
          <p:nvPr/>
        </p:nvSpPr>
        <p:spPr>
          <a:xfrm>
            <a:off x="8088032" y="3955178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E2C65F9-7839-47BA-BB13-E34613EBEB87}"/>
              </a:ext>
            </a:extLst>
          </p:cNvPr>
          <p:cNvSpPr txBox="1"/>
          <p:nvPr/>
        </p:nvSpPr>
        <p:spPr>
          <a:xfrm>
            <a:off x="4310623" y="277504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i="1" dirty="0">
                <a:solidFill>
                  <a:srgbClr val="FF0000"/>
                </a:solidFill>
              </a:rPr>
              <a:t>Begin (Best)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30289EDD-8C90-4639-84FD-68947FC83246}"/>
              </a:ext>
            </a:extLst>
          </p:cNvPr>
          <p:cNvCxnSpPr>
            <a:cxnSpLocks/>
          </p:cNvCxnSpPr>
          <p:nvPr/>
        </p:nvCxnSpPr>
        <p:spPr>
          <a:xfrm>
            <a:off x="3767129" y="4386351"/>
            <a:ext cx="387654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597FC9C-9226-49FA-90B1-618446378283}"/>
              </a:ext>
            </a:extLst>
          </p:cNvPr>
          <p:cNvSpPr txBox="1"/>
          <p:nvPr/>
        </p:nvSpPr>
        <p:spPr>
          <a:xfrm>
            <a:off x="4954887" y="394955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Seg(2, 7)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0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leaves – Problems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When student 1 leaves, we have to </a:t>
            </a:r>
            <a:r>
              <a:rPr lang="en-US" altLang="zh-TW" b="1" dirty="0">
                <a:solidFill>
                  <a:srgbClr val="FF0000"/>
                </a:solidFill>
              </a:rPr>
              <a:t>erase Seg(2, 5) and Seg(5, 7)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Seat 5</a:t>
            </a:r>
            <a:r>
              <a:rPr lang="en-US" altLang="zh-TW" dirty="0"/>
              <a:t> is </a:t>
            </a:r>
            <a:r>
              <a:rPr lang="en-US" altLang="zh-TW" b="1" dirty="0">
                <a:solidFill>
                  <a:srgbClr val="FF0000"/>
                </a:solidFill>
              </a:rPr>
              <a:t>student 1’s </a:t>
            </a:r>
            <a:r>
              <a:rPr lang="en-US" altLang="zh-TW" dirty="0"/>
              <a:t>seat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Seat 2 and seat 7 </a:t>
            </a:r>
            <a:r>
              <a:rPr lang="en-US" altLang="zh-TW" dirty="0"/>
              <a:t>are student 1’s </a:t>
            </a:r>
            <a:r>
              <a:rPr lang="en-US" altLang="zh-TW" b="1" dirty="0">
                <a:solidFill>
                  <a:srgbClr val="FF0000"/>
                </a:solidFill>
              </a:rPr>
              <a:t>left/right neighbor </a:t>
            </a:r>
            <a:r>
              <a:rPr lang="en-US" altLang="zh-TW" dirty="0"/>
              <a:t>seats</a:t>
            </a:r>
          </a:p>
        </p:txBody>
      </p:sp>
      <p:graphicFrame>
        <p:nvGraphicFramePr>
          <p:cNvPr id="22" name="表格 4">
            <a:extLst>
              <a:ext uri="{FF2B5EF4-FFF2-40B4-BE49-F238E27FC236}">
                <a16:creationId xmlns:a16="http://schemas.microsoft.com/office/drawing/2014/main" id="{A6D6D8AF-8513-4A14-9CF4-897718F78C3E}"/>
              </a:ext>
            </a:extLst>
          </p:cNvPr>
          <p:cNvGraphicFramePr>
            <a:graphicFrameLocks noGrp="1"/>
          </p:cNvGraphicFramePr>
          <p:nvPr/>
        </p:nvGraphicFramePr>
        <p:xfrm>
          <a:off x="1763203" y="575272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3EDB5E58-416A-4E1A-9425-AC3E4DBBD852}"/>
              </a:ext>
            </a:extLst>
          </p:cNvPr>
          <p:cNvSpPr/>
          <p:nvPr/>
        </p:nvSpPr>
        <p:spPr>
          <a:xfrm>
            <a:off x="1754324" y="452405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03D6BC9-AB61-42AD-90BE-4AB287FAAABD}"/>
              </a:ext>
            </a:extLst>
          </p:cNvPr>
          <p:cNvSpPr/>
          <p:nvPr/>
        </p:nvSpPr>
        <p:spPr>
          <a:xfrm>
            <a:off x="9589060" y="451572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C94D654-D3AE-4A94-ABB4-826CB80D77FA}"/>
              </a:ext>
            </a:extLst>
          </p:cNvPr>
          <p:cNvCxnSpPr>
            <a:cxnSpLocks/>
          </p:cNvCxnSpPr>
          <p:nvPr/>
        </p:nvCxnSpPr>
        <p:spPr>
          <a:xfrm>
            <a:off x="3567458" y="4089016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C45BF10-7384-4DA0-BDA5-971FF50FB7D9}"/>
              </a:ext>
            </a:extLst>
          </p:cNvPr>
          <p:cNvCxnSpPr>
            <a:cxnSpLocks/>
          </p:cNvCxnSpPr>
          <p:nvPr/>
        </p:nvCxnSpPr>
        <p:spPr>
          <a:xfrm>
            <a:off x="2012964" y="4089016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8BD86BB-8FF1-44CE-9CE6-70B396391419}"/>
              </a:ext>
            </a:extLst>
          </p:cNvPr>
          <p:cNvSpPr txBox="1"/>
          <p:nvPr/>
        </p:nvSpPr>
        <p:spPr>
          <a:xfrm>
            <a:off x="2039697" y="3662216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DA63F94-62D2-4023-85EB-B42706206B1F}"/>
              </a:ext>
            </a:extLst>
          </p:cNvPr>
          <p:cNvSpPr txBox="1"/>
          <p:nvPr/>
        </p:nvSpPr>
        <p:spPr>
          <a:xfrm>
            <a:off x="4067898" y="3665074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33E9721-4A83-47EE-8BD8-09A3366CC5C7}"/>
              </a:ext>
            </a:extLst>
          </p:cNvPr>
          <p:cNvGrpSpPr/>
          <p:nvPr/>
        </p:nvGrpSpPr>
        <p:grpSpPr>
          <a:xfrm>
            <a:off x="2920389" y="4223954"/>
            <a:ext cx="1597254" cy="1597254"/>
            <a:chOff x="5297373" y="4136486"/>
            <a:chExt cx="1597254" cy="1597254"/>
          </a:xfrm>
        </p:grpSpPr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8DA7979A-DA92-4597-B49F-6D96352D8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A8F673E3-7905-4E17-899A-7632DD5EA4A5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25801BBE-1280-43F7-90F4-94BC5420E094}"/>
              </a:ext>
            </a:extLst>
          </p:cNvPr>
          <p:cNvGrpSpPr/>
          <p:nvPr/>
        </p:nvGrpSpPr>
        <p:grpSpPr>
          <a:xfrm>
            <a:off x="5270740" y="4223954"/>
            <a:ext cx="1597254" cy="1597254"/>
            <a:chOff x="5297373" y="4136486"/>
            <a:chExt cx="1597254" cy="1597254"/>
          </a:xfrm>
        </p:grpSpPr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2500146D-3A70-417D-9D80-55A3E8822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2EE83B92-B116-48FE-89B3-AFDA0E5D8636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292F5BA4-8A58-4603-9BF9-4E2F45FF7168}"/>
              </a:ext>
            </a:extLst>
          </p:cNvPr>
          <p:cNvGrpSpPr/>
          <p:nvPr/>
        </p:nvGrpSpPr>
        <p:grpSpPr>
          <a:xfrm>
            <a:off x="6867994" y="4223954"/>
            <a:ext cx="1597254" cy="1597254"/>
            <a:chOff x="5297373" y="4136486"/>
            <a:chExt cx="1597254" cy="1597254"/>
          </a:xfrm>
        </p:grpSpPr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17DEEBED-83D8-447A-95E4-8049830BD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77E9545D-7632-4742-8EA5-9C14BCA0D049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DD6D3D18-4555-4C54-AFA2-B45379452519}"/>
              </a:ext>
            </a:extLst>
          </p:cNvPr>
          <p:cNvCxnSpPr>
            <a:cxnSpLocks/>
          </p:cNvCxnSpPr>
          <p:nvPr/>
        </p:nvCxnSpPr>
        <p:spPr>
          <a:xfrm>
            <a:off x="6117334" y="4089016"/>
            <a:ext cx="14866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AB5FDB5-62FE-492C-B8B8-D9F05BE9E8EC}"/>
              </a:ext>
            </a:extLst>
          </p:cNvPr>
          <p:cNvSpPr txBox="1"/>
          <p:nvPr/>
        </p:nvSpPr>
        <p:spPr>
          <a:xfrm>
            <a:off x="6134561" y="3662216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Seg(5, 7)</a:t>
            </a:r>
            <a:endParaRPr lang="zh-TW" altLang="en-US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8B353F3C-4686-4069-AC92-EA408EDAA025}"/>
              </a:ext>
            </a:extLst>
          </p:cNvPr>
          <p:cNvCxnSpPr>
            <a:cxnSpLocks/>
          </p:cNvCxnSpPr>
          <p:nvPr/>
        </p:nvCxnSpPr>
        <p:spPr>
          <a:xfrm>
            <a:off x="7671314" y="4087082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E978A63-6ED1-4FDB-89C6-963A88C33393}"/>
              </a:ext>
            </a:extLst>
          </p:cNvPr>
          <p:cNvSpPr txBox="1"/>
          <p:nvPr/>
        </p:nvSpPr>
        <p:spPr>
          <a:xfrm>
            <a:off x="8074703" y="3662216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46B7F52-D293-4ED1-ACD8-A03054AB35E0}"/>
              </a:ext>
            </a:extLst>
          </p:cNvPr>
          <p:cNvSpPr txBox="1"/>
          <p:nvPr/>
        </p:nvSpPr>
        <p:spPr>
          <a:xfrm>
            <a:off x="3183639" y="6141987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left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4D1ECB5-7964-44A9-B68D-7079224F1FD1}"/>
              </a:ext>
            </a:extLst>
          </p:cNvPr>
          <p:cNvSpPr txBox="1"/>
          <p:nvPr/>
        </p:nvSpPr>
        <p:spPr>
          <a:xfrm>
            <a:off x="7205929" y="6167989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right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6D621C0-C75A-4E1C-8071-2AA5CD7B77E3}"/>
              </a:ext>
            </a:extLst>
          </p:cNvPr>
          <p:cNvSpPr txBox="1"/>
          <p:nvPr/>
        </p:nvSpPr>
        <p:spPr>
          <a:xfrm>
            <a:off x="5581957" y="6149708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mid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6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leaves – Problems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How can we know that student 1 is at seat 5?</a:t>
            </a:r>
          </a:p>
          <a:p>
            <a:endParaRPr lang="en-US" altLang="zh-TW" sz="1000" dirty="0">
              <a:solidFill>
                <a:srgbClr val="FF0000"/>
              </a:solidFill>
            </a:endParaRPr>
          </a:p>
          <a:p>
            <a:r>
              <a:rPr lang="en-US" altLang="zh-TW" b="1" dirty="0">
                <a:solidFill>
                  <a:srgbClr val="FF0000"/>
                </a:solidFill>
              </a:rPr>
              <a:t>How can we find the left and right </a:t>
            </a:r>
            <a:r>
              <a:rPr lang="en-US" altLang="zh-TW" b="1" dirty="0" smtClean="0">
                <a:solidFill>
                  <a:srgbClr val="FF0000"/>
                </a:solidFill>
              </a:rPr>
              <a:t>neighbor seats </a:t>
            </a:r>
            <a:r>
              <a:rPr lang="en-US" altLang="zh-TW" b="1" dirty="0">
                <a:solidFill>
                  <a:srgbClr val="FF0000"/>
                </a:solidFill>
              </a:rPr>
              <a:t>of student 1?</a:t>
            </a:r>
          </a:p>
        </p:txBody>
      </p:sp>
      <p:graphicFrame>
        <p:nvGraphicFramePr>
          <p:cNvPr id="22" name="表格 4">
            <a:extLst>
              <a:ext uri="{FF2B5EF4-FFF2-40B4-BE49-F238E27FC236}">
                <a16:creationId xmlns:a16="http://schemas.microsoft.com/office/drawing/2014/main" id="{A6D6D8AF-8513-4A14-9CF4-897718F78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479083"/>
              </p:ext>
            </p:extLst>
          </p:nvPr>
        </p:nvGraphicFramePr>
        <p:xfrm>
          <a:off x="1763203" y="575272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3EDB5E58-416A-4E1A-9425-AC3E4DBBD852}"/>
              </a:ext>
            </a:extLst>
          </p:cNvPr>
          <p:cNvSpPr/>
          <p:nvPr/>
        </p:nvSpPr>
        <p:spPr>
          <a:xfrm>
            <a:off x="1754324" y="452405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03D6BC9-AB61-42AD-90BE-4AB287FAAABD}"/>
              </a:ext>
            </a:extLst>
          </p:cNvPr>
          <p:cNvSpPr/>
          <p:nvPr/>
        </p:nvSpPr>
        <p:spPr>
          <a:xfrm>
            <a:off x="9589060" y="451572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C94D654-D3AE-4A94-ABB4-826CB80D77FA}"/>
              </a:ext>
            </a:extLst>
          </p:cNvPr>
          <p:cNvCxnSpPr>
            <a:cxnSpLocks/>
          </p:cNvCxnSpPr>
          <p:nvPr/>
        </p:nvCxnSpPr>
        <p:spPr>
          <a:xfrm>
            <a:off x="3567458" y="4089016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C45BF10-7384-4DA0-BDA5-971FF50FB7D9}"/>
              </a:ext>
            </a:extLst>
          </p:cNvPr>
          <p:cNvCxnSpPr>
            <a:cxnSpLocks/>
          </p:cNvCxnSpPr>
          <p:nvPr/>
        </p:nvCxnSpPr>
        <p:spPr>
          <a:xfrm>
            <a:off x="2012964" y="4089016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8BD86BB-8FF1-44CE-9CE6-70B396391419}"/>
              </a:ext>
            </a:extLst>
          </p:cNvPr>
          <p:cNvSpPr txBox="1"/>
          <p:nvPr/>
        </p:nvSpPr>
        <p:spPr>
          <a:xfrm>
            <a:off x="2039697" y="3662216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DA63F94-62D2-4023-85EB-B42706206B1F}"/>
              </a:ext>
            </a:extLst>
          </p:cNvPr>
          <p:cNvSpPr txBox="1"/>
          <p:nvPr/>
        </p:nvSpPr>
        <p:spPr>
          <a:xfrm>
            <a:off x="4067898" y="3665074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33E9721-4A83-47EE-8BD8-09A3366CC5C7}"/>
              </a:ext>
            </a:extLst>
          </p:cNvPr>
          <p:cNvGrpSpPr/>
          <p:nvPr/>
        </p:nvGrpSpPr>
        <p:grpSpPr>
          <a:xfrm>
            <a:off x="2920389" y="4223954"/>
            <a:ext cx="1597254" cy="1597254"/>
            <a:chOff x="5297373" y="4136486"/>
            <a:chExt cx="1597254" cy="1597254"/>
          </a:xfrm>
        </p:grpSpPr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8DA7979A-DA92-4597-B49F-6D96352D8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A8F673E3-7905-4E17-899A-7632DD5EA4A5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25801BBE-1280-43F7-90F4-94BC5420E094}"/>
              </a:ext>
            </a:extLst>
          </p:cNvPr>
          <p:cNvGrpSpPr/>
          <p:nvPr/>
        </p:nvGrpSpPr>
        <p:grpSpPr>
          <a:xfrm>
            <a:off x="5270740" y="4223954"/>
            <a:ext cx="1597254" cy="1597254"/>
            <a:chOff x="5297373" y="4136486"/>
            <a:chExt cx="1597254" cy="1597254"/>
          </a:xfrm>
        </p:grpSpPr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2500146D-3A70-417D-9D80-55A3E8822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2EE83B92-B116-48FE-89B3-AFDA0E5D8636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292F5BA4-8A58-4603-9BF9-4E2F45FF7168}"/>
              </a:ext>
            </a:extLst>
          </p:cNvPr>
          <p:cNvGrpSpPr/>
          <p:nvPr/>
        </p:nvGrpSpPr>
        <p:grpSpPr>
          <a:xfrm>
            <a:off x="6867994" y="4223954"/>
            <a:ext cx="1597254" cy="1597254"/>
            <a:chOff x="5297373" y="4136486"/>
            <a:chExt cx="1597254" cy="1597254"/>
          </a:xfrm>
        </p:grpSpPr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17DEEBED-83D8-447A-95E4-8049830BD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77E9545D-7632-4742-8EA5-9C14BCA0D049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DD6D3D18-4555-4C54-AFA2-B45379452519}"/>
              </a:ext>
            </a:extLst>
          </p:cNvPr>
          <p:cNvCxnSpPr>
            <a:cxnSpLocks/>
          </p:cNvCxnSpPr>
          <p:nvPr/>
        </p:nvCxnSpPr>
        <p:spPr>
          <a:xfrm>
            <a:off x="6117334" y="4089016"/>
            <a:ext cx="14866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AB5FDB5-62FE-492C-B8B8-D9F05BE9E8EC}"/>
              </a:ext>
            </a:extLst>
          </p:cNvPr>
          <p:cNvSpPr txBox="1"/>
          <p:nvPr/>
        </p:nvSpPr>
        <p:spPr>
          <a:xfrm>
            <a:off x="6134561" y="3662216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Seg(5, 7)</a:t>
            </a:r>
            <a:endParaRPr lang="zh-TW" altLang="en-US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8B353F3C-4686-4069-AC92-EA408EDAA025}"/>
              </a:ext>
            </a:extLst>
          </p:cNvPr>
          <p:cNvCxnSpPr>
            <a:cxnSpLocks/>
          </p:cNvCxnSpPr>
          <p:nvPr/>
        </p:nvCxnSpPr>
        <p:spPr>
          <a:xfrm>
            <a:off x="7671314" y="4087082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E978A63-6ED1-4FDB-89C6-963A88C33393}"/>
              </a:ext>
            </a:extLst>
          </p:cNvPr>
          <p:cNvSpPr txBox="1"/>
          <p:nvPr/>
        </p:nvSpPr>
        <p:spPr>
          <a:xfrm>
            <a:off x="8074703" y="3662216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46B7F52-D293-4ED1-ACD8-A03054AB35E0}"/>
              </a:ext>
            </a:extLst>
          </p:cNvPr>
          <p:cNvSpPr txBox="1"/>
          <p:nvPr/>
        </p:nvSpPr>
        <p:spPr>
          <a:xfrm>
            <a:off x="3183639" y="6141987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left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4D1ECB5-7964-44A9-B68D-7079224F1FD1}"/>
              </a:ext>
            </a:extLst>
          </p:cNvPr>
          <p:cNvSpPr txBox="1"/>
          <p:nvPr/>
        </p:nvSpPr>
        <p:spPr>
          <a:xfrm>
            <a:off x="7205929" y="6167989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right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6D621C0-C75A-4E1C-8071-2AA5CD7B77E3}"/>
              </a:ext>
            </a:extLst>
          </p:cNvPr>
          <p:cNvSpPr txBox="1"/>
          <p:nvPr/>
        </p:nvSpPr>
        <p:spPr>
          <a:xfrm>
            <a:off x="5581957" y="6149708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mid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21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Record student position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We can use a </a:t>
            </a:r>
            <a:r>
              <a:rPr lang="en-US" altLang="zh-TW" b="1" dirty="0"/>
              <a:t>vector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id2pos</a:t>
            </a:r>
            <a:r>
              <a:rPr lang="en-US" altLang="zh-TW" dirty="0"/>
              <a:t> to </a:t>
            </a:r>
            <a:r>
              <a:rPr lang="en-US" altLang="zh-TW" b="1" dirty="0">
                <a:solidFill>
                  <a:srgbClr val="FF0000"/>
                </a:solidFill>
              </a:rPr>
              <a:t>record where a student sits</a:t>
            </a:r>
          </a:p>
          <a:p>
            <a:r>
              <a:rPr lang="en-US" altLang="zh-TW" dirty="0"/>
              <a:t>If a student is </a:t>
            </a:r>
            <a:r>
              <a:rPr lang="en-US" altLang="zh-TW" b="1" dirty="0">
                <a:solidFill>
                  <a:srgbClr val="FF0000"/>
                </a:solidFill>
              </a:rPr>
              <a:t>not in the classroom</a:t>
            </a:r>
            <a:r>
              <a:rPr lang="en-US" altLang="zh-TW" dirty="0"/>
              <a:t>, record as </a:t>
            </a:r>
            <a:r>
              <a:rPr lang="en-US" altLang="zh-TW" b="1" dirty="0">
                <a:solidFill>
                  <a:srgbClr val="FF0000"/>
                </a:solidFill>
              </a:rPr>
              <a:t>-1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A313E7D-7D93-44AF-AE32-B615FC1E2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83351"/>
              </p:ext>
            </p:extLst>
          </p:nvPr>
        </p:nvGraphicFramePr>
        <p:xfrm>
          <a:off x="2503774" y="2917667"/>
          <a:ext cx="7184453" cy="8138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3865">
                  <a:extLst>
                    <a:ext uri="{9D8B030D-6E8A-4147-A177-3AD203B41FA5}">
                      <a16:colId xmlns:a16="http://schemas.microsoft.com/office/drawing/2014/main" val="1556340617"/>
                    </a:ext>
                  </a:extLst>
                </a:gridCol>
                <a:gridCol w="1348184">
                  <a:extLst>
                    <a:ext uri="{9D8B030D-6E8A-4147-A177-3AD203B41FA5}">
                      <a16:colId xmlns:a16="http://schemas.microsoft.com/office/drawing/2014/main" val="3442072230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1582669448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640151530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2592421963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644258499"/>
                    </a:ext>
                  </a:extLst>
                </a:gridCol>
              </a:tblGrid>
              <a:tr h="40692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id2pos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Student (id)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786683"/>
                  </a:ext>
                </a:extLst>
              </a:tr>
              <a:tr h="406927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Seat (pos)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6977915"/>
                  </a:ext>
                </a:extLst>
              </a:tr>
            </a:tbl>
          </a:graphicData>
        </a:graphic>
      </p:graphicFrame>
      <p:graphicFrame>
        <p:nvGraphicFramePr>
          <p:cNvPr id="25" name="表格 4">
            <a:extLst>
              <a:ext uri="{FF2B5EF4-FFF2-40B4-BE49-F238E27FC236}">
                <a16:creationId xmlns:a16="http://schemas.microsoft.com/office/drawing/2014/main" id="{40553BCC-6598-43C0-9678-39BDC452D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200101"/>
              </p:ext>
            </p:extLst>
          </p:nvPr>
        </p:nvGraphicFramePr>
        <p:xfrm>
          <a:off x="1763203" y="6116714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618B008E-05C1-42DB-9AA2-C643DB7DFC23}"/>
              </a:ext>
            </a:extLst>
          </p:cNvPr>
          <p:cNvSpPr/>
          <p:nvPr/>
        </p:nvSpPr>
        <p:spPr>
          <a:xfrm>
            <a:off x="1754324" y="4888042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4FD2DE0-F0A5-4FCD-A223-69CDF53A3F63}"/>
              </a:ext>
            </a:extLst>
          </p:cNvPr>
          <p:cNvSpPr/>
          <p:nvPr/>
        </p:nvSpPr>
        <p:spPr>
          <a:xfrm>
            <a:off x="9589060" y="487970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B2C3452-63B3-472A-B294-DE6EAAFC3722}"/>
              </a:ext>
            </a:extLst>
          </p:cNvPr>
          <p:cNvCxnSpPr>
            <a:cxnSpLocks/>
          </p:cNvCxnSpPr>
          <p:nvPr/>
        </p:nvCxnSpPr>
        <p:spPr>
          <a:xfrm>
            <a:off x="3567458" y="4453001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E59F0AA4-4631-4F56-8576-978E1141F895}"/>
              </a:ext>
            </a:extLst>
          </p:cNvPr>
          <p:cNvCxnSpPr>
            <a:cxnSpLocks/>
          </p:cNvCxnSpPr>
          <p:nvPr/>
        </p:nvCxnSpPr>
        <p:spPr>
          <a:xfrm>
            <a:off x="2012964" y="4453001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50F40BB6-600C-4A1C-B1FF-A12535077269}"/>
              </a:ext>
            </a:extLst>
          </p:cNvPr>
          <p:cNvGrpSpPr/>
          <p:nvPr/>
        </p:nvGrpSpPr>
        <p:grpSpPr>
          <a:xfrm>
            <a:off x="2920389" y="4587939"/>
            <a:ext cx="1597254" cy="1597254"/>
            <a:chOff x="5297373" y="4136486"/>
            <a:chExt cx="1597254" cy="1597254"/>
          </a:xfrm>
        </p:grpSpPr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5D36CBD2-5997-42A0-95BC-82F59ED3E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7DA9C71B-6638-4980-B73D-2A981C9E288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05F19F2-2BFC-4752-AE5A-C557F4EABD3B}"/>
              </a:ext>
            </a:extLst>
          </p:cNvPr>
          <p:cNvGrpSpPr/>
          <p:nvPr/>
        </p:nvGrpSpPr>
        <p:grpSpPr>
          <a:xfrm>
            <a:off x="5270740" y="4587939"/>
            <a:ext cx="1597254" cy="1597254"/>
            <a:chOff x="5297373" y="4136486"/>
            <a:chExt cx="1597254" cy="1597254"/>
          </a:xfrm>
        </p:grpSpPr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id="{4A6CEC1A-6D49-44E0-B4CA-B79EC2136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5F20530-2C0F-4CFC-99D3-85F766AC2D4C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C648214-0775-4223-8FF3-A4EEA293FECB}"/>
              </a:ext>
            </a:extLst>
          </p:cNvPr>
          <p:cNvGrpSpPr/>
          <p:nvPr/>
        </p:nvGrpSpPr>
        <p:grpSpPr>
          <a:xfrm>
            <a:off x="6867994" y="4587939"/>
            <a:ext cx="1597254" cy="1597254"/>
            <a:chOff x="5297373" y="4136486"/>
            <a:chExt cx="1597254" cy="1597254"/>
          </a:xfrm>
        </p:grpSpPr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8E4B405D-D67A-45FD-88BC-91E224A5F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901157E6-A51B-4F67-8F19-4B9EA471B3AA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3BB8E451-C655-4773-A487-7463528FB878}"/>
              </a:ext>
            </a:extLst>
          </p:cNvPr>
          <p:cNvCxnSpPr>
            <a:cxnSpLocks/>
          </p:cNvCxnSpPr>
          <p:nvPr/>
        </p:nvCxnSpPr>
        <p:spPr>
          <a:xfrm>
            <a:off x="6117334" y="4453001"/>
            <a:ext cx="14866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41B38D5-8340-499B-9BFD-D22FAF801D4E}"/>
              </a:ext>
            </a:extLst>
          </p:cNvPr>
          <p:cNvCxnSpPr>
            <a:cxnSpLocks/>
          </p:cNvCxnSpPr>
          <p:nvPr/>
        </p:nvCxnSpPr>
        <p:spPr>
          <a:xfrm>
            <a:off x="7671314" y="4451067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224B6D8-0346-4AE4-9E07-748BC3716BE9}"/>
              </a:ext>
            </a:extLst>
          </p:cNvPr>
          <p:cNvSpPr txBox="1"/>
          <p:nvPr/>
        </p:nvSpPr>
        <p:spPr>
          <a:xfrm>
            <a:off x="2039697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475AC6-DCA2-4123-B594-EAD1E87C1265}"/>
              </a:ext>
            </a:extLst>
          </p:cNvPr>
          <p:cNvSpPr txBox="1"/>
          <p:nvPr/>
        </p:nvSpPr>
        <p:spPr>
          <a:xfrm>
            <a:off x="4067898" y="402905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2CD9059F-CF19-47D3-926A-BE407731724C}"/>
              </a:ext>
            </a:extLst>
          </p:cNvPr>
          <p:cNvSpPr txBox="1"/>
          <p:nvPr/>
        </p:nvSpPr>
        <p:spPr>
          <a:xfrm>
            <a:off x="6134561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Seg(5, 7)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388C00F-41B9-45F4-B5E5-D28A029ADCC5}"/>
              </a:ext>
            </a:extLst>
          </p:cNvPr>
          <p:cNvSpPr txBox="1"/>
          <p:nvPr/>
        </p:nvSpPr>
        <p:spPr>
          <a:xfrm>
            <a:off x="8074703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02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Record taken seats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Use a </a:t>
            </a:r>
            <a:r>
              <a:rPr lang="en-US" altLang="zh-TW" b="1" dirty="0"/>
              <a:t>set</a:t>
            </a:r>
            <a:r>
              <a:rPr lang="en-US" altLang="zh-TW" b="1" dirty="0">
                <a:solidFill>
                  <a:srgbClr val="FF0000"/>
                </a:solidFill>
              </a:rPr>
              <a:t> pos </a:t>
            </a:r>
            <a:r>
              <a:rPr lang="en-US" altLang="zh-TW" dirty="0"/>
              <a:t>records the </a:t>
            </a:r>
            <a:r>
              <a:rPr lang="en-US" altLang="zh-TW" b="1">
                <a:solidFill>
                  <a:srgbClr val="FF0000"/>
                </a:solidFill>
              </a:rPr>
              <a:t>relative </a:t>
            </a:r>
            <a:r>
              <a:rPr lang="en-US" altLang="zh-TW" b="1" smtClean="0">
                <a:solidFill>
                  <a:srgbClr val="FF0000"/>
                </a:solidFill>
              </a:rPr>
              <a:t>positions </a:t>
            </a:r>
            <a:r>
              <a:rPr lang="en-US" altLang="zh-TW" b="1" dirty="0">
                <a:solidFill>
                  <a:srgbClr val="FF0000"/>
                </a:solidFill>
              </a:rPr>
              <a:t>of the taken seats</a:t>
            </a:r>
          </a:p>
          <a:p>
            <a:r>
              <a:rPr lang="en-US" altLang="zh-TW" b="1" dirty="0"/>
              <a:t>We can access left/right neighbor in set using iterator and ++/--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A313E7D-7D93-44AF-AE32-B615FC1E2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328200"/>
              </p:ext>
            </p:extLst>
          </p:nvPr>
        </p:nvGraphicFramePr>
        <p:xfrm>
          <a:off x="2432636" y="2813502"/>
          <a:ext cx="7403849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0024">
                  <a:extLst>
                    <a:ext uri="{9D8B030D-6E8A-4147-A177-3AD203B41FA5}">
                      <a16:colId xmlns:a16="http://schemas.microsoft.com/office/drawing/2014/main" val="1556340617"/>
                    </a:ext>
                  </a:extLst>
                </a:gridCol>
                <a:gridCol w="1132765">
                  <a:extLst>
                    <a:ext uri="{9D8B030D-6E8A-4147-A177-3AD203B41FA5}">
                      <a16:colId xmlns:a16="http://schemas.microsoft.com/office/drawing/2014/main" val="1582669448"/>
                    </a:ext>
                  </a:extLst>
                </a:gridCol>
                <a:gridCol w="1132765">
                  <a:extLst>
                    <a:ext uri="{9D8B030D-6E8A-4147-A177-3AD203B41FA5}">
                      <a16:colId xmlns:a16="http://schemas.microsoft.com/office/drawing/2014/main" val="640151530"/>
                    </a:ext>
                  </a:extLst>
                </a:gridCol>
                <a:gridCol w="1132765">
                  <a:extLst>
                    <a:ext uri="{9D8B030D-6E8A-4147-A177-3AD203B41FA5}">
                      <a16:colId xmlns:a16="http://schemas.microsoft.com/office/drawing/2014/main" val="2592421963"/>
                    </a:ext>
                  </a:extLst>
                </a:gridCol>
                <a:gridCol w="1132765">
                  <a:extLst>
                    <a:ext uri="{9D8B030D-6E8A-4147-A177-3AD203B41FA5}">
                      <a16:colId xmlns:a16="http://schemas.microsoft.com/office/drawing/2014/main" val="644258499"/>
                    </a:ext>
                  </a:extLst>
                </a:gridCol>
                <a:gridCol w="1132765">
                  <a:extLst>
                    <a:ext uri="{9D8B030D-6E8A-4147-A177-3AD203B41FA5}">
                      <a16:colId xmlns:a16="http://schemas.microsoft.com/office/drawing/2014/main" val="3593831482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pos </a:t>
                      </a:r>
                    </a:p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(taken seat)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86683"/>
                  </a:ext>
                </a:extLst>
              </a:tr>
            </a:tbl>
          </a:graphicData>
        </a:graphic>
      </p:graphicFrame>
      <p:graphicFrame>
        <p:nvGraphicFramePr>
          <p:cNvPr id="67" name="表格 4">
            <a:extLst>
              <a:ext uri="{FF2B5EF4-FFF2-40B4-BE49-F238E27FC236}">
                <a16:creationId xmlns:a16="http://schemas.microsoft.com/office/drawing/2014/main" id="{B0C5682C-E285-48DE-B70F-1F770FC96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224194"/>
              </p:ext>
            </p:extLst>
          </p:nvPr>
        </p:nvGraphicFramePr>
        <p:xfrm>
          <a:off x="1763203" y="575272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68" name="矩形 67">
            <a:extLst>
              <a:ext uri="{FF2B5EF4-FFF2-40B4-BE49-F238E27FC236}">
                <a16:creationId xmlns:a16="http://schemas.microsoft.com/office/drawing/2014/main" id="{0F94749B-3092-4D07-B57E-6179BB30CFAC}"/>
              </a:ext>
            </a:extLst>
          </p:cNvPr>
          <p:cNvSpPr/>
          <p:nvPr/>
        </p:nvSpPr>
        <p:spPr>
          <a:xfrm>
            <a:off x="1754324" y="452405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9AA22F4-DBE1-4815-943C-B3E59ED79BAB}"/>
              </a:ext>
            </a:extLst>
          </p:cNvPr>
          <p:cNvSpPr/>
          <p:nvPr/>
        </p:nvSpPr>
        <p:spPr>
          <a:xfrm>
            <a:off x="9589060" y="451572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E3A8B6A0-30C9-4B2A-A263-F9F934143B02}"/>
              </a:ext>
            </a:extLst>
          </p:cNvPr>
          <p:cNvCxnSpPr>
            <a:cxnSpLocks/>
          </p:cNvCxnSpPr>
          <p:nvPr/>
        </p:nvCxnSpPr>
        <p:spPr>
          <a:xfrm>
            <a:off x="3567458" y="4089016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43254C5E-40C8-4441-B5A6-3186BD42D867}"/>
              </a:ext>
            </a:extLst>
          </p:cNvPr>
          <p:cNvCxnSpPr>
            <a:cxnSpLocks/>
          </p:cNvCxnSpPr>
          <p:nvPr/>
        </p:nvCxnSpPr>
        <p:spPr>
          <a:xfrm>
            <a:off x="2012964" y="4089016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8790BCC6-C19C-4886-A57A-0431C38EE57F}"/>
              </a:ext>
            </a:extLst>
          </p:cNvPr>
          <p:cNvGrpSpPr/>
          <p:nvPr/>
        </p:nvGrpSpPr>
        <p:grpSpPr>
          <a:xfrm>
            <a:off x="2920389" y="4223954"/>
            <a:ext cx="1597254" cy="1597254"/>
            <a:chOff x="5297373" y="4136486"/>
            <a:chExt cx="1597254" cy="1597254"/>
          </a:xfrm>
        </p:grpSpPr>
        <p:pic>
          <p:nvPicPr>
            <p:cNvPr id="73" name="圖片 72">
              <a:extLst>
                <a:ext uri="{FF2B5EF4-FFF2-40B4-BE49-F238E27FC236}">
                  <a16:creationId xmlns:a16="http://schemas.microsoft.com/office/drawing/2014/main" id="{8EA22C36-15C4-4F43-A344-3E7C3622B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22311FDB-D1D3-4B98-BABF-D270627D6B08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AA550290-FA3E-42D4-9750-8CDC04914EFE}"/>
              </a:ext>
            </a:extLst>
          </p:cNvPr>
          <p:cNvGrpSpPr/>
          <p:nvPr/>
        </p:nvGrpSpPr>
        <p:grpSpPr>
          <a:xfrm>
            <a:off x="5270740" y="4223954"/>
            <a:ext cx="1597254" cy="1597254"/>
            <a:chOff x="5297373" y="4136486"/>
            <a:chExt cx="1597254" cy="1597254"/>
          </a:xfrm>
        </p:grpSpPr>
        <p:pic>
          <p:nvPicPr>
            <p:cNvPr id="76" name="圖片 75">
              <a:extLst>
                <a:ext uri="{FF2B5EF4-FFF2-40B4-BE49-F238E27FC236}">
                  <a16:creationId xmlns:a16="http://schemas.microsoft.com/office/drawing/2014/main" id="{A4EEFF08-116E-40E7-87B7-8369C9A4E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57072A3B-DB13-47D8-AA58-DD4A80C36CEE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E1F13BB3-34C9-4351-939A-16E400901C1E}"/>
              </a:ext>
            </a:extLst>
          </p:cNvPr>
          <p:cNvGrpSpPr/>
          <p:nvPr/>
        </p:nvGrpSpPr>
        <p:grpSpPr>
          <a:xfrm>
            <a:off x="6867994" y="4223954"/>
            <a:ext cx="1597254" cy="1597254"/>
            <a:chOff x="5297373" y="4136486"/>
            <a:chExt cx="1597254" cy="1597254"/>
          </a:xfrm>
        </p:grpSpPr>
        <p:pic>
          <p:nvPicPr>
            <p:cNvPr id="79" name="圖片 78">
              <a:extLst>
                <a:ext uri="{FF2B5EF4-FFF2-40B4-BE49-F238E27FC236}">
                  <a16:creationId xmlns:a16="http://schemas.microsoft.com/office/drawing/2014/main" id="{492CD8FC-03CF-4A93-BDF8-43F7E4853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3A28B496-A26C-4F86-8963-90E2C067484E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2D2F1A95-FA3C-46A8-9884-AD701C11DE73}"/>
              </a:ext>
            </a:extLst>
          </p:cNvPr>
          <p:cNvCxnSpPr>
            <a:cxnSpLocks/>
          </p:cNvCxnSpPr>
          <p:nvPr/>
        </p:nvCxnSpPr>
        <p:spPr>
          <a:xfrm>
            <a:off x="6117334" y="4089016"/>
            <a:ext cx="14866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E1B5827D-E2EC-49C7-8DDE-CEA784E7EE3F}"/>
              </a:ext>
            </a:extLst>
          </p:cNvPr>
          <p:cNvCxnSpPr>
            <a:cxnSpLocks/>
          </p:cNvCxnSpPr>
          <p:nvPr/>
        </p:nvCxnSpPr>
        <p:spPr>
          <a:xfrm>
            <a:off x="7671314" y="4087082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B8B40831-306B-4DE5-A671-621E5790BF9E}"/>
              </a:ext>
            </a:extLst>
          </p:cNvPr>
          <p:cNvSpPr txBox="1"/>
          <p:nvPr/>
        </p:nvSpPr>
        <p:spPr>
          <a:xfrm>
            <a:off x="3183639" y="6141987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left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55E6048C-934F-469D-8837-53F4B09DEBBF}"/>
              </a:ext>
            </a:extLst>
          </p:cNvPr>
          <p:cNvSpPr txBox="1"/>
          <p:nvPr/>
        </p:nvSpPr>
        <p:spPr>
          <a:xfrm>
            <a:off x="7205929" y="6167989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right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C90BF1E2-F2E7-4DFE-963E-DB754875DB6D}"/>
              </a:ext>
            </a:extLst>
          </p:cNvPr>
          <p:cNvSpPr txBox="1"/>
          <p:nvPr/>
        </p:nvSpPr>
        <p:spPr>
          <a:xfrm>
            <a:off x="5581957" y="6149708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mid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2845D43-B320-45C6-AF3B-0FCDF9825662}"/>
              </a:ext>
            </a:extLst>
          </p:cNvPr>
          <p:cNvSpPr txBox="1"/>
          <p:nvPr/>
        </p:nvSpPr>
        <p:spPr>
          <a:xfrm>
            <a:off x="5342393" y="3392696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left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248A234E-5813-48EA-8863-11D1C49149FD}"/>
              </a:ext>
            </a:extLst>
          </p:cNvPr>
          <p:cNvSpPr txBox="1"/>
          <p:nvPr/>
        </p:nvSpPr>
        <p:spPr>
          <a:xfrm>
            <a:off x="6518685" y="3389834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mid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B873CDF1-46E4-4C21-A2C4-168E23E7E719}"/>
              </a:ext>
            </a:extLst>
          </p:cNvPr>
          <p:cNvSpPr txBox="1"/>
          <p:nvPr/>
        </p:nvSpPr>
        <p:spPr>
          <a:xfrm>
            <a:off x="7619951" y="3389834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right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8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leaves – Revisited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Suppose student 1 is leaving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A313E7D-7D93-44AF-AE32-B615FC1E2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21609"/>
              </p:ext>
            </p:extLst>
          </p:nvPr>
        </p:nvGraphicFramePr>
        <p:xfrm>
          <a:off x="2247662" y="2447960"/>
          <a:ext cx="7184454" cy="8138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97409">
                  <a:extLst>
                    <a:ext uri="{9D8B030D-6E8A-4147-A177-3AD203B41FA5}">
                      <a16:colId xmlns:a16="http://schemas.microsoft.com/office/drawing/2014/main" val="1556340617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3442072230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1582669448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640151530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2592421963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644258499"/>
                    </a:ext>
                  </a:extLst>
                </a:gridCol>
              </a:tblGrid>
              <a:tr h="40692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id2pos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Student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786683"/>
                  </a:ext>
                </a:extLst>
              </a:tr>
              <a:tr h="406927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6977915"/>
                  </a:ext>
                </a:extLst>
              </a:tr>
            </a:tbl>
          </a:graphicData>
        </a:graphic>
      </p:graphicFrame>
      <p:graphicFrame>
        <p:nvGraphicFramePr>
          <p:cNvPr id="25" name="表格 4">
            <a:extLst>
              <a:ext uri="{FF2B5EF4-FFF2-40B4-BE49-F238E27FC236}">
                <a16:creationId xmlns:a16="http://schemas.microsoft.com/office/drawing/2014/main" id="{40553BCC-6598-43C0-9678-39BDC452D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278388"/>
              </p:ext>
            </p:extLst>
          </p:nvPr>
        </p:nvGraphicFramePr>
        <p:xfrm>
          <a:off x="1763203" y="6116714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618B008E-05C1-42DB-9AA2-C643DB7DFC23}"/>
              </a:ext>
            </a:extLst>
          </p:cNvPr>
          <p:cNvSpPr/>
          <p:nvPr/>
        </p:nvSpPr>
        <p:spPr>
          <a:xfrm>
            <a:off x="1754324" y="4888042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4FD2DE0-F0A5-4FCD-A223-69CDF53A3F63}"/>
              </a:ext>
            </a:extLst>
          </p:cNvPr>
          <p:cNvSpPr/>
          <p:nvPr/>
        </p:nvSpPr>
        <p:spPr>
          <a:xfrm>
            <a:off x="9589060" y="487970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B2C3452-63B3-472A-B294-DE6EAAFC3722}"/>
              </a:ext>
            </a:extLst>
          </p:cNvPr>
          <p:cNvCxnSpPr>
            <a:cxnSpLocks/>
          </p:cNvCxnSpPr>
          <p:nvPr/>
        </p:nvCxnSpPr>
        <p:spPr>
          <a:xfrm>
            <a:off x="3567458" y="4453001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E59F0AA4-4631-4F56-8576-978E1141F895}"/>
              </a:ext>
            </a:extLst>
          </p:cNvPr>
          <p:cNvCxnSpPr>
            <a:cxnSpLocks/>
          </p:cNvCxnSpPr>
          <p:nvPr/>
        </p:nvCxnSpPr>
        <p:spPr>
          <a:xfrm>
            <a:off x="2012964" y="4453001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50F40BB6-600C-4A1C-B1FF-A12535077269}"/>
              </a:ext>
            </a:extLst>
          </p:cNvPr>
          <p:cNvGrpSpPr/>
          <p:nvPr/>
        </p:nvGrpSpPr>
        <p:grpSpPr>
          <a:xfrm>
            <a:off x="2920389" y="4587939"/>
            <a:ext cx="1597254" cy="1597254"/>
            <a:chOff x="5297373" y="4136486"/>
            <a:chExt cx="1597254" cy="1597254"/>
          </a:xfrm>
        </p:grpSpPr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5D36CBD2-5997-42A0-95BC-82F59ED3E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7DA9C71B-6638-4980-B73D-2A981C9E288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05F19F2-2BFC-4752-AE5A-C557F4EABD3B}"/>
              </a:ext>
            </a:extLst>
          </p:cNvPr>
          <p:cNvGrpSpPr/>
          <p:nvPr/>
        </p:nvGrpSpPr>
        <p:grpSpPr>
          <a:xfrm>
            <a:off x="5270740" y="4587939"/>
            <a:ext cx="1597254" cy="1597254"/>
            <a:chOff x="5297373" y="4136486"/>
            <a:chExt cx="1597254" cy="1597254"/>
          </a:xfrm>
        </p:grpSpPr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id="{4A6CEC1A-6D49-44E0-B4CA-B79EC2136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5F20530-2C0F-4CFC-99D3-85F766AC2D4C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C648214-0775-4223-8FF3-A4EEA293FECB}"/>
              </a:ext>
            </a:extLst>
          </p:cNvPr>
          <p:cNvGrpSpPr/>
          <p:nvPr/>
        </p:nvGrpSpPr>
        <p:grpSpPr>
          <a:xfrm>
            <a:off x="6867994" y="4587939"/>
            <a:ext cx="1597254" cy="1597254"/>
            <a:chOff x="5297373" y="4136486"/>
            <a:chExt cx="1597254" cy="1597254"/>
          </a:xfrm>
        </p:grpSpPr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8E4B405D-D67A-45FD-88BC-91E224A5F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901157E6-A51B-4F67-8F19-4B9EA471B3AA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3BB8E451-C655-4773-A487-7463528FB878}"/>
              </a:ext>
            </a:extLst>
          </p:cNvPr>
          <p:cNvCxnSpPr>
            <a:cxnSpLocks/>
          </p:cNvCxnSpPr>
          <p:nvPr/>
        </p:nvCxnSpPr>
        <p:spPr>
          <a:xfrm>
            <a:off x="6117334" y="4453001"/>
            <a:ext cx="14866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41B38D5-8340-499B-9BFD-D22FAF801D4E}"/>
              </a:ext>
            </a:extLst>
          </p:cNvPr>
          <p:cNvCxnSpPr>
            <a:cxnSpLocks/>
          </p:cNvCxnSpPr>
          <p:nvPr/>
        </p:nvCxnSpPr>
        <p:spPr>
          <a:xfrm>
            <a:off x="7671314" y="4451067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224B6D8-0346-4AE4-9E07-748BC3716BE9}"/>
              </a:ext>
            </a:extLst>
          </p:cNvPr>
          <p:cNvSpPr txBox="1"/>
          <p:nvPr/>
        </p:nvSpPr>
        <p:spPr>
          <a:xfrm>
            <a:off x="2039697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475AC6-DCA2-4123-B594-EAD1E87C1265}"/>
              </a:ext>
            </a:extLst>
          </p:cNvPr>
          <p:cNvSpPr txBox="1"/>
          <p:nvPr/>
        </p:nvSpPr>
        <p:spPr>
          <a:xfrm>
            <a:off x="4067898" y="402905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2CD9059F-CF19-47D3-926A-BE407731724C}"/>
              </a:ext>
            </a:extLst>
          </p:cNvPr>
          <p:cNvSpPr txBox="1"/>
          <p:nvPr/>
        </p:nvSpPr>
        <p:spPr>
          <a:xfrm>
            <a:off x="6134561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Seg(5, 7)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388C00F-41B9-45F4-B5E5-D28A029ADCC5}"/>
              </a:ext>
            </a:extLst>
          </p:cNvPr>
          <p:cNvSpPr txBox="1"/>
          <p:nvPr/>
        </p:nvSpPr>
        <p:spPr>
          <a:xfrm>
            <a:off x="8074703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6505B7F7-5130-49FE-A6F1-5D8012823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28591"/>
              </p:ext>
            </p:extLst>
          </p:nvPr>
        </p:nvGraphicFramePr>
        <p:xfrm>
          <a:off x="2247089" y="3390555"/>
          <a:ext cx="7185600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7600">
                  <a:extLst>
                    <a:ext uri="{9D8B030D-6E8A-4147-A177-3AD203B41FA5}">
                      <a16:colId xmlns:a16="http://schemas.microsoft.com/office/drawing/2014/main" val="1556340617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1582669448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640151530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2592421963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644258499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3593831482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pos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86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89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Let’s define </a:t>
            </a:r>
            <a:r>
              <a:rPr lang="en-US" altLang="zh-TW" sz="2400" b="1" dirty="0">
                <a:solidFill>
                  <a:srgbClr val="FF0000"/>
                </a:solidFill>
              </a:rPr>
              <a:t>“farthest”</a:t>
            </a:r>
            <a:r>
              <a:rPr lang="en-US" altLang="zh-TW" sz="2400" b="1" dirty="0"/>
              <a:t> </a:t>
            </a:r>
            <a:r>
              <a:rPr lang="en-US" altLang="zh-TW" sz="2400" dirty="0"/>
              <a:t>more formally</a:t>
            </a:r>
          </a:p>
          <a:p>
            <a:r>
              <a:rPr lang="en-US" altLang="zh-TW" sz="2400" dirty="0"/>
              <a:t>Let </a:t>
            </a:r>
            <a:r>
              <a:rPr lang="en-US" altLang="zh-TW" sz="2400" b="1" dirty="0">
                <a:solidFill>
                  <a:srgbClr val="FF0000"/>
                </a:solidFill>
              </a:rPr>
              <a:t>LD/RD</a:t>
            </a:r>
            <a:r>
              <a:rPr lang="en-US" altLang="zh-TW" sz="2400" dirty="0"/>
              <a:t> be the </a:t>
            </a:r>
            <a:r>
              <a:rPr lang="en-US" altLang="zh-TW" sz="2400" b="1" dirty="0">
                <a:solidFill>
                  <a:srgbClr val="FF0000"/>
                </a:solidFill>
              </a:rPr>
              <a:t>distance of a seat to its left/right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neighbor (</a:t>
            </a:r>
            <a:r>
              <a:rPr lang="en-US" altLang="zh-TW" sz="2400" b="1" dirty="0">
                <a:solidFill>
                  <a:srgbClr val="FF0000"/>
                </a:solidFill>
              </a:rPr>
              <a:t>student or wall)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Farthest</a:t>
            </a:r>
            <a:r>
              <a:rPr lang="en-US" altLang="zh-TW" sz="2400" b="1" dirty="0"/>
              <a:t> </a:t>
            </a:r>
            <a:r>
              <a:rPr lang="en-US" altLang="zh-TW" sz="2400" dirty="0"/>
              <a:t>means </a:t>
            </a:r>
            <a:r>
              <a:rPr lang="en-US" altLang="zh-TW" sz="2400" dirty="0" smtClean="0"/>
              <a:t>picking </a:t>
            </a:r>
            <a:r>
              <a:rPr lang="en-US" altLang="zh-TW" sz="2400" dirty="0"/>
              <a:t>the seat such that </a:t>
            </a:r>
            <a:r>
              <a:rPr lang="en-US" altLang="zh-TW" sz="2400" b="1" dirty="0">
                <a:solidFill>
                  <a:srgbClr val="FF0000"/>
                </a:solidFill>
              </a:rPr>
              <a:t>min(LD, RD) is maximum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en-US" altLang="zh-TW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C2C0D93-D317-46A6-9CD0-AAF60E0A2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384871"/>
              </p:ext>
            </p:extLst>
          </p:nvPr>
        </p:nvGraphicFramePr>
        <p:xfrm>
          <a:off x="958788" y="4651891"/>
          <a:ext cx="9949403" cy="16277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0528">
                  <a:extLst>
                    <a:ext uri="{9D8B030D-6E8A-4147-A177-3AD203B41FA5}">
                      <a16:colId xmlns:a16="http://schemas.microsoft.com/office/drawing/2014/main" val="148738380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LD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20907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RD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587519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2661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5FF22A3-B2A2-4DC3-AA04-264D60BABC7E}"/>
              </a:ext>
            </a:extLst>
          </p:cNvPr>
          <p:cNvSpPr/>
          <p:nvPr/>
        </p:nvSpPr>
        <p:spPr>
          <a:xfrm>
            <a:off x="2295862" y="342321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77B6FA-9829-4F08-BEAA-74F06FF1C84C}"/>
              </a:ext>
            </a:extLst>
          </p:cNvPr>
          <p:cNvSpPr/>
          <p:nvPr/>
        </p:nvSpPr>
        <p:spPr>
          <a:xfrm>
            <a:off x="10121720" y="3414886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EDDECB5-FE04-4334-8828-911879DC43A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97" y="3151058"/>
            <a:ext cx="1597254" cy="1597254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011C7DDD-3E77-4DE9-8D65-1EA211C690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400" y="3151058"/>
            <a:ext cx="1597254" cy="159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leaves – Revisited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Using id2pos, we find student 1 is at seat 5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A313E7D-7D93-44AF-AE32-B615FC1E2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795061"/>
              </p:ext>
            </p:extLst>
          </p:nvPr>
        </p:nvGraphicFramePr>
        <p:xfrm>
          <a:off x="2247662" y="2447960"/>
          <a:ext cx="7184454" cy="8138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97409">
                  <a:extLst>
                    <a:ext uri="{9D8B030D-6E8A-4147-A177-3AD203B41FA5}">
                      <a16:colId xmlns:a16="http://schemas.microsoft.com/office/drawing/2014/main" val="1556340617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3442072230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1582669448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640151530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2592421963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644258499"/>
                    </a:ext>
                  </a:extLst>
                </a:gridCol>
              </a:tblGrid>
              <a:tr h="40692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id2pos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Student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786683"/>
                  </a:ext>
                </a:extLst>
              </a:tr>
              <a:tr h="406927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6977915"/>
                  </a:ext>
                </a:extLst>
              </a:tr>
            </a:tbl>
          </a:graphicData>
        </a:graphic>
      </p:graphicFrame>
      <p:graphicFrame>
        <p:nvGraphicFramePr>
          <p:cNvPr id="25" name="表格 4">
            <a:extLst>
              <a:ext uri="{FF2B5EF4-FFF2-40B4-BE49-F238E27FC236}">
                <a16:creationId xmlns:a16="http://schemas.microsoft.com/office/drawing/2014/main" id="{40553BCC-6598-43C0-9678-39BDC452D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488454"/>
              </p:ext>
            </p:extLst>
          </p:nvPr>
        </p:nvGraphicFramePr>
        <p:xfrm>
          <a:off x="1763203" y="6116714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618B008E-05C1-42DB-9AA2-C643DB7DFC23}"/>
              </a:ext>
            </a:extLst>
          </p:cNvPr>
          <p:cNvSpPr/>
          <p:nvPr/>
        </p:nvSpPr>
        <p:spPr>
          <a:xfrm>
            <a:off x="1754324" y="4888042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4FD2DE0-F0A5-4FCD-A223-69CDF53A3F63}"/>
              </a:ext>
            </a:extLst>
          </p:cNvPr>
          <p:cNvSpPr/>
          <p:nvPr/>
        </p:nvSpPr>
        <p:spPr>
          <a:xfrm>
            <a:off x="9589060" y="487970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B2C3452-63B3-472A-B294-DE6EAAFC3722}"/>
              </a:ext>
            </a:extLst>
          </p:cNvPr>
          <p:cNvCxnSpPr>
            <a:cxnSpLocks/>
          </p:cNvCxnSpPr>
          <p:nvPr/>
        </p:nvCxnSpPr>
        <p:spPr>
          <a:xfrm>
            <a:off x="3567458" y="4453001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E59F0AA4-4631-4F56-8576-978E1141F895}"/>
              </a:ext>
            </a:extLst>
          </p:cNvPr>
          <p:cNvCxnSpPr>
            <a:cxnSpLocks/>
          </p:cNvCxnSpPr>
          <p:nvPr/>
        </p:nvCxnSpPr>
        <p:spPr>
          <a:xfrm>
            <a:off x="2012964" y="4453001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50F40BB6-600C-4A1C-B1FF-A12535077269}"/>
              </a:ext>
            </a:extLst>
          </p:cNvPr>
          <p:cNvGrpSpPr/>
          <p:nvPr/>
        </p:nvGrpSpPr>
        <p:grpSpPr>
          <a:xfrm>
            <a:off x="2920389" y="4587939"/>
            <a:ext cx="1597254" cy="1597254"/>
            <a:chOff x="5297373" y="4136486"/>
            <a:chExt cx="1597254" cy="1597254"/>
          </a:xfrm>
        </p:grpSpPr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5D36CBD2-5997-42A0-95BC-82F59ED3E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7DA9C71B-6638-4980-B73D-2A981C9E288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05F19F2-2BFC-4752-AE5A-C557F4EABD3B}"/>
              </a:ext>
            </a:extLst>
          </p:cNvPr>
          <p:cNvGrpSpPr/>
          <p:nvPr/>
        </p:nvGrpSpPr>
        <p:grpSpPr>
          <a:xfrm>
            <a:off x="5270740" y="4587939"/>
            <a:ext cx="1597254" cy="1597254"/>
            <a:chOff x="5297373" y="4136486"/>
            <a:chExt cx="1597254" cy="1597254"/>
          </a:xfrm>
        </p:grpSpPr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id="{4A6CEC1A-6D49-44E0-B4CA-B79EC2136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5F20530-2C0F-4CFC-99D3-85F766AC2D4C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C648214-0775-4223-8FF3-A4EEA293FECB}"/>
              </a:ext>
            </a:extLst>
          </p:cNvPr>
          <p:cNvGrpSpPr/>
          <p:nvPr/>
        </p:nvGrpSpPr>
        <p:grpSpPr>
          <a:xfrm>
            <a:off x="6867994" y="4587939"/>
            <a:ext cx="1597254" cy="1597254"/>
            <a:chOff x="5297373" y="4136486"/>
            <a:chExt cx="1597254" cy="1597254"/>
          </a:xfrm>
        </p:grpSpPr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8E4B405D-D67A-45FD-88BC-91E224A5F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901157E6-A51B-4F67-8F19-4B9EA471B3AA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3BB8E451-C655-4773-A487-7463528FB878}"/>
              </a:ext>
            </a:extLst>
          </p:cNvPr>
          <p:cNvCxnSpPr>
            <a:cxnSpLocks/>
          </p:cNvCxnSpPr>
          <p:nvPr/>
        </p:nvCxnSpPr>
        <p:spPr>
          <a:xfrm>
            <a:off x="6117334" y="4453001"/>
            <a:ext cx="14866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41B38D5-8340-499B-9BFD-D22FAF801D4E}"/>
              </a:ext>
            </a:extLst>
          </p:cNvPr>
          <p:cNvCxnSpPr>
            <a:cxnSpLocks/>
          </p:cNvCxnSpPr>
          <p:nvPr/>
        </p:nvCxnSpPr>
        <p:spPr>
          <a:xfrm>
            <a:off x="7671314" y="4451067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224B6D8-0346-4AE4-9E07-748BC3716BE9}"/>
              </a:ext>
            </a:extLst>
          </p:cNvPr>
          <p:cNvSpPr txBox="1"/>
          <p:nvPr/>
        </p:nvSpPr>
        <p:spPr>
          <a:xfrm>
            <a:off x="2039697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475AC6-DCA2-4123-B594-EAD1E87C1265}"/>
              </a:ext>
            </a:extLst>
          </p:cNvPr>
          <p:cNvSpPr txBox="1"/>
          <p:nvPr/>
        </p:nvSpPr>
        <p:spPr>
          <a:xfrm>
            <a:off x="4067898" y="402905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2CD9059F-CF19-47D3-926A-BE407731724C}"/>
              </a:ext>
            </a:extLst>
          </p:cNvPr>
          <p:cNvSpPr txBox="1"/>
          <p:nvPr/>
        </p:nvSpPr>
        <p:spPr>
          <a:xfrm>
            <a:off x="6134561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Seg(5, 7)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388C00F-41B9-45F4-B5E5-D28A029ADCC5}"/>
              </a:ext>
            </a:extLst>
          </p:cNvPr>
          <p:cNvSpPr txBox="1"/>
          <p:nvPr/>
        </p:nvSpPr>
        <p:spPr>
          <a:xfrm>
            <a:off x="8074703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6505B7F7-5130-49FE-A6F1-5D8012823045}"/>
              </a:ext>
            </a:extLst>
          </p:cNvPr>
          <p:cNvGraphicFramePr>
            <a:graphicFrameLocks noGrp="1"/>
          </p:cNvGraphicFramePr>
          <p:nvPr/>
        </p:nvGraphicFramePr>
        <p:xfrm>
          <a:off x="2247089" y="3390555"/>
          <a:ext cx="7185600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7600">
                  <a:extLst>
                    <a:ext uri="{9D8B030D-6E8A-4147-A177-3AD203B41FA5}">
                      <a16:colId xmlns:a16="http://schemas.microsoft.com/office/drawing/2014/main" val="1556340617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1582669448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640151530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2592421963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644258499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3593831482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pos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86683"/>
                  </a:ext>
                </a:extLst>
              </a:tr>
            </a:tbl>
          </a:graphicData>
        </a:graphic>
      </p:graphicFrame>
      <p:sp>
        <p:nvSpPr>
          <p:cNvPr id="27" name="文字方塊 26">
            <a:extLst>
              <a:ext uri="{FF2B5EF4-FFF2-40B4-BE49-F238E27FC236}">
                <a16:creationId xmlns:a16="http://schemas.microsoft.com/office/drawing/2014/main" id="{1AE6B4D9-B364-48C6-A3AA-029481F45F3B}"/>
              </a:ext>
            </a:extLst>
          </p:cNvPr>
          <p:cNvSpPr txBox="1"/>
          <p:nvPr/>
        </p:nvSpPr>
        <p:spPr>
          <a:xfrm>
            <a:off x="5560623" y="6434374"/>
            <a:ext cx="107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mid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4852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leaves – Revisited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Using pos, we find seat 5’s neighbors are at seat2/seat7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A313E7D-7D93-44AF-AE32-B615FC1E2D60}"/>
              </a:ext>
            </a:extLst>
          </p:cNvPr>
          <p:cNvGraphicFramePr>
            <a:graphicFrameLocks noGrp="1"/>
          </p:cNvGraphicFramePr>
          <p:nvPr/>
        </p:nvGraphicFramePr>
        <p:xfrm>
          <a:off x="2247662" y="2447960"/>
          <a:ext cx="7184454" cy="8138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97409">
                  <a:extLst>
                    <a:ext uri="{9D8B030D-6E8A-4147-A177-3AD203B41FA5}">
                      <a16:colId xmlns:a16="http://schemas.microsoft.com/office/drawing/2014/main" val="1556340617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3442072230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1582669448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640151530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2592421963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644258499"/>
                    </a:ext>
                  </a:extLst>
                </a:gridCol>
              </a:tblGrid>
              <a:tr h="40692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id2pos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Student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786683"/>
                  </a:ext>
                </a:extLst>
              </a:tr>
              <a:tr h="406927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6977915"/>
                  </a:ext>
                </a:extLst>
              </a:tr>
            </a:tbl>
          </a:graphicData>
        </a:graphic>
      </p:graphicFrame>
      <p:graphicFrame>
        <p:nvGraphicFramePr>
          <p:cNvPr id="25" name="表格 4">
            <a:extLst>
              <a:ext uri="{FF2B5EF4-FFF2-40B4-BE49-F238E27FC236}">
                <a16:creationId xmlns:a16="http://schemas.microsoft.com/office/drawing/2014/main" id="{40553BCC-6598-43C0-9678-39BDC452D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284117"/>
              </p:ext>
            </p:extLst>
          </p:nvPr>
        </p:nvGraphicFramePr>
        <p:xfrm>
          <a:off x="1763203" y="6116714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618B008E-05C1-42DB-9AA2-C643DB7DFC23}"/>
              </a:ext>
            </a:extLst>
          </p:cNvPr>
          <p:cNvSpPr/>
          <p:nvPr/>
        </p:nvSpPr>
        <p:spPr>
          <a:xfrm>
            <a:off x="1754324" y="4888042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4FD2DE0-F0A5-4FCD-A223-69CDF53A3F63}"/>
              </a:ext>
            </a:extLst>
          </p:cNvPr>
          <p:cNvSpPr/>
          <p:nvPr/>
        </p:nvSpPr>
        <p:spPr>
          <a:xfrm>
            <a:off x="9589060" y="487970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B2C3452-63B3-472A-B294-DE6EAAFC3722}"/>
              </a:ext>
            </a:extLst>
          </p:cNvPr>
          <p:cNvCxnSpPr>
            <a:cxnSpLocks/>
          </p:cNvCxnSpPr>
          <p:nvPr/>
        </p:nvCxnSpPr>
        <p:spPr>
          <a:xfrm>
            <a:off x="3567458" y="4453001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E59F0AA4-4631-4F56-8576-978E1141F895}"/>
              </a:ext>
            </a:extLst>
          </p:cNvPr>
          <p:cNvCxnSpPr>
            <a:cxnSpLocks/>
          </p:cNvCxnSpPr>
          <p:nvPr/>
        </p:nvCxnSpPr>
        <p:spPr>
          <a:xfrm>
            <a:off x="2012964" y="4453001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50F40BB6-600C-4A1C-B1FF-A12535077269}"/>
              </a:ext>
            </a:extLst>
          </p:cNvPr>
          <p:cNvGrpSpPr/>
          <p:nvPr/>
        </p:nvGrpSpPr>
        <p:grpSpPr>
          <a:xfrm>
            <a:off x="2920389" y="4587939"/>
            <a:ext cx="1597254" cy="1597254"/>
            <a:chOff x="5297373" y="4136486"/>
            <a:chExt cx="1597254" cy="1597254"/>
          </a:xfrm>
        </p:grpSpPr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5D36CBD2-5997-42A0-95BC-82F59ED3E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7DA9C71B-6638-4980-B73D-2A981C9E288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05F19F2-2BFC-4752-AE5A-C557F4EABD3B}"/>
              </a:ext>
            </a:extLst>
          </p:cNvPr>
          <p:cNvGrpSpPr/>
          <p:nvPr/>
        </p:nvGrpSpPr>
        <p:grpSpPr>
          <a:xfrm>
            <a:off x="5270740" y="4587939"/>
            <a:ext cx="1597254" cy="1597254"/>
            <a:chOff x="5297373" y="4136486"/>
            <a:chExt cx="1597254" cy="1597254"/>
          </a:xfrm>
        </p:grpSpPr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id="{4A6CEC1A-6D49-44E0-B4CA-B79EC2136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5F20530-2C0F-4CFC-99D3-85F766AC2D4C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C648214-0775-4223-8FF3-A4EEA293FECB}"/>
              </a:ext>
            </a:extLst>
          </p:cNvPr>
          <p:cNvGrpSpPr/>
          <p:nvPr/>
        </p:nvGrpSpPr>
        <p:grpSpPr>
          <a:xfrm>
            <a:off x="6867994" y="4587939"/>
            <a:ext cx="1597254" cy="1597254"/>
            <a:chOff x="5297373" y="4136486"/>
            <a:chExt cx="1597254" cy="1597254"/>
          </a:xfrm>
        </p:grpSpPr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8E4B405D-D67A-45FD-88BC-91E224A5F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901157E6-A51B-4F67-8F19-4B9EA471B3AA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3BB8E451-C655-4773-A487-7463528FB878}"/>
              </a:ext>
            </a:extLst>
          </p:cNvPr>
          <p:cNvCxnSpPr>
            <a:cxnSpLocks/>
          </p:cNvCxnSpPr>
          <p:nvPr/>
        </p:nvCxnSpPr>
        <p:spPr>
          <a:xfrm>
            <a:off x="6117334" y="4453001"/>
            <a:ext cx="14866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41B38D5-8340-499B-9BFD-D22FAF801D4E}"/>
              </a:ext>
            </a:extLst>
          </p:cNvPr>
          <p:cNvCxnSpPr>
            <a:cxnSpLocks/>
          </p:cNvCxnSpPr>
          <p:nvPr/>
        </p:nvCxnSpPr>
        <p:spPr>
          <a:xfrm>
            <a:off x="7671314" y="4451067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224B6D8-0346-4AE4-9E07-748BC3716BE9}"/>
              </a:ext>
            </a:extLst>
          </p:cNvPr>
          <p:cNvSpPr txBox="1"/>
          <p:nvPr/>
        </p:nvSpPr>
        <p:spPr>
          <a:xfrm>
            <a:off x="2039697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475AC6-DCA2-4123-B594-EAD1E87C1265}"/>
              </a:ext>
            </a:extLst>
          </p:cNvPr>
          <p:cNvSpPr txBox="1"/>
          <p:nvPr/>
        </p:nvSpPr>
        <p:spPr>
          <a:xfrm>
            <a:off x="4067898" y="402905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2CD9059F-CF19-47D3-926A-BE407731724C}"/>
              </a:ext>
            </a:extLst>
          </p:cNvPr>
          <p:cNvSpPr txBox="1"/>
          <p:nvPr/>
        </p:nvSpPr>
        <p:spPr>
          <a:xfrm>
            <a:off x="6134561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Seg(5, 7)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388C00F-41B9-45F4-B5E5-D28A029ADCC5}"/>
              </a:ext>
            </a:extLst>
          </p:cNvPr>
          <p:cNvSpPr txBox="1"/>
          <p:nvPr/>
        </p:nvSpPr>
        <p:spPr>
          <a:xfrm>
            <a:off x="8074703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6505B7F7-5130-49FE-A6F1-5D8012823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923434"/>
              </p:ext>
            </p:extLst>
          </p:nvPr>
        </p:nvGraphicFramePr>
        <p:xfrm>
          <a:off x="2247089" y="3390555"/>
          <a:ext cx="7185600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7600">
                  <a:extLst>
                    <a:ext uri="{9D8B030D-6E8A-4147-A177-3AD203B41FA5}">
                      <a16:colId xmlns:a16="http://schemas.microsoft.com/office/drawing/2014/main" val="1556340617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1582669448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640151530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2592421963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644258499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3593831482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pos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86683"/>
                  </a:ext>
                </a:extLst>
              </a:tr>
            </a:tbl>
          </a:graphicData>
        </a:graphic>
      </p:graphicFrame>
      <p:sp>
        <p:nvSpPr>
          <p:cNvPr id="27" name="文字方塊 26">
            <a:extLst>
              <a:ext uri="{FF2B5EF4-FFF2-40B4-BE49-F238E27FC236}">
                <a16:creationId xmlns:a16="http://schemas.microsoft.com/office/drawing/2014/main" id="{1AE6B4D9-B364-48C6-A3AA-029481F45F3B}"/>
              </a:ext>
            </a:extLst>
          </p:cNvPr>
          <p:cNvSpPr txBox="1"/>
          <p:nvPr/>
        </p:nvSpPr>
        <p:spPr>
          <a:xfrm>
            <a:off x="5560623" y="6434374"/>
            <a:ext cx="107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mid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230B21D-0FCE-4BA5-AD11-61F73BE77D56}"/>
              </a:ext>
            </a:extLst>
          </p:cNvPr>
          <p:cNvSpPr txBox="1"/>
          <p:nvPr/>
        </p:nvSpPr>
        <p:spPr>
          <a:xfrm>
            <a:off x="3183639" y="6443623"/>
            <a:ext cx="107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left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BFAAB63-5E39-4F9D-A0EC-F35EE0A07AD2}"/>
              </a:ext>
            </a:extLst>
          </p:cNvPr>
          <p:cNvSpPr txBox="1"/>
          <p:nvPr/>
        </p:nvSpPr>
        <p:spPr>
          <a:xfrm>
            <a:off x="7131244" y="6443623"/>
            <a:ext cx="107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right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6320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leaves – Revisited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Now we know </a:t>
            </a:r>
            <a:r>
              <a:rPr lang="en-US" altLang="zh-TW" b="1" dirty="0">
                <a:solidFill>
                  <a:srgbClr val="FF0000"/>
                </a:solidFill>
              </a:rPr>
              <a:t>student 1 is at seat 5 (mid)</a:t>
            </a:r>
            <a:r>
              <a:rPr lang="en-US" altLang="zh-TW" dirty="0"/>
              <a:t>, with </a:t>
            </a:r>
            <a:r>
              <a:rPr lang="en-US" altLang="zh-TW" b="1" dirty="0">
                <a:solidFill>
                  <a:srgbClr val="FF0000"/>
                </a:solidFill>
              </a:rPr>
              <a:t>left neighbor seat 2 and right neighbor seat 7</a:t>
            </a:r>
          </a:p>
          <a:p>
            <a:r>
              <a:rPr lang="en-US" altLang="zh-TW" dirty="0"/>
              <a:t>We can erase the two segments Seg(left, mid) and Seg(mid, right)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Erase Seg(2, 5) and Seg(5, 7)</a:t>
            </a:r>
          </a:p>
          <a:p>
            <a:pPr lvl="1"/>
            <a:endParaRPr lang="en-US" altLang="zh-TW" dirty="0"/>
          </a:p>
        </p:txBody>
      </p:sp>
      <p:graphicFrame>
        <p:nvGraphicFramePr>
          <p:cNvPr id="25" name="表格 4">
            <a:extLst>
              <a:ext uri="{FF2B5EF4-FFF2-40B4-BE49-F238E27FC236}">
                <a16:creationId xmlns:a16="http://schemas.microsoft.com/office/drawing/2014/main" id="{40553BCC-6598-43C0-9678-39BDC452D740}"/>
              </a:ext>
            </a:extLst>
          </p:cNvPr>
          <p:cNvGraphicFramePr>
            <a:graphicFrameLocks noGrp="1"/>
          </p:cNvGraphicFramePr>
          <p:nvPr/>
        </p:nvGraphicFramePr>
        <p:xfrm>
          <a:off x="1763203" y="6116714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618B008E-05C1-42DB-9AA2-C643DB7DFC23}"/>
              </a:ext>
            </a:extLst>
          </p:cNvPr>
          <p:cNvSpPr/>
          <p:nvPr/>
        </p:nvSpPr>
        <p:spPr>
          <a:xfrm>
            <a:off x="1754324" y="4888042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4FD2DE0-F0A5-4FCD-A223-69CDF53A3F63}"/>
              </a:ext>
            </a:extLst>
          </p:cNvPr>
          <p:cNvSpPr/>
          <p:nvPr/>
        </p:nvSpPr>
        <p:spPr>
          <a:xfrm>
            <a:off x="9589060" y="487970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B2C3452-63B3-472A-B294-DE6EAAFC3722}"/>
              </a:ext>
            </a:extLst>
          </p:cNvPr>
          <p:cNvCxnSpPr>
            <a:cxnSpLocks/>
          </p:cNvCxnSpPr>
          <p:nvPr/>
        </p:nvCxnSpPr>
        <p:spPr>
          <a:xfrm>
            <a:off x="3567458" y="4453001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E59F0AA4-4631-4F56-8576-978E1141F895}"/>
              </a:ext>
            </a:extLst>
          </p:cNvPr>
          <p:cNvCxnSpPr>
            <a:cxnSpLocks/>
          </p:cNvCxnSpPr>
          <p:nvPr/>
        </p:nvCxnSpPr>
        <p:spPr>
          <a:xfrm>
            <a:off x="2012964" y="4453001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50F40BB6-600C-4A1C-B1FF-A12535077269}"/>
              </a:ext>
            </a:extLst>
          </p:cNvPr>
          <p:cNvGrpSpPr/>
          <p:nvPr/>
        </p:nvGrpSpPr>
        <p:grpSpPr>
          <a:xfrm>
            <a:off x="2920389" y="4587939"/>
            <a:ext cx="1597254" cy="1597254"/>
            <a:chOff x="5297373" y="4136486"/>
            <a:chExt cx="1597254" cy="1597254"/>
          </a:xfrm>
        </p:grpSpPr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5D36CBD2-5997-42A0-95BC-82F59ED3E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7DA9C71B-6638-4980-B73D-2A981C9E288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05F19F2-2BFC-4752-AE5A-C557F4EABD3B}"/>
              </a:ext>
            </a:extLst>
          </p:cNvPr>
          <p:cNvGrpSpPr/>
          <p:nvPr/>
        </p:nvGrpSpPr>
        <p:grpSpPr>
          <a:xfrm>
            <a:off x="5270740" y="4587939"/>
            <a:ext cx="1597254" cy="1597254"/>
            <a:chOff x="5297373" y="4136486"/>
            <a:chExt cx="1597254" cy="1597254"/>
          </a:xfrm>
        </p:grpSpPr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id="{4A6CEC1A-6D49-44E0-B4CA-B79EC2136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5F20530-2C0F-4CFC-99D3-85F766AC2D4C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C648214-0775-4223-8FF3-A4EEA293FECB}"/>
              </a:ext>
            </a:extLst>
          </p:cNvPr>
          <p:cNvGrpSpPr/>
          <p:nvPr/>
        </p:nvGrpSpPr>
        <p:grpSpPr>
          <a:xfrm>
            <a:off x="6867994" y="4587939"/>
            <a:ext cx="1597254" cy="1597254"/>
            <a:chOff x="5297373" y="4136486"/>
            <a:chExt cx="1597254" cy="1597254"/>
          </a:xfrm>
        </p:grpSpPr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8E4B405D-D67A-45FD-88BC-91E224A5F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901157E6-A51B-4F67-8F19-4B9EA471B3AA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3BB8E451-C655-4773-A487-7463528FB878}"/>
              </a:ext>
            </a:extLst>
          </p:cNvPr>
          <p:cNvCxnSpPr>
            <a:cxnSpLocks/>
          </p:cNvCxnSpPr>
          <p:nvPr/>
        </p:nvCxnSpPr>
        <p:spPr>
          <a:xfrm>
            <a:off x="6117334" y="4453001"/>
            <a:ext cx="14866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41B38D5-8340-499B-9BFD-D22FAF801D4E}"/>
              </a:ext>
            </a:extLst>
          </p:cNvPr>
          <p:cNvCxnSpPr>
            <a:cxnSpLocks/>
          </p:cNvCxnSpPr>
          <p:nvPr/>
        </p:nvCxnSpPr>
        <p:spPr>
          <a:xfrm>
            <a:off x="7671314" y="4451067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224B6D8-0346-4AE4-9E07-748BC3716BE9}"/>
              </a:ext>
            </a:extLst>
          </p:cNvPr>
          <p:cNvSpPr txBox="1"/>
          <p:nvPr/>
        </p:nvSpPr>
        <p:spPr>
          <a:xfrm>
            <a:off x="2039697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475AC6-DCA2-4123-B594-EAD1E87C1265}"/>
              </a:ext>
            </a:extLst>
          </p:cNvPr>
          <p:cNvSpPr txBox="1"/>
          <p:nvPr/>
        </p:nvSpPr>
        <p:spPr>
          <a:xfrm>
            <a:off x="4067898" y="402905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2CD9059F-CF19-47D3-926A-BE407731724C}"/>
              </a:ext>
            </a:extLst>
          </p:cNvPr>
          <p:cNvSpPr txBox="1"/>
          <p:nvPr/>
        </p:nvSpPr>
        <p:spPr>
          <a:xfrm>
            <a:off x="6134561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Seg(5, 7)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388C00F-41B9-45F4-B5E5-D28A029ADCC5}"/>
              </a:ext>
            </a:extLst>
          </p:cNvPr>
          <p:cNvSpPr txBox="1"/>
          <p:nvPr/>
        </p:nvSpPr>
        <p:spPr>
          <a:xfrm>
            <a:off x="8074703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AE6B4D9-B364-48C6-A3AA-029481F45F3B}"/>
              </a:ext>
            </a:extLst>
          </p:cNvPr>
          <p:cNvSpPr txBox="1"/>
          <p:nvPr/>
        </p:nvSpPr>
        <p:spPr>
          <a:xfrm>
            <a:off x="5560623" y="6434374"/>
            <a:ext cx="107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mid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230B21D-0FCE-4BA5-AD11-61F73BE77D56}"/>
              </a:ext>
            </a:extLst>
          </p:cNvPr>
          <p:cNvSpPr txBox="1"/>
          <p:nvPr/>
        </p:nvSpPr>
        <p:spPr>
          <a:xfrm>
            <a:off x="3183639" y="6443623"/>
            <a:ext cx="107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left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BFAAB63-5E39-4F9D-A0EC-F35EE0A07AD2}"/>
              </a:ext>
            </a:extLst>
          </p:cNvPr>
          <p:cNvSpPr txBox="1"/>
          <p:nvPr/>
        </p:nvSpPr>
        <p:spPr>
          <a:xfrm>
            <a:off x="7131244" y="6443623"/>
            <a:ext cx="107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right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696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Outline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Description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Input &amp; Output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Sample input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Idea</a:t>
            </a:r>
          </a:p>
          <a:p>
            <a:endParaRPr lang="en-US" altLang="zh-TW" sz="1000" dirty="0"/>
          </a:p>
          <a:p>
            <a:r>
              <a:rPr lang="en-US" altLang="zh-TW" sz="3200" dirty="0"/>
              <a:t>Code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618055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+mn-lt"/>
              </a:rPr>
              <a:t>Main function outline</a:t>
            </a:r>
            <a:endParaRPr lang="zh-TW" altLang="en-US" sz="4000" dirty="0">
              <a:latin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66DBDB-F383-43E6-B091-51DB5D382754}"/>
              </a:ext>
            </a:extLst>
          </p:cNvPr>
          <p:cNvSpPr/>
          <p:nvPr/>
        </p:nvSpPr>
        <p:spPr>
          <a:xfrm>
            <a:off x="838200" y="1690688"/>
            <a:ext cx="59628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// [TODO 1] Struct and comparator</a:t>
            </a:r>
          </a:p>
          <a:p>
            <a:endParaRPr lang="en-US" altLang="zh-TW" sz="2000" b="1" dirty="0">
              <a:solidFill>
                <a:srgbClr val="073642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b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// [TODO 2] Initialization</a:t>
            </a:r>
            <a:endParaRPr lang="en-US" altLang="zh-TW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// [TODO 3] Process student events</a:t>
            </a:r>
            <a:endParaRPr lang="en-US" altLang="zh-TW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// [TODO 4] Print the answer</a:t>
            </a:r>
          </a:p>
          <a:p>
            <a:endParaRPr lang="en-US" altLang="zh-TW" sz="2000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TW" alt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zh-TW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419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>
                <a:latin typeface="+mn-lt"/>
              </a:rPr>
              <a:t>Todo</a:t>
            </a:r>
            <a:r>
              <a:rPr lang="en-US" altLang="zh-TW" sz="4000" dirty="0">
                <a:latin typeface="+mn-lt"/>
              </a:rPr>
              <a:t> 1 : Struct and comparator (1/2)</a:t>
            </a:r>
            <a:endParaRPr lang="zh-TW" altLang="en-US" sz="4000" dirty="0">
              <a:latin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E273952-CA7D-4995-B726-ABDA7855650B}"/>
              </a:ext>
            </a:extLst>
          </p:cNvPr>
          <p:cNvSpPr/>
          <p:nvPr/>
        </p:nvSpPr>
        <p:spPr>
          <a:xfrm>
            <a:off x="838200" y="169068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TW" sz="2000" dirty="0">
                <a:solidFill>
                  <a:srgbClr val="B58900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&lt;iostream&gt;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TW" sz="2000" dirty="0">
                <a:solidFill>
                  <a:srgbClr val="B58900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&lt;vector&gt;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TW" sz="2000" dirty="0">
                <a:solidFill>
                  <a:srgbClr val="B58900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&lt;set&gt;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using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left, right;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a,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b) : 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left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(a), 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right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(b) {}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};</a:t>
            </a:r>
            <a:endParaRPr lang="en-US" altLang="zh-TW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>
                <a:latin typeface="+mn-lt"/>
              </a:rPr>
              <a:t>Todo</a:t>
            </a:r>
            <a:r>
              <a:rPr lang="en-US" altLang="zh-TW" sz="4000" dirty="0">
                <a:latin typeface="+mn-lt"/>
              </a:rPr>
              <a:t> 1 : Struct and comparator (2/2)</a:t>
            </a:r>
            <a:endParaRPr lang="zh-TW" altLang="en-US" sz="4000" dirty="0">
              <a:latin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D3132A-8B5F-432C-A7C8-880EC01E0C34}"/>
              </a:ext>
            </a:extLst>
          </p:cNvPr>
          <p:cNvSpPr/>
          <p:nvPr/>
        </p:nvSpPr>
        <p:spPr>
          <a:xfrm>
            <a:off x="838200" y="1843950"/>
            <a:ext cx="105155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Cmp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bool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()(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l_len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right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left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// Normalized </a:t>
            </a:r>
            <a:r>
              <a:rPr lang="en-US" altLang="zh-TW" sz="2000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length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r_len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right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left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// Normalized </a:t>
            </a:r>
            <a:r>
              <a:rPr lang="en-US" altLang="zh-TW" sz="2000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length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l_len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!=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r_len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// Length differs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l_len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r_len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// Longer is better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               // Length is equal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left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left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// Smaller index is better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};</a:t>
            </a:r>
            <a:endParaRPr lang="en-US" altLang="zh-TW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5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>
                <a:latin typeface="+mn-lt"/>
              </a:rPr>
              <a:t>Todo</a:t>
            </a:r>
            <a:r>
              <a:rPr lang="en-US" altLang="zh-TW" sz="4000" dirty="0">
                <a:latin typeface="+mn-lt"/>
              </a:rPr>
              <a:t> 2: Initialization</a:t>
            </a:r>
            <a:endParaRPr lang="zh-TW" altLang="en-US" sz="4000" dirty="0">
              <a:latin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BEFE67-FC07-4678-9981-17DF3ABA2D8C}"/>
              </a:ext>
            </a:extLst>
          </p:cNvPr>
          <p:cNvSpPr/>
          <p:nvPr/>
        </p:nvSpPr>
        <p:spPr>
          <a:xfrm>
            <a:off x="838200" y="1690688"/>
            <a:ext cx="96204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cmd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n, m, s, x, D;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set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pos;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        // Set to record taken seats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set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Seg,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Cmp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seg;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        // Set to record segments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vector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id2pos;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        // Vector to record student seat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cin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n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m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s;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// Read the variables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D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n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// Default minimum social distance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id2pos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resize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(m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 // m students =&gt; index range from 1 ~ m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pos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insert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// Left wall takes seat 0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pos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insert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(n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// Right wall takes seat n + 1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insert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, n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));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// Insert initial segment</a:t>
            </a:r>
            <a:endParaRPr lang="en-US" altLang="zh-TW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35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FE1BF3-1B34-49A4-9A4C-125124A1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>
                <a:latin typeface="+mn-lt"/>
              </a:rPr>
              <a:t>Todo</a:t>
            </a:r>
            <a:r>
              <a:rPr lang="en-US" altLang="zh-TW" sz="4000" dirty="0">
                <a:latin typeface="+mn-lt"/>
              </a:rPr>
              <a:t> 3: Process student events</a:t>
            </a:r>
            <a:endParaRPr lang="zh-TW" altLang="en-US" sz="4000" dirty="0">
              <a:latin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45A6BE-49B1-4AA3-A8D4-26C28996E6E6}"/>
              </a:ext>
            </a:extLst>
          </p:cNvPr>
          <p:cNvSpPr/>
          <p:nvPr/>
        </p:nvSpPr>
        <p:spPr>
          <a:xfrm>
            <a:off x="838200" y="1690688"/>
            <a:ext cx="49987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t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 t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m; t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cin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cmd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x;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cmd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// [</a:t>
            </a:r>
            <a:r>
              <a:rPr lang="en-US" altLang="zh-TW" sz="20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 3-1] Student enters</a:t>
            </a:r>
            <a:endParaRPr lang="en-US" altLang="zh-TW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cmd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'o'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// [</a:t>
            </a:r>
            <a:r>
              <a:rPr lang="en-US" altLang="zh-TW" sz="20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 3-2] Student leaves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82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>
                <a:latin typeface="+mn-lt"/>
              </a:rPr>
              <a:t>Todo</a:t>
            </a:r>
            <a:r>
              <a:rPr lang="en-US" altLang="zh-TW" sz="4000" dirty="0">
                <a:latin typeface="+mn-lt"/>
              </a:rPr>
              <a:t> 3-1: Student enters</a:t>
            </a:r>
            <a:endParaRPr lang="zh-TW" altLang="en-US" sz="4000" dirty="0">
              <a:latin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1A5951-5CEB-45E3-BDB6-EC5446574D9B}"/>
              </a:ext>
            </a:extLst>
          </p:cNvPr>
          <p:cNvSpPr/>
          <p:nvPr/>
        </p:nvSpPr>
        <p:spPr>
          <a:xfrm>
            <a:off x="838200" y="1690688"/>
            <a:ext cx="108189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cmd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2AA198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) {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    // Student x enters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b="1" dirty="0">
                <a:solidFill>
                  <a:srgbClr val="073642"/>
                </a:solidFill>
                <a:latin typeface="Consolas" panose="020B0609020204030204" pitchFamily="49" charset="0"/>
              </a:rPr>
              <a:t>auto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it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begin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// Get the iterator to best </a:t>
            </a:r>
            <a:r>
              <a:rPr lang="en-US" altLang="zh-TW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segement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left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it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left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, right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it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right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// Find bounds of the best segment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altLang="zh-TW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mid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(left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right)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// Get the best seat (mid)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(left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!=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     // If left taken seat is not left wall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  D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(mid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left, D);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// Update social distance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(right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!=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n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// If right taken seat is not right wall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  D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(right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mid, D);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// Update social distance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erase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(it);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     // Erase Seg(left, right)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insert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(left, mid));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// Insert Seg(left, mid)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insert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(mid, right));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// Insert Seg(mid, right)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id2pos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[x]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mid;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   // Record seat of student x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pos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insert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(mid);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   // Insert taken seat mid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} </a:t>
            </a:r>
            <a:endParaRPr lang="en-US" altLang="zh-TW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74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</a:rPr>
              <a:t>Let’s define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“farthest” 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</a:rPr>
              <a:t>more formally</a:t>
            </a:r>
          </a:p>
          <a:p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</a:rPr>
              <a:t>Let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LD/RD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</a:rPr>
              <a:t> be the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distance of a seat to its left/right neighbor(student or wall)</a:t>
            </a:r>
          </a:p>
          <a:p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Farthest 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</a:rPr>
              <a:t>means pick the seat such that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min(LD, RD) is maximum</a:t>
            </a:r>
            <a:endParaRPr lang="zh-TW" altLang="en-US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TW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C2C0D93-D317-46A6-9CD0-AAF60E0A2A35}"/>
              </a:ext>
            </a:extLst>
          </p:cNvPr>
          <p:cNvGraphicFramePr>
            <a:graphicFrameLocks noGrp="1"/>
          </p:cNvGraphicFramePr>
          <p:nvPr/>
        </p:nvGraphicFramePr>
        <p:xfrm>
          <a:off x="958788" y="4651891"/>
          <a:ext cx="9949403" cy="16277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0528">
                  <a:extLst>
                    <a:ext uri="{9D8B030D-6E8A-4147-A177-3AD203B41FA5}">
                      <a16:colId xmlns:a16="http://schemas.microsoft.com/office/drawing/2014/main" val="148738380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LD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20907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RD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587519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2661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5FF22A3-B2A2-4DC3-AA04-264D60BABC7E}"/>
              </a:ext>
            </a:extLst>
          </p:cNvPr>
          <p:cNvSpPr/>
          <p:nvPr/>
        </p:nvSpPr>
        <p:spPr>
          <a:xfrm>
            <a:off x="2295862" y="342321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77B6FA-9829-4F08-BEAA-74F06FF1C84C}"/>
              </a:ext>
            </a:extLst>
          </p:cNvPr>
          <p:cNvSpPr/>
          <p:nvPr/>
        </p:nvSpPr>
        <p:spPr>
          <a:xfrm>
            <a:off x="10121720" y="3414886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EDDECB5-FE04-4334-8828-911879DC43A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97" y="3151058"/>
            <a:ext cx="1597254" cy="1597254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011C7DDD-3E77-4DE9-8D65-1EA211C690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400" y="3151058"/>
            <a:ext cx="1597254" cy="159725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8B4B404-DDBB-4387-861A-6067BF1D1EC4}"/>
              </a:ext>
            </a:extLst>
          </p:cNvPr>
          <p:cNvSpPr txBox="1"/>
          <p:nvPr/>
        </p:nvSpPr>
        <p:spPr>
          <a:xfrm>
            <a:off x="7400654" y="3098671"/>
            <a:ext cx="24204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rgbClr val="FF0000"/>
                </a:solidFill>
              </a:rPr>
              <a:t>Seats </a:t>
            </a:r>
            <a:r>
              <a:rPr lang="en-US" altLang="zh-TW" sz="3200" b="1" dirty="0">
                <a:solidFill>
                  <a:srgbClr val="FF0000"/>
                </a:solidFill>
              </a:rPr>
              <a:t>7 and 8 </a:t>
            </a:r>
          </a:p>
          <a:p>
            <a:pPr algn="ctr"/>
            <a:r>
              <a:rPr lang="en-US" altLang="zh-TW" sz="3200" b="1" dirty="0">
                <a:solidFill>
                  <a:srgbClr val="FF0000"/>
                </a:solidFill>
              </a:rPr>
              <a:t>are both “FARTHEST”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1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>
                <a:latin typeface="+mn-lt"/>
              </a:rPr>
              <a:t>Todo</a:t>
            </a:r>
            <a:r>
              <a:rPr lang="en-US" altLang="zh-TW" sz="4000" dirty="0">
                <a:latin typeface="+mn-lt"/>
              </a:rPr>
              <a:t> 3-2: Student leaves</a:t>
            </a:r>
            <a:endParaRPr lang="zh-TW" altLang="en-US" sz="4000" dirty="0">
              <a:latin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11010A-64F0-4DF4-948A-909072B301AC}"/>
              </a:ext>
            </a:extLst>
          </p:cNvPr>
          <p:cNvSpPr/>
          <p:nvPr/>
        </p:nvSpPr>
        <p:spPr>
          <a:xfrm>
            <a:off x="838200" y="1690688"/>
            <a:ext cx="112361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cmd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2AA198"/>
                </a:solidFill>
                <a:latin typeface="Consolas" panose="020B0609020204030204" pitchFamily="49" charset="0"/>
              </a:rPr>
              <a:t>'o'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) {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// Student x leaves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mid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id2pos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[x];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// Get student x's seat (mid)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b="1" dirty="0">
                <a:solidFill>
                  <a:srgbClr val="073642"/>
                </a:solidFill>
                <a:latin typeface="Consolas" panose="020B0609020204030204" pitchFamily="49" charset="0"/>
              </a:rPr>
              <a:t>auto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it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pos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find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(mid);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// Get the iterator to seat mid in taken seats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b="1" dirty="0">
                <a:solidFill>
                  <a:srgbClr val="073642"/>
                </a:solidFill>
                <a:latin typeface="Consolas" panose="020B0609020204030204" pitchFamily="49" charset="0"/>
              </a:rPr>
              <a:t>auto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left_it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it, 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right_it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it;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// Copy the iterator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left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--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left_it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// Get left taken seat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right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right_it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// Get right taken seat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erase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(left, mid));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// Erase Seg(left, mid)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erase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(mid, right));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// Erase Seg(mid, right)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insert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(left, right));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// Insert Seg (left, right)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id2pos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[x]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  // Clear student x's seat record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pos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erase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(mid);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  // Remove seat mid from taken seats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4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D544F5-1A85-4A26-AC3F-C9FBA7FE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>
                <a:latin typeface="+mn-lt"/>
              </a:rPr>
              <a:t>Todo</a:t>
            </a:r>
            <a:r>
              <a:rPr lang="en-US" altLang="zh-TW" sz="4000" dirty="0">
                <a:latin typeface="+mn-lt"/>
              </a:rPr>
              <a:t> 4: Print the answer</a:t>
            </a:r>
            <a:endParaRPr lang="zh-TW" altLang="en-US" sz="4000" dirty="0">
              <a:latin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DE2DC5-A4D3-44D9-95C6-DBF4149E6BB8}"/>
              </a:ext>
            </a:extLst>
          </p:cNvPr>
          <p:cNvSpPr/>
          <p:nvPr/>
        </p:nvSpPr>
        <p:spPr>
          <a:xfrm>
            <a:off x="838200" y="1690688"/>
            <a:ext cx="71547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(D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s)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           </a:t>
            </a:r>
            <a:r>
              <a:rPr lang="zh-TW" altLang="en-US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// Safe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"YES</a:t>
            </a:r>
            <a:r>
              <a:rPr lang="en-US" altLang="zh-TW" sz="2000" dirty="0">
                <a:solidFill>
                  <a:srgbClr val="CB4B16"/>
                </a:solidFill>
                <a:latin typeface="Consolas" panose="020B0609020204030204" pitchFamily="49" charset="0"/>
              </a:rPr>
              <a:t>\n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                  </a:t>
            </a:r>
            <a:r>
              <a:rPr lang="zh-TW" altLang="en-US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// Not safe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"NO</a:t>
            </a:r>
            <a:r>
              <a:rPr lang="en-US" altLang="zh-TW" sz="2000" dirty="0">
                <a:solidFill>
                  <a:srgbClr val="CB4B16"/>
                </a:solidFill>
                <a:latin typeface="Consolas" panose="020B0609020204030204" pitchFamily="49" charset="0"/>
              </a:rPr>
              <a:t>\n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(D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n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       </a:t>
            </a:r>
            <a:r>
              <a:rPr lang="zh-TW" altLang="en-US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// Social distance is INF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"INF</a:t>
            </a:r>
            <a:r>
              <a:rPr lang="en-US" altLang="zh-TW" sz="2000" dirty="0">
                <a:solidFill>
                  <a:srgbClr val="CB4B16"/>
                </a:solidFill>
                <a:latin typeface="Consolas" panose="020B0609020204030204" pitchFamily="49" charset="0"/>
              </a:rPr>
              <a:t>\n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                  </a:t>
            </a:r>
            <a:r>
              <a:rPr lang="zh-TW" altLang="en-US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// Print social distance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D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>
                <a:solidFill>
                  <a:srgbClr val="CB4B16"/>
                </a:solidFill>
                <a:latin typeface="Consolas" panose="020B0609020204030204" pitchFamily="49" charset="0"/>
              </a:rPr>
              <a:t>\n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396812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we have </a:t>
            </a:r>
            <a:r>
              <a:rPr lang="en-US" altLang="zh-TW" b="1" dirty="0"/>
              <a:t>more than one farthest</a:t>
            </a:r>
            <a:r>
              <a:rPr lang="en-US" altLang="zh-TW" dirty="0"/>
              <a:t> </a:t>
            </a:r>
            <a:r>
              <a:rPr lang="en-US" altLang="zh-TW" b="1" dirty="0"/>
              <a:t>seat</a:t>
            </a:r>
            <a:r>
              <a:rPr lang="en-US" altLang="zh-TW" dirty="0"/>
              <a:t>, pick the one with the </a:t>
            </a:r>
            <a:r>
              <a:rPr lang="en-US" altLang="zh-TW" b="1" dirty="0">
                <a:solidFill>
                  <a:srgbClr val="FF0000"/>
                </a:solidFill>
              </a:rPr>
              <a:t>smallest seat index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C2C0D93-D317-46A6-9CD0-AAF60E0A2A35}"/>
              </a:ext>
            </a:extLst>
          </p:cNvPr>
          <p:cNvGraphicFramePr>
            <a:graphicFrameLocks noGrp="1"/>
          </p:cNvGraphicFramePr>
          <p:nvPr/>
        </p:nvGraphicFramePr>
        <p:xfrm>
          <a:off x="958788" y="4651891"/>
          <a:ext cx="9949403" cy="16277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0528">
                  <a:extLst>
                    <a:ext uri="{9D8B030D-6E8A-4147-A177-3AD203B41FA5}">
                      <a16:colId xmlns:a16="http://schemas.microsoft.com/office/drawing/2014/main" val="148738380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LD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20907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RD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587519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2661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5FF22A3-B2A2-4DC3-AA04-264D60BABC7E}"/>
              </a:ext>
            </a:extLst>
          </p:cNvPr>
          <p:cNvSpPr/>
          <p:nvPr/>
        </p:nvSpPr>
        <p:spPr>
          <a:xfrm>
            <a:off x="2295862" y="342321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77B6FA-9829-4F08-BEAA-74F06FF1C84C}"/>
              </a:ext>
            </a:extLst>
          </p:cNvPr>
          <p:cNvSpPr/>
          <p:nvPr/>
        </p:nvSpPr>
        <p:spPr>
          <a:xfrm>
            <a:off x="10121720" y="3414886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EDDECB5-FE04-4334-8828-911879DC43A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97" y="3151058"/>
            <a:ext cx="1597254" cy="1597254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011C7DDD-3E77-4DE9-8D65-1EA211C690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400" y="3151058"/>
            <a:ext cx="1597254" cy="159725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8B4B404-DDBB-4387-861A-6067BF1D1EC4}"/>
              </a:ext>
            </a:extLst>
          </p:cNvPr>
          <p:cNvSpPr txBox="1"/>
          <p:nvPr/>
        </p:nvSpPr>
        <p:spPr>
          <a:xfrm>
            <a:off x="7400654" y="3098671"/>
            <a:ext cx="24204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>
                    <a:lumMod val="85000"/>
                  </a:schemeClr>
                </a:solidFill>
              </a:rPr>
              <a:t>Seat 7 and 8 </a:t>
            </a:r>
          </a:p>
          <a:p>
            <a:pPr algn="ctr"/>
            <a:r>
              <a:rPr lang="en-US" altLang="zh-TW" sz="3200" b="1" dirty="0">
                <a:solidFill>
                  <a:schemeClr val="bg1">
                    <a:lumMod val="85000"/>
                  </a:schemeClr>
                </a:solidFill>
              </a:rPr>
              <a:t>are both “FARTHEST”</a:t>
            </a:r>
            <a:endParaRPr lang="zh-TW" altLang="en-US" sz="3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6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If we have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more than one farthest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seat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, pick the one with the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smallest seat index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EDDECB5-FE04-4334-8828-911879DC43A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97" y="3151058"/>
            <a:ext cx="1597254" cy="1597254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011C7DDD-3E77-4DE9-8D65-1EA211C690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400" y="3151058"/>
            <a:ext cx="1597254" cy="159725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8B4B404-DDBB-4387-861A-6067BF1D1EC4}"/>
              </a:ext>
            </a:extLst>
          </p:cNvPr>
          <p:cNvSpPr txBox="1"/>
          <p:nvPr/>
        </p:nvSpPr>
        <p:spPr>
          <a:xfrm>
            <a:off x="7400654" y="3116645"/>
            <a:ext cx="24204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FF0000"/>
                </a:solidFill>
              </a:rPr>
              <a:t>Seat 7 has smallest seat index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9A1816D1-F5A3-478F-8AE3-C191E685A8CB}"/>
              </a:ext>
            </a:extLst>
          </p:cNvPr>
          <p:cNvGraphicFramePr>
            <a:graphicFrameLocks noGrp="1"/>
          </p:cNvGraphicFramePr>
          <p:nvPr/>
        </p:nvGraphicFramePr>
        <p:xfrm>
          <a:off x="958788" y="4651891"/>
          <a:ext cx="9949403" cy="16277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0528">
                  <a:extLst>
                    <a:ext uri="{9D8B030D-6E8A-4147-A177-3AD203B41FA5}">
                      <a16:colId xmlns:a16="http://schemas.microsoft.com/office/drawing/2014/main" val="148738380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LD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20907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RD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587519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26615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BFFC8D75-F868-4E34-BF55-BE321CD5AD58}"/>
              </a:ext>
            </a:extLst>
          </p:cNvPr>
          <p:cNvSpPr/>
          <p:nvPr/>
        </p:nvSpPr>
        <p:spPr>
          <a:xfrm>
            <a:off x="2295862" y="342321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A68E4E-0D26-4ACC-8C06-00482C771F7B}"/>
              </a:ext>
            </a:extLst>
          </p:cNvPr>
          <p:cNvSpPr/>
          <p:nvPr/>
        </p:nvSpPr>
        <p:spPr>
          <a:xfrm>
            <a:off x="10121720" y="3414886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11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1581</TotalTime>
  <Words>3365</Words>
  <Application>Microsoft Office PowerPoint</Application>
  <PresentationFormat>寬螢幕</PresentationFormat>
  <Paragraphs>1550</Paragraphs>
  <Slides>71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77" baseType="lpstr">
      <vt:lpstr>新細明體</vt:lpstr>
      <vt:lpstr>Arial</vt:lpstr>
      <vt:lpstr>Calibri</vt:lpstr>
      <vt:lpstr>Calibri Light</vt:lpstr>
      <vt:lpstr>Consolas</vt:lpstr>
      <vt:lpstr>Office Theme</vt:lpstr>
      <vt:lpstr>12817 – Social Distance</vt:lpstr>
      <vt:lpstr>Outline</vt:lpstr>
      <vt:lpstr>Outline</vt:lpstr>
      <vt:lpstr>Description</vt:lpstr>
      <vt:lpstr>Description</vt:lpstr>
      <vt:lpstr>Description</vt:lpstr>
      <vt:lpstr>Description</vt:lpstr>
      <vt:lpstr>Description</vt:lpstr>
      <vt:lpstr>Description</vt:lpstr>
      <vt:lpstr>Description</vt:lpstr>
      <vt:lpstr>Description</vt:lpstr>
      <vt:lpstr>Description</vt:lpstr>
      <vt:lpstr>Outline</vt:lpstr>
      <vt:lpstr>Input</vt:lpstr>
      <vt:lpstr>Input</vt:lpstr>
      <vt:lpstr>Output</vt:lpstr>
      <vt:lpstr>Outline</vt:lpstr>
      <vt:lpstr>Sample input</vt:lpstr>
      <vt:lpstr>Sample input</vt:lpstr>
      <vt:lpstr>Sample input</vt:lpstr>
      <vt:lpstr>Sample input</vt:lpstr>
      <vt:lpstr>Sample input</vt:lpstr>
      <vt:lpstr>Sample input</vt:lpstr>
      <vt:lpstr>Sample input</vt:lpstr>
      <vt:lpstr>Sample input</vt:lpstr>
      <vt:lpstr>Sample input &amp; output</vt:lpstr>
      <vt:lpstr>Outline</vt:lpstr>
      <vt:lpstr>How to find the best seat?</vt:lpstr>
      <vt:lpstr>How to find the best seat?</vt:lpstr>
      <vt:lpstr>Any good idea?</vt:lpstr>
      <vt:lpstr>Segments!</vt:lpstr>
      <vt:lpstr>How to solve this problem  from the perspective of “segments”?</vt:lpstr>
      <vt:lpstr>Sub-problem 1:  Finding the best seat within a given segment</vt:lpstr>
      <vt:lpstr>Sub-problem 1:  Finding the best seat within a given segment</vt:lpstr>
      <vt:lpstr>Sub-problem 1:  Finding the best seat within a given segment</vt:lpstr>
      <vt:lpstr>Sub-problem 2:  Finding the best segment among all the segments</vt:lpstr>
      <vt:lpstr>Sub-problem 2: Special case</vt:lpstr>
      <vt:lpstr>Sub-problem 2: Special case</vt:lpstr>
      <vt:lpstr>Sub-problem 2:  Special case – Generalize</vt:lpstr>
      <vt:lpstr>Sub-problem 2:  General solution – Normalized length</vt:lpstr>
      <vt:lpstr>Sub-problem 3:  Manipulating segment additions/removals upon student arrivals/departures</vt:lpstr>
      <vt:lpstr>Sub-problem 3: Segment changes upon student arrivals</vt:lpstr>
      <vt:lpstr>Sub-problem 3: Segment changes upon student arrivals</vt:lpstr>
      <vt:lpstr>Sub-problem 3: Segment changes upon student departures</vt:lpstr>
      <vt:lpstr>Sub-problem 3: Segment changes upon student departures</vt:lpstr>
      <vt:lpstr>Sub-problem 3: Segment properties</vt:lpstr>
      <vt:lpstr>Sub-problem 3: Storing the segments – using set</vt:lpstr>
      <vt:lpstr>Sub-problem 3: Storing the segments – using set</vt:lpstr>
      <vt:lpstr>Sub-problem 3: Student enters – using set</vt:lpstr>
      <vt:lpstr>Sub-problem 3: Student enters – using set</vt:lpstr>
      <vt:lpstr>Sub-problem 3: Student enters – using set</vt:lpstr>
      <vt:lpstr>Sub-problem 3: Student leaves – using set</vt:lpstr>
      <vt:lpstr>Sub-problem 3: Student leaves – using set</vt:lpstr>
      <vt:lpstr>Sub-problem 3: Student leaves – using set</vt:lpstr>
      <vt:lpstr>Sub-problem 3: Student leaves – Problems</vt:lpstr>
      <vt:lpstr>Sub-problem 3: Student leaves – Problems</vt:lpstr>
      <vt:lpstr>Sub-problem 3: Record student position</vt:lpstr>
      <vt:lpstr>Sub-problem 3: Record taken seats</vt:lpstr>
      <vt:lpstr>Sub-problem 3: Student leaves – Revisited</vt:lpstr>
      <vt:lpstr>Sub-problem 3: Student leaves – Revisited</vt:lpstr>
      <vt:lpstr>Sub-problem 3: Student leaves – Revisited</vt:lpstr>
      <vt:lpstr>Sub-problem 3: Student leaves – Revisited</vt:lpstr>
      <vt:lpstr>Outline</vt:lpstr>
      <vt:lpstr>Main function outline</vt:lpstr>
      <vt:lpstr>Todo 1 : Struct and comparator (1/2)</vt:lpstr>
      <vt:lpstr>Todo 1 : Struct and comparator (2/2)</vt:lpstr>
      <vt:lpstr>Todo 2: Initialization</vt:lpstr>
      <vt:lpstr>Todo 3: Process student events</vt:lpstr>
      <vt:lpstr>Todo 3-1: Student enters</vt:lpstr>
      <vt:lpstr>Todo 3-2: Student leaves</vt:lpstr>
      <vt:lpstr>Todo 4: Print the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12817 – Social Distance</dc:title>
  <dc:creator>ASUS</dc:creator>
  <cp:lastModifiedBy>淯崴 楊</cp:lastModifiedBy>
  <cp:revision>1423</cp:revision>
  <dcterms:created xsi:type="dcterms:W3CDTF">2020-06-05T05:07:41Z</dcterms:created>
  <dcterms:modified xsi:type="dcterms:W3CDTF">2021-06-11T02:10:18Z</dcterms:modified>
</cp:coreProperties>
</file>