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4660"/>
  </p:normalViewPr>
  <p:slideViewPr>
    <p:cSldViewPr>
      <p:cViewPr varScale="1">
        <p:scale>
          <a:sx n="85" d="100"/>
          <a:sy n="85" d="100"/>
        </p:scale>
        <p:origin x="-13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14. 10. 2013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251520" y="332656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 err="1"/>
              <a:t>Bayesovská</a:t>
            </a:r>
            <a:r>
              <a:rPr lang="sk-SK" b="1" dirty="0"/>
              <a:t> klasifikácia</a:t>
            </a:r>
          </a:p>
          <a:p>
            <a:r>
              <a:rPr lang="sk-SK" dirty="0"/>
              <a:t> </a:t>
            </a:r>
            <a:r>
              <a:rPr lang="sk-SK" dirty="0" err="1"/>
              <a:t>Bayesovské</a:t>
            </a:r>
            <a:r>
              <a:rPr lang="sk-SK" dirty="0"/>
              <a:t> </a:t>
            </a:r>
            <a:r>
              <a:rPr lang="sk-SK" dirty="0" err="1"/>
              <a:t>klasifikátory</a:t>
            </a:r>
            <a:r>
              <a:rPr lang="sk-SK" dirty="0"/>
              <a:t> </a:t>
            </a:r>
            <a:r>
              <a:rPr lang="sk-SK" dirty="0" err="1"/>
              <a:t>predikujú</a:t>
            </a:r>
            <a:r>
              <a:rPr lang="sk-SK" dirty="0"/>
              <a:t> pravdepodobnosti,</a:t>
            </a:r>
          </a:p>
          <a:p>
            <a:r>
              <a:rPr lang="pl-PL" dirty="0"/>
              <a:t>s ktorými daný príklad patrí do tej – ktorej triedy</a:t>
            </a:r>
          </a:p>
          <a:p>
            <a:r>
              <a:rPr lang="sk-SK" dirty="0"/>
              <a:t> Vychádzajú pritom z určenia podmienených</a:t>
            </a:r>
          </a:p>
          <a:p>
            <a:r>
              <a:rPr lang="sk-SK" dirty="0"/>
              <a:t>pravdepodobností jednotlivých hodnôt atribútov </a:t>
            </a:r>
            <a:r>
              <a:rPr lang="sk-SK" dirty="0" smtClean="0"/>
              <a:t>pre</a:t>
            </a:r>
            <a:r>
              <a:rPr lang="en-US" dirty="0" smtClean="0"/>
              <a:t> </a:t>
            </a:r>
            <a:r>
              <a:rPr lang="sk-SK" dirty="0" smtClean="0"/>
              <a:t>rôzne triedy</a:t>
            </a:r>
            <a:endParaRPr lang="en-US" dirty="0" smtClean="0"/>
          </a:p>
          <a:p>
            <a:endParaRPr lang="sk-SK" dirty="0"/>
          </a:p>
          <a:p>
            <a:r>
              <a:rPr lang="sk-SK" dirty="0"/>
              <a:t> </a:t>
            </a:r>
            <a:r>
              <a:rPr lang="sk-SK" i="1" dirty="0" err="1"/>
              <a:t>Bayesovská</a:t>
            </a:r>
            <a:r>
              <a:rPr lang="sk-SK" i="1" dirty="0"/>
              <a:t> teoréma </a:t>
            </a:r>
            <a:r>
              <a:rPr lang="sk-SK" dirty="0"/>
              <a:t>hovorí ako možno vypočítať</a:t>
            </a:r>
          </a:p>
          <a:p>
            <a:r>
              <a:rPr lang="sk-SK" dirty="0"/>
              <a:t>podmienenú pravdepodobnosť </a:t>
            </a:r>
            <a:r>
              <a:rPr lang="sk-SK" i="1" dirty="0"/>
              <a:t>P(H|X</a:t>
            </a:r>
            <a:r>
              <a:rPr lang="sk-SK" i="1" dirty="0" smtClean="0"/>
              <a:t>)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sk-SK" i="1" dirty="0"/>
          </a:p>
          <a:p>
            <a:r>
              <a:rPr lang="sk-SK" dirty="0" smtClean="0"/>
              <a:t>– </a:t>
            </a:r>
            <a:r>
              <a:rPr lang="sk-SK" i="1" dirty="0"/>
              <a:t>X </a:t>
            </a:r>
            <a:r>
              <a:rPr lang="sk-SK" dirty="0"/>
              <a:t>je objekt (povedzme červený a guľatý)</a:t>
            </a:r>
          </a:p>
          <a:p>
            <a:r>
              <a:rPr lang="sk-SK" dirty="0"/>
              <a:t>– </a:t>
            </a:r>
            <a:r>
              <a:rPr lang="sk-SK" i="1" dirty="0"/>
              <a:t>C </a:t>
            </a:r>
            <a:r>
              <a:rPr lang="sk-SK" dirty="0"/>
              <a:t>je trieda (napr. typ ovocia)</a:t>
            </a:r>
          </a:p>
          <a:p>
            <a:r>
              <a:rPr lang="pl-PL" dirty="0"/>
              <a:t>– </a:t>
            </a:r>
            <a:r>
              <a:rPr lang="pl-PL" i="1" dirty="0"/>
              <a:t>H </a:t>
            </a:r>
            <a:r>
              <a:rPr lang="pl-PL" dirty="0"/>
              <a:t>je hypotéza (napr. že </a:t>
            </a:r>
            <a:r>
              <a:rPr lang="pl-PL" i="1" dirty="0"/>
              <a:t>X </a:t>
            </a:r>
            <a:r>
              <a:rPr lang="pl-PL" dirty="0"/>
              <a:t>patrí do triedy </a:t>
            </a:r>
            <a:r>
              <a:rPr lang="pl-PL" i="1" dirty="0"/>
              <a:t>c1</a:t>
            </a:r>
            <a:r>
              <a:rPr lang="pl-PL" dirty="0"/>
              <a:t>, t.j. jablká)</a:t>
            </a:r>
          </a:p>
          <a:p>
            <a:r>
              <a:rPr lang="sk-SK" dirty="0"/>
              <a:t>– </a:t>
            </a:r>
            <a:r>
              <a:rPr lang="sk-SK" i="1" dirty="0"/>
              <a:t>P(H) </a:t>
            </a:r>
            <a:r>
              <a:rPr lang="sk-SK" dirty="0"/>
              <a:t>a </a:t>
            </a:r>
            <a:r>
              <a:rPr lang="sk-SK" i="1" dirty="0"/>
              <a:t>P(X) </a:t>
            </a:r>
            <a:r>
              <a:rPr lang="sk-SK" dirty="0"/>
              <a:t>sú apriórne pravdepodobnosti</a:t>
            </a:r>
          </a:p>
          <a:p>
            <a:r>
              <a:rPr lang="sk-SK" dirty="0"/>
              <a:t>– </a:t>
            </a:r>
            <a:r>
              <a:rPr lang="sk-SK" i="1" dirty="0"/>
              <a:t>P(X|H) </a:t>
            </a:r>
            <a:r>
              <a:rPr lang="sk-SK" dirty="0"/>
              <a:t>je </a:t>
            </a:r>
            <a:r>
              <a:rPr lang="sk-SK" dirty="0" err="1"/>
              <a:t>posteriórna</a:t>
            </a:r>
            <a:r>
              <a:rPr lang="sk-SK" dirty="0"/>
              <a:t> </a:t>
            </a:r>
            <a:r>
              <a:rPr lang="sk-SK"/>
              <a:t>pravdepodobnosť</a:t>
            </a:r>
            <a:r>
              <a:rPr lang="sk-SK" smtClean="0"/>
              <a:t>,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5624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03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753"/>
            <a:ext cx="9036496" cy="691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638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9609"/>
            <a:ext cx="8712968" cy="660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207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pXnwDAGl7Lo7N66gmF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OnSmYaFVMTPi3EsjCby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4NxgxBfZx3UqxbPhRqo9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o9eAgOp8Z43KAk5rzqV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RwtC1LK9LwQi87i0Yb7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uqeXLZPInYEtiI6EMEn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ThcY8ysK8U0v22n4ZLk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DEPAUkosx42XwXLNQgf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tMG3gIFCufn1Ex8xE8l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s4vqjbV4Nw1Tb2UQ3GNV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zvidEiB6hbmxkByPpt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429isYjfwEISAiRD0bm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0Ll6DO4FSslFv085wCt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xDIjiegje9kHuxRyFM2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cE5xGkW4XLC9eInjwQo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kNvBdYXGEBxDr4eKxWm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5kj9amgceKE0ji156Y7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CAhj5Lisb4ZLIah4OBq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YqKVJsQo2Ws4IIRQguU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0yzQN19wQEDPBQz92PB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3iEszdXkVyBeopclSEOf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OrT60h7r4aLxXfVoeOcb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ZwOD5lt5Hpx9kUdebBn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AdqmNabNxvXucyscFdtu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QsWqupZ2kbHpjTAUjhS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0LIPLCwYqCA7mYqnGLN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MNfzCKTcB4fOsbHEEnv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ObwBuVB7yIQeYVAc0L4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SxwfG27qZP1HY320gXBu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YecL4rnKgw4jjY5ffzZ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chWw9Zv7Cw0lzi2UXF2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CFK3V1I2unNX1UPxhoe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iXpNclBj5urIFgM54t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GecNeDmt37i02CtOTXM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yBg84qoE0pA3mME8Pn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vifyLbkKKjxFoOw4gaV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8BTZrVE19Qlf5XSvFck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wGoQBL6gfQPtaEFLKo5I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k8IycKvJ6doR4cBBkTU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qCNdQTsW9V6Qmf73zmKv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4jAs983cOh5OI6LYTBh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LeQmuhky85LOxuCoKjS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OKxx0hAt8ezyBxmBNEMR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03TzhluRYh6lWtiPtZK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kqYWpL0LLCtSQzqi6PJ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gVWgMWE55RGKuDr0eYg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gASjYbN7b89QDDk4HUj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gJNb2Yv5JAUOFlotYti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AD0NG9glW6rMk9vM8OC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WOYYGeVQT2OH89bfilP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mS0eXcktlA90HbOHt2q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YC0lBTvgg1W8r5YrgJv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y7sZqBSMXxBXUndBBrY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4zKIJ1LGANIK4TTCsUo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owtbAdF83rBTq2SeISR1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RjSBKmIpkaamULOhdAt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fajkHYZ3GQ3G2gx8N6y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6RDQ0nK1xrNrIe0gTX94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nmQYaJ3VIrs8jGuGBf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ek1wSU8orXbOgtapzit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bFdqNcEdwJadhyx4spXJV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xmYXRc6YmRJz2nAtikH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ySJZ0m0nQbTgFLsLvLq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POAHU0IFNIJcz6AdRKz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WNyOUgUum55gN5eSbKY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fMc7qInXxjsEGnBcuKcO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xaLUoARWHJWTzE4O1E3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GLIO0xOWP4bLVVqcrJs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ItFEtPB8K44bMIPQY7y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q0cadpzPe0oerifJ71ky"/>
</p:tagLst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Motív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mato</dc:creator>
  <cp:lastModifiedBy>mato</cp:lastModifiedBy>
  <cp:revision>5</cp:revision>
  <dcterms:created xsi:type="dcterms:W3CDTF">2012-10-15T12:18:41Z</dcterms:created>
  <dcterms:modified xsi:type="dcterms:W3CDTF">2013-10-14T15:19:13Z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1fAVQQfM2E8rtt6QqWtROJpsvSIwwjKm8-QuCm5FPfmQ</vt:lpwstr>
  </property>
  <property fmtid="{D5CDD505-2E9C-101B-9397-08002B2CF9AE}" pid="4" name="Google.Documents.RevisionId">
    <vt:lpwstr>11738769599284704738</vt:lpwstr>
  </property>
  <property fmtid="{D5CDD505-2E9C-101B-9397-08002B2CF9AE}" pid="5" name="Google.Documents.PreviousRevisionId">
    <vt:lpwstr>14301989853694510411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