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F81C-6D2C-458D-96A6-FDFA54925B2A}" type="datetimeFigureOut">
              <a:rPr lang="sk-SK" smtClean="0"/>
              <a:t>20. 11. 2011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5F17-99C5-481E-BEAC-6279A276F55D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port-vector-machine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pringerlink.com/content/k238jx04hm87j80g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147.175.106.2/kaivt/MLgro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kobe-u.ac.jp/~abe/pdf/nnsp02analysis.pdf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2.png"/><Relationship Id="rId7" Type="http://schemas.openxmlformats.org/officeDocument/2006/relationships/hyperlink" Target="http://en.wikipedia.org/wiki/Vapnik" TargetMode="External"/><Relationship Id="rId12" Type="http://schemas.openxmlformats.org/officeDocument/2006/relationships/hyperlink" Target="http://www.youtube.com/watch?v=3liCbRZPrZ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en.wikipedia.org/w/index.php?title=Isabelle_Guyon&amp;action=edit&amp;redlink=1" TargetMode="External"/><Relationship Id="rId11" Type="http://schemas.openxmlformats.org/officeDocument/2006/relationships/hyperlink" Target="http://www.youtube.com/watch?v=9NrALgHFwTo&amp;feature=related" TargetMode="External"/><Relationship Id="rId5" Type="http://schemas.openxmlformats.org/officeDocument/2006/relationships/hyperlink" Target="http://en.wikipedia.org/w/index.php?title=Bernhard_Boser&amp;action=edit&amp;redlink=1" TargetMode="External"/><Relationship Id="rId15" Type="http://schemas.openxmlformats.org/officeDocument/2006/relationships/image" Target="../media/image1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mp.felk.cvut.cz/cmp/software/stprtool/" TargetMode="External"/><Relationship Id="rId2" Type="http://schemas.openxmlformats.org/officeDocument/2006/relationships/hyperlink" Target="http://www.support-vector-machines.org/SVM_sof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athworks.com/support/compilers/previous_releases.html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hal.inria.fr/docs/00/10/39/55/PDF/cr102875872670.pdf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mp.felk.cvut.cz/cmp/software/stprtool/manual/references.html#Platt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1520" y="0"/>
            <a:ext cx="4682480" cy="123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792088"/>
          </a:xfrm>
        </p:spPr>
        <p:txBody>
          <a:bodyPr>
            <a:normAutofit fontScale="90000"/>
          </a:bodyPr>
          <a:lstStyle/>
          <a:p>
            <a:r>
              <a:rPr lang="sk-SK" b="1" dirty="0" err="1"/>
              <a:t>Support</a:t>
            </a:r>
            <a:r>
              <a:rPr lang="sk-SK" b="1" dirty="0"/>
              <a:t> </a:t>
            </a:r>
            <a:r>
              <a:rPr lang="sk-SK" b="1" dirty="0" err="1"/>
              <a:t>Vector</a:t>
            </a:r>
            <a:r>
              <a:rPr lang="sk-SK" b="1" dirty="0"/>
              <a:t> </a:t>
            </a:r>
            <a:r>
              <a:rPr lang="sk-SK" b="1" dirty="0" err="1" smtClean="0"/>
              <a:t>Machine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sk-SK" b="1" dirty="0"/>
              <a:t>(SVM</a:t>
            </a:r>
            <a:r>
              <a:rPr lang="sk-SK" b="1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Stroj</a:t>
            </a:r>
            <a:r>
              <a:rPr lang="en-US" b="1" dirty="0" smtClean="0"/>
              <a:t> s </a:t>
            </a:r>
            <a:r>
              <a:rPr lang="sk-SK" b="1" dirty="0" smtClean="0"/>
              <a:t>podpornými vektormi</a:t>
            </a:r>
            <a:r>
              <a:rPr lang="sk-SK" b="1" dirty="0"/>
              <a:t/>
            </a:r>
            <a:br>
              <a:rPr lang="sk-SK" b="1" dirty="0"/>
            </a:br>
            <a:r>
              <a:rPr lang="sk-SK" b="1" dirty="0"/>
              <a:t/>
            </a:r>
            <a:br>
              <a:rPr lang="sk-SK" b="1" dirty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75656" y="6425952"/>
            <a:ext cx="6732240" cy="432048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>
                <a:hlinkClick r:id="rId3"/>
              </a:rPr>
              <a:t>http://www.support-vector-machines.org/</a:t>
            </a:r>
            <a:endParaRPr lang="sk-SK" dirty="0"/>
          </a:p>
        </p:txBody>
      </p:sp>
      <p:sp>
        <p:nvSpPr>
          <p:cNvPr id="4" name="Obdélník 3"/>
          <p:cNvSpPr/>
          <p:nvPr/>
        </p:nvSpPr>
        <p:spPr>
          <a:xfrm>
            <a:off x="4427984" y="836712"/>
            <a:ext cx="3633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>
                <a:hlinkClick r:id="rId4"/>
              </a:rPr>
              <a:t>http://147.175.106.2/kaivt/MLgroup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251520" y="18864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Matej</a:t>
            </a:r>
            <a:r>
              <a:rPr lang="en-US" dirty="0" smtClean="0"/>
              <a:t> F</a:t>
            </a:r>
            <a:r>
              <a:rPr lang="sk-SK" dirty="0" err="1" smtClean="0"/>
              <a:t>éder</a:t>
            </a:r>
            <a:endParaRPr lang="sk-SK" dirty="0" smtClean="0"/>
          </a:p>
          <a:p>
            <a:r>
              <a:rPr lang="en-US" dirty="0" err="1"/>
              <a:t>m</a:t>
            </a:r>
            <a:r>
              <a:rPr lang="sk-SK" dirty="0" err="1" smtClean="0"/>
              <a:t>atej.feder</a:t>
            </a:r>
            <a:r>
              <a:rPr lang="en-US" dirty="0" smtClean="0"/>
              <a:t>@</a:t>
            </a:r>
            <a:r>
              <a:rPr lang="en-US" dirty="0" err="1" smtClean="0"/>
              <a:t>stuba.sk</a:t>
            </a:r>
            <a:endParaRPr lang="sk-S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717032"/>
            <a:ext cx="80372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8"/>
          <p:cNvSpPr/>
          <p:nvPr/>
        </p:nvSpPr>
        <p:spPr>
          <a:xfrm>
            <a:off x="0" y="465313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sk-SK" dirty="0" smtClean="0"/>
              <a:t>SVM algoritmus navrhnutý Prof. </a:t>
            </a:r>
            <a:r>
              <a:rPr lang="sk-SK" dirty="0" err="1" smtClean="0"/>
              <a:t>Vladimirom</a:t>
            </a:r>
            <a:r>
              <a:rPr lang="sk-SK" dirty="0" smtClean="0"/>
              <a:t> </a:t>
            </a:r>
            <a:r>
              <a:rPr lang="sk-SK" dirty="0" err="1" smtClean="0"/>
              <a:t>Vapnikom</a:t>
            </a:r>
            <a:endParaRPr lang="sk-SK" dirty="0" smtClean="0"/>
          </a:p>
          <a:p>
            <a:pPr algn="ctr"/>
            <a:r>
              <a:rPr lang="en-US" dirty="0"/>
              <a:t>V. </a:t>
            </a:r>
            <a:r>
              <a:rPr lang="en-US" dirty="0" err="1"/>
              <a:t>Vapnik</a:t>
            </a:r>
            <a:r>
              <a:rPr lang="en-US" dirty="0"/>
              <a:t>, The Nature of Statistical Learning Theory. Springer, 1995.</a:t>
            </a:r>
            <a:endParaRPr lang="sk-SK" dirty="0"/>
          </a:p>
          <a:p>
            <a:pPr algn="ctr">
              <a:buFont typeface="Arial" pitchFamily="34" charset="0"/>
              <a:buChar char="•"/>
            </a:pPr>
            <a:r>
              <a:rPr lang="sk-SK" dirty="0" smtClean="0"/>
              <a:t>Neskôr rozšírený o metódu „</a:t>
            </a:r>
            <a:r>
              <a:rPr lang="sk-SK" dirty="0" err="1" smtClean="0"/>
              <a:t>Jamného</a:t>
            </a:r>
            <a:r>
              <a:rPr lang="sk-SK" dirty="0" smtClean="0"/>
              <a:t> </a:t>
            </a:r>
            <a:r>
              <a:rPr lang="sk-SK" dirty="0" err="1" smtClean="0"/>
              <a:t>rozpetia</a:t>
            </a:r>
            <a:r>
              <a:rPr lang="sk-SK" dirty="0" smtClean="0"/>
              <a:t>“ (Soft </a:t>
            </a:r>
            <a:r>
              <a:rPr lang="sk-SK" dirty="0" err="1" smtClean="0"/>
              <a:t>margin</a:t>
            </a:r>
            <a:r>
              <a:rPr lang="sk-SK" dirty="0" smtClean="0"/>
              <a:t>), </a:t>
            </a:r>
            <a:r>
              <a:rPr lang="sk-SK" dirty="0" err="1" smtClean="0"/>
              <a:t>Vapnik</a:t>
            </a:r>
            <a:r>
              <a:rPr lang="sk-SK" dirty="0" smtClean="0"/>
              <a:t> a </a:t>
            </a:r>
            <a:r>
              <a:rPr lang="sk-SK" dirty="0" err="1" smtClean="0"/>
              <a:t>Corinna</a:t>
            </a:r>
            <a:r>
              <a:rPr lang="sk-SK" dirty="0" smtClean="0"/>
              <a:t> </a:t>
            </a:r>
            <a:r>
              <a:rPr lang="sk-SK" dirty="0" err="1" smtClean="0"/>
              <a:t>Cortes</a:t>
            </a:r>
            <a:r>
              <a:rPr lang="sk-SK" dirty="0" smtClean="0"/>
              <a:t> (1995)</a:t>
            </a:r>
          </a:p>
          <a:p>
            <a:pPr algn="ctr"/>
            <a:r>
              <a:rPr lang="en-US" dirty="0" err="1"/>
              <a:t>Corinna</a:t>
            </a:r>
            <a:r>
              <a:rPr lang="en-US" dirty="0"/>
              <a:t> Cortes and V. </a:t>
            </a:r>
            <a:r>
              <a:rPr lang="en-US" dirty="0" err="1"/>
              <a:t>Vapnik</a:t>
            </a:r>
            <a:r>
              <a:rPr lang="en-US" dirty="0"/>
              <a:t>, "Support-Vector Networks", Machine Learning, 20, 1995. </a:t>
            </a:r>
            <a:endParaRPr lang="sk-SK" dirty="0" smtClean="0"/>
          </a:p>
          <a:p>
            <a:pPr algn="ctr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://www.springerlink.com/content/k238jx04hm87j80g/</a:t>
            </a:r>
            <a:endParaRPr lang="sk-SK" dirty="0" smtClean="0"/>
          </a:p>
          <a:p>
            <a:pPr algn="ctr"/>
            <a:r>
              <a:rPr lang="sk-SK" dirty="0" smtClean="0"/>
              <a:t>AT&amp;T </a:t>
            </a:r>
            <a:r>
              <a:rPr lang="sk-SK" dirty="0" err="1"/>
              <a:t>Bell</a:t>
            </a:r>
            <a:r>
              <a:rPr lang="sk-SK" dirty="0"/>
              <a:t> </a:t>
            </a:r>
            <a:r>
              <a:rPr lang="sk-SK" dirty="0" err="1"/>
              <a:t>Labs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0" y="0"/>
            <a:ext cx="79237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b="1" dirty="0"/>
              <a:t>SVM - </a:t>
            </a:r>
            <a:r>
              <a:rPr lang="sk-SK" b="1" dirty="0" err="1"/>
              <a:t>Support</a:t>
            </a:r>
            <a:r>
              <a:rPr lang="sk-SK" b="1" dirty="0"/>
              <a:t> </a:t>
            </a:r>
            <a:r>
              <a:rPr lang="sk-SK" b="1" dirty="0" err="1"/>
              <a:t>Vector</a:t>
            </a:r>
            <a:r>
              <a:rPr lang="sk-SK" b="1" dirty="0"/>
              <a:t> </a:t>
            </a:r>
            <a:r>
              <a:rPr lang="sk-SK" b="1" dirty="0" err="1" smtClean="0"/>
              <a:t>Machines</a:t>
            </a:r>
            <a:r>
              <a:rPr lang="sk-SK" b="1" dirty="0" smtClean="0"/>
              <a:t> – teoretický úvod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/>
              <a:t>Široko využívaná metóda strojového učenia pre klasifikáciu a regresiu</a:t>
            </a:r>
          </a:p>
          <a:p>
            <a:pPr>
              <a:buFont typeface="Arial" pitchFamily="34" charset="0"/>
              <a:buChar char="•"/>
            </a:pPr>
            <a:r>
              <a:rPr lang="sk-SK" b="1" dirty="0" smtClean="0"/>
              <a:t>Metóda </a:t>
            </a:r>
            <a:r>
              <a:rPr lang="sk-SK" b="1" dirty="0"/>
              <a:t>získavania optimálnej hranice medzi dvoma príkladmi jednotlivých </a:t>
            </a:r>
            <a:r>
              <a:rPr lang="sk-SK" b="1" dirty="0" smtClean="0"/>
              <a:t>tried</a:t>
            </a:r>
            <a:endParaRPr lang="sk-SK" b="1" dirty="0"/>
          </a:p>
        </p:txBody>
      </p:sp>
      <p:sp>
        <p:nvSpPr>
          <p:cNvPr id="7" name="TextovéPole 6"/>
          <p:cNvSpPr txBox="1"/>
          <p:nvPr/>
        </p:nvSpPr>
        <p:spPr>
          <a:xfrm>
            <a:off x="5220072" y="1052736"/>
            <a:ext cx="3923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Algoritmus:</a:t>
            </a:r>
          </a:p>
          <a:p>
            <a:pPr marL="342900" indent="-342900">
              <a:buAutoNum type="arabicPeriod"/>
            </a:pPr>
            <a:r>
              <a:rPr lang="sk-SK" dirty="0" smtClean="0"/>
              <a:t>Definovanie optimálnej hranice, maximalizácia </a:t>
            </a:r>
            <a:r>
              <a:rPr lang="sk-SK" dirty="0" err="1" smtClean="0"/>
              <a:t>Margin</a:t>
            </a:r>
            <a:endParaRPr lang="sk-SK" dirty="0" smtClean="0"/>
          </a:p>
          <a:p>
            <a:pPr marL="342900" indent="-342900">
              <a:buAutoNum type="arabicPeriod"/>
            </a:pPr>
            <a:r>
              <a:rPr lang="sk-SK" dirty="0" smtClean="0"/>
              <a:t>Rozšírenie pre lineárne neseparovateľný prípad: soft </a:t>
            </a:r>
            <a:r>
              <a:rPr lang="sk-SK" dirty="0" err="1" smtClean="0"/>
              <a:t>margin</a:t>
            </a:r>
            <a:endParaRPr lang="sk-SK" dirty="0" smtClean="0"/>
          </a:p>
          <a:p>
            <a:pPr marL="342900" indent="-342900">
              <a:buAutoNum type="arabicPeriod"/>
            </a:pPr>
            <a:r>
              <a:rPr lang="sk-SK" dirty="0" smtClean="0"/>
              <a:t>Transformácia do </a:t>
            </a:r>
            <a:r>
              <a:rPr lang="sk-SK" dirty="0" err="1" smtClean="0"/>
              <a:t>vysokorozmerného</a:t>
            </a:r>
            <a:r>
              <a:rPr lang="sk-SK" dirty="0" smtClean="0"/>
              <a:t> priestoru</a:t>
            </a:r>
            <a:endParaRPr lang="sk-S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45529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2708920"/>
            <a:ext cx="2371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délník 10"/>
          <p:cNvSpPr/>
          <p:nvPr/>
        </p:nvSpPr>
        <p:spPr>
          <a:xfrm>
            <a:off x="179512" y="357301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kde </a:t>
            </a:r>
            <a:r>
              <a:rPr lang="sk-SK" b="1" dirty="0" smtClean="0"/>
              <a:t>w</a:t>
            </a:r>
            <a:r>
              <a:rPr lang="sk-SK" dirty="0" smtClean="0"/>
              <a:t> je vektor váhových koeficientov a </a:t>
            </a:r>
            <a:r>
              <a:rPr lang="sk-SK" i="1" dirty="0" smtClean="0"/>
              <a:t>b</a:t>
            </a:r>
            <a:r>
              <a:rPr lang="sk-SK" dirty="0" smtClean="0"/>
              <a:t> je posunutie</a:t>
            </a:r>
            <a:endParaRPr lang="sk-SK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229100"/>
            <a:ext cx="324036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4581128"/>
            <a:ext cx="1552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bdélník 13"/>
          <p:cNvSpPr/>
          <p:nvPr/>
        </p:nvSpPr>
        <p:spPr>
          <a:xfrm>
            <a:off x="3995936" y="5229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/>
              <a:t>kde </a:t>
            </a:r>
            <a:r>
              <a:rPr lang="sk-SK" i="1" dirty="0" smtClean="0"/>
              <a:t>KSI</a:t>
            </a:r>
            <a:r>
              <a:rPr lang="sk-SK" dirty="0" smtClean="0"/>
              <a:t> </a:t>
            </a:r>
            <a:r>
              <a:rPr lang="sk-SK" dirty="0"/>
              <a:t>je </a:t>
            </a:r>
            <a:r>
              <a:rPr lang="sk-SK" dirty="0" smtClean="0"/>
              <a:t>relaxačný </a:t>
            </a:r>
            <a:r>
              <a:rPr lang="sk-SK" dirty="0"/>
              <a:t>parameter (</a:t>
            </a:r>
            <a:r>
              <a:rPr lang="sk-SK" dirty="0" err="1"/>
              <a:t>slack</a:t>
            </a:r>
            <a:r>
              <a:rPr lang="sk-SK" dirty="0"/>
              <a:t> </a:t>
            </a:r>
            <a:r>
              <a:rPr lang="sk-SK" dirty="0" err="1"/>
              <a:t>variable</a:t>
            </a:r>
            <a:r>
              <a:rPr lang="sk-SK" dirty="0"/>
              <a:t>) </a:t>
            </a:r>
            <a:r>
              <a:rPr lang="sk-SK" dirty="0" smtClean="0"/>
              <a:t> </a:t>
            </a:r>
            <a:r>
              <a:rPr lang="sk-SK" dirty="0"/>
              <a:t>kladné </a:t>
            </a:r>
            <a:r>
              <a:rPr lang="sk-SK" dirty="0" smtClean="0"/>
              <a:t>číslo</a:t>
            </a:r>
            <a:r>
              <a:rPr lang="sk-SK" dirty="0"/>
              <a:t>, ktoré </a:t>
            </a:r>
            <a:r>
              <a:rPr lang="sk-SK" dirty="0" smtClean="0"/>
              <a:t>určuje mieru tolerancie </a:t>
            </a:r>
            <a:r>
              <a:rPr lang="sk-SK" dirty="0"/>
              <a:t>nesprávnej </a:t>
            </a:r>
            <a:r>
              <a:rPr lang="sk-SK" dirty="0" err="1"/>
              <a:t>klasikácie</a:t>
            </a:r>
            <a:r>
              <a:rPr lang="sk-SK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sk-SK" i="1" dirty="0"/>
              <a:t>C</a:t>
            </a:r>
            <a:r>
              <a:rPr lang="sk-SK" dirty="0"/>
              <a:t> je parameter </a:t>
            </a:r>
            <a:r>
              <a:rPr lang="sk-SK" dirty="0" smtClean="0"/>
              <a:t>určujúci </a:t>
            </a:r>
            <a:r>
              <a:rPr lang="sk-SK" dirty="0"/>
              <a:t>mieru vplyvu </a:t>
            </a:r>
            <a:r>
              <a:rPr lang="sk-SK" dirty="0" smtClean="0"/>
              <a:t>tolerančného </a:t>
            </a:r>
            <a:r>
              <a:rPr lang="sk-SK" dirty="0"/>
              <a:t>pásma</a:t>
            </a:r>
          </a:p>
        </p:txBody>
      </p:sp>
      <p:sp>
        <p:nvSpPr>
          <p:cNvPr id="16" name="Obdélník 15"/>
          <p:cNvSpPr/>
          <p:nvPr/>
        </p:nvSpPr>
        <p:spPr>
          <a:xfrm>
            <a:off x="2699792" y="1196752"/>
            <a:ext cx="1922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 smtClean="0"/>
              <a:t>Hard</a:t>
            </a:r>
            <a:r>
              <a:rPr lang="sk-SK" dirty="0" smtClean="0"/>
              <a:t> </a:t>
            </a:r>
            <a:r>
              <a:rPr lang="sk-SK" dirty="0" err="1" smtClean="0"/>
              <a:t>margin</a:t>
            </a:r>
            <a:r>
              <a:rPr lang="sk-SK" dirty="0" smtClean="0"/>
              <a:t> </a:t>
            </a:r>
            <a:r>
              <a:rPr lang="sk-SK" dirty="0" err="1" smtClean="0"/>
              <a:t>SVMs</a:t>
            </a:r>
            <a:endParaRPr lang="sk-SK" dirty="0"/>
          </a:p>
        </p:txBody>
      </p:sp>
      <p:sp>
        <p:nvSpPr>
          <p:cNvPr id="17" name="Obdélník 16"/>
          <p:cNvSpPr/>
          <p:nvPr/>
        </p:nvSpPr>
        <p:spPr>
          <a:xfrm>
            <a:off x="1475656" y="400506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/>
              <a:t>Soft </a:t>
            </a:r>
            <a:r>
              <a:rPr lang="sk-SK" dirty="0" err="1" smtClean="0"/>
              <a:t>margin</a:t>
            </a:r>
            <a:r>
              <a:rPr lang="sk-SK" dirty="0" smtClean="0"/>
              <a:t> </a:t>
            </a:r>
            <a:r>
              <a:rPr lang="sk-SK" dirty="0" err="1" smtClean="0"/>
              <a:t>SVMs</a:t>
            </a:r>
            <a:r>
              <a:rPr lang="sk-SK" dirty="0" smtClean="0"/>
              <a:t> , L1,L2  </a:t>
            </a:r>
            <a:r>
              <a:rPr lang="sk-SK" dirty="0" smtClean="0">
                <a:hlinkClick r:id="rId6"/>
              </a:rPr>
              <a:t>http://www2.kobe-u.ac.jp/~abe/pdf/nnsp02analysis.pdf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61436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1632" y="908720"/>
            <a:ext cx="331236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bdélník 6"/>
          <p:cNvSpPr/>
          <p:nvPr/>
        </p:nvSpPr>
        <p:spPr>
          <a:xfrm>
            <a:off x="107504" y="116632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sk-SK" sz="2400" dirty="0" smtClean="0"/>
              <a:t>Transformácia do </a:t>
            </a:r>
            <a:r>
              <a:rPr lang="sk-SK" sz="2400" dirty="0" err="1" smtClean="0"/>
              <a:t>vysokorozmerného</a:t>
            </a:r>
            <a:r>
              <a:rPr lang="en-US" sz="2400" dirty="0" smtClean="0"/>
              <a:t> </a:t>
            </a:r>
            <a:r>
              <a:rPr lang="sk-SK" sz="2400" dirty="0" smtClean="0"/>
              <a:t>priestoru </a:t>
            </a:r>
            <a:r>
              <a:rPr lang="sk-SK" dirty="0"/>
              <a:t> </a:t>
            </a:r>
            <a:endParaRPr lang="en-US" dirty="0" smtClean="0"/>
          </a:p>
          <a:p>
            <a:pPr marL="342900" indent="-342900"/>
            <a:r>
              <a:rPr lang="sk-SK" dirty="0" smtClean="0"/>
              <a:t>1992</a:t>
            </a:r>
            <a:r>
              <a:rPr lang="sk-SK" dirty="0"/>
              <a:t>, </a:t>
            </a:r>
            <a:r>
              <a:rPr lang="sk-SK" dirty="0" err="1">
                <a:hlinkClick r:id="rId5" tooltip="Bernhard Boser (page does not exist)"/>
              </a:rPr>
              <a:t>Bernhard</a:t>
            </a:r>
            <a:r>
              <a:rPr lang="sk-SK" dirty="0">
                <a:hlinkClick r:id="rId5" tooltip="Bernhard Boser (page does not exist)"/>
              </a:rPr>
              <a:t> </a:t>
            </a:r>
            <a:r>
              <a:rPr lang="sk-SK" dirty="0" err="1">
                <a:hlinkClick r:id="rId5" tooltip="Bernhard Boser (page does not exist)"/>
              </a:rPr>
              <a:t>Boser</a:t>
            </a:r>
            <a:r>
              <a:rPr lang="sk-SK" dirty="0"/>
              <a:t>, </a:t>
            </a:r>
            <a:r>
              <a:rPr lang="sk-SK" dirty="0" err="1">
                <a:hlinkClick r:id="rId6" tooltip="Isabelle Guyon (page does not exist)"/>
              </a:rPr>
              <a:t>Isabelle</a:t>
            </a:r>
            <a:r>
              <a:rPr lang="sk-SK" dirty="0">
                <a:hlinkClick r:id="rId6" tooltip="Isabelle Guyon (page does not exist)"/>
              </a:rPr>
              <a:t> </a:t>
            </a:r>
            <a:r>
              <a:rPr lang="sk-SK" dirty="0" err="1">
                <a:hlinkClick r:id="rId6" tooltip="Isabelle Guyon (page does not exist)"/>
              </a:rPr>
              <a:t>Guyon</a:t>
            </a:r>
            <a:r>
              <a:rPr lang="sk-SK" dirty="0"/>
              <a:t> </a:t>
            </a:r>
            <a:r>
              <a:rPr lang="sk-SK" dirty="0" smtClean="0"/>
              <a:t>a</a:t>
            </a:r>
            <a:r>
              <a:rPr lang="sk-SK" dirty="0"/>
              <a:t> </a:t>
            </a:r>
            <a:r>
              <a:rPr lang="sk-SK" dirty="0" err="1" smtClean="0">
                <a:hlinkClick r:id="rId7" tooltip="Vapnik"/>
              </a:rPr>
              <a:t>Vapnik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sk-SK" dirty="0" smtClean="0"/>
              <a:t>nelineárna klasifikácia „</a:t>
            </a:r>
            <a:r>
              <a:rPr lang="sk-SK" dirty="0" err="1" smtClean="0"/>
              <a:t>Kernel</a:t>
            </a:r>
            <a:r>
              <a:rPr lang="sk-SK" dirty="0" smtClean="0"/>
              <a:t> trik“</a:t>
            </a:r>
            <a:endParaRPr lang="sk-SK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11559" y="3140968"/>
          <a:ext cx="2160241" cy="341091"/>
        </p:xfrm>
        <a:graphic>
          <a:graphicData uri="http://schemas.openxmlformats.org/presentationml/2006/ole">
            <p:oleObj spid="_x0000_s3076" name="Rovnice" r:id="rId8" imgW="1447800" imgH="228600" progId="Equation.3">
              <p:embed/>
            </p:oleObj>
          </a:graphicData>
        </a:graphic>
      </p:graphicFrame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2555776" y="3717032"/>
          <a:ext cx="238528" cy="216025"/>
        </p:xfrm>
        <a:graphic>
          <a:graphicData uri="http://schemas.openxmlformats.org/presentationml/2006/ole">
            <p:oleObj spid="_x0000_s3078" name="Rovnice" r:id="rId9" imgW="164957" imgH="152268" progId="Equation.3">
              <p:embed/>
            </p:oleObj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645024"/>
            <a:ext cx="7134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sk-SK" dirty="0" smtClean="0"/>
              <a:t>kde </a:t>
            </a:r>
            <a:r>
              <a:rPr lang="sk-SK" i="1" dirty="0"/>
              <a:t>K</a:t>
            </a:r>
            <a:r>
              <a:rPr lang="sk-SK" dirty="0"/>
              <a:t> je </a:t>
            </a:r>
            <a:r>
              <a:rPr lang="sk-SK" dirty="0" err="1"/>
              <a:t>kernelová</a:t>
            </a:r>
            <a:r>
              <a:rPr lang="sk-SK" dirty="0"/>
              <a:t> </a:t>
            </a:r>
            <a:r>
              <a:rPr lang="sk-SK" dirty="0" smtClean="0"/>
              <a:t>funkcia</a:t>
            </a:r>
            <a:r>
              <a:rPr lang="en-US" dirty="0" smtClean="0"/>
              <a:t>,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je transformácia do viacrozmerného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</a:t>
            </a:r>
            <a:r>
              <a:rPr kumimoji="0" lang="sk-SK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riestoru</a:t>
            </a:r>
            <a:r>
              <a:rPr kumimoji="0" lang="sk-SK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  <a:p>
            <a:r>
              <a:rPr lang="sk-SK" dirty="0" smtClean="0"/>
              <a:t> </a:t>
            </a:r>
            <a:r>
              <a:rPr lang="sk-SK" b="1" dirty="0" smtClean="0"/>
              <a:t>x</a:t>
            </a:r>
            <a:r>
              <a:rPr lang="en-US" dirty="0" smtClean="0"/>
              <a:t>,</a:t>
            </a:r>
            <a:r>
              <a:rPr lang="sk-SK" b="1" dirty="0" smtClean="0"/>
              <a:t> x</a:t>
            </a:r>
            <a:r>
              <a:rPr lang="en-US" b="1" dirty="0" smtClean="0"/>
              <a:t>’</a:t>
            </a:r>
            <a:r>
              <a:rPr lang="sk-SK" b="1" dirty="0" smtClean="0"/>
              <a:t> </a:t>
            </a:r>
            <a:r>
              <a:rPr lang="sk-SK" dirty="0"/>
              <a:t>sú vektory v </a:t>
            </a:r>
            <a:r>
              <a:rPr lang="sk-SK" dirty="0" smtClean="0"/>
              <a:t>pôvodnom</a:t>
            </a:r>
            <a:r>
              <a:rPr lang="en-US" dirty="0" smtClean="0"/>
              <a:t> </a:t>
            </a:r>
            <a:r>
              <a:rPr lang="sk-SK" dirty="0" smtClean="0"/>
              <a:t>priestore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5580112" y="2708920"/>
          <a:ext cx="1268141" cy="288032"/>
        </p:xfrm>
        <a:graphic>
          <a:graphicData uri="http://schemas.openxmlformats.org/presentationml/2006/ole">
            <p:oleObj spid="_x0000_s3081" name="Rovnice" r:id="rId10" imgW="1002865" imgH="228501" progId="Equation.3">
              <p:embed/>
            </p:oleObj>
          </a:graphicData>
        </a:graphic>
      </p:graphicFrame>
      <p:sp>
        <p:nvSpPr>
          <p:cNvPr id="15" name="Obdélník 14"/>
          <p:cNvSpPr/>
          <p:nvPr/>
        </p:nvSpPr>
        <p:spPr>
          <a:xfrm>
            <a:off x="107504" y="5733256"/>
            <a:ext cx="90364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>
                <a:hlinkClick r:id="rId11"/>
              </a:rPr>
              <a:t>http://www.youtube.com/watch?v=9NrALgHFwTo&amp;feature=related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hlinkClick r:id="rId12"/>
              </a:rPr>
              <a:t>http://www.youtube.com/watch?v=3liCbRZPrZA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1600" dirty="0" err="1" smtClean="0"/>
              <a:t>Bernhard</a:t>
            </a:r>
            <a:r>
              <a:rPr lang="sk-SK" sz="1600" dirty="0" smtClean="0"/>
              <a:t> </a:t>
            </a:r>
            <a:r>
              <a:rPr lang="sk-SK" sz="1600" dirty="0" err="1"/>
              <a:t>Schölkopf</a:t>
            </a:r>
            <a:r>
              <a:rPr lang="sk-SK" sz="1600" dirty="0"/>
              <a:t> and Alexander Smola. </a:t>
            </a:r>
            <a:r>
              <a:rPr lang="sk-SK" sz="1600" i="1" dirty="0" err="1"/>
              <a:t>Learning</a:t>
            </a:r>
            <a:r>
              <a:rPr lang="sk-SK" sz="1600" i="1" dirty="0"/>
              <a:t> </a:t>
            </a:r>
            <a:r>
              <a:rPr lang="sk-SK" sz="1600" i="1" dirty="0" err="1"/>
              <a:t>with</a:t>
            </a:r>
            <a:r>
              <a:rPr lang="sk-SK" sz="1600" i="1" dirty="0"/>
              <a:t> </a:t>
            </a:r>
            <a:r>
              <a:rPr lang="sk-SK" sz="1600" i="1" dirty="0" err="1"/>
              <a:t>Kernels</a:t>
            </a:r>
            <a:r>
              <a:rPr lang="sk-SK" sz="1600" dirty="0"/>
              <a:t>. </a:t>
            </a:r>
            <a:r>
              <a:rPr lang="sk-SK" sz="1600" dirty="0" err="1"/>
              <a:t>Adaptive</a:t>
            </a:r>
            <a:r>
              <a:rPr lang="sk-SK" sz="1600" dirty="0"/>
              <a:t> </a:t>
            </a:r>
            <a:r>
              <a:rPr lang="sk-SK" sz="1600" dirty="0" err="1"/>
              <a:t>Computation</a:t>
            </a:r>
            <a:r>
              <a:rPr lang="sk-SK" sz="1600" dirty="0"/>
              <a:t> and </a:t>
            </a:r>
            <a:r>
              <a:rPr lang="sk-SK" sz="1600" dirty="0" err="1"/>
              <a:t>Machine</a:t>
            </a:r>
            <a:r>
              <a:rPr lang="sk-SK" sz="1600" dirty="0"/>
              <a:t> </a:t>
            </a:r>
            <a:r>
              <a:rPr lang="sk-SK" sz="1600" dirty="0" err="1"/>
              <a:t>Learning</a:t>
            </a:r>
            <a:r>
              <a:rPr lang="sk-SK" sz="1600" dirty="0"/>
              <a:t>. </a:t>
            </a:r>
            <a:r>
              <a:rPr lang="sk-SK" sz="1600" dirty="0" err="1"/>
              <a:t>The</a:t>
            </a:r>
            <a:r>
              <a:rPr lang="sk-SK" sz="1600" dirty="0"/>
              <a:t> MIT Press, Cambridge, Massachusetts, USA, 2002. ISBN 0-262-19475-9</a:t>
            </a:r>
            <a:r>
              <a:rPr lang="sk-SK" dirty="0"/>
              <a:t>.</a:t>
            </a:r>
            <a:endParaRPr lang="en-US" dirty="0" smtClean="0"/>
          </a:p>
          <a:p>
            <a:endParaRPr lang="sk-SK" dirty="0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2339752" y="4365104"/>
          <a:ext cx="2088232" cy="368512"/>
        </p:xfrm>
        <a:graphic>
          <a:graphicData uri="http://schemas.openxmlformats.org/presentationml/2006/ole">
            <p:oleObj spid="_x0000_s3084" name="Rovnice" r:id="rId13" imgW="1295400" imgH="228600" progId="Equation.3">
              <p:embed/>
            </p:oleObj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979712" y="4725144"/>
          <a:ext cx="2569539" cy="843657"/>
        </p:xfrm>
        <a:graphic>
          <a:graphicData uri="http://schemas.openxmlformats.org/presentationml/2006/ole">
            <p:oleObj spid="_x0000_s3083" name="Rovnice" r:id="rId14" imgW="1689100" imgH="558800" progId="Equation.3">
              <p:embed/>
            </p:oleObj>
          </a:graphicData>
        </a:graphic>
      </p:graphicFrame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-468560" y="4365104"/>
            <a:ext cx="29523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81050" algn="l"/>
              </a:tabLst>
            </a:pP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sk-SK" dirty="0" err="1"/>
              <a:t>polynomický</a:t>
            </a:r>
            <a:r>
              <a:rPr lang="sk-SK" dirty="0"/>
              <a:t> </a:t>
            </a:r>
            <a:r>
              <a:rPr lang="sk-SK" dirty="0" err="1"/>
              <a:t>kernel</a:t>
            </a:r>
            <a:r>
              <a:rPr lang="sk-SK" dirty="0"/>
              <a:t> 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1241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sk-SK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395536" y="4941168"/>
            <a:ext cx="156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/>
              <a:t>gaussov</a:t>
            </a:r>
            <a:r>
              <a:rPr lang="sk-SK" dirty="0"/>
              <a:t> </a:t>
            </a:r>
            <a:r>
              <a:rPr lang="sk-SK" dirty="0" err="1"/>
              <a:t>kernel</a:t>
            </a:r>
            <a:endParaRPr lang="sk-SK" dirty="0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00875" y="3717032"/>
            <a:ext cx="21431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51520" y="11663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SVM Software</a:t>
            </a:r>
            <a:endParaRPr lang="sk-SK" sz="2400" dirty="0"/>
          </a:p>
        </p:txBody>
      </p:sp>
      <p:sp>
        <p:nvSpPr>
          <p:cNvPr id="5" name="Obdélník 4"/>
          <p:cNvSpPr/>
          <p:nvPr/>
        </p:nvSpPr>
        <p:spPr>
          <a:xfrm>
            <a:off x="2286000" y="18864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http://www.support-vector-machines.org/SVM_soft.html</a:t>
            </a:r>
            <a:endParaRPr lang="sk-SK" dirty="0"/>
          </a:p>
        </p:txBody>
      </p:sp>
      <p:sp>
        <p:nvSpPr>
          <p:cNvPr id="6" name="Obdélník 5"/>
          <p:cNvSpPr/>
          <p:nvPr/>
        </p:nvSpPr>
        <p:spPr>
          <a:xfrm>
            <a:off x="351488" y="692696"/>
            <a:ext cx="83164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b="1" dirty="0" smtClean="0"/>
              <a:t>STPRTOOL</a:t>
            </a:r>
          </a:p>
          <a:p>
            <a:r>
              <a:rPr lang="sk-SK" dirty="0" err="1" smtClean="0"/>
              <a:t>Statistical</a:t>
            </a:r>
            <a:r>
              <a:rPr lang="sk-SK" dirty="0" smtClean="0"/>
              <a:t> </a:t>
            </a:r>
            <a:r>
              <a:rPr lang="sk-SK" dirty="0" err="1"/>
              <a:t>Pattern</a:t>
            </a:r>
            <a:r>
              <a:rPr lang="sk-SK" dirty="0"/>
              <a:t> </a:t>
            </a:r>
            <a:r>
              <a:rPr lang="sk-SK" dirty="0" err="1"/>
              <a:t>Recognition</a:t>
            </a:r>
            <a:r>
              <a:rPr lang="sk-SK" dirty="0"/>
              <a:t> </a:t>
            </a:r>
            <a:r>
              <a:rPr lang="sk-SK" dirty="0" err="1" smtClean="0"/>
              <a:t>Toolbox</a:t>
            </a:r>
            <a:r>
              <a:rPr lang="sk-SK" dirty="0" smtClean="0"/>
              <a:t>, </a:t>
            </a:r>
            <a:r>
              <a:rPr lang="sk-SK" dirty="0" smtClean="0">
                <a:hlinkClick r:id="rId3"/>
              </a:rPr>
              <a:t>http://cmp.felk.cvut.cz/cmp/software/stprtool/</a:t>
            </a:r>
            <a:endParaRPr lang="sk-SK" dirty="0" smtClean="0"/>
          </a:p>
          <a:p>
            <a:r>
              <a:rPr lang="sk-SK" b="1" dirty="0"/>
              <a:t>Vojtech </a:t>
            </a:r>
            <a:r>
              <a:rPr lang="sk-SK" b="1" dirty="0" err="1" smtClean="0"/>
              <a:t>Franc</a:t>
            </a:r>
            <a:r>
              <a:rPr lang="sk-SK" b="1" dirty="0" smtClean="0"/>
              <a:t>, </a:t>
            </a:r>
            <a:r>
              <a:rPr lang="sk-SK" b="1" dirty="0" err="1"/>
              <a:t>Vaclav</a:t>
            </a:r>
            <a:r>
              <a:rPr lang="sk-SK" b="1" dirty="0"/>
              <a:t> HLAVAC</a:t>
            </a:r>
            <a:endParaRPr lang="sk-SK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501008"/>
            <a:ext cx="7565138" cy="245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délník 9"/>
          <p:cNvSpPr/>
          <p:nvPr/>
        </p:nvSpPr>
        <p:spPr>
          <a:xfrm>
            <a:off x="467544" y="1772816"/>
            <a:ext cx="8676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/>
              <a:t>Linear</a:t>
            </a:r>
            <a:r>
              <a:rPr lang="sk-SK" b="1" dirty="0"/>
              <a:t> </a:t>
            </a:r>
            <a:r>
              <a:rPr lang="sk-SK" b="1" dirty="0" err="1"/>
              <a:t>discriminant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endParaRPr lang="sk-SK" dirty="0"/>
          </a:p>
          <a:p>
            <a:r>
              <a:rPr lang="sk-SK" b="1" dirty="0" smtClean="0"/>
              <a:t>Feature </a:t>
            </a:r>
            <a:r>
              <a:rPr lang="sk-SK" b="1" dirty="0" err="1" smtClean="0"/>
              <a:t>extraction</a:t>
            </a:r>
            <a:r>
              <a:rPr lang="sk-SK" b="1" dirty="0" smtClean="0"/>
              <a:t> PCA, KPCA, </a:t>
            </a:r>
            <a:r>
              <a:rPr lang="sk-SK" b="1" dirty="0" err="1" smtClean="0"/>
              <a:t>Greedy</a:t>
            </a:r>
            <a:r>
              <a:rPr lang="sk-SK" b="1" dirty="0" smtClean="0"/>
              <a:t> </a:t>
            </a:r>
            <a:r>
              <a:rPr lang="sk-SK" b="1" dirty="0" err="1" smtClean="0"/>
              <a:t>Kernel</a:t>
            </a:r>
            <a:r>
              <a:rPr lang="sk-SK" b="1" dirty="0"/>
              <a:t> </a:t>
            </a:r>
            <a:r>
              <a:rPr lang="sk-SK" b="1" dirty="0" smtClean="0"/>
              <a:t>PCA, LDA, GDA, </a:t>
            </a:r>
            <a:endParaRPr lang="sk-SK" b="1" dirty="0" smtClean="0"/>
          </a:p>
          <a:p>
            <a:r>
              <a:rPr lang="sk-SK" b="1" dirty="0" err="1"/>
              <a:t>Density</a:t>
            </a:r>
            <a:r>
              <a:rPr lang="sk-SK" b="1" dirty="0"/>
              <a:t> </a:t>
            </a:r>
            <a:r>
              <a:rPr lang="sk-SK" b="1" dirty="0" err="1"/>
              <a:t>estimation</a:t>
            </a:r>
            <a:r>
              <a:rPr lang="sk-SK" b="1" dirty="0"/>
              <a:t> and </a:t>
            </a:r>
            <a:r>
              <a:rPr lang="sk-SK" b="1" dirty="0" err="1" smtClean="0"/>
              <a:t>clustering</a:t>
            </a:r>
            <a:endParaRPr lang="sk-SK" b="1" dirty="0" smtClean="0"/>
          </a:p>
          <a:p>
            <a:r>
              <a:rPr lang="sk-SK" b="1" dirty="0" err="1"/>
              <a:t>Support</a:t>
            </a:r>
            <a:r>
              <a:rPr lang="sk-SK" b="1" dirty="0"/>
              <a:t> </a:t>
            </a:r>
            <a:r>
              <a:rPr lang="sk-SK" b="1" dirty="0" err="1"/>
              <a:t>Vector</a:t>
            </a:r>
            <a:r>
              <a:rPr lang="sk-SK" b="1" dirty="0"/>
              <a:t> </a:t>
            </a:r>
            <a:r>
              <a:rPr lang="sk-SK" b="1" dirty="0" err="1" smtClean="0"/>
              <a:t>Machines</a:t>
            </a:r>
            <a:endParaRPr lang="sk-SK" b="1" dirty="0" smtClean="0"/>
          </a:p>
          <a:p>
            <a:r>
              <a:rPr lang="sk-SK" b="1" dirty="0" err="1" smtClean="0"/>
              <a:t>Regression</a:t>
            </a:r>
            <a:endParaRPr lang="sk-SK" b="1" dirty="0" smtClean="0"/>
          </a:p>
          <a:p>
            <a:r>
              <a:rPr lang="sk-SK" b="1" dirty="0" err="1"/>
              <a:t>Bayes</a:t>
            </a:r>
            <a:r>
              <a:rPr lang="sk-SK" b="1" dirty="0"/>
              <a:t> </a:t>
            </a:r>
            <a:r>
              <a:rPr lang="sk-SK" b="1" dirty="0" err="1" smtClean="0"/>
              <a:t>classifier</a:t>
            </a:r>
            <a:r>
              <a:rPr lang="sk-SK" b="1" dirty="0" smtClean="0"/>
              <a:t>...................</a:t>
            </a:r>
            <a:endParaRPr lang="sk-SK" b="1" dirty="0"/>
          </a:p>
        </p:txBody>
      </p:sp>
      <p:sp>
        <p:nvSpPr>
          <p:cNvPr id="11" name="Obdélník 10"/>
          <p:cNvSpPr/>
          <p:nvPr/>
        </p:nvSpPr>
        <p:spPr>
          <a:xfrm>
            <a:off x="755576" y="5949280"/>
            <a:ext cx="7542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5"/>
              </a:rPr>
              <a:t>http://www.mathworks.com/support/compilers/previous_releases.html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ex</a:t>
            </a:r>
            <a:r>
              <a:rPr lang="en-US" dirty="0" smtClean="0"/>
              <a:t> –setup</a:t>
            </a:r>
          </a:p>
          <a:p>
            <a:r>
              <a:rPr lang="sk-SK" dirty="0" err="1"/>
              <a:t>compilemex</a:t>
            </a:r>
            <a:r>
              <a:rPr lang="sk-SK" dirty="0"/>
              <a:t> ('C</a:t>
            </a:r>
            <a:r>
              <a:rPr lang="sk-SK" dirty="0" smtClean="0"/>
              <a:t>:\</a:t>
            </a:r>
            <a:r>
              <a:rPr lang="en-US" dirty="0" smtClean="0"/>
              <a:t>.....................</a:t>
            </a:r>
            <a:r>
              <a:rPr lang="sk-SK" dirty="0" smtClean="0"/>
              <a:t>\</a:t>
            </a:r>
            <a:r>
              <a:rPr lang="sk-SK" dirty="0" err="1"/>
              <a:t>stprtool</a:t>
            </a:r>
            <a:r>
              <a:rPr lang="sk-SK" dirty="0"/>
              <a:t>');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323528" y="18864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SVM STPRTOOL</a:t>
            </a:r>
            <a:endParaRPr lang="sk-SK" sz="2400" dirty="0"/>
          </a:p>
        </p:txBody>
      </p:sp>
      <p:sp>
        <p:nvSpPr>
          <p:cNvPr id="5" name="Obdélník 4"/>
          <p:cNvSpPr/>
          <p:nvPr/>
        </p:nvSpPr>
        <p:spPr>
          <a:xfrm>
            <a:off x="251520" y="764704"/>
            <a:ext cx="198150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dirty="0" err="1"/>
              <a:t>multi-class</a:t>
            </a:r>
            <a:r>
              <a:rPr lang="sk-SK" sz="2000" dirty="0"/>
              <a:t> </a:t>
            </a:r>
            <a:r>
              <a:rPr lang="sk-SK" sz="2000" dirty="0" smtClean="0"/>
              <a:t>SVM </a:t>
            </a:r>
            <a:r>
              <a:rPr lang="sk-SK" sz="2400" dirty="0" smtClean="0"/>
              <a:t>:</a:t>
            </a:r>
          </a:p>
          <a:p>
            <a:r>
              <a:rPr lang="sk-SK" b="1" dirty="0" smtClean="0"/>
              <a:t>bsvm2 : </a:t>
            </a:r>
            <a:endParaRPr lang="sk-SK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175" y="1124744"/>
            <a:ext cx="4314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véPole 6"/>
          <p:cNvSpPr txBox="1"/>
          <p:nvPr/>
        </p:nvSpPr>
        <p:spPr>
          <a:xfrm>
            <a:off x="395536" y="134076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Založené na OAA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L2-soft</a:t>
            </a:r>
            <a:r>
              <a:rPr lang="en-US" dirty="0"/>
              <a:t> margin penalization of </a:t>
            </a:r>
            <a:r>
              <a:rPr lang="en-US" dirty="0" smtClean="0"/>
              <a:t>misclassifications</a:t>
            </a:r>
            <a:r>
              <a:rPr lang="sk-SK" dirty="0" smtClean="0"/>
              <a:t>  p=2</a:t>
            </a:r>
            <a:endParaRPr lang="sk-SK" dirty="0"/>
          </a:p>
        </p:txBody>
      </p:sp>
      <p:sp>
        <p:nvSpPr>
          <p:cNvPr id="8" name="Obdélník 7"/>
          <p:cNvSpPr/>
          <p:nvPr/>
        </p:nvSpPr>
        <p:spPr>
          <a:xfrm>
            <a:off x="323528" y="2204864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 smtClean="0"/>
              <a:t>evalsvm</a:t>
            </a:r>
            <a:r>
              <a:rPr lang="sk-SK" b="1" dirty="0" smtClean="0"/>
              <a:t>: </a:t>
            </a:r>
            <a:r>
              <a:rPr lang="sk-SK" dirty="0" smtClean="0"/>
              <a:t>používa </a:t>
            </a:r>
            <a:r>
              <a:rPr lang="sk-SK" dirty="0" err="1" smtClean="0"/>
              <a:t>K-násobnú</a:t>
            </a:r>
            <a:r>
              <a:rPr lang="sk-SK" dirty="0" smtClean="0"/>
              <a:t> </a:t>
            </a:r>
            <a:r>
              <a:rPr lang="sk-SK" dirty="0" err="1" smtClean="0"/>
              <a:t>krosvalidáciu</a:t>
            </a:r>
            <a:r>
              <a:rPr lang="sk-SK" dirty="0" smtClean="0"/>
              <a:t>, </a:t>
            </a:r>
          </a:p>
          <a:p>
            <a:r>
              <a:rPr lang="sk-SK" dirty="0"/>
              <a:t>	</a:t>
            </a:r>
            <a:r>
              <a:rPr lang="sk-SK" dirty="0" smtClean="0"/>
              <a:t>pre </a:t>
            </a:r>
            <a:r>
              <a:rPr lang="sk-SK" dirty="0" err="1" smtClean="0"/>
              <a:t>multi</a:t>
            </a:r>
            <a:r>
              <a:rPr lang="sk-SK" dirty="0" err="1" smtClean="0"/>
              <a:t>-class</a:t>
            </a:r>
            <a:r>
              <a:rPr lang="sk-SK" dirty="0" smtClean="0"/>
              <a:t> aj binárne</a:t>
            </a:r>
            <a:r>
              <a:rPr lang="sk-SK" b="1" dirty="0" smtClean="0"/>
              <a:t> </a:t>
            </a:r>
          </a:p>
          <a:p>
            <a:endParaRPr lang="sk-SK" b="1" dirty="0"/>
          </a:p>
          <a:p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  <a:p>
            <a:endParaRPr lang="sk-SK" dirty="0"/>
          </a:p>
          <a:p>
            <a:r>
              <a:rPr lang="sk-SK" b="1" dirty="0" smtClean="0"/>
              <a:t>o</a:t>
            </a:r>
            <a:r>
              <a:rPr lang="en-US" b="1" dirty="0" err="1" smtClean="0"/>
              <a:t>aasvm</a:t>
            </a:r>
            <a:r>
              <a:rPr lang="sk-SK" b="1" dirty="0" smtClean="0"/>
              <a:t>:</a:t>
            </a:r>
            <a:r>
              <a:rPr lang="sk-SK" dirty="0" smtClean="0"/>
              <a:t> O</a:t>
            </a:r>
            <a:r>
              <a:rPr lang="en-US" dirty="0" smtClean="0"/>
              <a:t>ne-</a:t>
            </a:r>
            <a:r>
              <a:rPr lang="sk-SK" dirty="0"/>
              <a:t>A</a:t>
            </a:r>
            <a:r>
              <a:rPr lang="en-US" dirty="0" smtClean="0"/>
              <a:t>gains-</a:t>
            </a:r>
            <a:r>
              <a:rPr lang="sk-SK" dirty="0" smtClean="0"/>
              <a:t>A</a:t>
            </a:r>
            <a:r>
              <a:rPr lang="en-US" dirty="0" err="1" smtClean="0"/>
              <a:t>ll</a:t>
            </a:r>
            <a:r>
              <a:rPr lang="en-US" dirty="0"/>
              <a:t> </a:t>
            </a:r>
            <a:r>
              <a:rPr lang="en-US" dirty="0" err="1" smtClean="0"/>
              <a:t>deconposition</a:t>
            </a:r>
            <a:r>
              <a:rPr lang="sk-SK" dirty="0" smtClean="0"/>
              <a:t> , </a:t>
            </a:r>
            <a:r>
              <a:rPr lang="en-US" dirty="0" smtClean="0"/>
              <a:t>transforms the</a:t>
            </a:r>
          </a:p>
          <a:p>
            <a:r>
              <a:rPr lang="en-US" dirty="0" smtClean="0"/>
              <a:t>multi-class problem into a series of </a:t>
            </a:r>
            <a:r>
              <a:rPr lang="en-US" i="1" dirty="0" smtClean="0"/>
              <a:t>c</a:t>
            </a:r>
            <a:r>
              <a:rPr lang="en-US" dirty="0" smtClean="0"/>
              <a:t> binary subtasks</a:t>
            </a:r>
            <a:endParaRPr lang="sk-SK" dirty="0" smtClean="0"/>
          </a:p>
          <a:p>
            <a:endParaRPr lang="en-US" b="1" dirty="0" smtClean="0"/>
          </a:p>
          <a:p>
            <a:r>
              <a:rPr lang="sk-SK" b="1" dirty="0" err="1" smtClean="0"/>
              <a:t>oaosvm</a:t>
            </a:r>
            <a:r>
              <a:rPr lang="sk-SK" b="1" dirty="0" smtClean="0"/>
              <a:t>: </a:t>
            </a:r>
            <a:r>
              <a:rPr lang="sk-SK" dirty="0" err="1" smtClean="0"/>
              <a:t>One-Against-One</a:t>
            </a:r>
            <a:r>
              <a:rPr lang="sk-SK" dirty="0" smtClean="0"/>
              <a:t> </a:t>
            </a:r>
            <a:r>
              <a:rPr lang="sk-SK" dirty="0" err="1" smtClean="0"/>
              <a:t>decomposition</a:t>
            </a:r>
            <a:r>
              <a:rPr lang="sk-SK" dirty="0" smtClean="0"/>
              <a:t> </a:t>
            </a:r>
            <a:r>
              <a:rPr lang="nn-NO" dirty="0" smtClean="0"/>
              <a:t> g = c(c − 1)/2</a:t>
            </a:r>
            <a:endParaRPr lang="sk-SK" dirty="0" smtClean="0"/>
          </a:p>
          <a:p>
            <a:r>
              <a:rPr lang="en-US" dirty="0" smtClean="0"/>
              <a:t>transforms the</a:t>
            </a:r>
            <a:r>
              <a:rPr lang="sk-SK" dirty="0" smtClean="0"/>
              <a:t> </a:t>
            </a:r>
            <a:r>
              <a:rPr lang="en-US" dirty="0" smtClean="0"/>
              <a:t>multi-class problem into a series of </a:t>
            </a:r>
            <a:r>
              <a:rPr lang="sk-SK" i="1" dirty="0" smtClean="0"/>
              <a:t>g</a:t>
            </a:r>
            <a:r>
              <a:rPr lang="en-US" dirty="0" smtClean="0"/>
              <a:t> binary subtasks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17412" name="Picture 4" descr="http://2.bp.blogspot.com/_RkGN19R4GoQ/S54ZsTBIhTI/AAAAAAAAAEk/crpfkP1KvRg/s400/K-fold+cross-valida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16832"/>
            <a:ext cx="2704728" cy="1836449"/>
          </a:xfrm>
          <a:prstGeom prst="rect">
            <a:avLst/>
          </a:prstGeom>
          <a:noFill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5829300"/>
            <a:ext cx="2562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délník 10"/>
          <p:cNvSpPr/>
          <p:nvPr/>
        </p:nvSpPr>
        <p:spPr>
          <a:xfrm>
            <a:off x="5508104" y="6211669"/>
            <a:ext cx="6156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“One Against One” or “One Against All</a:t>
            </a:r>
            <a:endParaRPr lang="sk-SK" dirty="0" smtClean="0">
              <a:hlinkClick r:id="rId5"/>
            </a:endParaRPr>
          </a:p>
          <a:p>
            <a:r>
              <a:rPr lang="sk-SK" dirty="0" smtClean="0">
                <a:hlinkClick r:id="rId5"/>
              </a:rPr>
              <a:t>http://hal.inria.fr/docs/00/10/39/55/PDF/cr102875872670.pdf</a:t>
            </a:r>
            <a:endParaRPr lang="sk-SK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838825"/>
            <a:ext cx="3105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88640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err="1" smtClean="0"/>
              <a:t>binary</a:t>
            </a:r>
            <a:r>
              <a:rPr lang="sk-SK" dirty="0" smtClean="0"/>
              <a:t> SVM </a:t>
            </a:r>
            <a:r>
              <a:rPr lang="sk-SK" sz="2000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err="1" smtClean="0"/>
              <a:t>smo</a:t>
            </a:r>
            <a:r>
              <a:rPr lang="en-US" sz="2000" b="1" dirty="0" smtClean="0"/>
              <a:t>: </a:t>
            </a:r>
            <a:r>
              <a:rPr lang="en-US" sz="2000" dirty="0"/>
              <a:t>Sequential Minimal </a:t>
            </a:r>
            <a:r>
              <a:rPr lang="en-US" sz="2000" dirty="0" smtClean="0"/>
              <a:t>Optimizer</a:t>
            </a:r>
            <a:r>
              <a:rPr lang="en-US" sz="2000" dirty="0"/>
              <a:t> (SMO) [</a:t>
            </a:r>
            <a:r>
              <a:rPr lang="en-US" sz="2000" dirty="0">
                <a:hlinkClick r:id="rId2" tooltip="J.C.Platt. Sequential minimal optimizer: A fast algorithm for training support vector machines. Technical Report MSR-TR-98-14, Microsoft Research, Redmond, 1998. http://www.research.microsoft.com/~jplatt/smo.html."/>
              </a:rPr>
              <a:t>Platt98</a:t>
            </a:r>
            <a:r>
              <a:rPr lang="en-US" sz="2000" dirty="0"/>
              <a:t>] to train the binary Support Vector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  Machines Classifier with L1-soft </a:t>
            </a:r>
            <a:r>
              <a:rPr lang="en-US" sz="2000" dirty="0" smtClean="0"/>
              <a:t>margin</a:t>
            </a:r>
          </a:p>
          <a:p>
            <a:r>
              <a:rPr lang="sk-SK" sz="1400" dirty="0" err="1"/>
              <a:t>J.C.Platt</a:t>
            </a:r>
            <a:r>
              <a:rPr lang="sk-SK" sz="1400" dirty="0"/>
              <a:t>. </a:t>
            </a:r>
            <a:r>
              <a:rPr lang="sk-SK" sz="1400" b="1" dirty="0" err="1"/>
              <a:t>Sequential</a:t>
            </a:r>
            <a:r>
              <a:rPr lang="sk-SK" sz="1400" b="1" dirty="0"/>
              <a:t> </a:t>
            </a:r>
            <a:r>
              <a:rPr lang="sk-SK" sz="1400" b="1" dirty="0" err="1"/>
              <a:t>minimal</a:t>
            </a:r>
            <a:r>
              <a:rPr lang="sk-SK" sz="1400" b="1" dirty="0"/>
              <a:t> </a:t>
            </a:r>
            <a:r>
              <a:rPr lang="sk-SK" sz="1400" b="1" dirty="0" err="1"/>
              <a:t>optimizer</a:t>
            </a:r>
            <a:r>
              <a:rPr lang="sk-SK" sz="1400" b="1" dirty="0"/>
              <a:t>: A </a:t>
            </a:r>
            <a:r>
              <a:rPr lang="sk-SK" sz="1400" b="1" dirty="0" err="1"/>
              <a:t>fast</a:t>
            </a:r>
            <a:r>
              <a:rPr lang="sk-SK" sz="1400" b="1" dirty="0"/>
              <a:t> </a:t>
            </a:r>
            <a:r>
              <a:rPr lang="sk-SK" sz="1400" b="1" dirty="0" err="1"/>
              <a:t>algorithm</a:t>
            </a:r>
            <a:r>
              <a:rPr lang="sk-SK" sz="1400" b="1" dirty="0"/>
              <a:t> </a:t>
            </a:r>
            <a:r>
              <a:rPr lang="sk-SK" sz="1400" b="1" dirty="0" err="1"/>
              <a:t>for</a:t>
            </a:r>
            <a:r>
              <a:rPr lang="sk-SK" sz="1400" b="1" dirty="0"/>
              <a:t> </a:t>
            </a:r>
            <a:r>
              <a:rPr lang="sk-SK" sz="1400" b="1" dirty="0" err="1"/>
              <a:t>training</a:t>
            </a:r>
            <a:r>
              <a:rPr lang="sk-SK" sz="1400" b="1" dirty="0"/>
              <a:t> </a:t>
            </a:r>
            <a:r>
              <a:rPr lang="sk-SK" sz="1400" b="1" dirty="0" err="1"/>
              <a:t>support</a:t>
            </a:r>
            <a:r>
              <a:rPr lang="sk-SK" sz="1400" b="1" dirty="0"/>
              <a:t> </a:t>
            </a:r>
            <a:r>
              <a:rPr lang="sk-SK" sz="1400" b="1" dirty="0" err="1"/>
              <a:t>vector</a:t>
            </a:r>
            <a:r>
              <a:rPr lang="sk-SK" sz="1400" b="1" dirty="0"/>
              <a:t> </a:t>
            </a:r>
            <a:r>
              <a:rPr lang="sk-SK" sz="1400" b="1" dirty="0" err="1"/>
              <a:t>machines</a:t>
            </a:r>
            <a:r>
              <a:rPr lang="sk-SK" sz="1400" dirty="0"/>
              <a:t>. </a:t>
            </a:r>
            <a:endParaRPr lang="en-US" sz="1400" dirty="0" smtClean="0"/>
          </a:p>
          <a:p>
            <a:r>
              <a:rPr lang="sk-SK" sz="1400" dirty="0" err="1" smtClean="0"/>
              <a:t>Technical</a:t>
            </a:r>
            <a:r>
              <a:rPr lang="sk-SK" sz="1400" dirty="0" smtClean="0"/>
              <a:t> </a:t>
            </a:r>
            <a:r>
              <a:rPr lang="sk-SK" sz="1400" dirty="0"/>
              <a:t>Report MSR-TR-98-14, Microsoft </a:t>
            </a:r>
            <a:r>
              <a:rPr lang="sk-SK" sz="1400" dirty="0" err="1"/>
              <a:t>Research</a:t>
            </a:r>
            <a:r>
              <a:rPr lang="sk-SK" sz="1400" dirty="0"/>
              <a:t>, Redmond, </a:t>
            </a:r>
            <a:r>
              <a:rPr lang="sk-SK" sz="1400" dirty="0" smtClean="0"/>
              <a:t>1998</a:t>
            </a:r>
            <a:endParaRPr lang="en-US" sz="1400" dirty="0" smtClean="0"/>
          </a:p>
          <a:p>
            <a:endParaRPr lang="en-US" sz="1400" b="1" dirty="0"/>
          </a:p>
          <a:p>
            <a:r>
              <a:rPr lang="en-US" sz="2000" b="1" dirty="0" smtClean="0"/>
              <a:t>svm1d: </a:t>
            </a:r>
            <a:r>
              <a:rPr lang="en-US" sz="2000" dirty="0"/>
              <a:t>trains the linear SVM </a:t>
            </a:r>
            <a:r>
              <a:rPr lang="en-US" sz="2000" dirty="0" smtClean="0"/>
              <a:t>binary</a:t>
            </a:r>
            <a:r>
              <a:rPr lang="en-US" sz="2000" dirty="0"/>
              <a:t> </a:t>
            </a:r>
            <a:r>
              <a:rPr lang="en-US" sz="2000" dirty="0" smtClean="0"/>
              <a:t>classifier</a:t>
            </a:r>
            <a:r>
              <a:rPr lang="en-US" sz="2000" dirty="0"/>
              <a:t> for the 1-dimensional training </a:t>
            </a:r>
            <a:r>
              <a:rPr lang="en-US" sz="2000" dirty="0" smtClean="0"/>
              <a:t>data</a:t>
            </a:r>
          </a:p>
          <a:p>
            <a:endParaRPr lang="en-US" sz="2000" b="1" dirty="0"/>
          </a:p>
          <a:p>
            <a:r>
              <a:rPr lang="en-US" sz="2000" b="1" dirty="0" smtClean="0"/>
              <a:t>svm2: </a:t>
            </a:r>
            <a:r>
              <a:rPr lang="en-US" sz="2000" dirty="0"/>
              <a:t>binary Support Vector </a:t>
            </a:r>
            <a:r>
              <a:rPr lang="en-US" sz="2000" dirty="0" smtClean="0"/>
              <a:t>Machines</a:t>
            </a:r>
            <a:r>
              <a:rPr lang="en-US" sz="2000" dirty="0"/>
              <a:t> </a:t>
            </a:r>
            <a:r>
              <a:rPr lang="en-US" sz="2000" dirty="0" smtClean="0"/>
              <a:t>classifier</a:t>
            </a:r>
            <a:r>
              <a:rPr lang="en-US" sz="2000" dirty="0"/>
              <a:t> with L2-soft </a:t>
            </a:r>
            <a:r>
              <a:rPr lang="en-US" sz="2000" dirty="0" smtClean="0"/>
              <a:t>margin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sk-SK" sz="2000" b="1" dirty="0" err="1"/>
              <a:t>Support</a:t>
            </a:r>
            <a:r>
              <a:rPr lang="sk-SK" sz="2000" b="1" dirty="0"/>
              <a:t> </a:t>
            </a:r>
            <a:r>
              <a:rPr lang="sk-SK" sz="2000" b="1" dirty="0" err="1"/>
              <a:t>Vector</a:t>
            </a:r>
            <a:r>
              <a:rPr lang="sk-SK" sz="2000" b="1" dirty="0"/>
              <a:t> </a:t>
            </a:r>
            <a:r>
              <a:rPr lang="sk-SK" sz="2000" b="1" dirty="0" err="1"/>
              <a:t>Machines</a:t>
            </a:r>
            <a:r>
              <a:rPr lang="sk-SK" sz="2000" b="1" dirty="0"/>
              <a:t> </a:t>
            </a:r>
            <a:r>
              <a:rPr lang="sk-SK" sz="2000" b="1" dirty="0" err="1" smtClean="0"/>
              <a:t>Classifier</a:t>
            </a:r>
            <a:r>
              <a:rPr lang="en-US" sz="2000" b="1" dirty="0" smtClean="0"/>
              <a:t>  : </a:t>
            </a:r>
          </a:p>
          <a:p>
            <a:r>
              <a:rPr lang="sk-SK" sz="2000" b="1" dirty="0" err="1" smtClean="0"/>
              <a:t>svmclass</a:t>
            </a:r>
            <a:endParaRPr lang="en-US" sz="2000" b="1" dirty="0" smtClean="0"/>
          </a:p>
          <a:p>
            <a:r>
              <a:rPr lang="sk-SK" sz="2000" b="1" dirty="0" smtClean="0"/>
              <a:t>m</a:t>
            </a:r>
            <a:r>
              <a:rPr lang="en-US" sz="2000" b="1" dirty="0" err="1" smtClean="0"/>
              <a:t>vsvmclass</a:t>
            </a:r>
            <a:r>
              <a:rPr lang="sk-SK" sz="2000" b="1" dirty="0" smtClean="0"/>
              <a:t>:</a:t>
            </a:r>
            <a:r>
              <a:rPr lang="en-US" sz="2000" dirty="0" smtClean="0"/>
              <a:t> multi-class SVM classifier based on majority voting</a:t>
            </a:r>
            <a:endParaRPr lang="sk-SK" sz="2000" dirty="0" smtClean="0"/>
          </a:p>
          <a:p>
            <a:r>
              <a:rPr lang="sk-SK" sz="2000" b="1" dirty="0" smtClean="0"/>
              <a:t>		</a:t>
            </a:r>
            <a:r>
              <a:rPr lang="sk-SK" sz="2000" dirty="0" smtClean="0"/>
              <a:t>rozšírenie </a:t>
            </a:r>
            <a:r>
              <a:rPr lang="sk-SK" sz="2000" dirty="0" err="1" smtClean="0"/>
              <a:t>svmclass</a:t>
            </a:r>
            <a:r>
              <a:rPr lang="sk-SK" sz="2000" dirty="0" smtClean="0"/>
              <a:t>, rozhodnutie na základe </a:t>
            </a:r>
            <a:r>
              <a:rPr lang="sk-SK" sz="2000" dirty="0" err="1" smtClean="0"/>
              <a:t>votes</a:t>
            </a:r>
            <a:endParaRPr lang="sk-SK" sz="2000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/>
              <a:t>Interface to SVM^{light} </a:t>
            </a:r>
            <a:r>
              <a:rPr lang="en-US" sz="2000" b="1" dirty="0" smtClean="0"/>
              <a:t>software : </a:t>
            </a:r>
            <a:r>
              <a:rPr lang="sk-SK" sz="2000" b="1" dirty="0" err="1" smtClean="0"/>
              <a:t>svmlight</a:t>
            </a:r>
            <a:r>
              <a:rPr lang="en-US" sz="2000" b="1" dirty="0" smtClean="0"/>
              <a:t>, </a:t>
            </a:r>
            <a:r>
              <a:rPr lang="sk-SK" sz="2000" b="1" dirty="0" smtClean="0"/>
              <a:t>xy2svmlight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DEMO_SVM – </a:t>
            </a:r>
            <a:r>
              <a:rPr lang="en-US" sz="2000" b="1" dirty="0" err="1" smtClean="0"/>
              <a:t>gui</a:t>
            </a:r>
            <a:r>
              <a:rPr lang="en-US" sz="2000" b="1" dirty="0" smtClean="0"/>
              <a:t> demo pre binary SVM  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289</Words>
  <Application>Microsoft Office PowerPoint</Application>
  <PresentationFormat>Předvádění na obrazovce (4:3)</PresentationFormat>
  <Paragraphs>85</Paragraphs>
  <Slides>6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8" baseType="lpstr">
      <vt:lpstr>Motiv sady Office</vt:lpstr>
      <vt:lpstr>Editor rovnic 3.0</vt:lpstr>
      <vt:lpstr>Support Vector Machine (SVM) Stroj s podpornými vektormi  </vt:lpstr>
      <vt:lpstr>Snímek 2</vt:lpstr>
      <vt:lpstr>Snímek 3</vt:lpstr>
      <vt:lpstr>Snímek 4</vt:lpstr>
      <vt:lpstr>Snímek 5</vt:lpstr>
      <vt:lpstr>Snímek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mato</dc:creator>
  <cp:lastModifiedBy>mato</cp:lastModifiedBy>
  <cp:revision>38</cp:revision>
  <dcterms:created xsi:type="dcterms:W3CDTF">2011-11-20T17:35:53Z</dcterms:created>
  <dcterms:modified xsi:type="dcterms:W3CDTF">2011-11-20T22:52:01Z</dcterms:modified>
</cp:coreProperties>
</file>