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/>
    <p:restoredTop sz="88071"/>
  </p:normalViewPr>
  <p:slideViewPr>
    <p:cSldViewPr snapToGrid="0" snapToObjects="1">
      <p:cViewPr varScale="1">
        <p:scale>
          <a:sx n="71" d="100"/>
          <a:sy n="7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45E7-2958-CC4D-94A2-DDE56942E38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9E40A-8544-9C48-8419-8F42D9EB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content is information</a:t>
            </a:r>
            <a:r>
              <a:rPr lang="en-US" baseline="0" dirty="0" smtClean="0"/>
              <a:t> available for all surveyed persons in AHS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9E40A-8544-9C48-8419-8F42D9EB6C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9E40A-8544-9C48-8419-8F42D9EB6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9E40A-8544-9C48-8419-8F42D9EB6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9E40A-8544-9C48-8419-8F42D9EB6C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5378-4246-7440-B9E9-F0ABF4D74193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28AD-AE6A-4649-921C-ACCDB051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project data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1845"/>
            <a:ext cx="9144000" cy="1655762"/>
          </a:xfrm>
        </p:spPr>
        <p:txBody>
          <a:bodyPr/>
          <a:lstStyle/>
          <a:p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Dr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Kim Bell-Anderson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3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979834"/>
            <a:ext cx="10515600" cy="3281791"/>
          </a:xfrm>
        </p:spPr>
      </p:pic>
    </p:spTree>
    <p:extLst>
      <p:ext uri="{BB962C8B-B14F-4D97-AF65-F5344CB8AC3E}">
        <p14:creationId xmlns:p14="http://schemas.microsoft.com/office/powerpoint/2010/main" val="198928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Sui, Z., </a:t>
            </a:r>
            <a:r>
              <a:rPr lang="en-US" sz="2000" dirty="0" err="1"/>
              <a:t>Raubenheimer</a:t>
            </a:r>
            <a:r>
              <a:rPr lang="en-US" sz="2000" dirty="0"/>
              <a:t>, D., &amp; </a:t>
            </a:r>
            <a:r>
              <a:rPr lang="en-US" sz="2000" dirty="0" err="1"/>
              <a:t>Rangan</a:t>
            </a:r>
            <a:r>
              <a:rPr lang="en-US" sz="2000" dirty="0"/>
              <a:t>, A. (2017). Exploratory analysis of meal composition in Australia: meat and accompanying foods. </a:t>
            </a:r>
            <a:r>
              <a:rPr lang="en-US" sz="2000" i="1" dirty="0"/>
              <a:t>Public Health Nutrition</a:t>
            </a:r>
            <a:r>
              <a:rPr lang="en-US" sz="2000" dirty="0"/>
              <a:t>, </a:t>
            </a:r>
            <a:r>
              <a:rPr lang="en-US" sz="2000" i="1" dirty="0"/>
              <a:t>20</a:t>
            </a:r>
            <a:r>
              <a:rPr lang="en-US" sz="2000" dirty="0"/>
              <a:t>(12), 2157–2165. </a:t>
            </a:r>
            <a:endParaRPr lang="en-US" sz="2000" dirty="0" smtClean="0"/>
          </a:p>
          <a:p>
            <a:r>
              <a:rPr lang="en-US" sz="2000" dirty="0"/>
              <a:t>Sui, Z., </a:t>
            </a:r>
            <a:r>
              <a:rPr lang="en-US" sz="2000" dirty="0" err="1"/>
              <a:t>Raubenheimer</a:t>
            </a:r>
            <a:r>
              <a:rPr lang="en-US" sz="2000" dirty="0"/>
              <a:t>, D., &amp; </a:t>
            </a:r>
            <a:r>
              <a:rPr lang="en-US" sz="2000" dirty="0" err="1"/>
              <a:t>Rangan</a:t>
            </a:r>
            <a:r>
              <a:rPr lang="en-US" sz="2000" dirty="0"/>
              <a:t>, A. (2017). Consumption patterns of meat, poultry, and fish after disaggregation of mixed dishes: secondary analysis of the Australian National Nutrition and Physical Activity Survey 2011–12, 1–12. </a:t>
            </a:r>
            <a:endParaRPr lang="en-US" sz="2000" dirty="0" smtClean="0"/>
          </a:p>
          <a:p>
            <a:r>
              <a:rPr lang="en-US" sz="2000" dirty="0"/>
              <a:t>Brand-Miller, J. C., &amp; Barclay, A. W. (2017). Declining consumption of added sugars and sugar-sweetened beverages in Australia: a challenge for obesity prevention. </a:t>
            </a:r>
            <a:r>
              <a:rPr lang="en-US" sz="2000" i="1" dirty="0"/>
              <a:t>The American Journal of Clinical </a:t>
            </a:r>
            <a:r>
              <a:rPr lang="en-US" sz="2000" i="1" dirty="0" smtClean="0"/>
              <a:t>Nutrition</a:t>
            </a:r>
          </a:p>
          <a:p>
            <a:r>
              <a:rPr lang="en-US" sz="2000" dirty="0" err="1"/>
              <a:t>Engelen</a:t>
            </a:r>
            <a:r>
              <a:rPr lang="en-US" sz="2000" dirty="0"/>
              <a:t>, L., Gale, J., Chau, J. Y., Hardy, L. L., Mackey, M., Johnson, N., et al. (2017). Who is at risk of chronic disease? Associations between risk profiles of physical activity, sitting and cardio‐metabolic disease in Australian adults. </a:t>
            </a:r>
            <a:r>
              <a:rPr lang="en-US" sz="2000" i="1" dirty="0"/>
              <a:t>Australian and New Zealand Journal of Public Health</a:t>
            </a:r>
            <a:r>
              <a:rPr lang="en-US" sz="2000" dirty="0"/>
              <a:t>, </a:t>
            </a:r>
            <a:r>
              <a:rPr lang="en-US" sz="2000" i="1" dirty="0"/>
              <a:t>41</a:t>
            </a:r>
            <a:r>
              <a:rPr lang="en-US" sz="2000" dirty="0"/>
              <a:t>(2), 178–183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295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193300"/>
            <a:ext cx="8127372" cy="6664700"/>
          </a:xfrm>
        </p:spPr>
      </p:pic>
    </p:spTree>
    <p:extLst>
      <p:ext uri="{BB962C8B-B14F-4D97-AF65-F5344CB8AC3E}">
        <p14:creationId xmlns:p14="http://schemas.microsoft.com/office/powerpoint/2010/main" val="15178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from: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Australian </a:t>
            </a:r>
            <a:r>
              <a:rPr lang="en-US" dirty="0"/>
              <a:t>Health Survey, National Health Survey </a:t>
            </a:r>
            <a:r>
              <a:rPr lang="en-US" dirty="0" smtClean="0"/>
              <a:t>2011-2012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National </a:t>
            </a:r>
            <a:r>
              <a:rPr lang="en-US" dirty="0"/>
              <a:t>Nutrition and Physical Activity Survey 2011-2012 Basic 3</a:t>
            </a:r>
            <a:r>
              <a:rPr lang="en-US" baseline="30000" dirty="0"/>
              <a:t>Rd</a:t>
            </a:r>
            <a:r>
              <a:rPr lang="en-US" dirty="0"/>
              <a:t> </a:t>
            </a:r>
            <a:r>
              <a:rPr lang="en-US" dirty="0" smtClean="0"/>
              <a:t>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Australian Health Survey 2011-12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largest </a:t>
            </a:r>
            <a:r>
              <a:rPr lang="en-US" dirty="0"/>
              <a:t>and most comprehensive health survey ever conducted in Australia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combines:</a:t>
            </a:r>
          </a:p>
          <a:p>
            <a:pPr lvl="1"/>
            <a:r>
              <a:rPr lang="en-US" dirty="0" smtClean="0"/>
              <a:t>National </a:t>
            </a:r>
            <a:r>
              <a:rPr lang="en-US" dirty="0"/>
              <a:t>Health Survey (NHS) </a:t>
            </a:r>
            <a:endParaRPr lang="en-US" dirty="0" smtClean="0"/>
          </a:p>
          <a:p>
            <a:pPr lvl="1"/>
            <a:r>
              <a:rPr lang="en-US" dirty="0" smtClean="0"/>
              <a:t>National </a:t>
            </a:r>
            <a:r>
              <a:rPr lang="en-US" dirty="0"/>
              <a:t>Aboriginal and Torres Strait Islander Health Survey </a:t>
            </a:r>
            <a:endParaRPr lang="en-US" dirty="0" smtClean="0"/>
          </a:p>
          <a:p>
            <a:pPr lvl="1"/>
            <a:r>
              <a:rPr lang="en-US" dirty="0" smtClean="0"/>
              <a:t>National </a:t>
            </a:r>
            <a:r>
              <a:rPr lang="en-US" dirty="0"/>
              <a:t>Nutrition and Physical Activity Survey (NNPAS) </a:t>
            </a:r>
            <a:endParaRPr lang="en-US" dirty="0" smtClean="0"/>
          </a:p>
          <a:p>
            <a:pPr lvl="1"/>
            <a:r>
              <a:rPr lang="en-US" dirty="0" smtClean="0"/>
              <a:t>National </a:t>
            </a:r>
            <a:r>
              <a:rPr lang="en-US" dirty="0"/>
              <a:t>Health Measures Survey (NHMS)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0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10" y="148187"/>
            <a:ext cx="9653780" cy="6666294"/>
          </a:xfrm>
        </p:spPr>
      </p:pic>
    </p:spTree>
    <p:extLst>
      <p:ext uri="{BB962C8B-B14F-4D97-AF65-F5344CB8AC3E}">
        <p14:creationId xmlns:p14="http://schemas.microsoft.com/office/powerpoint/2010/main" val="47379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1595718"/>
            <a:ext cx="11908665" cy="3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9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for </a:t>
            </a:r>
            <a:r>
              <a:rPr lang="en-US" dirty="0"/>
              <a:t>r</a:t>
            </a:r>
            <a:r>
              <a:rPr lang="en-US" dirty="0" smtClean="0"/>
              <a:t>esearch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5" y="1625734"/>
            <a:ext cx="9834297" cy="4954360"/>
          </a:xfrm>
        </p:spPr>
      </p:pic>
    </p:spTree>
    <p:extLst>
      <p:ext uri="{BB962C8B-B14F-4D97-AF65-F5344CB8AC3E}">
        <p14:creationId xmlns:p14="http://schemas.microsoft.com/office/powerpoint/2010/main" val="53108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definitions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88" y="1180165"/>
            <a:ext cx="10941424" cy="50951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Usual </a:t>
            </a:r>
            <a:r>
              <a:rPr lang="en-US" sz="1600" dirty="0"/>
              <a:t>daily intake of fruit and vegetables in the </a:t>
            </a:r>
            <a:r>
              <a:rPr lang="en-US" sz="1600" dirty="0" smtClean="0"/>
              <a:t>AHS </a:t>
            </a:r>
            <a:r>
              <a:rPr lang="en-US" sz="1600" dirty="0"/>
              <a:t>is based on </a:t>
            </a:r>
            <a:r>
              <a:rPr lang="en-US" sz="1600" dirty="0" smtClean="0"/>
              <a:t>self-reported </a:t>
            </a:r>
            <a:r>
              <a:rPr lang="en-US" sz="1600" dirty="0"/>
              <a:t>data for the number of serves of fruit and vegetables that people usually ate each day. 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/>
              <a:t>A </a:t>
            </a:r>
            <a:r>
              <a:rPr lang="en-US" sz="1600" b="1" dirty="0"/>
              <a:t>serve of vegetables </a:t>
            </a:r>
            <a:r>
              <a:rPr lang="en-US" sz="1600" dirty="0"/>
              <a:t>was defined </a:t>
            </a:r>
            <a:r>
              <a:rPr lang="en-US" sz="1600" dirty="0" smtClean="0"/>
              <a:t>as: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 </a:t>
            </a:r>
            <a:r>
              <a:rPr lang="en-US" sz="1600" dirty="0"/>
              <a:t>half a cup of cooked </a:t>
            </a:r>
            <a:r>
              <a:rPr lang="en-US" sz="1600" dirty="0" smtClean="0"/>
              <a:t>vegetables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one </a:t>
            </a:r>
            <a:r>
              <a:rPr lang="en-US" sz="1600" dirty="0"/>
              <a:t>medium potato or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one </a:t>
            </a:r>
            <a:r>
              <a:rPr lang="en-US" sz="1600" dirty="0"/>
              <a:t>cup of salad vegetables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/>
              <a:t>approximately 75 grams). </a:t>
            </a:r>
            <a:r>
              <a:rPr lang="en-US" sz="1600" dirty="0"/>
              <a:t>	</a:t>
            </a:r>
            <a:r>
              <a:rPr lang="en-US" sz="1600" dirty="0" smtClean="0"/>
              <a:t>						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A </a:t>
            </a:r>
            <a:r>
              <a:rPr lang="en-US" sz="1600" b="1" dirty="0"/>
              <a:t>serve of fruit </a:t>
            </a:r>
            <a:r>
              <a:rPr lang="en-US" sz="1600" dirty="0"/>
              <a:t>was defined </a:t>
            </a:r>
            <a:r>
              <a:rPr lang="en-US" sz="1600" dirty="0" smtClean="0"/>
              <a:t>as: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 </a:t>
            </a:r>
            <a:r>
              <a:rPr lang="en-US" sz="1600" dirty="0"/>
              <a:t>one medium piece or two small pieces of fresh fruit,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one </a:t>
            </a:r>
            <a:r>
              <a:rPr lang="en-US" sz="1600" dirty="0"/>
              <a:t>cup of diced fruit,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a </a:t>
            </a:r>
            <a:r>
              <a:rPr lang="en-US" sz="1600" dirty="0"/>
              <a:t>quarter of a cup of sultanas, or four dried apricot halves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/>
              <a:t>approximately 150 grams of fresh fruit or 50 grams of dried fruit). </a:t>
            </a:r>
            <a:endParaRPr lang="en-US" sz="16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1600" dirty="0"/>
              <a:t>Tomatoes were included as a vegetable rather than a fruit, and legumes were excluded. </a:t>
            </a:r>
            <a:endParaRPr lang="en-US" sz="16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1600" dirty="0"/>
              <a:t>Fruit juices were not considered to be fruit. 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3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" y="1822152"/>
            <a:ext cx="10515600" cy="2314330"/>
          </a:xfrm>
        </p:spPr>
      </p:pic>
    </p:spTree>
    <p:extLst>
      <p:ext uri="{BB962C8B-B14F-4D97-AF65-F5344CB8AC3E}">
        <p14:creationId xmlns:p14="http://schemas.microsoft.com/office/powerpoint/2010/main" val="3816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exercise covered in the </a:t>
            </a:r>
            <a:r>
              <a:rPr lang="en-US" dirty="0" smtClean="0"/>
              <a:t>AHS were </a:t>
            </a:r>
            <a:r>
              <a:rPr lang="en-US" dirty="0"/>
              <a:t>walking, moderate and vigorous exercise for sport, recreation or fitness. </a:t>
            </a:r>
            <a:endParaRPr lang="en-US" dirty="0" smtClean="0"/>
          </a:p>
          <a:p>
            <a:r>
              <a:rPr lang="en-US" b="1" dirty="0" smtClean="0"/>
              <a:t>Moderate </a:t>
            </a:r>
            <a:r>
              <a:rPr lang="en-US" b="1" dirty="0"/>
              <a:t>exercise </a:t>
            </a:r>
            <a:r>
              <a:rPr lang="en-US" dirty="0"/>
              <a:t>consists of activity undertaken for fitness, recreation or sport that causes a moderate increase in heart rate or </a:t>
            </a:r>
            <a:r>
              <a:rPr lang="en-US" dirty="0" smtClean="0"/>
              <a:t>breathing</a:t>
            </a:r>
          </a:p>
          <a:p>
            <a:r>
              <a:rPr lang="en-US" b="1" dirty="0"/>
              <a:t>V</a:t>
            </a:r>
            <a:r>
              <a:rPr lang="en-US" b="1" dirty="0" smtClean="0"/>
              <a:t>igorous </a:t>
            </a:r>
            <a:r>
              <a:rPr lang="en-US" b="1" dirty="0"/>
              <a:t>exercise </a:t>
            </a:r>
            <a:r>
              <a:rPr lang="en-US" dirty="0"/>
              <a:t>causes a large increase in a person's heart rate or breathing. </a:t>
            </a:r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/>
              <a:t>of exercise is determined based on the frequency, intensity and duration of exercise.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6B830DF-9230-804F-94DB-2FA835656BD0}" vid="{635C0107-8B47-B644-99EC-E15117358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KBAHelvetica</Template>
  <TotalTime>1134</TotalTime>
  <Words>429</Words>
  <Application>Microsoft Macintosh PowerPoint</Application>
  <PresentationFormat>Widescreen</PresentationFormat>
  <Paragraphs>44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Helvetica Neue</vt:lpstr>
      <vt:lpstr>Arial</vt:lpstr>
      <vt:lpstr>Office Theme</vt:lpstr>
      <vt:lpstr>Research project data</vt:lpstr>
      <vt:lpstr>Data is from:</vt:lpstr>
      <vt:lpstr>Australian Health Survey 2011-12</vt:lpstr>
      <vt:lpstr>PowerPoint Presentation</vt:lpstr>
      <vt:lpstr>PowerPoint Presentation</vt:lpstr>
      <vt:lpstr>Subset for research project</vt:lpstr>
      <vt:lpstr>Data source and definitions  </vt:lpstr>
      <vt:lpstr>PowerPoint Presentation</vt:lpstr>
      <vt:lpstr>Exercise</vt:lpstr>
      <vt:lpstr>PowerPoint Presentation</vt:lpstr>
      <vt:lpstr>Publications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Kim Bell-Anderson</dc:creator>
  <cp:lastModifiedBy>Kim Bell-Anderson</cp:lastModifiedBy>
  <cp:revision>12</cp:revision>
  <dcterms:created xsi:type="dcterms:W3CDTF">2017-09-10T06:53:21Z</dcterms:created>
  <dcterms:modified xsi:type="dcterms:W3CDTF">2017-09-11T01:47:45Z</dcterms:modified>
</cp:coreProperties>
</file>