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D2E3C7"/>
    <a:srgbClr val="AED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7" autoAdjust="0"/>
    <p:restoredTop sz="68160" autoAdjust="0"/>
  </p:normalViewPr>
  <p:slideViewPr>
    <p:cSldViewPr snapToGrid="0">
      <p:cViewPr varScale="1">
        <p:scale>
          <a:sx n="75" d="100"/>
          <a:sy n="75" d="100"/>
        </p:scale>
        <p:origin x="16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A2925-C669-47C4-8807-3F1BE4EB6F78}" type="datetimeFigureOut">
              <a:rPr lang="en-DE" smtClean="0"/>
              <a:t>28/10/2022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79AE2-3C28-47E4-9486-0D400352D85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5271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Motor cortical control of vocal interaction in neotropical singing mice</a:t>
            </a:r>
            <a:endParaRPr lang="en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Okobri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colleagues, science 2019</a:t>
            </a:r>
            <a:endParaRPr lang="en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Adaptive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requires rapid adjustment of action to env.</a:t>
            </a:r>
            <a:endParaRPr lang="en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understand sensorimotor transformations: Behavioral tasks</a:t>
            </a:r>
            <a:endParaRPr lang="en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Problem: Difficult to interpret for stimuli / cond.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that are not adapt. Relevant</a:t>
            </a:r>
            <a:endParaRPr lang="en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Ultimate goal: Understand sensorimotor transform. in natural context</a:t>
            </a:r>
            <a:endParaRPr lang="en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of most challenging: Social behavior</a:t>
            </a:r>
            <a:endParaRPr lang="en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Social behavior is often vocal</a:t>
            </a:r>
            <a:endParaRPr lang="en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 humans: Listen, comprehend, answer</a:t>
            </a:r>
            <a:endParaRPr lang="en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 examples of vocal communication in animal kingdom, most lack robust turn-taking (= answering)</a:t>
            </a:r>
            <a:endParaRPr lang="en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Alstons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singing mouse special in this regard</a:t>
            </a:r>
            <a:endParaRPr lang="en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79AE2-3C28-47E4-9486-0D400352D85A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401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BB624-3C4A-4980-A54C-9F69DEE117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6590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de-DE" dirty="0"/>
              <a:t>Title</a:t>
            </a:r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8FE92C-2612-4952-A0BF-8ABE555F6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696265"/>
            <a:ext cx="9144000" cy="165576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2FD75B-0356-41C5-9D5F-D6C74C21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fld id="{CD33D089-FBEF-4C7D-A497-2417273AE2D1}" type="datetimeFigureOut">
              <a:rPr lang="en-DE" smtClean="0"/>
              <a:pPr/>
              <a:t>28/10/2022</a:t>
            </a:fld>
            <a:endParaRPr lang="en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EC79E4-D5A5-4889-BF96-9392A5B0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endParaRPr lang="en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E82A03-1B25-47A7-8431-F61C2026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fld id="{93E942C2-F7BF-498D-8A53-91E0FDF029C3}" type="slidenum">
              <a:rPr lang="en-DE" smtClean="0"/>
              <a:pPr/>
              <a:t>‹Nr.›</a:t>
            </a:fld>
            <a:endParaRPr lang="en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3D5545A-3D95-401C-BE0C-2F4BB4F5A9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459977"/>
            <a:ext cx="9144000" cy="74067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Speakers</a:t>
            </a: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57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on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BB624-3C4A-4980-A54C-9F69DEE117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6590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>
                    <a:lumMod val="9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de-DE" dirty="0"/>
              <a:t>Title</a:t>
            </a:r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8FE92C-2612-4952-A0BF-8ABE555F6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696265"/>
            <a:ext cx="9144000" cy="165576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2FD75B-0356-41C5-9D5F-D6C74C21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bg1">
                    <a:lumMod val="9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fld id="{CD33D089-FBEF-4C7D-A497-2417273AE2D1}" type="datetimeFigureOut">
              <a:rPr lang="en-DE" smtClean="0"/>
              <a:pPr/>
              <a:t>28/10/2022</a:t>
            </a:fld>
            <a:endParaRPr lang="en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EC79E4-D5A5-4889-BF96-9392A5B0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chemeClr val="bg1">
                    <a:lumMod val="9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endParaRPr lang="en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E82A03-1B25-47A7-8431-F61C2026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>
            <a:lvl1pPr algn="r">
              <a:defRPr sz="900">
                <a:solidFill>
                  <a:schemeClr val="bg1">
                    <a:lumMod val="9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fld id="{93E942C2-F7BF-498D-8A53-91E0FDF029C3}" type="slidenum">
              <a:rPr lang="en-DE" smtClean="0"/>
              <a:pPr/>
              <a:t>‹Nr.›</a:t>
            </a:fld>
            <a:endParaRPr lang="en-DE" dirty="0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189CB405-3D0B-40B4-B865-7669680D3AD7}"/>
              </a:ext>
            </a:extLst>
          </p:cNvPr>
          <p:cNvSpPr txBox="1">
            <a:spLocks/>
          </p:cNvSpPr>
          <p:nvPr userDrawn="1"/>
        </p:nvSpPr>
        <p:spPr>
          <a:xfrm>
            <a:off x="1524000" y="4444102"/>
            <a:ext cx="9144000" cy="861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>
                <a:solidFill>
                  <a:schemeClr val="bg1">
                    <a:lumMod val="95000"/>
                  </a:schemeClr>
                </a:solidFill>
              </a:rPr>
              <a:t>Speakers</a:t>
            </a:r>
            <a:endParaRPr lang="en-DE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5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632E12E-C61D-49B6-81CD-5C4A4CAF7D3B}"/>
              </a:ext>
            </a:extLst>
          </p:cNvPr>
          <p:cNvSpPr/>
          <p:nvPr userDrawn="1"/>
        </p:nvSpPr>
        <p:spPr>
          <a:xfrm>
            <a:off x="0" y="5765516"/>
            <a:ext cx="12192000" cy="11254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0" b="1" dirty="0">
              <a:solidFill>
                <a:schemeClr val="tx1">
                  <a:lumMod val="85000"/>
                  <a:lumOff val="1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839AE91-93EF-4C36-8DFE-6B66F3B928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1405"/>
            <a:ext cx="10515600" cy="4094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Title</a:t>
            </a:r>
            <a:endParaRPr lang="en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8843D-62C2-4504-86B2-EC9271CD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3E942C2-F7BF-498D-8A53-91E0FDF029C3}" type="slidenum">
              <a:rPr lang="en-DE" smtClean="0"/>
              <a:pPr/>
              <a:t>‹Nr.›</a:t>
            </a:fld>
            <a:endParaRPr lang="en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259A478-1BEC-487B-82AC-53B88FF3B987}"/>
              </a:ext>
            </a:extLst>
          </p:cNvPr>
          <p:cNvSpPr/>
          <p:nvPr userDrawn="1"/>
        </p:nvSpPr>
        <p:spPr>
          <a:xfrm>
            <a:off x="0" y="0"/>
            <a:ext cx="12192000" cy="7139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0" b="1" dirty="0">
              <a:solidFill>
                <a:schemeClr val="tx1">
                  <a:lumMod val="85000"/>
                  <a:lumOff val="1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4376FB34-0302-4196-AAC4-184D5011B8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865376"/>
            <a:ext cx="10515600" cy="4747059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noProof="0" dirty="0"/>
              <a:t>Bullet points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060D0D-648D-42A5-82E3-B17F2A4749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05254"/>
            <a:ext cx="10515599" cy="501785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Title</a:t>
            </a:r>
            <a:endParaRPr lang="en-D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A8BDBC6-AC04-491E-87E1-DC4C2EF9E1B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5840067"/>
            <a:ext cx="10515599" cy="976313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Citations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7461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out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8843D-62C2-4504-86B2-EC9271CD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3E942C2-F7BF-498D-8A53-91E0FDF029C3}" type="slidenum">
              <a:rPr lang="en-DE" smtClean="0"/>
              <a:pPr/>
              <a:t>‹Nr.›</a:t>
            </a:fld>
            <a:endParaRPr lang="en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E1C2204-D7BE-4B42-A2AC-FAEF04DA19F5}"/>
              </a:ext>
            </a:extLst>
          </p:cNvPr>
          <p:cNvSpPr/>
          <p:nvPr userDrawn="1"/>
        </p:nvSpPr>
        <p:spPr>
          <a:xfrm>
            <a:off x="0" y="0"/>
            <a:ext cx="12192000" cy="7139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0" b="1" dirty="0">
              <a:solidFill>
                <a:schemeClr val="tx1">
                  <a:lumMod val="85000"/>
                  <a:lumOff val="1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E14EEBCD-5CA7-401D-83B1-2B576454AB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865376"/>
            <a:ext cx="10515600" cy="533789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noProof="0" dirty="0"/>
              <a:t>Bullet points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F3F536CE-FA90-476C-AF8F-94DC2DE0BF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05254"/>
            <a:ext cx="10515599" cy="501785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Title</a:t>
            </a:r>
            <a:endParaRPr lang="en-DE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45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on black with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27065923-8C55-476D-BBA6-2FC1B8FA3257}"/>
              </a:ext>
            </a:extLst>
          </p:cNvPr>
          <p:cNvSpPr/>
          <p:nvPr userDrawn="1"/>
        </p:nvSpPr>
        <p:spPr>
          <a:xfrm>
            <a:off x="0" y="5765516"/>
            <a:ext cx="12192000" cy="11254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0" b="1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E1C2204-D7BE-4B42-A2AC-FAEF04DA19F5}"/>
              </a:ext>
            </a:extLst>
          </p:cNvPr>
          <p:cNvSpPr/>
          <p:nvPr userDrawn="1"/>
        </p:nvSpPr>
        <p:spPr>
          <a:xfrm>
            <a:off x="0" y="0"/>
            <a:ext cx="12192000" cy="57655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0" b="1" dirty="0">
              <a:solidFill>
                <a:schemeClr val="tx1">
                  <a:lumMod val="85000"/>
                  <a:lumOff val="1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8843D-62C2-4504-86B2-EC9271CD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3E942C2-F7BF-498D-8A53-91E0FDF029C3}" type="slidenum">
              <a:rPr lang="en-DE" smtClean="0"/>
              <a:pPr/>
              <a:t>‹Nr.›</a:t>
            </a:fld>
            <a:endParaRPr lang="en-DE"/>
          </a:p>
        </p:txBody>
      </p:sp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DA2C17B4-7530-4DAF-B8E3-603E68F7A8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5840067"/>
            <a:ext cx="10515599" cy="976313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Citations</a:t>
            </a:r>
            <a:endParaRPr lang="en-DE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766F92DE-75C5-44B8-9D8C-53C436D9F8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90191" y="1399690"/>
            <a:ext cx="9211618" cy="2967037"/>
          </a:xfr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2400" b="1">
                <a:solidFill>
                  <a:schemeClr val="bg1">
                    <a:lumMod val="9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Statement on black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0112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on black without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E1C2204-D7BE-4B42-A2AC-FAEF04DA19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0" b="1" dirty="0">
              <a:solidFill>
                <a:schemeClr val="tx1">
                  <a:lumMod val="85000"/>
                  <a:lumOff val="1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8843D-62C2-4504-86B2-EC9271CD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3E942C2-F7BF-498D-8A53-91E0FDF029C3}" type="slidenum">
              <a:rPr lang="en-DE" smtClean="0"/>
              <a:pPr/>
              <a:t>‹Nr.›</a:t>
            </a:fld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4BC319-61CF-4C30-9809-5F6A2C0412C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90191" y="1945482"/>
            <a:ext cx="9211618" cy="2967037"/>
          </a:xfr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2400" b="1">
                <a:solidFill>
                  <a:schemeClr val="bg1">
                    <a:lumMod val="9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Statement on black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9123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51451C-3D03-4DA7-BC24-9A683B23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80558"/>
            <a:ext cx="10515600" cy="3736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139522-5EF6-4C45-A85E-D2014682C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3E942C2-F7BF-498D-8A53-91E0FDF029C3}" type="slidenum">
              <a:rPr lang="en-DE" smtClean="0"/>
              <a:pPr/>
              <a:t>‹Nr.›</a:t>
            </a:fld>
            <a:endParaRPr lang="en-DE" dirty="0"/>
          </a:p>
        </p:txBody>
      </p:sp>
      <p:sp>
        <p:nvSpPr>
          <p:cNvPr id="10" name="Titelplatzhalter 9">
            <a:extLst>
              <a:ext uri="{FF2B5EF4-FFF2-40B4-BE49-F238E27FC236}">
                <a16:creationId xmlns:a16="http://schemas.microsoft.com/office/drawing/2014/main" id="{2AD710AC-A647-49B3-AFB0-6425923C3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DFE13A1-9AAA-4668-B259-4B8DBE867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755248DE-B0AF-4FB6-AEA7-29CB0883B725}" type="datetimeFigureOut">
              <a:rPr lang="en-DE" smtClean="0"/>
              <a:pPr/>
              <a:t>28/10/2022</a:t>
            </a:fld>
            <a:endParaRPr lang="en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D3FE7FD-7CC9-4423-B496-4ABF06DE1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5463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1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CF667-E5BF-4E69-98FF-8667B3957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35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Encoding of transient communication signals in a Gymnotiform weakly electric fish</a:t>
            </a:r>
            <a:endParaRPr lang="en-DE" sz="36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3C52CA-5C68-48F4-B81B-8213A3DC7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52699"/>
            <a:ext cx="9144000" cy="1178841"/>
          </a:xfrm>
        </p:spPr>
        <p:txBody>
          <a:bodyPr/>
          <a:lstStyle/>
          <a:p>
            <a:pPr algn="l"/>
            <a:r>
              <a:rPr lang="de-DE" dirty="0" err="1">
                <a:solidFill>
                  <a:schemeClr val="bg1"/>
                </a:solidFill>
              </a:rPr>
              <a:t>Okobi</a:t>
            </a:r>
            <a:r>
              <a:rPr lang="de-DE" dirty="0">
                <a:solidFill>
                  <a:schemeClr val="bg1"/>
                </a:solidFill>
              </a:rPr>
              <a:t> Jr. et al, 2019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6595A8-C51E-449F-A9CB-CB1AE6431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3839491"/>
            <a:ext cx="9144000" cy="740673"/>
          </a:xfrm>
        </p:spPr>
        <p:txBody>
          <a:bodyPr/>
          <a:lstStyle/>
          <a:p>
            <a:pPr marL="0" indent="0">
              <a:buNone/>
            </a:pP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1FA75B1-ABC5-4E94-BACD-6141F30D2081}"/>
              </a:ext>
            </a:extLst>
          </p:cNvPr>
          <p:cNvSpPr txBox="1"/>
          <p:nvPr/>
        </p:nvSpPr>
        <p:spPr>
          <a:xfrm>
            <a:off x="-387193" y="6488668"/>
            <a:ext cx="3090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https://www.science.org/do/10.1126/visuals-blog.499/full/Cover-Singing-Mouse-1200x630.jpg</a:t>
            </a:r>
            <a:endParaRPr lang="en-DE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1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viridis">
      <a:dk1>
        <a:sysClr val="windowText" lastClr="000000"/>
      </a:dk1>
      <a:lt1>
        <a:sysClr val="window" lastClr="FFFFFF"/>
      </a:lt1>
      <a:dk2>
        <a:srgbClr val="440154"/>
      </a:dk2>
      <a:lt2>
        <a:srgbClr val="61C960"/>
      </a:lt2>
      <a:accent1>
        <a:srgbClr val="472775"/>
      </a:accent1>
      <a:accent2>
        <a:srgbClr val="2D6E8E"/>
      </a:accent2>
      <a:accent3>
        <a:srgbClr val="27AB82"/>
      </a:accent3>
      <a:accent4>
        <a:srgbClr val="5CC863"/>
      </a:accent4>
      <a:accent5>
        <a:srgbClr val="70AD47"/>
      </a:accent5>
      <a:accent6>
        <a:srgbClr val="FDE725"/>
      </a:accent6>
      <a:hlink>
        <a:srgbClr val="B8DE30"/>
      </a:hlink>
      <a:folHlink>
        <a:srgbClr val="29788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2.potx" id="{A2C3AF09-7842-4F2C-AF6E-2F07D4B51C62}" vid="{EB798949-7371-4FFC-90D8-DBB6258C077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and white viridis</Template>
  <TotalTime>0</TotalTime>
  <Words>148</Words>
  <Application>Microsoft Office PowerPoint</Application>
  <PresentationFormat>Breitbild</PresentationFormat>
  <Paragraphs>15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Open Sans</vt:lpstr>
      <vt:lpstr>Open Sans Semibold</vt:lpstr>
      <vt:lpstr>Symbol</vt:lpstr>
      <vt:lpstr>Office</vt:lpstr>
      <vt:lpstr>Encoding of transient communication signals in a Gymnotiform weakly electric fish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cortical control of vocal interaction in neotropical singing mice</dc:title>
  <dc:creator>Patrick Weygoldt</dc:creator>
  <cp:lastModifiedBy>Patrick Weygoldt</cp:lastModifiedBy>
  <cp:revision>149</cp:revision>
  <dcterms:created xsi:type="dcterms:W3CDTF">2022-06-24T13:17:30Z</dcterms:created>
  <dcterms:modified xsi:type="dcterms:W3CDTF">2022-10-28T06:51:14Z</dcterms:modified>
</cp:coreProperties>
</file>