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6" r:id="rId6"/>
    <p:sldId id="260" r:id="rId7"/>
    <p:sldId id="267" r:id="rId8"/>
    <p:sldId id="262" r:id="rId9"/>
    <p:sldId id="263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>
        <p:scale>
          <a:sx n="83" d="100"/>
          <a:sy n="83" d="100"/>
        </p:scale>
        <p:origin x="63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E1079-18A0-37ED-B0EF-E3D247839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BBFC5-9298-5FC5-FC45-1C732A166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5E65C-FCED-D6F5-D1A2-7DECB4BB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ADC2-B540-4F0B-A328-711D21FF83A5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8066D-78CA-8508-1C8F-3B43EDE7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BAB12-A092-EF33-2348-52209AB6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5B5C-C45E-4B38-8CE7-3F7C51D8A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38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B38E1-67C2-6372-B0CF-7135C2DB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1B490-B76E-A5C1-127B-4ED39093F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1B71-0B62-FF3D-6639-76769C0F6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ADC2-B540-4F0B-A328-711D21FF83A5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83796-CF21-D5EF-B448-7C74F298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63A59-A116-E724-87DA-70C7EA8A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5B5C-C45E-4B38-8CE7-3F7C51D8A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08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F960AE-9240-F136-7BBF-F2153D02D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D1926-E5F2-1291-49A8-951604561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66376-3295-B201-3DD5-CC1E6FE0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ADC2-B540-4F0B-A328-711D21FF83A5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B73D5-B0A3-0F58-2F2F-C34DDA2E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B347C-4873-7A53-378A-969F72C9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5B5C-C45E-4B38-8CE7-3F7C51D8A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24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764CC-7D35-4BCE-45CA-5C8F5317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9A42F-E95B-4136-4C97-2ACA8D87A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5C502-B16B-397A-1DBA-F3850517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ADC2-B540-4F0B-A328-711D21FF83A5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F4314-D7F4-920E-8856-605655E2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59835-8AE6-27D7-B82A-E101E10A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5B5C-C45E-4B38-8CE7-3F7C51D8A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90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EC6D-CDA9-CB2B-165F-69A97C28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AB9D3-B20F-91CD-97BC-A039A1B6D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7075F-7799-1689-B364-16323300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ADC2-B540-4F0B-A328-711D21FF83A5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5BC48-BDB0-0EC0-CBEC-E1C9FD88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3426B-03F0-6922-6A5F-7BCCFD5A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5B5C-C45E-4B38-8CE7-3F7C51D8A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62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9723-F591-CD71-48AC-703697E8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A100A-D680-A26D-BD11-9013D15E1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1FBA7-2F92-DCC6-666F-8379EC361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06A3C-15DE-0864-1D59-AC851395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ADC2-B540-4F0B-A328-711D21FF83A5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EF13F-F293-E4AA-A2CA-D208DC32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BBDF3-2856-3877-EBED-F8A427B93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5B5C-C45E-4B38-8CE7-3F7C51D8A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62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EE23F-BE31-BF4F-3FC8-846DCD142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469F0-32A7-BF41-1DC2-0CE24D4AD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5554C-4B89-F520-BABF-86C426FFA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BBA80E-3441-0AFF-7BF8-21B3DE360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E4062-FB1E-03FE-AC4E-F53522F00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65BE4-1B6B-ECBF-F994-D5EB6C0E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ADC2-B540-4F0B-A328-711D21FF83A5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66063D-ABD6-4278-C630-2E819D85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CACF23-BF7B-9F43-0ACB-C6C726D6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5B5C-C45E-4B38-8CE7-3F7C51D8A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7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46A7-B160-6073-86E4-4DF497F7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0F7EA-44BB-21B0-C008-82C75D97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ADC2-B540-4F0B-A328-711D21FF83A5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3C8E8-4848-BD28-C031-414BBBDA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6465C-0B95-6512-0166-4250EBC5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5B5C-C45E-4B38-8CE7-3F7C51D8A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820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1E6350-A13D-AC13-FE81-0836409A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ADC2-B540-4F0B-A328-711D21FF83A5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3BAE6D-9CCB-A1E3-9D96-42F98AD5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71CE3-3AFD-725F-A5E7-18B8D67B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5B5C-C45E-4B38-8CE7-3F7C51D8A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85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84CEE-F317-C883-AC50-204FFC3C5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E4826-9CED-B39D-CF49-E432AA228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525DB-28B5-1319-9014-0D1BAF135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66D9E-BB47-6CFE-F195-B0AE4737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ADC2-B540-4F0B-A328-711D21FF83A5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3CC9D-9AD7-977D-B6D2-1C63836E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42C35-6A86-1FE4-98D0-8AF59097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5B5C-C45E-4B38-8CE7-3F7C51D8A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94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AA19-A5BC-9F3A-881D-8F3F72BAD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36FECA-F08C-F27B-8B0D-D285C7CD9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830FD-0496-E7D1-BA33-066027927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9D4AE-7A4A-90AA-8969-3E0AC0E5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ADC2-B540-4F0B-A328-711D21FF83A5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397F5-8736-DDD2-E592-B79E982A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931DF-0DC8-9B75-D828-D5E0AA3B2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5B5C-C45E-4B38-8CE7-3F7C51D8A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17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4A5CD-9685-958F-090B-16364D685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F8BF2-04CA-5D8A-EA8A-EF908EB14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55A8E-7DF7-5FCC-6F5F-FF6F7CE69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FADC2-B540-4F0B-A328-711D21FF83A5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A5E99-7EBA-BF70-9778-8BFAA8DA1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D08A3-D513-C894-442D-0F971F0F5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E5B5C-C45E-4B38-8CE7-3F7C51D8A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32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5F53D-2AFB-A622-FFD9-B071F0296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GB" sz="7200"/>
              <a:t>Intracellular recordings in a weakly electric fish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7EEF3-B80A-CC44-533F-BB5743980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GB" sz="2800"/>
              <a:t>Patrick Weygoldt, Alexander Wendt und Kathrin Root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217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F2A3-EB5B-7B71-BC42-FE36E0B7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- Aufbau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C1378D6-940B-ECAD-706A-7906E7ECFCF7}"/>
              </a:ext>
            </a:extLst>
          </p:cNvPr>
          <p:cNvGrpSpPr/>
          <p:nvPr/>
        </p:nvGrpSpPr>
        <p:grpSpPr>
          <a:xfrm>
            <a:off x="2361128" y="1690688"/>
            <a:ext cx="7469744" cy="4582412"/>
            <a:chOff x="3385226" y="1542342"/>
            <a:chExt cx="6361891" cy="38402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44574A-448F-3C12-263B-0719A00FC229}"/>
                </a:ext>
              </a:extLst>
            </p:cNvPr>
            <p:cNvSpPr/>
            <p:nvPr/>
          </p:nvSpPr>
          <p:spPr>
            <a:xfrm>
              <a:off x="3385226" y="2877392"/>
              <a:ext cx="1343227" cy="1480597"/>
            </a:xfrm>
            <a:prstGeom prst="rect">
              <a:avLst/>
            </a:prstGeom>
            <a:no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9DF78E8-247E-BCCF-9BE4-F03B72E29CA7}"/>
                </a:ext>
              </a:extLst>
            </p:cNvPr>
            <p:cNvSpPr/>
            <p:nvPr/>
          </p:nvSpPr>
          <p:spPr>
            <a:xfrm>
              <a:off x="5569085" y="3263630"/>
              <a:ext cx="413426" cy="330740"/>
            </a:xfrm>
            <a:prstGeom prst="rect">
              <a:avLst/>
            </a:prstGeom>
            <a:solidFill>
              <a:schemeClr val="accent4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772B4D-583E-FE55-E33F-A18EB4B65A1E}"/>
                </a:ext>
              </a:extLst>
            </p:cNvPr>
            <p:cNvSpPr/>
            <p:nvPr/>
          </p:nvSpPr>
          <p:spPr>
            <a:xfrm>
              <a:off x="6689386" y="3263630"/>
              <a:ext cx="413426" cy="330740"/>
            </a:xfrm>
            <a:prstGeom prst="rect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26C603-2219-AF5B-8940-68CE900CA02D}"/>
                </a:ext>
              </a:extLst>
            </p:cNvPr>
            <p:cNvSpPr/>
            <p:nvPr/>
          </p:nvSpPr>
          <p:spPr>
            <a:xfrm>
              <a:off x="8662483" y="1542342"/>
              <a:ext cx="1084634" cy="1099226"/>
            </a:xfrm>
            <a:prstGeom prst="rect">
              <a:avLst/>
            </a:prstGeom>
            <a:no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4940E9F-B8B6-8D14-13E0-A58F27BFDB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7825" y="2054485"/>
              <a:ext cx="0" cy="13252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66304E-953C-F529-45EF-328C3D82F8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8471" y="2159243"/>
              <a:ext cx="4864" cy="12205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291D4B9-B764-FE03-3302-77AEB8ABE8A0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7905348" y="2091955"/>
              <a:ext cx="75713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90CD5A8-6533-625F-B8A8-3E456CCB84EE}"/>
                </a:ext>
              </a:extLst>
            </p:cNvPr>
            <p:cNvCxnSpPr>
              <a:cxnSpLocks/>
            </p:cNvCxnSpPr>
            <p:nvPr/>
          </p:nvCxnSpPr>
          <p:spPr>
            <a:xfrm>
              <a:off x="4625502" y="2960154"/>
              <a:ext cx="191380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pic>
          <p:nvPicPr>
            <p:cNvPr id="13" name="Graphic 12" descr="Fish outline">
              <a:extLst>
                <a:ext uri="{FF2B5EF4-FFF2-40B4-BE49-F238E27FC236}">
                  <a16:creationId xmlns:a16="http://schemas.microsoft.com/office/drawing/2014/main" id="{DE209076-B748-D3C2-8D72-A549EAB84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3644643" y="3184999"/>
              <a:ext cx="813138" cy="813138"/>
            </a:xfrm>
            <a:prstGeom prst="rect">
              <a:avLst/>
            </a:prstGeom>
          </p:spPr>
        </p:pic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E9614860-2164-0771-DF62-BE00DC859829}"/>
                </a:ext>
              </a:extLst>
            </p:cNvPr>
            <p:cNvSpPr/>
            <p:nvPr/>
          </p:nvSpPr>
          <p:spPr>
            <a:xfrm>
              <a:off x="3618690" y="3428999"/>
              <a:ext cx="77300" cy="8268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5F5C43C8-3625-D079-A1D4-BA240A101DCB}"/>
                </a:ext>
              </a:extLst>
            </p:cNvPr>
            <p:cNvSpPr/>
            <p:nvPr/>
          </p:nvSpPr>
          <p:spPr>
            <a:xfrm>
              <a:off x="4456338" y="3428999"/>
              <a:ext cx="77300" cy="8268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494B6860-36D2-B8A9-6F1A-ADBF2EBC886C}"/>
                </a:ext>
              </a:extLst>
            </p:cNvPr>
            <p:cNvSpPr/>
            <p:nvPr/>
          </p:nvSpPr>
          <p:spPr>
            <a:xfrm>
              <a:off x="3852414" y="3382389"/>
              <a:ext cx="77300" cy="54718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D30F8A15-973C-8ABA-D8D7-4537DB545D22}"/>
                </a:ext>
              </a:extLst>
            </p:cNvPr>
            <p:cNvSpPr/>
            <p:nvPr/>
          </p:nvSpPr>
          <p:spPr>
            <a:xfrm>
              <a:off x="3949821" y="3382389"/>
              <a:ext cx="77300" cy="54718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12F87FF7-486E-46FE-B5F3-8540F1085C27}"/>
                </a:ext>
              </a:extLst>
            </p:cNvPr>
            <p:cNvSpPr/>
            <p:nvPr/>
          </p:nvSpPr>
          <p:spPr>
            <a:xfrm>
              <a:off x="3852414" y="3732615"/>
              <a:ext cx="77300" cy="82685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2F15D720-46E3-0BD0-14A3-4F973E89D33E}"/>
                </a:ext>
              </a:extLst>
            </p:cNvPr>
            <p:cNvSpPr/>
            <p:nvPr/>
          </p:nvSpPr>
          <p:spPr>
            <a:xfrm>
              <a:off x="3852414" y="3850227"/>
              <a:ext cx="77300" cy="82685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F3EFD0-2218-0207-6EC2-F34644CEB8EF}"/>
                </a:ext>
              </a:extLst>
            </p:cNvPr>
            <p:cNvCxnSpPr/>
            <p:nvPr/>
          </p:nvCxnSpPr>
          <p:spPr>
            <a:xfrm>
              <a:off x="3526277" y="2960154"/>
              <a:ext cx="1099225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84202F4-1DAC-6D7D-E2D9-73A65B7CC07F}"/>
                </a:ext>
              </a:extLst>
            </p:cNvPr>
            <p:cNvCxnSpPr/>
            <p:nvPr/>
          </p:nvCxnSpPr>
          <p:spPr>
            <a:xfrm>
              <a:off x="3507226" y="4270146"/>
              <a:ext cx="1099225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45E12DA-EAD9-280E-4F63-81FE0C32E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1666" y="2566479"/>
              <a:ext cx="0" cy="86252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C9219FA-2B8E-EC29-ABDD-E658BFB008E4}"/>
                </a:ext>
              </a:extLst>
            </p:cNvPr>
            <p:cNvSpPr/>
            <p:nvPr/>
          </p:nvSpPr>
          <p:spPr>
            <a:xfrm>
              <a:off x="7491920" y="1929022"/>
              <a:ext cx="413426" cy="330740"/>
            </a:xfrm>
            <a:prstGeom prst="rect">
              <a:avLst/>
            </a:prstGeom>
            <a:no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AC7400A-F22D-A093-4643-9BB2803BE1FD}"/>
                </a:ext>
              </a:extLst>
            </p:cNvPr>
            <p:cNvCxnSpPr>
              <a:cxnSpLocks/>
            </p:cNvCxnSpPr>
            <p:nvPr/>
          </p:nvCxnSpPr>
          <p:spPr>
            <a:xfrm>
              <a:off x="3891064" y="2054485"/>
              <a:ext cx="3600856" cy="9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732D46-C604-A6B1-431E-95C85429192D}"/>
                </a:ext>
              </a:extLst>
            </p:cNvPr>
            <p:cNvCxnSpPr>
              <a:cxnSpLocks/>
            </p:cNvCxnSpPr>
            <p:nvPr/>
          </p:nvCxnSpPr>
          <p:spPr>
            <a:xfrm>
              <a:off x="3988471" y="2159243"/>
              <a:ext cx="350344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F0E0190-94AE-5B3F-628D-F66069853A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40457" y="1890922"/>
              <a:ext cx="206713" cy="2188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C50687-9145-DEA3-22DE-90156D1D2E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2974" y="2109794"/>
              <a:ext cx="194196" cy="2512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A36B256-8A2C-D8EB-4A8B-0F41A45B2523}"/>
                </a:ext>
              </a:extLst>
            </p:cNvPr>
            <p:cNvCxnSpPr>
              <a:cxnSpLocks/>
            </p:cNvCxnSpPr>
            <p:nvPr/>
          </p:nvCxnSpPr>
          <p:spPr>
            <a:xfrm>
              <a:off x="7905346" y="2094392"/>
              <a:ext cx="75713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FAE0083-5E12-129E-9B92-7EC70ECDB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4988" y="2564561"/>
              <a:ext cx="0" cy="86443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6AE31C-17D2-69BC-0C75-A80E21068340}"/>
                </a:ext>
              </a:extLst>
            </p:cNvPr>
            <p:cNvCxnSpPr>
              <a:cxnSpLocks/>
            </p:cNvCxnSpPr>
            <p:nvPr/>
          </p:nvCxnSpPr>
          <p:spPr>
            <a:xfrm>
              <a:off x="3657340" y="2564561"/>
              <a:ext cx="344547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469825B-DAE0-1748-58F0-429C7D37CC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2812" y="2109794"/>
              <a:ext cx="0" cy="45736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F291ED1-4698-1058-97AF-2B481D7D8B8F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V="1">
              <a:off x="7101579" y="2094392"/>
              <a:ext cx="390341" cy="794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150D856-CDED-BD9E-1E5F-BE2A028CF6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3569" y="2305807"/>
              <a:ext cx="78010" cy="11186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11598D-60B5-2089-0A71-85A32988EC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01579" y="2320870"/>
              <a:ext cx="82077" cy="8642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5AB3C18-CED8-24A7-5E18-18C56282159D}"/>
                </a:ext>
              </a:extLst>
            </p:cNvPr>
            <p:cNvGrpSpPr/>
            <p:nvPr/>
          </p:nvGrpSpPr>
          <p:grpSpPr>
            <a:xfrm rot="5650101">
              <a:off x="6082846" y="2516226"/>
              <a:ext cx="160087" cy="111863"/>
              <a:chOff x="7175969" y="2458207"/>
              <a:chExt cx="160087" cy="111863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BD9C1462-3A64-BB36-4530-F68D447219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5969" y="2458207"/>
                <a:ext cx="78010" cy="111863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F5BF45B4-163C-15B7-4D84-1094927DFE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53979" y="2473270"/>
                <a:ext cx="82077" cy="86429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5277322-7CBC-F607-5461-DD8A8BC29559}"/>
                </a:ext>
              </a:extLst>
            </p:cNvPr>
            <p:cNvCxnSpPr>
              <a:cxnSpLocks/>
            </p:cNvCxnSpPr>
            <p:nvPr/>
          </p:nvCxnSpPr>
          <p:spPr>
            <a:xfrm>
              <a:off x="6458113" y="2574195"/>
              <a:ext cx="0" cy="81346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3C5C7D2-1879-7935-2C10-1070F259DA8A}"/>
                </a:ext>
              </a:extLst>
            </p:cNvPr>
            <p:cNvCxnSpPr>
              <a:cxnSpLocks/>
            </p:cNvCxnSpPr>
            <p:nvPr/>
          </p:nvCxnSpPr>
          <p:spPr>
            <a:xfrm>
              <a:off x="6465999" y="3379769"/>
              <a:ext cx="216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839439C-1E35-7158-2D02-95F6E21170A5}"/>
                </a:ext>
              </a:extLst>
            </p:cNvPr>
            <p:cNvGrpSpPr/>
            <p:nvPr/>
          </p:nvGrpSpPr>
          <p:grpSpPr>
            <a:xfrm rot="5400000">
              <a:off x="6553749" y="3347323"/>
              <a:ext cx="110034" cy="69535"/>
              <a:chOff x="7175969" y="2458207"/>
              <a:chExt cx="160087" cy="111863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8AB13FC-1143-4E3D-B1E5-9755D2E653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5969" y="2458207"/>
                <a:ext cx="78010" cy="111863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03B49D1-A9A7-E9ED-69B4-6650555363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53979" y="2473270"/>
                <a:ext cx="82077" cy="86429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EDFB11B-2A04-34E4-08B7-FF7FA6F93049}"/>
                </a:ext>
              </a:extLst>
            </p:cNvPr>
            <p:cNvCxnSpPr>
              <a:cxnSpLocks/>
            </p:cNvCxnSpPr>
            <p:nvPr/>
          </p:nvCxnSpPr>
          <p:spPr>
            <a:xfrm>
              <a:off x="4816190" y="2960154"/>
              <a:ext cx="0" cy="47695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3E2B9A-15E9-C933-B715-870EB6892B00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4816882" y="3428999"/>
              <a:ext cx="752203" cy="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FF94FEB-5DE5-C2A4-76C7-9A5C037E161D}"/>
                </a:ext>
              </a:extLst>
            </p:cNvPr>
            <p:cNvCxnSpPr>
              <a:cxnSpLocks/>
            </p:cNvCxnSpPr>
            <p:nvPr/>
          </p:nvCxnSpPr>
          <p:spPr>
            <a:xfrm>
              <a:off x="4606451" y="4270146"/>
              <a:ext cx="209739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373A1C5-1A8F-EAC1-FD08-E632132E2EF4}"/>
                </a:ext>
              </a:extLst>
            </p:cNvPr>
            <p:cNvCxnSpPr>
              <a:cxnSpLocks/>
            </p:cNvCxnSpPr>
            <p:nvPr/>
          </p:nvCxnSpPr>
          <p:spPr>
            <a:xfrm>
              <a:off x="4816190" y="3428999"/>
              <a:ext cx="692" cy="84114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B76D4C8-CE8C-A105-6D9F-F4908E5F486B}"/>
                </a:ext>
              </a:extLst>
            </p:cNvPr>
            <p:cNvCxnSpPr>
              <a:cxnSpLocks/>
            </p:cNvCxnSpPr>
            <p:nvPr/>
          </p:nvCxnSpPr>
          <p:spPr>
            <a:xfrm>
              <a:off x="6000771" y="3428998"/>
              <a:ext cx="684000" cy="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F321338-0AC6-3DAB-828C-9681E0AD1349}"/>
                </a:ext>
              </a:extLst>
            </p:cNvPr>
            <p:cNvCxnSpPr>
              <a:cxnSpLocks/>
            </p:cNvCxnSpPr>
            <p:nvPr/>
          </p:nvCxnSpPr>
          <p:spPr>
            <a:xfrm>
              <a:off x="7101578" y="3428998"/>
              <a:ext cx="618602" cy="810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743C97C-429F-5FC5-3620-50A487192B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0181" y="2259762"/>
              <a:ext cx="0" cy="117734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B8E0F98-FA78-F168-4022-A5F3812CF0FB}"/>
                </a:ext>
              </a:extLst>
            </p:cNvPr>
            <p:cNvGrpSpPr/>
            <p:nvPr/>
          </p:nvGrpSpPr>
          <p:grpSpPr>
            <a:xfrm>
              <a:off x="8065089" y="1947470"/>
              <a:ext cx="126244" cy="301789"/>
              <a:chOff x="8180557" y="1873083"/>
              <a:chExt cx="206713" cy="470170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4A1BE48-45EB-E015-E5C5-6C495FE045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80557" y="1873083"/>
                <a:ext cx="206713" cy="21887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8F7EFC3-E92B-669D-7676-9257B64925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93074" y="2091955"/>
                <a:ext cx="194196" cy="25129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1415938-EE30-860A-D260-268655DC3EE8}"/>
                </a:ext>
              </a:extLst>
            </p:cNvPr>
            <p:cNvGrpSpPr/>
            <p:nvPr/>
          </p:nvGrpSpPr>
          <p:grpSpPr>
            <a:xfrm>
              <a:off x="7620666" y="2795787"/>
              <a:ext cx="199031" cy="122362"/>
              <a:chOff x="7620666" y="2795787"/>
              <a:chExt cx="199031" cy="122362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CCE13AA-5CFB-3F8E-D8D3-D041195B6F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20181" y="2795788"/>
                <a:ext cx="99516" cy="12236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EF722F3-1FCC-C9EB-2D11-FF96BE230B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20666" y="2795787"/>
                <a:ext cx="99514" cy="12236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CF5C8D2-6B7A-CBFD-D760-524BCE8F1655}"/>
                </a:ext>
              </a:extLst>
            </p:cNvPr>
            <p:cNvCxnSpPr>
              <a:cxnSpLocks/>
            </p:cNvCxnSpPr>
            <p:nvPr/>
          </p:nvCxnSpPr>
          <p:spPr>
            <a:xfrm>
              <a:off x="7905346" y="2159243"/>
              <a:ext cx="7560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51A655E-1048-DD0A-380D-50BC5290E31F}"/>
                </a:ext>
              </a:extLst>
            </p:cNvPr>
            <p:cNvGrpSpPr/>
            <p:nvPr/>
          </p:nvGrpSpPr>
          <p:grpSpPr>
            <a:xfrm rot="5400000">
              <a:off x="8350769" y="2108465"/>
              <a:ext cx="199031" cy="122362"/>
              <a:chOff x="7620666" y="2795787"/>
              <a:chExt cx="199031" cy="122362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C9A2D0A-70DB-C258-FEDF-E5F3591EB4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20181" y="2795788"/>
                <a:ext cx="99516" cy="12236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4725F3C8-DC62-6DD4-CED2-4C4E57ED0E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20666" y="2795787"/>
                <a:ext cx="99514" cy="12236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BA46087-B380-AFFC-0CE3-DD4DBF944F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9714" y="3775361"/>
              <a:ext cx="3911439" cy="833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F94630B-C48E-B1DC-4094-2E4361226F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2132" y="3886060"/>
              <a:ext cx="1270851" cy="951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4579562-9B0D-B292-590F-6BE340C7527D}"/>
                </a:ext>
              </a:extLst>
            </p:cNvPr>
            <p:cNvCxnSpPr>
              <a:cxnSpLocks/>
            </p:cNvCxnSpPr>
            <p:nvPr/>
          </p:nvCxnSpPr>
          <p:spPr>
            <a:xfrm>
              <a:off x="5192983" y="3783692"/>
              <a:ext cx="0" cy="11673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4CCC85B-BF7C-767C-31F9-F4FC1F2DE14F}"/>
                </a:ext>
              </a:extLst>
            </p:cNvPr>
            <p:cNvCxnSpPr>
              <a:cxnSpLocks/>
            </p:cNvCxnSpPr>
            <p:nvPr/>
          </p:nvCxnSpPr>
          <p:spPr>
            <a:xfrm>
              <a:off x="7841153" y="2263759"/>
              <a:ext cx="0" cy="151019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FBD6F24-942B-1839-0B87-1047FD6166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4491" y="3773957"/>
              <a:ext cx="153533" cy="11210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AF7CA73-910E-F73E-4D98-97C45B603F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9825" y="3682728"/>
              <a:ext cx="138973" cy="10096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541FCB1-A261-956A-0F96-EB666F7EDF34}"/>
                </a:ext>
              </a:extLst>
            </p:cNvPr>
            <p:cNvSpPr txBox="1"/>
            <p:nvPr/>
          </p:nvSpPr>
          <p:spPr>
            <a:xfrm>
              <a:off x="8816866" y="1890430"/>
              <a:ext cx="803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relacs</a:t>
              </a:r>
              <a:endParaRPr lang="en-GB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33F5787-532B-84E5-A666-04BD1107D2AF}"/>
                </a:ext>
              </a:extLst>
            </p:cNvPr>
            <p:cNvSpPr txBox="1"/>
            <p:nvPr/>
          </p:nvSpPr>
          <p:spPr>
            <a:xfrm>
              <a:off x="7460135" y="1955892"/>
              <a:ext cx="476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DAQ</a:t>
              </a:r>
              <a:endParaRPr lang="en-GB" sz="50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607D37C-2B6C-39C3-FFDE-902ECD63748C}"/>
                </a:ext>
              </a:extLst>
            </p:cNvPr>
            <p:cNvSpPr/>
            <p:nvPr/>
          </p:nvSpPr>
          <p:spPr>
            <a:xfrm>
              <a:off x="3385226" y="4840932"/>
              <a:ext cx="154009" cy="144913"/>
            </a:xfrm>
            <a:prstGeom prst="rect">
              <a:avLst/>
            </a:prstGeom>
            <a:solidFill>
              <a:schemeClr val="accent4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14F0522-8914-2E43-E91B-D7DD082AD320}"/>
                </a:ext>
              </a:extLst>
            </p:cNvPr>
            <p:cNvSpPr txBox="1"/>
            <p:nvPr/>
          </p:nvSpPr>
          <p:spPr>
            <a:xfrm>
              <a:off x="3507226" y="4759498"/>
              <a:ext cx="1740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Stimulus isolator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1BC302E-4AF6-F526-21F6-BDB2A067F497}"/>
                </a:ext>
              </a:extLst>
            </p:cNvPr>
            <p:cNvSpPr/>
            <p:nvPr/>
          </p:nvSpPr>
          <p:spPr>
            <a:xfrm>
              <a:off x="3385226" y="5154480"/>
              <a:ext cx="154009" cy="144913"/>
            </a:xfrm>
            <a:prstGeom prst="rect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3A2BEC0-C008-1D62-0BB6-E543CD1D33D4}"/>
                </a:ext>
              </a:extLst>
            </p:cNvPr>
            <p:cNvSpPr txBox="1"/>
            <p:nvPr/>
          </p:nvSpPr>
          <p:spPr>
            <a:xfrm>
              <a:off x="3503080" y="5074816"/>
              <a:ext cx="1740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Multiplier addition</a:t>
              </a:r>
            </a:p>
          </p:txBody>
        </p:sp>
        <p:sp>
          <p:nvSpPr>
            <p:cNvPr id="62" name="Flowchart: Connector 61">
              <a:extLst>
                <a:ext uri="{FF2B5EF4-FFF2-40B4-BE49-F238E27FC236}">
                  <a16:creationId xmlns:a16="http://schemas.microsoft.com/office/drawing/2014/main" id="{48F28CC2-2D81-021A-DF13-3D28DAD4CAE9}"/>
                </a:ext>
              </a:extLst>
            </p:cNvPr>
            <p:cNvSpPr/>
            <p:nvPr/>
          </p:nvSpPr>
          <p:spPr>
            <a:xfrm>
              <a:off x="5652842" y="4840932"/>
              <a:ext cx="77300" cy="82685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550CCCC-0384-9DFB-37BB-354F31218694}"/>
                </a:ext>
              </a:extLst>
            </p:cNvPr>
            <p:cNvSpPr txBox="1"/>
            <p:nvPr/>
          </p:nvSpPr>
          <p:spPr>
            <a:xfrm>
              <a:off x="5691492" y="4728384"/>
              <a:ext cx="1740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Local EOD</a:t>
              </a:r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16209645-3D7C-91B8-0586-DC4B9290B02D}"/>
                </a:ext>
              </a:extLst>
            </p:cNvPr>
            <p:cNvSpPr/>
            <p:nvPr/>
          </p:nvSpPr>
          <p:spPr>
            <a:xfrm>
              <a:off x="5652842" y="5185593"/>
              <a:ext cx="77300" cy="8268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D5489C3-13EE-5851-B918-686D5E6E4298}"/>
                </a:ext>
              </a:extLst>
            </p:cNvPr>
            <p:cNvSpPr txBox="1"/>
            <p:nvPr/>
          </p:nvSpPr>
          <p:spPr>
            <a:xfrm>
              <a:off x="5703861" y="5074816"/>
              <a:ext cx="1740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Global EOD</a:t>
              </a:r>
            </a:p>
          </p:txBody>
        </p:sp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4C081FF2-50BC-713F-F510-29892425BCFA}"/>
                </a:ext>
              </a:extLst>
            </p:cNvPr>
            <p:cNvSpPr/>
            <p:nvPr/>
          </p:nvSpPr>
          <p:spPr>
            <a:xfrm>
              <a:off x="7433800" y="4854914"/>
              <a:ext cx="77300" cy="54718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A717A87-78D0-9881-2177-6CB906C834A2}"/>
                </a:ext>
              </a:extLst>
            </p:cNvPr>
            <p:cNvSpPr txBox="1"/>
            <p:nvPr/>
          </p:nvSpPr>
          <p:spPr>
            <a:xfrm>
              <a:off x="7460135" y="4727127"/>
              <a:ext cx="1740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Membrane potential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2ADA665-B654-02B6-F464-22697F368D70}"/>
                </a:ext>
              </a:extLst>
            </p:cNvPr>
            <p:cNvCxnSpPr>
              <a:cxnSpLocks/>
            </p:cNvCxnSpPr>
            <p:nvPr/>
          </p:nvCxnSpPr>
          <p:spPr>
            <a:xfrm>
              <a:off x="7262673" y="5227601"/>
              <a:ext cx="269607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74102A8-7EF3-F59E-F4D8-57E12A8C2B7D}"/>
                </a:ext>
              </a:extLst>
            </p:cNvPr>
            <p:cNvSpPr txBox="1"/>
            <p:nvPr/>
          </p:nvSpPr>
          <p:spPr>
            <a:xfrm>
              <a:off x="7469989" y="5066013"/>
              <a:ext cx="1740274" cy="257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Graphite electrode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3006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44BE8-6D4E-6651-8CF0-DC9DA6242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Baseline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93B561-86B1-1E26-1F4A-28E80945F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0418" y="1825625"/>
            <a:ext cx="473116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BD5677-B8A7-58DE-989C-6BF8680B1471}"/>
              </a:ext>
            </a:extLst>
          </p:cNvPr>
          <p:cNvSpPr txBox="1"/>
          <p:nvPr/>
        </p:nvSpPr>
        <p:spPr>
          <a:xfrm>
            <a:off x="914400" y="1877384"/>
            <a:ext cx="2651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Baseline activity</a:t>
            </a:r>
          </a:p>
        </p:txBody>
      </p:sp>
    </p:spTree>
    <p:extLst>
      <p:ext uri="{BB962C8B-B14F-4D97-AF65-F5344CB8AC3E}">
        <p14:creationId xmlns:p14="http://schemas.microsoft.com/office/powerpoint/2010/main" val="413690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E0B24-DBBE-8C8E-5E12-87FA5391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Baseline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E4EEC7-AB0B-01A1-AAE3-A5EB9EF85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4687" y="1885127"/>
            <a:ext cx="5762625" cy="43243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B13A71-0612-E615-02E4-54D0440367AE}"/>
              </a:ext>
            </a:extLst>
          </p:cNvPr>
          <p:cNvSpPr txBox="1"/>
          <p:nvPr/>
        </p:nvSpPr>
        <p:spPr>
          <a:xfrm>
            <a:off x="914400" y="1877384"/>
            <a:ext cx="2651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FI-curve</a:t>
            </a:r>
          </a:p>
        </p:txBody>
      </p:sp>
    </p:spTree>
    <p:extLst>
      <p:ext uri="{BB962C8B-B14F-4D97-AF65-F5344CB8AC3E}">
        <p14:creationId xmlns:p14="http://schemas.microsoft.com/office/powerpoint/2010/main" val="9695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358AD-8DDA-AA40-8F33-CF8EA48C5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Outline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B3E2E-86D5-42A3-9A07-0089BE95C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 dirty="0"/>
              <a:t>Introduction:</a:t>
            </a:r>
          </a:p>
          <a:p>
            <a:pPr lvl="1"/>
            <a:r>
              <a:rPr lang="en-GB" sz="2200" i="1" dirty="0" err="1"/>
              <a:t>Apteronotus</a:t>
            </a:r>
            <a:r>
              <a:rPr lang="en-GB" sz="2200" i="1" dirty="0"/>
              <a:t> </a:t>
            </a:r>
            <a:r>
              <a:rPr lang="en-GB" sz="2200" i="1" dirty="0" err="1"/>
              <a:t>leptorhynchus</a:t>
            </a:r>
            <a:endParaRPr lang="en-GB" sz="2200" i="1" dirty="0"/>
          </a:p>
          <a:p>
            <a:pPr lvl="1"/>
            <a:r>
              <a:rPr lang="en-GB" sz="2200" i="1" dirty="0"/>
              <a:t>Electric organ</a:t>
            </a:r>
          </a:p>
          <a:p>
            <a:pPr lvl="1"/>
            <a:r>
              <a:rPr lang="en-GB" sz="2200" dirty="0"/>
              <a:t>Brain and nerve cells</a:t>
            </a:r>
          </a:p>
          <a:p>
            <a:pPr lvl="1"/>
            <a:r>
              <a:rPr lang="en-GB" sz="2200" dirty="0"/>
              <a:t>Goal</a:t>
            </a:r>
          </a:p>
          <a:p>
            <a:r>
              <a:rPr lang="en-GB" sz="2200" dirty="0"/>
              <a:t>Methods</a:t>
            </a:r>
          </a:p>
          <a:p>
            <a:r>
              <a:rPr lang="en-GB" sz="2200" dirty="0"/>
              <a:t>Results</a:t>
            </a:r>
          </a:p>
          <a:p>
            <a:pPr lvl="1"/>
            <a:r>
              <a:rPr lang="en-GB" sz="1800" dirty="0"/>
              <a:t>Baseline</a:t>
            </a:r>
          </a:p>
          <a:p>
            <a:pPr lvl="1"/>
            <a:r>
              <a:rPr lang="en-GB" sz="1800" dirty="0"/>
              <a:t>Response to chirps/stimulus</a:t>
            </a:r>
          </a:p>
          <a:p>
            <a:pPr lvl="1"/>
            <a:r>
              <a:rPr lang="en-GB" sz="1800" dirty="0"/>
              <a:t>Response to beat</a:t>
            </a:r>
          </a:p>
          <a:p>
            <a:r>
              <a:rPr lang="en-GB" sz="2200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95815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6054B-E0AB-EB13-2378-6E7757BE3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200"/>
              <a:t>Introduction - </a:t>
            </a:r>
            <a:r>
              <a:rPr lang="en-GB" sz="4200" i="1"/>
              <a:t>Apteronotus leptorhynchus</a:t>
            </a:r>
            <a:br>
              <a:rPr lang="en-GB" sz="4200"/>
            </a:br>
            <a:endParaRPr lang="en-GB" sz="4200"/>
          </a:p>
        </p:txBody>
      </p:sp>
      <p:sp>
        <p:nvSpPr>
          <p:cNvPr id="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A4CDF-451B-1637-E62A-68E1A53B4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 dirty="0"/>
              <a:t>Occurrence: Freshwaters in South America</a:t>
            </a:r>
          </a:p>
          <a:p>
            <a:r>
              <a:rPr lang="en-GB" sz="2200" dirty="0"/>
              <a:t>Communicate via self-generated electric field</a:t>
            </a:r>
          </a:p>
          <a:p>
            <a:endParaRPr lang="en-GB" sz="2200" dirty="0"/>
          </a:p>
          <a:p>
            <a:endParaRPr lang="en-GB" sz="22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2BBA714-8746-6B9F-AEC6-4E5A18461B9B}"/>
              </a:ext>
            </a:extLst>
          </p:cNvPr>
          <p:cNvGrpSpPr/>
          <p:nvPr/>
        </p:nvGrpSpPr>
        <p:grpSpPr>
          <a:xfrm>
            <a:off x="7087939" y="3133665"/>
            <a:ext cx="4327610" cy="3359210"/>
            <a:chOff x="2122805" y="3036633"/>
            <a:chExt cx="4327610" cy="3359210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0BD6A681-3591-E2FC-0688-ACCE2490A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22805" y="3036633"/>
              <a:ext cx="4327610" cy="316972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31BDAE-10CD-5629-3910-C88FB5A2412B}"/>
                </a:ext>
              </a:extLst>
            </p:cNvPr>
            <p:cNvSpPr txBox="1"/>
            <p:nvPr/>
          </p:nvSpPr>
          <p:spPr>
            <a:xfrm>
              <a:off x="2122805" y="6165011"/>
              <a:ext cx="43276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https://bendalab.github.io/pubs/Benda2020-ElectrosensoryWorlds.pdf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6B9B864-956B-31C7-7669-7664E28E866F}"/>
              </a:ext>
            </a:extLst>
          </p:cNvPr>
          <p:cNvGrpSpPr/>
          <p:nvPr/>
        </p:nvGrpSpPr>
        <p:grpSpPr>
          <a:xfrm>
            <a:off x="973507" y="3114617"/>
            <a:ext cx="5341029" cy="3300450"/>
            <a:chOff x="8649929" y="52796"/>
            <a:chExt cx="3459880" cy="1705804"/>
          </a:xfrm>
        </p:grpSpPr>
        <p:pic>
          <p:nvPicPr>
            <p:cNvPr id="16" name="Picture 6" descr="Bettgeflüster von Messerfischen in freier Wildbahn belauscht » latinapress  Nachrichten">
              <a:extLst>
                <a:ext uri="{FF2B5EF4-FFF2-40B4-BE49-F238E27FC236}">
                  <a16:creationId xmlns:a16="http://schemas.microsoft.com/office/drawing/2014/main" id="{375B0A47-ABC8-1CB0-C1E7-CA262A401C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9929" y="52796"/>
              <a:ext cx="3459880" cy="1618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37100E-BF86-B086-345A-5EA43DFFBFCA}"/>
                </a:ext>
              </a:extLst>
            </p:cNvPr>
            <p:cNvSpPr txBox="1"/>
            <p:nvPr/>
          </p:nvSpPr>
          <p:spPr>
            <a:xfrm>
              <a:off x="8649929" y="1670897"/>
              <a:ext cx="3459880" cy="87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https://latina-press.com/news/250508-bettgefluester-von-messerfischen-in-freier-wildbahn-belauscht/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610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238806-CFF7-2676-A61E-19CABE26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Introduction – Electric organ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A56E2-345B-BE92-9745-886261677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/>
              <a:t>Electric organ:</a:t>
            </a:r>
          </a:p>
          <a:p>
            <a:pPr lvl="1"/>
            <a:r>
              <a:rPr lang="en-GB" sz="2200"/>
              <a:t>stretches over the entire body and consists of electrocytes</a:t>
            </a:r>
          </a:p>
          <a:p>
            <a:pPr lvl="1"/>
            <a:r>
              <a:rPr lang="en-GB" sz="2200"/>
              <a:t>The electric organ discharge (EOD) runs continuously</a:t>
            </a:r>
          </a:p>
          <a:p>
            <a:pPr lvl="1"/>
            <a:r>
              <a:rPr lang="en-GB" sz="2200"/>
              <a:t>With the EOD, the animals can perceive objects and orient themselves in the environment</a:t>
            </a:r>
          </a:p>
          <a:p>
            <a:pPr lvl="1"/>
            <a:r>
              <a:rPr lang="en-GB" sz="2200"/>
              <a:t>Frequency of EOD is sexually dimorphic:</a:t>
            </a:r>
          </a:p>
          <a:p>
            <a:pPr lvl="2"/>
            <a:r>
              <a:rPr lang="en-GB" sz="2200"/>
              <a:t>Male EODf: 850 – 1050 Hz</a:t>
            </a:r>
          </a:p>
          <a:p>
            <a:pPr lvl="2"/>
            <a:r>
              <a:rPr lang="en-GB" sz="2200"/>
              <a:t>Female EODf: 650 – 850 Hz</a:t>
            </a:r>
          </a:p>
          <a:p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1727759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755C7-B9F8-7993-50BB-4FA99D4A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Introduction – EOD Frequencies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6110E82-B1D9-0C0A-BE6C-96855B314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6614" y="1971001"/>
            <a:ext cx="6515723" cy="4889485"/>
          </a:xfrm>
        </p:spPr>
      </p:pic>
    </p:spTree>
    <p:extLst>
      <p:ext uri="{BB962C8B-B14F-4D97-AF65-F5344CB8AC3E}">
        <p14:creationId xmlns:p14="http://schemas.microsoft.com/office/powerpoint/2010/main" val="339404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BD9BB-C9F9-DE9D-9976-BB2C66607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000"/>
              <a:t>Introduction – Electric Organ – P-Units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8133D-BB84-76FA-D118-84478738B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/>
              <a:t>P-units = electrocytes</a:t>
            </a:r>
          </a:p>
          <a:p>
            <a:r>
              <a:rPr lang="en-GB" sz="2200"/>
              <a:t>Spontaneous active </a:t>
            </a:r>
          </a:p>
          <a:p>
            <a:r>
              <a:rPr lang="en-GB" sz="2200"/>
              <a:t>React to their own electric field</a:t>
            </a:r>
          </a:p>
          <a:p>
            <a:r>
              <a:rPr lang="en-GB" sz="2200"/>
              <a:t>Project into the electrosensory lateral line lobe (ELL)</a:t>
            </a:r>
          </a:p>
          <a:p>
            <a:endParaRPr lang="en-GB" sz="2200"/>
          </a:p>
          <a:p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233208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3A398-3A52-616F-CA38-51802D04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Introduction – Brain regions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788C22-0A9B-A5D8-5887-90B1050C3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7956"/>
            <a:ext cx="3831566" cy="4444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DAEEF6-8E03-C0C1-738C-AE6D78280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066" y="1950516"/>
            <a:ext cx="4519206" cy="464268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636306-9C32-1EEF-2660-894A3F75F3A9}"/>
              </a:ext>
            </a:extLst>
          </p:cNvPr>
          <p:cNvCxnSpPr>
            <a:cxnSpLocks/>
          </p:cNvCxnSpPr>
          <p:nvPr/>
        </p:nvCxnSpPr>
        <p:spPr>
          <a:xfrm>
            <a:off x="1541253" y="1903562"/>
            <a:ext cx="0" cy="467127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35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0F3D5E-BD77-B507-9657-FE48DBCC6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Introduction – ELL pyramidal cells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BB5847-424B-271A-69A0-AF961939D9CE}"/>
              </a:ext>
            </a:extLst>
          </p:cNvPr>
          <p:cNvGrpSpPr/>
          <p:nvPr/>
        </p:nvGrpSpPr>
        <p:grpSpPr>
          <a:xfrm>
            <a:off x="2093336" y="2234707"/>
            <a:ext cx="8005328" cy="4522484"/>
            <a:chOff x="1245901" y="1248187"/>
            <a:chExt cx="9575321" cy="532579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0C7E431-9AFE-A1C9-76C5-B956970CA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5901" y="1248187"/>
              <a:ext cx="9575321" cy="532579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890AFC-D614-3433-453A-664861A541FD}"/>
                </a:ext>
              </a:extLst>
            </p:cNvPr>
            <p:cNvSpPr txBox="1"/>
            <p:nvPr/>
          </p:nvSpPr>
          <p:spPr>
            <a:xfrm>
              <a:off x="1684382" y="3819491"/>
              <a:ext cx="2528525" cy="3693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1600" dirty="0">
                  <a:solidFill>
                    <a:srgbClr val="0070C0"/>
                  </a:solidFill>
                </a:rPr>
                <a:t>Deep pyramidal cell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E49FC7-5DBE-A9CD-EB7E-ABF6F1E8E242}"/>
                </a:ext>
              </a:extLst>
            </p:cNvPr>
            <p:cNvSpPr txBox="1"/>
            <p:nvPr/>
          </p:nvSpPr>
          <p:spPr>
            <a:xfrm>
              <a:off x="1684380" y="3541751"/>
              <a:ext cx="3032680" cy="3693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1600" dirty="0"/>
                <a:t>Superficial pyramidal cell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80E5A2-17A5-D58A-2ED7-6BF776772258}"/>
                </a:ext>
              </a:extLst>
            </p:cNvPr>
            <p:cNvSpPr txBox="1"/>
            <p:nvPr/>
          </p:nvSpPr>
          <p:spPr>
            <a:xfrm>
              <a:off x="5635919" y="1409019"/>
              <a:ext cx="1314929" cy="369332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1700" dirty="0"/>
                <a:t>Electrode</a:t>
              </a:r>
              <a:endParaRPr lang="en-GB" sz="13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329620-9B68-B9D0-2DA0-172E71A250DA}"/>
                </a:ext>
              </a:extLst>
            </p:cNvPr>
            <p:cNvSpPr txBox="1"/>
            <p:nvPr/>
          </p:nvSpPr>
          <p:spPr>
            <a:xfrm>
              <a:off x="5473476" y="3172419"/>
              <a:ext cx="501756" cy="369332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1700" dirty="0"/>
                <a:t>LS</a:t>
              </a:r>
              <a:endParaRPr lang="en-GB" sz="9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F7EBC7B-2FC6-6D03-A043-A4A0D7F5439C}"/>
                </a:ext>
              </a:extLst>
            </p:cNvPr>
            <p:cNvSpPr txBox="1"/>
            <p:nvPr/>
          </p:nvSpPr>
          <p:spPr>
            <a:xfrm>
              <a:off x="6597760" y="2918879"/>
              <a:ext cx="736671" cy="52455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1600" dirty="0"/>
                <a:t>CLS</a:t>
              </a:r>
              <a:endParaRPr lang="en-GB" sz="9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1A960E-B5EB-027F-E8B3-CD0230668010}"/>
                </a:ext>
              </a:extLst>
            </p:cNvPr>
            <p:cNvSpPr txBox="1"/>
            <p:nvPr/>
          </p:nvSpPr>
          <p:spPr>
            <a:xfrm>
              <a:off x="7532568" y="3074100"/>
              <a:ext cx="760300" cy="369332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2500" dirty="0"/>
                <a:t>CMS</a:t>
              </a:r>
              <a:endParaRPr lang="en-GB" sz="9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E70E2A-2581-C7D5-764A-E219E75852AA}"/>
                </a:ext>
              </a:extLst>
            </p:cNvPr>
            <p:cNvSpPr txBox="1"/>
            <p:nvPr/>
          </p:nvSpPr>
          <p:spPr>
            <a:xfrm>
              <a:off x="8491004" y="3342079"/>
              <a:ext cx="703702" cy="47741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1600" dirty="0"/>
                <a:t>MS</a:t>
              </a:r>
              <a:endParaRPr lang="en-GB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47039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2316D-BAAF-7ABC-4156-1FC7D069B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Goal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A3EFE-9227-A8BD-A1B6-C3A534F24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/>
              <a:t>Find ELL pyramidal cell</a:t>
            </a:r>
          </a:p>
          <a:p>
            <a:r>
              <a:rPr lang="en-GB" sz="2200"/>
              <a:t>Identify type of pyramidal cell</a:t>
            </a:r>
          </a:p>
          <a:p>
            <a:r>
              <a:rPr lang="en-GB" sz="2200"/>
              <a:t>Does pyramidal cell response to the beat or chirp?</a:t>
            </a:r>
          </a:p>
          <a:p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3179902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Intracellular recordings in a weakly electric fish</vt:lpstr>
      <vt:lpstr>Outline</vt:lpstr>
      <vt:lpstr>Introduction - Apteronotus leptorhynchus </vt:lpstr>
      <vt:lpstr>Introduction – Electric organ</vt:lpstr>
      <vt:lpstr>Introduction – EOD Frequencies</vt:lpstr>
      <vt:lpstr>Introduction – Electric Organ – P-Units</vt:lpstr>
      <vt:lpstr>Introduction – Brain regions</vt:lpstr>
      <vt:lpstr>Introduction – ELL pyramidal cells</vt:lpstr>
      <vt:lpstr>Goal</vt:lpstr>
      <vt:lpstr>Methods - Aufbau</vt:lpstr>
      <vt:lpstr>Results – Baseline analysis</vt:lpstr>
      <vt:lpstr>Results – Baseline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Intracellular recordings in a weakly electric fish</dc:title>
  <dc:creator>Kathrin Root</dc:creator>
  <cp:lastModifiedBy>Kathrin Root</cp:lastModifiedBy>
  <cp:revision>8</cp:revision>
  <dcterms:created xsi:type="dcterms:W3CDTF">2022-11-01T12:20:17Z</dcterms:created>
  <dcterms:modified xsi:type="dcterms:W3CDTF">2022-11-02T11:00:31Z</dcterms:modified>
</cp:coreProperties>
</file>