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3" r:id="rId6"/>
    <p:sldId id="334" r:id="rId7"/>
    <p:sldId id="320" r:id="rId8"/>
    <p:sldId id="332" r:id="rId9"/>
    <p:sldId id="319" r:id="rId10"/>
    <p:sldId id="322" r:id="rId11"/>
    <p:sldId id="328" r:id="rId12"/>
    <p:sldId id="323" r:id="rId13"/>
    <p:sldId id="335" r:id="rId14"/>
    <p:sldId id="336" r:id="rId15"/>
    <p:sldId id="324" r:id="rId16"/>
    <p:sldId id="333" r:id="rId17"/>
    <p:sldId id="337" r:id="rId18"/>
    <p:sldId id="338" r:id="rId19"/>
    <p:sldId id="325" r:id="rId20"/>
    <p:sldId id="326" r:id="rId21"/>
    <p:sldId id="339" r:id="rId22"/>
    <p:sldId id="340" r:id="rId23"/>
    <p:sldId id="341" r:id="rId24"/>
    <p:sldId id="342" r:id="rId25"/>
    <p:sldId id="329" r:id="rId26"/>
    <p:sldId id="330" r:id="rId27"/>
    <p:sldId id="331" r:id="rId28"/>
    <p:sldId id="280" r:id="rId29"/>
    <p:sldId id="309" r:id="rId30"/>
    <p:sldId id="307" r:id="rId31"/>
    <p:sldId id="281" r:id="rId3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D13D1-606E-4C0A-A2BA-46F347CAEB7D}" v="48" dt="2022-11-11T07:59:02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5701"/>
  </p:normalViewPr>
  <p:slideViewPr>
    <p:cSldViewPr>
      <p:cViewPr varScale="1">
        <p:scale>
          <a:sx n="95" d="100"/>
          <a:sy n="95" d="100"/>
        </p:scale>
        <p:origin x="728" y="68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4B-477F-9DBE-0470892F20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4B-477F-9DBE-0470892F20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4B-477F-9DBE-0470892F20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4B-477F-9DBE-0470892F2074}"/>
              </c:ext>
            </c:extLst>
          </c:dPt>
          <c:dLbls>
            <c:dLbl>
              <c:idx val="0"/>
              <c:layout>
                <c:manualLayout>
                  <c:x val="-0.41331357109773043"/>
                  <c:y val="-3.31755850255272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4B-477F-9DBE-0470892F2074}"/>
                </c:ext>
              </c:extLst>
            </c:dLbl>
            <c:dLbl>
              <c:idx val="1"/>
              <c:layout>
                <c:manualLayout>
                  <c:x val="0.16395105758838965"/>
                  <c:y val="-0.1149121669895045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4B-477F-9DBE-0470892F2074}"/>
                </c:ext>
              </c:extLst>
            </c:dLbl>
            <c:dLbl>
              <c:idx val="2"/>
              <c:layout>
                <c:manualLayout>
                  <c:x val="6.999907364520612E-2"/>
                  <c:y val="9.129306610190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4B-477F-9DBE-0470892F2074}"/>
                </c:ext>
              </c:extLst>
            </c:dLbl>
            <c:dLbl>
              <c:idx val="3"/>
              <c:layout>
                <c:manualLayout>
                  <c:x val="4.3437702640111125E-2"/>
                  <c:y val="0.114093387181261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4B-477F-9DBE-0470892F20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Очень важно</c:v>
                </c:pt>
                <c:pt idx="1">
                  <c:v>Важно</c:v>
                </c:pt>
                <c:pt idx="2">
                  <c:v>Не очень важно</c:v>
                </c:pt>
                <c:pt idx="3">
                  <c:v>Не важно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4B-477F-9DBE-0470892F2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96350854183652"/>
          <c:y val="0.32736976174168014"/>
          <c:w val="0.28623614332348074"/>
          <c:h val="0.3509567127257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5E5-4C53-88A5-53384489D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5E5-4C53-88A5-53384489D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Фото</c:v>
                </c:pt>
                <c:pt idx="1">
                  <c:v>Видео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16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5-4C53-88A5-53384489DE3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Фото</c:v>
                </c:pt>
                <c:pt idx="1">
                  <c:v>Видео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5-4C53-88A5-53384489D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73592784"/>
        <c:axId val="1873598064"/>
      </c:barChart>
      <c:catAx>
        <c:axId val="187359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598064"/>
        <c:crosses val="autoZero"/>
        <c:auto val="1"/>
        <c:lblAlgn val="ctr"/>
        <c:lblOffset val="100"/>
        <c:noMultiLvlLbl val="0"/>
      </c:catAx>
      <c:valAx>
        <c:axId val="18735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59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651729692586708"/>
          <c:y val="0.12787922358015816"/>
          <c:w val="0.5693435316293618"/>
          <c:h val="0.721639787837447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Личный кабинет</c:v>
                </c:pt>
                <c:pt idx="1">
                  <c:v>Доска объявлений</c:v>
                </c:pt>
                <c:pt idx="2">
                  <c:v>Отзывы пользователей</c:v>
                </c:pt>
                <c:pt idx="3">
                  <c:v>Связь с автором</c:v>
                </c:pt>
                <c:pt idx="4">
                  <c:v>Тёмная тема</c:v>
                </c:pt>
                <c:pt idx="5">
                  <c:v>Поделиться в соц.сетях</c:v>
                </c:pt>
                <c:pt idx="6">
                  <c:v>Сторис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13</c:v>
                </c:pt>
                <c:pt idx="5">
                  <c:v>9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3-4E36-AE10-24796B286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873618704"/>
        <c:axId val="1873605744"/>
      </c:barChart>
      <c:catAx>
        <c:axId val="1873618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605744"/>
        <c:crosses val="autoZero"/>
        <c:auto val="1"/>
        <c:lblAlgn val="ctr"/>
        <c:lblOffset val="100"/>
        <c:noMultiLvlLbl val="0"/>
      </c:catAx>
      <c:valAx>
        <c:axId val="1873605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361870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651729692586708"/>
          <c:y val="0.12787922358015816"/>
          <c:w val="0.5693435316293618"/>
          <c:h val="0.721639787837447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По цене</c:v>
                </c:pt>
                <c:pt idx="1">
                  <c:v>По названию</c:v>
                </c:pt>
                <c:pt idx="2">
                  <c:v>По тегам</c:v>
                </c:pt>
                <c:pt idx="3">
                  <c:v>По составу</c:v>
                </c:pt>
                <c:pt idx="4">
                  <c:v>По дате</c:v>
                </c:pt>
                <c:pt idx="5">
                  <c:v>По весу</c:v>
                </c:pt>
                <c:pt idx="6">
                  <c:v>По местоположению</c:v>
                </c:pt>
                <c:pt idx="7">
                  <c:v>По срокам изготовления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5</c:v>
                </c:pt>
                <c:pt idx="6">
                  <c:v>9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3-4E36-AE10-24796B286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873618704"/>
        <c:axId val="1873605744"/>
      </c:barChart>
      <c:catAx>
        <c:axId val="1873618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605744"/>
        <c:crosses val="autoZero"/>
        <c:auto val="1"/>
        <c:lblAlgn val="ctr"/>
        <c:lblOffset val="100"/>
        <c:noMultiLvlLbl val="0"/>
      </c:catAx>
      <c:valAx>
        <c:axId val="1873605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361870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EBBF0B4-4939-9D9E-33C3-F42B85DDF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EC2305-6AB8-6127-AFD6-E2471EEA6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8FEB02C5-E570-47A8-A03F-570717D5299C}" type="datetime1">
              <a:rPr lang="ru-RU" smtClean="0"/>
              <a:t>07.05.2024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270DF-B2B7-15B5-8AC3-A416EC987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4D7292-6355-7DAB-9BAE-4BA49BF312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952578C0-3825-40B8-AE9F-C96DD660A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fld id="{FD820D48-A407-4FEF-91EA-68693003ED23}" type="datetime1">
              <a:rPr lang="ru-RU" smtClean="0"/>
              <a:pPr/>
              <a:t>07.05.2024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821E5FCA-B2DD-C941-A2C1-63893943348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4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8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9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3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0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8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8" name="Текст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4" name="Текст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Текст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6" name="Текст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5" name="Текст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24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en-US" sz="2800" cap="none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en-US" sz="1800" spc="2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”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1" name="Рисунок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3" name="Рисунок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4" name="Текст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7" name="Рисунок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Образец фона&#10;&#10;Автоматически созданное описание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10040112" cy="2615184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Проект </a:t>
            </a:r>
            <a:r>
              <a:rPr lang="en-US" dirty="0"/>
              <a:t>Web-</a:t>
            </a:r>
            <a:r>
              <a:rPr lang="ru-RU" dirty="0"/>
              <a:t>Портфолио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Сделано командой</a:t>
            </a:r>
            <a:r>
              <a:rPr lang="en-US" dirty="0"/>
              <a:t> CyberBeasts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D890-F4C4-403B-59F0-6AFE01E9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5898"/>
            <a:ext cx="5788152" cy="4416552"/>
          </a:xfrm>
        </p:spPr>
        <p:txBody>
          <a:bodyPr/>
          <a:lstStyle/>
          <a:p>
            <a:r>
              <a:rPr lang="ru-RU" dirty="0"/>
              <a:t>Гайд как пользоваться сайтом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84024-DBE5-E4EC-388B-CEDA95265B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9800" y="1066800"/>
            <a:ext cx="6096000" cy="4800600"/>
          </a:xfrm>
        </p:spPr>
        <p:txBody>
          <a:bodyPr/>
          <a:lstStyle/>
          <a:p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 Пользователь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Войти в аккаунт или зарегистрироваться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Вход в учетную запись.</a:t>
            </a:r>
            <a:b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Пользователь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Смотреть отзывы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просмотра отзывов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Посмотреть чужие отзывы или написать свой отзыв и отправить его.</a:t>
            </a:r>
            <a:b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Пользователь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Смотреть портфолио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Переход по ссылке для просмотра портфолио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Поиск нужного портфолио по ссылке для его просмотра, возможности оставить свой отзыв или связи с автором.</a:t>
            </a:r>
            <a:b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Пользователь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Свое портфолио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просмотра своего портфолио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Возможность редактировать свое портфолио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редактирования своего портфолио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Возможность заполнить имеющиеся там пункты и загрузить нужные файлы (фото или видео).</a:t>
            </a:r>
            <a:br>
              <a:rPr lang="ru-R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601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FDCFC-4042-F922-2818-80C86F76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Гайд как пользоваться сайтом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633D5-46D5-98F8-8638-7C3883C67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Пользователь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Свое портфолио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просмотра своего портфолио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Возможность редактировать свое портфолио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Возможность добавить свою работу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создания публикации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Заполнение нужных пунктов и публикация работы.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Пользователь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Лента новостей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Переход по ссылке для просмотра ленты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Просмотр ленты.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6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944AB0A-CEB0-9837-01F3-C4DF931F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Наше решение</a:t>
            </a: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A80BD7C-7E63-4434-F47E-5783F4ADF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7000" y="1216152"/>
            <a:ext cx="5184648" cy="4416425"/>
          </a:xfrm>
        </p:spPr>
        <p:txBody>
          <a:bodyPr/>
          <a:lstStyle/>
          <a:p>
            <a:pPr lvl="0"/>
            <a:r>
              <a:rPr lang="ru-RU" dirty="0"/>
              <a:t>Мы предлагаем решение этой проблемы — специализированный сайт-портфолио для кондитеров, на котором они смогут размещать свои работы, а посетители — знакомиться с их творчеством. Это позволит кондитерам привлечь новых клиентов и расширить свою аудиторию.</a:t>
            </a:r>
          </a:p>
          <a:p>
            <a:pPr lvl="0"/>
            <a:r>
              <a:rPr lang="ru-RU" dirty="0"/>
              <a:t>Наш сайт предоставит кондитерам площадку для продвижения своих работ, а также позволит удовлетворить потребности целевой аудитории.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A1752-5EFD-4E13-BD77-BA01034C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6025"/>
            <a:ext cx="5788152" cy="4416552"/>
          </a:xfrm>
        </p:spPr>
        <p:txBody>
          <a:bodyPr/>
          <a:lstStyle/>
          <a:p>
            <a:r>
              <a:rPr lang="ru-RU" dirty="0"/>
              <a:t>Способы монетизации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613B5-A3B9-3DA5-E20D-F482C15B86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Продажа услуг сайта:</a:t>
            </a:r>
            <a:b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Продвижение объявлений на самые видные (специально выделенные места)</a:t>
            </a:r>
            <a:b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Продажа просмотров объявлений (докупить специальную возможность, чтобы публикации автора видело большее количество людей (концепт заключается в том, чтобы объявления высвечивались у каждого пользователя сайта))</a:t>
            </a:r>
            <a:b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Создать предел бесплатных объявлений, после преодоления которого публикация своих объявлений становится платной</a:t>
            </a:r>
            <a:b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Продажа рекламы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5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DF27B-5697-2A9C-BAD3-2985E1F0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C52B7-AD65-AB0C-7999-8336ED143E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066799"/>
            <a:ext cx="5867400" cy="4876801"/>
          </a:xfrm>
        </p:spPr>
        <p:txBody>
          <a:bodyPr/>
          <a:lstStyle/>
          <a:p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 Анализ текущей ситуации и определение целей: Провести анализ текущего состояния сайта, определить его сильные и слабые стороны, а также цели для дальнейшего развития.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Улучшение функциональности: Разработать и внедрить новые функции и элементы, которые улучшат пользовательский опыт на сайте. Это может включать в себя оптимизацию навигации, улучшение дизайна, добавление новых разделов и т.д.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Увеличение скорости загрузки страниц: Оптимизировать код сайта для ускорения загрузки страниц, использовать кэширование, сжатие и другие методы оптимизации.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96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E66A-A952-DB28-17EF-388222DA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3DB13-3AAF-F6AF-34B4-6E13D0984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2200" y="990601"/>
            <a:ext cx="5943600" cy="5015946"/>
          </a:xfrm>
        </p:spPr>
        <p:txBody>
          <a:bodyPr/>
          <a:lstStyle/>
          <a:p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Повышение видимости сайта в поисковых системах: Работать над улучшением       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SEO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-оптимизации сайта, чтобы увеличить его видимость в результатах поиска.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5) Привлечение новых пользователей: Разработать стратегии привлечения новых посетителей на сайт, включая использование социальных сетей, контекстной рекламы,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-маркетинга и других каналов.</a:t>
            </a:r>
            <a:b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Внедрение Аналитики и отслеживание результатов: Установить системы аналитики для отслеживания поведения пользователей на сайте, определения наиболее популярных разделов и страниц, а также для оценки эффективности маркетинговых кампаний.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0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70CE0-EBF1-5C8B-B723-41A424CC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и 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389C8-2A9D-C624-66F9-4709BE7656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Личный кабинет пользователя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Доска объявлений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оценивать качество полученных товаров и услуг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Темная тема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связаться с автором предоставляемой услуги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прикреплять фото и видео к объявлению с кондитерским изделием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Понятный внешний вид </a:t>
            </a:r>
          </a:p>
        </p:txBody>
      </p:sp>
    </p:spTree>
    <p:extLst>
      <p:ext uri="{BB962C8B-B14F-4D97-AF65-F5344CB8AC3E}">
        <p14:creationId xmlns:p14="http://schemas.microsoft.com/office/powerpoint/2010/main" val="337291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5C69EE2-090D-CC03-2362-F23079F7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Формирование идеи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BD8D7B3-C247-3C12-3556-2E09A889D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Наша цель заключается в разработке сайта, который станет удобным и мощным инструментом для представителей малого бизнеса в области кондитерского дела. Мы нацелены на удовлетворение всех потребностей наших клиентов и на максимальное расширение функционала нашего веб-сервиса.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2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06BF1-FA67-BF7A-E467-CB1716A2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en-US" dirty="0"/>
              <a:t>CMS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024B1-C76C-1BA2-D08A-57A6264181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Вот несколько преимуществ нашей среды разработки по сравнению с конкурентами. Например: высокая гибкость и легкая масштабируемость позволяют эффективно обрабатывать большие объемы данных трафика для успешного развития сайта.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включает в себя фреймворк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это современный веб-фреймворк, специально разработанный для повышения безопасности сайта, кроме того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легко настраивается и адаптируется к проектам любого уровня сложности. Учитывая все перечисленные преимущества, можно сделать вывод, что наша среда разработки превосходит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3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86823-4DC4-F8EA-688C-8C81356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возможности </a:t>
            </a:r>
            <a:r>
              <a:rPr lang="en-US" dirty="0"/>
              <a:t>Wagtail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CA794-CF1E-AD57-5E6C-C76F58C3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441448"/>
            <a:ext cx="12192000" cy="3502152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 </a:t>
            </a:r>
            <a: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Скорость разработки и безопасность: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предоставляет готовые компоненты и функции, которые могут быть легко настроены под нужды проекта. Это позволяет ускорить процесс разработки и сосредоточиться на бизнес-логике проекта.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предоставляет множество функций безопасности, таких как аутентификация, авторизация, защита от различного рода атак и т.д. Это помогает защитить проект от потенциальных угроз безопасности.</a:t>
            </a:r>
            <a:r>
              <a:rPr lang="ru-RU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ru-RU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Масштабируемость и гибкость: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является мощным фреймворком, который может быть легко масштабирован для обработки больших объемов данных и трафика, это делает его идеальным выбором для проектов, которые ожидают роста в будущем.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предоставляют разработчикам гибкость в настройке проекта под свои нужды. Это позволяет создавать проекты, которые соответствуют требованиям бизнеса и пользователей.</a:t>
            </a:r>
            <a:b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Аналитика целевой аудитории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1800" dirty="0"/>
              <a:t>При помощи веб-сервиса </a:t>
            </a:r>
            <a:r>
              <a:rPr lang="en-US" sz="1800" dirty="0"/>
              <a:t>Google Forms </a:t>
            </a:r>
            <a:r>
              <a:rPr lang="ru-RU" sz="1800" dirty="0"/>
              <a:t>был проведен опрос, на основании которого мы проанализировали нашу целевую аудиторию. Полученные данные представлены в виде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1DBD3-3D9C-3387-A5D1-814D474C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возможности </a:t>
            </a:r>
            <a:r>
              <a:rPr lang="en-US" dirty="0"/>
              <a:t>Wagtail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F588C-EDAB-ECF8-1D30-1CA21B6F4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Сообщество и поддержка: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имеют большое сообщество разработчиков, которые могут предоставить поддержку и помощь в случае с возникновением проблем.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являются зрелыми проектами с активной поддержкой сообщества. Это обеспечивает стабильность и надёжность работы проекта.</a:t>
            </a:r>
            <a:b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ru-RU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Интеграция с другими технологиями: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могут быть интегрированы с другими технологиями, такими как базы данных, очереди сообщений,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т.д. Это позволяет создать более сложные и функциональные проекты.</a:t>
            </a:r>
            <a:b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2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6E379-F1E7-4A9B-E9F4-BF79D5E3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Wagtail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41EB7-B4F3-FC3D-1877-81249D89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2441448"/>
            <a:ext cx="12039600" cy="3425952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Мы выбрали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CMS Wagtail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 основе его больших возможностей, его совместное использование с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очень выгодно в разработке проектов, которые требуют скорости, так же важна безопасность, которая обеспечила бы защиту данных путем различных функций встроенных в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Не менее важны гибкость и масштабируемость о которых было сказано ранее. Так же важны наши Сообщество и интеграции, первое поможет нам в будущем, чтобы иметь обратную связь с пользователями и исправлять недочеты или добавлять необходимый функционал, второе так же поможет в будущем, когда мы станем достаточно популярны, чтобы у нас хотели брать рекламу другие сервисы. Исходя из всего что было упомянуто ранее можно сделать вывод, что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Wagtail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является хорошим выбором из-за возможностей что он предоставляет разработчикам, именно поэтому мы выбрали именно эту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CMS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среди множества других.</a:t>
            </a:r>
            <a:b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885997-1987-778E-9A74-65114CB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t>21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757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013697F-D3B2-E596-BD4B-6EE0DB8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FE2A26B-166E-8324-4AE3-640EBA9191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Сайт «Авито» направлен на реализацию других идей и не решает всех задач, которые стоят перед нашей целевой аудиторией. К тому же, у многих людей товары, представленные на «Авито», вызывают ассоциации с бывшим в употреблении (б/у) качеством, что негативно влияет на восприятие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92098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9FA09E-5123-C78B-1C33-B387BD4C0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 настоящее время в онлайн-среде нет качественных веб-сайтов, которые были бы разработаны с учётом потребностей целевой аудитории. Многие представители этой аудитории для продвижения своих услуг используют социальные сети, что не всегда удобно.</a:t>
            </a:r>
          </a:p>
          <a:p>
            <a:endParaRPr lang="ru-RU" dirty="0"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CCA13CB8-C1E8-0BFA-456C-F8E55BC9184D}"/>
              </a:ext>
            </a:extLst>
          </p:cNvPr>
          <p:cNvSpPr txBox="1">
            <a:spLocks/>
          </p:cNvSpPr>
          <p:nvPr/>
        </p:nvSpPr>
        <p:spPr>
          <a:xfrm>
            <a:off x="4038600" y="162649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en-US"/>
            </a:defPPr>
            <a:lvl1pPr marL="0" algn="ctr" defTabSz="914400" rtl="0" eaLnBrk="1" latinLnBrk="0" hangingPunct="1">
              <a:defRPr lang="en-US" sz="1200" b="1" i="0" kern="1200" spc="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 dirty="0">
                <a:solidFill>
                  <a:srgbClr val="000000"/>
                </a:solidFill>
                <a:latin typeface="Arial"/>
              </a:rPr>
              <a:t>Выводы</a:t>
            </a:r>
          </a:p>
          <a:p>
            <a:endParaRPr lang="ru-RU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38459997-A3D9-7770-151A-CE8A25F87549}"/>
              </a:ext>
            </a:extLst>
          </p:cNvPr>
          <p:cNvSpPr txBox="1">
            <a:spLocks/>
          </p:cNvSpPr>
          <p:nvPr/>
        </p:nvSpPr>
        <p:spPr>
          <a:xfrm>
            <a:off x="765048" y="1368552"/>
            <a:ext cx="5184648" cy="441655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Анализ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2968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D339E-0DC4-5ABC-6699-F6F85CF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E898D-08E1-AC45-4F6C-BAF7115C18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Наш сайт будет выгодно отличаться от существующих альтернатив. У него будет привлекательный дизайн, понятный интерфейс, отзывы и рекомендации. Всё это поспособствует эффективному и целенаправленному использованию, а также заложит ассоциацию, связанную с выбором качественных товаров и услуг.</a:t>
            </a:r>
          </a:p>
          <a:p>
            <a:endParaRPr lang="ru-RU" dirty="0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373B2361-E595-FEFB-3285-0B29F107355C}"/>
              </a:ext>
            </a:extLst>
          </p:cNvPr>
          <p:cNvSpPr txBox="1">
            <a:spLocks/>
          </p:cNvSpPr>
          <p:nvPr/>
        </p:nvSpPr>
        <p:spPr>
          <a:xfrm>
            <a:off x="4038600" y="162649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en-US"/>
            </a:defPPr>
            <a:lvl1pPr marL="0" algn="ctr" defTabSz="914400" rtl="0" eaLnBrk="1" latinLnBrk="0" hangingPunct="1">
              <a:defRPr lang="en-US" sz="1200" b="1" i="0" kern="1200" spc="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 dirty="0">
                <a:solidFill>
                  <a:srgbClr val="000000"/>
                </a:solidFill>
                <a:latin typeface="Arial"/>
              </a:rPr>
              <a:t>Наши преимущества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0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956816"/>
            <a:ext cx="10040112" cy="2691384"/>
          </a:xfrm>
        </p:spPr>
        <p:txBody>
          <a:bodyPr rtlCol="0" anchor="t">
            <a:noAutofit/>
          </a:bodyPr>
          <a:lstStyle>
            <a:defPPr>
              <a:defRPr lang="en-US"/>
            </a:defPPr>
          </a:lstStyle>
          <a:p>
            <a:pPr algn="l" rtl="0"/>
            <a:r>
              <a:rPr lang="ru-RU" sz="9600" spc="300" dirty="0">
                <a:ln w="28575">
                  <a:solidFill>
                    <a:schemeClr val="tx1"/>
                  </a:solidFill>
                </a:ln>
                <a:noFill/>
              </a:rPr>
              <a:t>ОСНОВНЫЕ 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/>
          <a:lstStyle>
            <a:defPPr>
              <a:defRPr lang="en-US"/>
            </a:defPPr>
          </a:lstStyle>
          <a:p>
            <a:pPr marL="0" indent="0" algn="l" rtl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7D19-4D60-B5D0-74C9-46A5D81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/>
              <a:t>ПЛАН ЗАПУСКА ПРОДУКТА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9F924E8-B6E6-C266-842D-422148E5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0814BF-E9DC-8615-1CF0-1112CBD6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2C051FD2-C541-D8EE-D263-DFD01AD1C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45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14EE7D-83C7-DE47-C100-0904BB90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61DE34F0-9D00-D163-584E-9738310DB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0ADB9E-1121-2450-35D1-8486C9BC3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5" name="Объект 24">
            <a:extLst>
              <a:ext uri="{FF2B5EF4-FFF2-40B4-BE49-F238E27FC236}">
                <a16:creationId xmlns:a16="http://schemas.microsoft.com/office/drawing/2014/main" id="{3F1B077F-4F6F-1F99-B5B6-BF27786BBA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AA4C0B8-3B41-049C-EA95-B5BC48C10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6ACBEE98-EEED-F89F-8CC0-E8497F8E546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8850A56B-786B-E4E2-77AC-8193D264E2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7" name="Объект 26">
            <a:extLst>
              <a:ext uri="{FF2B5EF4-FFF2-40B4-BE49-F238E27FC236}">
                <a16:creationId xmlns:a16="http://schemas.microsoft.com/office/drawing/2014/main" id="{5D63848E-7E38-C88A-D15E-40DF95AB07B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0DE4CC7-0F16-896F-1EBA-F387E12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74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599B5F29-ED3B-9B44-DBBE-FD28E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ЗНАКОМСТВО С КОМАНДОЙ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07ACA27-076A-FAA7-417C-5BC0A85F36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Александр</a:t>
            </a:r>
            <a:br>
              <a:rPr lang="ru-RU" dirty="0"/>
            </a:br>
            <a:r>
              <a:rPr lang="ru-RU" dirty="0"/>
              <a:t>Безнутров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9ACCB8-2E44-8B01-9BCD-7AD37DA20F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Тим-лидер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9802C12A-D232-CD35-1180-8544916BCE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88993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Анна Андрус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29526A68-F582-4874-DA70-81D0841C1D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88993" y="5031631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Frontend</a:t>
            </a:r>
            <a:r>
              <a:rPr lang="ru-RU" dirty="0"/>
              <a:t>-разработчик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670C16D-9661-482A-986D-0D6CB98AB8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8688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Андрей </a:t>
            </a:r>
          </a:p>
          <a:p>
            <a:pPr rtl="0"/>
            <a:r>
              <a:rPr lang="ru-RU" dirty="0"/>
              <a:t>Погирейчик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22115526-AEC6-C024-712E-E6CC8FB60E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88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Тим-лидер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B2C6C37C-6141-B65E-91CC-6E6C4A9F6E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80634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Иван Куликов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3C9D5E96-D043-255D-647E-931CF07823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97371" y="5033137"/>
            <a:ext cx="1399032" cy="73460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Backend-</a:t>
            </a:r>
            <a:r>
              <a:rPr lang="ru-RU" dirty="0"/>
              <a:t>разработчик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E26CB388-D0E5-9548-A57B-8A5352089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6787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Николай</a:t>
            </a:r>
            <a:br>
              <a:rPr lang="ru-RU" dirty="0"/>
            </a:br>
            <a:r>
              <a:rPr lang="ru-RU" dirty="0"/>
              <a:t>Нагаев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DA1EEF4-1C46-B9FD-302F-61FC0265F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6787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Аналитик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3B414CD-2F59-EAB8-E6C8-D233BF953DC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031382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Евгений Егоров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98A87A1B-4C3D-5BB4-6449-1DB89F1926E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31382" y="5031631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Backend-</a:t>
            </a:r>
            <a:r>
              <a:rPr lang="ru-RU" dirty="0"/>
              <a:t>разработчик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19D9E81-2623-349E-904D-8BF6ECE353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32520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Святослав</a:t>
            </a:r>
          </a:p>
          <a:p>
            <a:pPr rtl="0"/>
            <a:r>
              <a:rPr lang="ru-RU" dirty="0"/>
              <a:t>Лебедкин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FC00352-D201-B54A-FE76-985161F19F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2520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Дизайнер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EBBB25B3-16BF-EA0C-7331-E008C5EDF7F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540550" y="4260487"/>
            <a:ext cx="1161288" cy="1161288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0F42245A-204E-899C-5A24-66B185A649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17588" y="4260487"/>
            <a:ext cx="1161288" cy="1161288"/>
          </a:xfrm>
        </p:spPr>
        <p:txBody>
          <a:bodyPr/>
          <a:lstStyle/>
          <a:p>
            <a:endParaRPr lang="ru-RU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4077D9E3-D9E2-1B9E-B266-1E83E88A696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25947" y="4263299"/>
            <a:ext cx="1161288" cy="1161288"/>
          </a:xfrm>
        </p:spPr>
        <p:txBody>
          <a:bodyPr/>
          <a:lstStyle/>
          <a:p>
            <a:endParaRPr lang="ru-RU"/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42F88D3D-5D76-A52C-0618-4CA251E407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7DF724BB-F0ED-D579-1F89-79C80E3FF0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2546F53E-6122-E540-4AAF-6B0D29E723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4233495C-5D9D-9A6A-6C2E-437C545895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956816"/>
            <a:ext cx="10040112" cy="1527048"/>
          </a:xfrm>
        </p:spPr>
        <p:txBody>
          <a:bodyPr rtlCol="0" anchor="t">
            <a:noAutofit/>
          </a:bodyPr>
          <a:lstStyle>
            <a:defPPr>
              <a:defRPr lang="en-US"/>
            </a:defPPr>
          </a:lstStyle>
          <a:p>
            <a:pPr algn="l" rtl="0"/>
            <a:r>
              <a:rPr lang="ru-RU" sz="9600" spc="300" dirty="0">
                <a:ln w="28575">
                  <a:solidFill>
                    <a:schemeClr val="tx1"/>
                  </a:solidFill>
                </a:ln>
                <a:noFill/>
              </a:rPr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>
            <a:normAutofit/>
          </a:bodyPr>
          <a:lstStyle>
            <a:defPPr>
              <a:defRPr lang="en-US"/>
            </a:defPPr>
          </a:lstStyle>
          <a:p>
            <a:pPr marL="0" indent="0" algn="l" rtl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D7C48-89CC-54A4-389F-1388A72F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003"/>
            <a:ext cx="10972800" cy="1572768"/>
          </a:xfrm>
        </p:spPr>
        <p:txBody>
          <a:bodyPr/>
          <a:lstStyle/>
          <a:p>
            <a:r>
              <a:rPr lang="ru-RU" dirty="0"/>
              <a:t>Аналитика целевой аудитории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1DDE5A-6963-56C0-B984-9F094228A5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020" y="3458900"/>
            <a:ext cx="4343400" cy="1323415"/>
          </a:xfrm>
        </p:spPr>
        <p:txBody>
          <a:bodyPr/>
          <a:lstStyle/>
          <a:p>
            <a:pPr algn="l"/>
            <a: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Что говорят и делают кондитеры?</a:t>
            </a:r>
            <a:b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“Публикует фото и видео своих работ на не специализированных для этого площадках”, “Пытается найти лучшее место для реализации своей цели”.</a:t>
            </a:r>
            <a:b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3306E4A-4999-845A-0F4D-D30383B864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0600" y="5143500"/>
            <a:ext cx="4343399" cy="990600"/>
          </a:xfrm>
        </p:spPr>
        <p:txBody>
          <a:bodyPr/>
          <a:lstStyle/>
          <a:p>
            <a:pPr algn="l"/>
            <a: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Боли кондитеров</a:t>
            </a:r>
            <a:b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“Кондитеры сталкиваются с проблемой продвижения своих работ и поиском новых клиентов”.</a:t>
            </a:r>
            <a:b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78CB8FCF-3088-3397-7933-9211485196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546306"/>
            <a:ext cx="2133599" cy="1025694"/>
          </a:xfrm>
        </p:spPr>
        <p:txBody>
          <a:bodyPr/>
          <a:lstStyle/>
          <a:p>
            <a:endParaRPr lang="ru-RU" dirty="0"/>
          </a:p>
          <a:p>
            <a:pPr algn="ctr"/>
            <a:r>
              <a:rPr lang="ru-RU" sz="2800" b="1" dirty="0"/>
              <a:t>Кондитер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CD2DC23-E317-9FE4-6A61-7C42316732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62200" y="2060406"/>
            <a:ext cx="4191000" cy="990600"/>
          </a:xfrm>
        </p:spPr>
        <p:txBody>
          <a:bodyPr/>
          <a:lstStyle/>
          <a:p>
            <a:pPr algn="l"/>
            <a: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Что слышат кондитеры?</a:t>
            </a:r>
            <a:b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“У тебя мало клиентов”, “Ты мало зарабатываешь”, “Пошёл бы лучше работать на завод”.</a:t>
            </a:r>
            <a:b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886F5DB8-180E-3748-8087-366DB5B810A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10400" y="5638800"/>
            <a:ext cx="4876800" cy="838200"/>
          </a:xfrm>
        </p:spPr>
        <p:txBody>
          <a:bodyPr/>
          <a:lstStyle/>
          <a:p>
            <a:pPr algn="l"/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 чему стремятся кондитеры?</a:t>
            </a:r>
            <a:b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“Продвинуть свои товары”, “Найти новых клиентов”.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2A72FF98-98F4-07E0-1733-6C00A29D20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12641" y="1828295"/>
            <a:ext cx="4953000" cy="1820845"/>
          </a:xfrm>
        </p:spPr>
        <p:txBody>
          <a:bodyPr/>
          <a:lstStyle/>
          <a:p>
            <a:pPr algn="l"/>
            <a: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Что думают и чувствуют кондитеры?</a:t>
            </a:r>
            <a:b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“Стремление добиться большего в жизни (получать большую ЗП)”, “Желание публиковать фото и видео своих работ в сети интернет на специализированных сайтах для продвижения их в массы и поиска потенциальных клиентов”.</a:t>
            </a:r>
            <a:b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8F1967-3999-1FE6-0752-0EC82A71859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6600" y="3704664"/>
            <a:ext cx="4953000" cy="1734671"/>
          </a:xfrm>
        </p:spPr>
        <p:txBody>
          <a:bodyPr/>
          <a:lstStyle/>
          <a:p>
            <a:pPr algn="l"/>
            <a: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Что видят кондитеры?</a:t>
            </a:r>
            <a:br>
              <a:rPr lang="ru-RU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“Его работы не набирают просмотров на площадках где он их публикует”, “Его работы мало кому интересны”, “Недостаточно возможностей для продвижения своего дела”, “Отсутствие активного потока клиентов”, “Более успешных кондитеров”.</a:t>
            </a:r>
            <a:br>
              <a:rPr lang="ru-RU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227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ижний колонтитул 3">
            <a:extLst>
              <a:ext uri="{FF2B5EF4-FFF2-40B4-BE49-F238E27FC236}">
                <a16:creationId xmlns:a16="http://schemas.microsoft.com/office/drawing/2014/main" id="{1CAAD985-07BE-7362-FDB0-4C74B292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925" y="134074"/>
            <a:ext cx="4191000" cy="85652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Результаты опроса</a:t>
            </a:r>
          </a:p>
          <a:p>
            <a:pPr rtl="0"/>
            <a:endParaRPr lang="ru-RU" noProof="0" dirty="0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DD7A69F7-0018-9821-449B-FE40F97B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16152"/>
            <a:ext cx="5562600" cy="4416552"/>
          </a:xfrm>
        </p:spPr>
        <p:txBody>
          <a:bodyPr/>
          <a:lstStyle/>
          <a:p>
            <a:pPr algn="l"/>
            <a:r>
              <a:rPr lang="ru-RU" dirty="0"/>
              <a:t>Насколько вам важно продвигать свой товар в топы?</a:t>
            </a:r>
          </a:p>
        </p:txBody>
      </p:sp>
      <p:graphicFrame>
        <p:nvGraphicFramePr>
          <p:cNvPr id="30" name="Объект 7">
            <a:extLst>
              <a:ext uri="{FF2B5EF4-FFF2-40B4-BE49-F238E27FC236}">
                <a16:creationId xmlns:a16="http://schemas.microsoft.com/office/drawing/2014/main" id="{A31874F2-3E99-AEDE-96B7-CB9A33E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923175"/>
              </p:ext>
            </p:extLst>
          </p:nvPr>
        </p:nvGraphicFramePr>
        <p:xfrm>
          <a:off x="5715000" y="1028977"/>
          <a:ext cx="6477000" cy="509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5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6137-C35C-203D-2BED-EAE31074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baseline="0" dirty="0">
                <a:solidFill>
                  <a:schemeClr val="tx1"/>
                </a:solidFill>
              </a:rPr>
              <a:t>Хотелось бы вам публиковать фотографии и видео своих изделий?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D3A6BBD-4817-A4A7-3F75-B95FE86C5BD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851000"/>
              </p:ext>
            </p:extLst>
          </p:nvPr>
        </p:nvGraphicFramePr>
        <p:xfrm>
          <a:off x="6248400" y="990601"/>
          <a:ext cx="5486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4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1D86AAA3-4A6A-BC43-620F-5623549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5486400" cy="4416552"/>
          </a:xfrm>
        </p:spPr>
        <p:txBody>
          <a:bodyPr/>
          <a:lstStyle/>
          <a:p>
            <a:pPr algn="l"/>
            <a:r>
              <a:rPr lang="ru-RU" sz="4400" dirty="0"/>
              <a:t>Функции, которые пользователи хотят видеть на нашем сайте</a:t>
            </a:r>
          </a:p>
        </p:txBody>
      </p:sp>
      <p:graphicFrame>
        <p:nvGraphicFramePr>
          <p:cNvPr id="40" name="Объект 8">
            <a:extLst>
              <a:ext uri="{FF2B5EF4-FFF2-40B4-BE49-F238E27FC236}">
                <a16:creationId xmlns:a16="http://schemas.microsoft.com/office/drawing/2014/main" id="{C87ED80A-84B7-478E-1746-9A86E556C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938838"/>
              </p:ext>
            </p:extLst>
          </p:nvPr>
        </p:nvGraphicFramePr>
        <p:xfrm>
          <a:off x="5715000" y="914400"/>
          <a:ext cx="6657975" cy="519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3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1D86AAA3-4A6A-BC43-620F-5623549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5486400" cy="4416552"/>
          </a:xfrm>
        </p:spPr>
        <p:txBody>
          <a:bodyPr/>
          <a:lstStyle/>
          <a:p>
            <a:pPr algn="l"/>
            <a:r>
              <a:rPr lang="ru-RU" sz="4400" dirty="0"/>
              <a:t>Наиболее важные фильтры и сортировки по мнению пользователя</a:t>
            </a:r>
          </a:p>
        </p:txBody>
      </p:sp>
      <p:graphicFrame>
        <p:nvGraphicFramePr>
          <p:cNvPr id="40" name="Объект 8">
            <a:extLst>
              <a:ext uri="{FF2B5EF4-FFF2-40B4-BE49-F238E27FC236}">
                <a16:creationId xmlns:a16="http://schemas.microsoft.com/office/drawing/2014/main" id="{C87ED80A-84B7-478E-1746-9A86E556C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00605"/>
              </p:ext>
            </p:extLst>
          </p:nvPr>
        </p:nvGraphicFramePr>
        <p:xfrm>
          <a:off x="6096000" y="1022517"/>
          <a:ext cx="6324600" cy="481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2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CD6540E-0E2F-A700-1FA4-E6BB6B80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844874"/>
            <a:ext cx="7924800" cy="3870126"/>
          </a:xfrm>
        </p:spPr>
        <p:txBody>
          <a:bodyPr/>
          <a:lstStyle/>
          <a:p>
            <a:r>
              <a:rPr lang="ru-RU" sz="2400" b="0" dirty="0"/>
              <a:t>На странице кондитера хотелось бы видеть</a:t>
            </a:r>
            <a:r>
              <a:rPr lang="en-US" sz="2400" b="0" dirty="0"/>
              <a:t> </a:t>
            </a:r>
            <a:r>
              <a:rPr lang="ru-RU" sz="2400" b="0" dirty="0"/>
              <a:t>его фото, и какие изделия он предлагает. Например, свадебные торты/бенто-торты/любые торты, капкейки. Опыт работы.</a:t>
            </a:r>
            <a:br>
              <a:rPr lang="ru-RU" sz="2400" b="0" dirty="0"/>
            </a:br>
            <a:r>
              <a:rPr lang="ru-RU" sz="2400" b="0" dirty="0"/>
              <a:t>Это вот кратко на основной странице. А </a:t>
            </a:r>
            <a:r>
              <a:rPr lang="en-US" sz="2400" b="0" dirty="0"/>
              <a:t>“</a:t>
            </a:r>
            <a:r>
              <a:rPr lang="ru-RU" sz="2400" b="0" dirty="0"/>
              <a:t>тыкая</a:t>
            </a:r>
            <a:r>
              <a:rPr lang="en-US" sz="2400" b="0" dirty="0"/>
              <a:t>”</a:t>
            </a:r>
            <a:r>
              <a:rPr lang="ru-RU" sz="2400" b="0" dirty="0"/>
              <a:t> на понравившегося кондитера, хотелось бы видеть фотографии его последних изделий, цены за конкретные работы, начинки/бисквиты, которые предоставляет кондитер.</a:t>
            </a:r>
            <a:br>
              <a:rPr lang="ru-RU" sz="2400" b="0" dirty="0"/>
            </a:br>
            <a:endParaRPr lang="ru-RU" sz="2400" b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091953-4ADD-19CA-94DB-EBEB5F9435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0" y="4800600"/>
            <a:ext cx="1171575" cy="2387600"/>
          </a:xfrm>
        </p:spPr>
        <p:txBody>
          <a:bodyPr/>
          <a:lstStyle/>
          <a:p>
            <a:r>
              <a:rPr lang="ru-RU" dirty="0"/>
              <a:t>”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4717A5E-5684-D9DB-0A05-618120C13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12" y="1190055"/>
            <a:ext cx="1171575" cy="2386584"/>
          </a:xfrm>
        </p:spPr>
        <p:txBody>
          <a:bodyPr/>
          <a:lstStyle/>
          <a:p>
            <a:r>
              <a:rPr lang="en-US" dirty="0"/>
              <a:t>“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D737AD-8472-13A8-79F0-24ACF2563B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1113"/>
            <a:ext cx="7162800" cy="1178942"/>
          </a:xfrm>
        </p:spPr>
        <p:txBody>
          <a:bodyPr/>
          <a:lstStyle/>
          <a:p>
            <a:pPr rtl="0"/>
            <a:r>
              <a:rPr lang="ru-RU" sz="1800" dirty="0"/>
              <a:t>Комментарий к проекту от потребителя, часто пользующегося кондитерскими услугами</a:t>
            </a:r>
            <a:endParaRPr lang="ru-RU" sz="1800" noProof="0" dirty="0"/>
          </a:p>
        </p:txBody>
      </p:sp>
    </p:spTree>
    <p:extLst>
      <p:ext uri="{BB962C8B-B14F-4D97-AF65-F5344CB8AC3E}">
        <p14:creationId xmlns:p14="http://schemas.microsoft.com/office/powerpoint/2010/main" val="22161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944AB0A-CEB0-9837-01F3-C4DF931F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Проблема целевой аудитории</a:t>
            </a: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A80BD7C-7E63-4434-F47E-5783F4ADF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3281" y="914400"/>
            <a:ext cx="5184648" cy="4416425"/>
          </a:xfrm>
        </p:spPr>
        <p:txBody>
          <a:bodyPr/>
          <a:lstStyle/>
          <a:p>
            <a:r>
              <a:rPr lang="ru-RU" dirty="0"/>
              <a:t>Анализ целевой аудитории показал, что кондитеры сталкиваются с проблемой продвижения своих работ и поиска новых клиентов.</a:t>
            </a: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F3DC3C75-F4D0-1C1A-AA93-DED7EA5D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62649"/>
            <a:ext cx="4114800" cy="85652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Выводы</a:t>
            </a:r>
          </a:p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7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E57227-B209-41C6-952B-171D14C75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1580</Words>
  <Application>Microsoft Office PowerPoint</Application>
  <PresentationFormat>Широкоэкранный</PresentationFormat>
  <Paragraphs>99</Paragraphs>
  <Slides>28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Aptos</vt:lpstr>
      <vt:lpstr>Arial</vt:lpstr>
      <vt:lpstr>Calibri</vt:lpstr>
      <vt:lpstr>Roboto</vt:lpstr>
      <vt:lpstr>Тема Office</vt:lpstr>
      <vt:lpstr>Проект Web-Портфолио</vt:lpstr>
      <vt:lpstr>Аналитика целевой аудитории</vt:lpstr>
      <vt:lpstr>Аналитика целевой аудитории</vt:lpstr>
      <vt:lpstr>Насколько вам важно продвигать свой товар в топы?</vt:lpstr>
      <vt:lpstr>Хотелось бы вам публиковать фотографии и видео своих изделий?</vt:lpstr>
      <vt:lpstr>Функции, которые пользователи хотят видеть на нашем сайте</vt:lpstr>
      <vt:lpstr>Наиболее важные фильтры и сортировки по мнению пользователя</vt:lpstr>
      <vt:lpstr>На странице кондитера хотелось бы видеть его фото, и какие изделия он предлагает. Например, свадебные торты/бенто-торты/любые торты, капкейки. Опыт работы. Это вот кратко на основной странице. А “тыкая” на понравившегося кондитера, хотелось бы видеть фотографии его последних изделий, цены за конкретные работы, начинки/бисквиты, которые предоставляет кондитер. </vt:lpstr>
      <vt:lpstr>Проблема целевой аудитории</vt:lpstr>
      <vt:lpstr>Гайд как пользоваться сайтом</vt:lpstr>
      <vt:lpstr>Гайд как пользоваться сайтом</vt:lpstr>
      <vt:lpstr>Наше решение</vt:lpstr>
      <vt:lpstr>Способы монетизации проекта</vt:lpstr>
      <vt:lpstr>План развития сайта</vt:lpstr>
      <vt:lpstr>План развития сайта</vt:lpstr>
      <vt:lpstr>Основные функции и требования:</vt:lpstr>
      <vt:lpstr>Формирование идеи</vt:lpstr>
      <vt:lpstr>Выбор CMS</vt:lpstr>
      <vt:lpstr>Некоторые возможности Wagtail</vt:lpstr>
      <vt:lpstr>Некоторые возможности Wagtail</vt:lpstr>
      <vt:lpstr>Почему Wagtail?</vt:lpstr>
      <vt:lpstr>Анализ конкурентов</vt:lpstr>
      <vt:lpstr>Презентация PowerPoint</vt:lpstr>
      <vt:lpstr>Анализ конкурентов </vt:lpstr>
      <vt:lpstr>ОСНОВНЫЕ ЦЕЛИ</vt:lpstr>
      <vt:lpstr>ПЛАН ЗАПУСКА ПРОДУКТА</vt:lpstr>
      <vt:lpstr>ЗНАКОМСТВО С КОМАНДОЙ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2024-05-07T15:28:08Z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