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3" r:id="rId6"/>
    <p:sldId id="320" r:id="rId7"/>
    <p:sldId id="332" r:id="rId8"/>
    <p:sldId id="319" r:id="rId9"/>
    <p:sldId id="322" r:id="rId10"/>
    <p:sldId id="328" r:id="rId11"/>
    <p:sldId id="323" r:id="rId12"/>
    <p:sldId id="324" r:id="rId13"/>
    <p:sldId id="326" r:id="rId14"/>
    <p:sldId id="329" r:id="rId15"/>
    <p:sldId id="330" r:id="rId16"/>
    <p:sldId id="325" r:id="rId17"/>
    <p:sldId id="331" r:id="rId18"/>
    <p:sldId id="280" r:id="rId19"/>
    <p:sldId id="309" r:id="rId20"/>
    <p:sldId id="307" r:id="rId21"/>
    <p:sldId id="281" r:id="rId2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2B31B-60B0-2920-7318-E231E9DDDB72}" v="2" dt="2024-04-02T16:33:22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5701"/>
  </p:normalViewPr>
  <p:slideViewPr>
    <p:cSldViewPr>
      <p:cViewPr>
        <p:scale>
          <a:sx n="100" d="100"/>
          <a:sy n="100" d="100"/>
        </p:scale>
        <p:origin x="1776" y="276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4B-477F-9DBE-0470892F20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4B-477F-9DBE-0470892F20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4B-477F-9DBE-0470892F20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4B-477F-9DBE-0470892F2074}"/>
              </c:ext>
            </c:extLst>
          </c:dPt>
          <c:dLbls>
            <c:dLbl>
              <c:idx val="0"/>
              <c:layout>
                <c:manualLayout>
                  <c:x val="-0.41331357109773043"/>
                  <c:y val="-3.31755850255272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F4B-477F-9DBE-0470892F2074}"/>
                </c:ext>
              </c:extLst>
            </c:dLbl>
            <c:dLbl>
              <c:idx val="1"/>
              <c:layout>
                <c:manualLayout>
                  <c:x val="0.16395105758838965"/>
                  <c:y val="-0.1149121669895045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F4B-477F-9DBE-0470892F2074}"/>
                </c:ext>
              </c:extLst>
            </c:dLbl>
            <c:dLbl>
              <c:idx val="2"/>
              <c:layout>
                <c:manualLayout>
                  <c:x val="6.999907364520612E-2"/>
                  <c:y val="9.129306610190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F4B-477F-9DBE-0470892F2074}"/>
                </c:ext>
              </c:extLst>
            </c:dLbl>
            <c:dLbl>
              <c:idx val="3"/>
              <c:layout>
                <c:manualLayout>
                  <c:x val="4.3437702640111125E-2"/>
                  <c:y val="0.114093387181261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F4B-477F-9DBE-0470892F20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Очень важно</c:v>
                </c:pt>
                <c:pt idx="1">
                  <c:v>Важно</c:v>
                </c:pt>
                <c:pt idx="2">
                  <c:v>Не очень важно</c:v>
                </c:pt>
                <c:pt idx="3">
                  <c:v>Не важно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4B-477F-9DBE-0470892F2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796350854183652"/>
          <c:y val="0.32736976174168014"/>
          <c:w val="0.28623614332348074"/>
          <c:h val="0.3509567127257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5E5-4C53-88A5-53384489DE3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94%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5E5-4C53-88A5-53384489DE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Лист1!$A$2:$A$3</c:f>
              <c:strCache>
                <c:ptCount val="2"/>
                <c:pt idx="0">
                  <c:v>Фото</c:v>
                </c:pt>
                <c:pt idx="1">
                  <c:v>Видео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16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5-4C53-88A5-53384489DE3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Фото</c:v>
                </c:pt>
                <c:pt idx="1">
                  <c:v>Видео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5-4C53-88A5-53384489D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73592784"/>
        <c:axId val="1873598064"/>
      </c:barChart>
      <c:catAx>
        <c:axId val="187359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598064"/>
        <c:crosses val="autoZero"/>
        <c:auto val="1"/>
        <c:lblAlgn val="ctr"/>
        <c:lblOffset val="100"/>
        <c:noMultiLvlLbl val="0"/>
      </c:catAx>
      <c:valAx>
        <c:axId val="187359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59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651729692586708"/>
          <c:y val="0.12787922358015816"/>
          <c:w val="0.5693435316293618"/>
          <c:h val="0.721639787837447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Личный кабинет</c:v>
                </c:pt>
                <c:pt idx="1">
                  <c:v>Доска объявлений</c:v>
                </c:pt>
                <c:pt idx="2">
                  <c:v>Отзывы пользователей</c:v>
                </c:pt>
                <c:pt idx="3">
                  <c:v>Связь с автором</c:v>
                </c:pt>
                <c:pt idx="4">
                  <c:v>Тёмная тема</c:v>
                </c:pt>
                <c:pt idx="5">
                  <c:v>Поделиться в соц.сетях</c:v>
                </c:pt>
                <c:pt idx="6">
                  <c:v>Сторис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13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13</c:v>
                </c:pt>
                <c:pt idx="5">
                  <c:v>9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3-4E36-AE10-24796B286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1873618704"/>
        <c:axId val="1873605744"/>
      </c:barChart>
      <c:catAx>
        <c:axId val="1873618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605744"/>
        <c:crosses val="autoZero"/>
        <c:auto val="1"/>
        <c:lblAlgn val="ctr"/>
        <c:lblOffset val="100"/>
        <c:noMultiLvlLbl val="0"/>
      </c:catAx>
      <c:valAx>
        <c:axId val="18736057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361870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651729692586708"/>
          <c:y val="0.12787922358015816"/>
          <c:w val="0.5693435316293618"/>
          <c:h val="0.7216397878374477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По цене</c:v>
                </c:pt>
                <c:pt idx="1">
                  <c:v>По названию</c:v>
                </c:pt>
                <c:pt idx="2">
                  <c:v>По тегам</c:v>
                </c:pt>
                <c:pt idx="3">
                  <c:v>По составу</c:v>
                </c:pt>
                <c:pt idx="4">
                  <c:v>По дате</c:v>
                </c:pt>
                <c:pt idx="5">
                  <c:v>По весу</c:v>
                </c:pt>
                <c:pt idx="6">
                  <c:v>По местоположению</c:v>
                </c:pt>
                <c:pt idx="7">
                  <c:v>По срокам изготовления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5</c:v>
                </c:pt>
                <c:pt idx="6">
                  <c:v>9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3-4E36-AE10-24796B286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1873618704"/>
        <c:axId val="1873605744"/>
      </c:barChart>
      <c:catAx>
        <c:axId val="1873618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73605744"/>
        <c:crosses val="autoZero"/>
        <c:auto val="1"/>
        <c:lblAlgn val="ctr"/>
        <c:lblOffset val="100"/>
        <c:noMultiLvlLbl val="0"/>
      </c:catAx>
      <c:valAx>
        <c:axId val="18736057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361870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EBBF0B4-4939-9D9E-33C3-F42B85DDF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EC2305-6AB8-6127-AFD6-E2471EEA6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pPr rtl="0"/>
            <a:fld id="{8FEB02C5-E570-47A8-A03F-570717D5299C}" type="datetime1">
              <a:rPr lang="ru-RU" smtClean="0"/>
              <a:t>03.04.2024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270DF-B2B7-15B5-8AC3-A416EC9870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4D7292-6355-7DAB-9BAE-4BA49BF312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952578C0-3825-40B8-AE9F-C96DD660A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8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US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US" sz="1200"/>
            </a:lvl1pPr>
          </a:lstStyle>
          <a:p>
            <a:fld id="{FD820D48-A407-4FEF-91EA-68693003ED23}" type="datetime1">
              <a:rPr lang="ru-RU" smtClean="0"/>
              <a:pPr/>
              <a:t>03.04.2024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200"/>
            </a:lvl1pPr>
          </a:lstStyle>
          <a:p>
            <a:pPr rtl="0"/>
            <a:fld id="{821E5FCA-B2DD-C941-A2C1-63893943348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4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28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9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3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0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8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fld id="{821E5FCA-B2DD-C941-A2C1-6389394334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 baseline="0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1" name="Текст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8" name="Текст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4" name="Текст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Текст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6" name="Текст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cap="all" spc="200" baseline="0"/>
            </a:lvl1pPr>
          </a:lstStyle>
          <a:p>
            <a:pPr lvl="0" rtl="0"/>
            <a:r>
              <a:rPr lang="ru-RU" noProof="0"/>
              <a:t>МММ ГГГГ</a:t>
            </a:r>
          </a:p>
        </p:txBody>
      </p:sp>
      <p:sp>
        <p:nvSpPr>
          <p:cNvPr id="45" name="Текст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spc="1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5157787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5157787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438400"/>
            <a:ext cx="5183188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0800" y="2871216"/>
            <a:ext cx="5183188" cy="324746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64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7408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7408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880" y="2438400"/>
            <a:ext cx="3419856" cy="36576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000" b="1" cap="all" spc="200" baseline="0">
                <a:latin typeface="+mj-lt"/>
              </a:defRPr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83880" y="2871216"/>
            <a:ext cx="3419856" cy="292555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 baseline="0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US" sz="32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US" sz="32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24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rtlCol="0" anchor="t">
            <a:noAutofit/>
          </a:bodyPr>
          <a:lstStyle>
            <a:lvl1pPr algn="l">
              <a:defRPr lang="en-US"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 rtlCol="0"/>
          <a:lstStyle>
            <a:lvl1pPr marL="0" indent="0" algn="l">
              <a:buNone/>
              <a:defRPr lang="en-US" sz="2400" b="1" baseline="0">
                <a:latin typeface="+mn-lt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 rtlCol="0"/>
          <a:lstStyle>
            <a:lvl1pPr algn="r">
              <a:defRPr lang="en-US" sz="4800" cap="all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00800" y="1216025"/>
            <a:ext cx="5184648" cy="4416425"/>
          </a:xfr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n-US"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lang="en-US"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lang="en-US"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lang="en-US"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lang="en-US" sz="16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2647" y="2441448"/>
            <a:ext cx="10972800" cy="3044952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000"/>
              </a:spcBef>
              <a:defRPr lang="en-US"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lang="en-US"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lang="en-US"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lang="en-US"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lang="en-US" sz="1100" spc="10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rtlCol="0" anchor="t"/>
          <a:lstStyle>
            <a:lvl1pPr algn="l">
              <a:lnSpc>
                <a:spcPct val="100000"/>
              </a:lnSpc>
              <a:defRPr lang="en-US" sz="2800" cap="none" spc="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3240" y="4232475"/>
            <a:ext cx="5775960" cy="333945"/>
          </a:xfrm>
        </p:spPr>
        <p:txBody>
          <a:bodyPr rtlCol="0"/>
          <a:lstStyle>
            <a:lvl1pPr marL="0" indent="0">
              <a:buNone/>
              <a:defRPr lang="en-US" sz="1800" spc="200" baseline="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ru-RU" noProof="0"/>
              <a:t>”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 rtl="0">
              <a:spcBef>
                <a:spcPct val="0"/>
              </a:spcBef>
            </a:pPr>
            <a:r>
              <a:rPr lang="ru-RU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200" b="0" spc="2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 rtlCol="0"/>
          <a:lstStyle>
            <a:lvl1pPr algn="ctr">
              <a:lnSpc>
                <a:spcPct val="90000"/>
              </a:lnSpc>
              <a:defRPr lang="en-US" sz="4800" spc="4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1" name="Рисунок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0" name="Текст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1" name="Текст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3" name="Рисунок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3" name="Текст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4" name="Текст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rtlCol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lang="en-US"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b="0" spc="10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7" name="Рисунок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Образец фона&#10;&#10;Автоматически созданное описание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10040112" cy="2615184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Проект </a:t>
            </a:r>
            <a:r>
              <a:rPr lang="en-US" dirty="0"/>
              <a:t>Web-</a:t>
            </a:r>
            <a:r>
              <a:rPr lang="ru-RU" dirty="0"/>
              <a:t>Портфолио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Сделано командой</a:t>
            </a:r>
            <a:r>
              <a:rPr lang="en-US" dirty="0"/>
              <a:t> CyberBeasts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5C69EE2-090D-CC03-2362-F23079F7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solidFill>
                  <a:srgbClr val="333333"/>
                </a:solidFill>
              </a:rPr>
              <a:t>Формирование идеи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BD8D7B3-C247-3C12-3556-2E09A889D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Наша цель заключается в разработке сайта, который станет удобным и мощным инструментом для представителей малого бизнеса в области кондитерского дела. Мы нацелены на удовлетворение всех потребностей наших клиентов и на максимальное расширение функционала нашего веб-сервиса.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02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013697F-D3B2-E596-BD4B-6EE0DB8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FE2A26B-166E-8324-4AE3-640EBA9191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Сайт «Авито» направлен на реализацию других идей и не решает всех задач, которые стоят перед нашей целевой аудиторией. К тому же, у многих людей товары, представленные на «Авито», вызывают ассоциации с бывшим в употреблении (б/у) качеством, что негативно влияет на восприятие сайта.</a:t>
            </a:r>
          </a:p>
        </p:txBody>
      </p:sp>
    </p:spTree>
    <p:extLst>
      <p:ext uri="{BB962C8B-B14F-4D97-AF65-F5344CB8AC3E}">
        <p14:creationId xmlns:p14="http://schemas.microsoft.com/office/powerpoint/2010/main" val="192098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9FA09E-5123-C78B-1C33-B387BD4C0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 настоящее время в онлайн-среде нет качественных веб-сайтов, которые были бы разработаны с учётом потребностей целевой аудитории. Многие представители этой аудитории для продвижения своих услуг используют социальные сети, что не всегда удобно.</a:t>
            </a:r>
          </a:p>
          <a:p>
            <a:endParaRPr lang="ru-RU" dirty="0"/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CCA13CB8-C1E8-0BFA-456C-F8E55BC9184D}"/>
              </a:ext>
            </a:extLst>
          </p:cNvPr>
          <p:cNvSpPr txBox="1">
            <a:spLocks/>
          </p:cNvSpPr>
          <p:nvPr/>
        </p:nvSpPr>
        <p:spPr>
          <a:xfrm>
            <a:off x="4038600" y="162649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en-US"/>
            </a:defPPr>
            <a:lvl1pPr marL="0" algn="ctr" defTabSz="914400" rtl="0" eaLnBrk="1" latinLnBrk="0" hangingPunct="1">
              <a:defRPr lang="en-US" sz="1200" b="1" i="0" kern="1200" spc="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 dirty="0">
                <a:solidFill>
                  <a:srgbClr val="000000"/>
                </a:solidFill>
                <a:latin typeface="Arial"/>
              </a:rPr>
              <a:t>Выводы</a:t>
            </a:r>
          </a:p>
          <a:p>
            <a:endParaRPr lang="ru-RU" dirty="0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38459997-A3D9-7770-151A-CE8A25F87549}"/>
              </a:ext>
            </a:extLst>
          </p:cNvPr>
          <p:cNvSpPr txBox="1">
            <a:spLocks/>
          </p:cNvSpPr>
          <p:nvPr/>
        </p:nvSpPr>
        <p:spPr>
          <a:xfrm>
            <a:off x="765048" y="1368552"/>
            <a:ext cx="5184648" cy="441655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cap="all" spc="4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Анализ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29682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70CE0-EBF1-5C8B-B723-41A424CC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и 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389C8-2A9D-C624-66F9-4709BE7656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Личный кабинет пользователя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Доска объявлений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оценивать качество полученных товаров и услуг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Темная тема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связаться с автором предоставляемой услуги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Возможность прикреплять фото и видео к объявлению с кондитерским изделием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Понятный внешний вид </a:t>
            </a:r>
          </a:p>
        </p:txBody>
      </p:sp>
    </p:spTree>
    <p:extLst>
      <p:ext uri="{BB962C8B-B14F-4D97-AF65-F5344CB8AC3E}">
        <p14:creationId xmlns:p14="http://schemas.microsoft.com/office/powerpoint/2010/main" val="337291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D339E-0DC4-5ABC-6699-F6F85CFA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E898D-08E1-AC45-4F6C-BAF7115C18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rPr>
              <a:t>Наш сайт будет выгодно отличаться от существующих альтернатив. У него будет привлекательный дизайн, понятный интерфейс, отзывы и рекомендации. Всё это поспособствует эффективному и целенаправленному использованию, а также заложит ассоциацию, связанную с выбором качественных товаров и услуг.</a:t>
            </a:r>
          </a:p>
          <a:p>
            <a:endParaRPr lang="ru-RU" dirty="0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373B2361-E595-FEFB-3285-0B29F107355C}"/>
              </a:ext>
            </a:extLst>
          </p:cNvPr>
          <p:cNvSpPr txBox="1">
            <a:spLocks/>
          </p:cNvSpPr>
          <p:nvPr/>
        </p:nvSpPr>
        <p:spPr>
          <a:xfrm>
            <a:off x="4038600" y="162649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en-US"/>
            </a:defPPr>
            <a:lvl1pPr marL="0" algn="ctr" defTabSz="914400" rtl="0" eaLnBrk="1" latinLnBrk="0" hangingPunct="1">
              <a:defRPr lang="en-US" sz="1200" b="1" i="0" kern="1200" spc="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 dirty="0">
                <a:solidFill>
                  <a:srgbClr val="000000"/>
                </a:solidFill>
                <a:latin typeface="Arial"/>
              </a:rPr>
              <a:t>Наши преимущества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0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956816"/>
            <a:ext cx="10040112" cy="2691384"/>
          </a:xfrm>
        </p:spPr>
        <p:txBody>
          <a:bodyPr rtlCol="0" anchor="t">
            <a:noAutofit/>
          </a:bodyPr>
          <a:lstStyle>
            <a:defPPr>
              <a:defRPr lang="en-US"/>
            </a:defPPr>
          </a:lstStyle>
          <a:p>
            <a:pPr algn="l" rtl="0"/>
            <a:r>
              <a:rPr lang="ru-RU" sz="9600" spc="300" dirty="0">
                <a:ln w="28575">
                  <a:solidFill>
                    <a:schemeClr val="tx1"/>
                  </a:solidFill>
                </a:ln>
                <a:noFill/>
              </a:rPr>
              <a:t>ОСНОВНЫЕ 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t"/>
          <a:lstStyle>
            <a:defPPr>
              <a:defRPr lang="en-US"/>
            </a:defPPr>
          </a:lstStyle>
          <a:p>
            <a:pPr marL="0" indent="0" algn="l" rtl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7D19-4D60-B5D0-74C9-46A5D81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/>
              <a:t>ПЛАН ЗАПУСКА ПРОДУКТА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9F924E8-B6E6-C266-842D-422148E5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0814BF-E9DC-8615-1CF0-1112CBD6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2C051FD2-C541-D8EE-D263-DFD01AD1C6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45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14EE7D-83C7-DE47-C100-0904BB90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61DE34F0-9D00-D163-584E-9738310DB6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0ADB9E-1121-2450-35D1-8486C9BC3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5" name="Объект 24">
            <a:extLst>
              <a:ext uri="{FF2B5EF4-FFF2-40B4-BE49-F238E27FC236}">
                <a16:creationId xmlns:a16="http://schemas.microsoft.com/office/drawing/2014/main" id="{3F1B077F-4F6F-1F99-B5B6-BF27786BBA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FAA4C0B8-3B41-049C-EA95-B5BC48C10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6" name="Объект 25">
            <a:extLst>
              <a:ext uri="{FF2B5EF4-FFF2-40B4-BE49-F238E27FC236}">
                <a16:creationId xmlns:a16="http://schemas.microsoft.com/office/drawing/2014/main" id="{6ACBEE98-EEED-F89F-8CC0-E8497F8E546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8850A56B-786B-E4E2-77AC-8193D264E2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sz="1600" spc="70" dirty="0"/>
          </a:p>
        </p:txBody>
      </p:sp>
      <p:sp>
        <p:nvSpPr>
          <p:cNvPr id="27" name="Объект 26">
            <a:extLst>
              <a:ext uri="{FF2B5EF4-FFF2-40B4-BE49-F238E27FC236}">
                <a16:creationId xmlns:a16="http://schemas.microsoft.com/office/drawing/2014/main" id="{5D63848E-7E38-C88A-D15E-40DF95AB07B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lvl="0" rtl="0"/>
            <a:endParaRPr lang="ru-RU" sz="145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0DE4CC7-0F16-896F-1EBA-F387E12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74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599B5F29-ED3B-9B44-DBBE-FD28EE7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ЗНАКОМСТВО С КОМАНДОЙ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07ACA27-076A-FAA7-417C-5BC0A85F36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Александр</a:t>
            </a:r>
            <a:br>
              <a:rPr lang="ru-RU" dirty="0"/>
            </a:br>
            <a:r>
              <a:rPr lang="ru-RU" dirty="0"/>
              <a:t>Безнутров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9ACCB8-2E44-8B01-9BCD-7AD37DA20F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Тим-лидер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9802C12A-D232-CD35-1180-8544916BCE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88993" y="4620151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Анна Андрус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29526A68-F582-4874-DA70-81D0841C1D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88993" y="5031631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dirty="0"/>
              <a:t>Frontend</a:t>
            </a:r>
            <a:r>
              <a:rPr lang="ru-RU" dirty="0"/>
              <a:t>-разработчик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670C16D-9661-482A-986D-0D6CB98AB8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8688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Андрей </a:t>
            </a:r>
          </a:p>
          <a:p>
            <a:pPr rtl="0"/>
            <a:r>
              <a:rPr lang="ru-RU" dirty="0"/>
              <a:t>Погирейчик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22115526-AEC6-C024-712E-E6CC8FB60E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8688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Тим-лидер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B2C6C37C-6141-B65E-91CC-6E6C4A9F6EC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80634" y="4620151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Иван Куликов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3C9D5E96-D043-255D-647E-931CF07823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97371" y="5033137"/>
            <a:ext cx="1399032" cy="734605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dirty="0"/>
              <a:t>Backend-</a:t>
            </a:r>
            <a:r>
              <a:rPr lang="ru-RU" dirty="0"/>
              <a:t>разработчик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E26CB388-D0E5-9548-A57B-8A5352089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66787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Николай</a:t>
            </a:r>
            <a:br>
              <a:rPr lang="ru-RU" dirty="0"/>
            </a:br>
            <a:r>
              <a:rPr lang="ru-RU" dirty="0"/>
              <a:t>Нагаев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DA1EEF4-1C46-B9FD-302F-61FC0265F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6787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Аналитик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D3B414CD-2F59-EAB8-E6C8-D233BF953DC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031382" y="4620151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Евгений Егоров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98A87A1B-4C3D-5BB4-6449-1DB89F1926E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31382" y="5031631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en-US" dirty="0"/>
              <a:t>Backend-</a:t>
            </a:r>
            <a:r>
              <a:rPr lang="ru-RU" dirty="0"/>
              <a:t>разработчик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519D9E81-2623-349E-904D-8BF6ECE353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32520" y="2810256"/>
            <a:ext cx="1399032" cy="4114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Святослав</a:t>
            </a:r>
          </a:p>
          <a:p>
            <a:pPr rtl="0"/>
            <a:r>
              <a:rPr lang="ru-RU" dirty="0"/>
              <a:t>Лебедкин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FC00352-D201-B54A-FE76-985161F19F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2520" y="3234508"/>
            <a:ext cx="1399032" cy="517580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Дизайнер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EBBB25B3-16BF-EA0C-7331-E008C5EDF7F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540550" y="4260487"/>
            <a:ext cx="1161288" cy="1161288"/>
          </a:xfrm>
        </p:spPr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0F42245A-204E-899C-5A24-66B185A649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517588" y="4260487"/>
            <a:ext cx="1161288" cy="1161288"/>
          </a:xfrm>
        </p:spPr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4077D9E3-D9E2-1B9E-B266-1E83E88A696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25947" y="4263299"/>
            <a:ext cx="1161288" cy="1161288"/>
          </a:xfrm>
        </p:spPr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42F88D3D-5D76-A52C-0618-4CA251E407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7DF724BB-F0ED-D579-1F89-79C80E3FF0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9" name="Рисунок 38">
            <a:extLst>
              <a:ext uri="{FF2B5EF4-FFF2-40B4-BE49-F238E27FC236}">
                <a16:creationId xmlns:a16="http://schemas.microsoft.com/office/drawing/2014/main" id="{2546F53E-6122-E540-4AAF-6B0D29E723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4233495C-5D9D-9A6A-6C2E-437C545895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62877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956816"/>
            <a:ext cx="10040112" cy="1527048"/>
          </a:xfrm>
        </p:spPr>
        <p:txBody>
          <a:bodyPr rtlCol="0" anchor="t">
            <a:noAutofit/>
          </a:bodyPr>
          <a:lstStyle>
            <a:defPPr>
              <a:defRPr lang="en-US"/>
            </a:defPPr>
          </a:lstStyle>
          <a:p>
            <a:pPr algn="l" rtl="0"/>
            <a:r>
              <a:rPr lang="ru-RU" sz="9600" spc="300" dirty="0">
                <a:ln w="28575">
                  <a:solidFill>
                    <a:schemeClr val="tx1"/>
                  </a:solidFill>
                </a:ln>
                <a:noFill/>
              </a:rPr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 anchor="t">
            <a:normAutofit/>
          </a:bodyPr>
          <a:lstStyle>
            <a:defPPr>
              <a:defRPr lang="en-US"/>
            </a:defPPr>
          </a:lstStyle>
          <a:p>
            <a:pPr marL="0" indent="0" algn="l" rtl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dirty="0"/>
              <a:t>Аналитика целевой аудитории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ru-RU" sz="1800" dirty="0"/>
              <a:t>При помощи веб-сервиса </a:t>
            </a:r>
            <a:r>
              <a:rPr lang="en-US" sz="1800" dirty="0"/>
              <a:t>Google Forms </a:t>
            </a:r>
            <a:r>
              <a:rPr lang="ru-RU" sz="1800" dirty="0"/>
              <a:t>был проведен опрос, на основании которого мы проанализировали нашу целевую аудиторию. Полученные данные представлены в виде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ижний колонтитул 3">
            <a:extLst>
              <a:ext uri="{FF2B5EF4-FFF2-40B4-BE49-F238E27FC236}">
                <a16:creationId xmlns:a16="http://schemas.microsoft.com/office/drawing/2014/main" id="{1CAAD985-07BE-7362-FDB0-4C74B292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1925" y="134074"/>
            <a:ext cx="4191000" cy="85652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Результаты опроса</a:t>
            </a:r>
          </a:p>
          <a:p>
            <a:pPr rtl="0"/>
            <a:endParaRPr lang="ru-RU" noProof="0" dirty="0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DD7A69F7-0018-9821-449B-FE40F97B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16152"/>
            <a:ext cx="5562600" cy="4416552"/>
          </a:xfrm>
        </p:spPr>
        <p:txBody>
          <a:bodyPr/>
          <a:lstStyle/>
          <a:p>
            <a:pPr algn="l"/>
            <a:r>
              <a:rPr lang="ru-RU" dirty="0"/>
              <a:t>Насколько вам важно продвигать свой товар в топы?</a:t>
            </a:r>
          </a:p>
        </p:txBody>
      </p:sp>
      <p:graphicFrame>
        <p:nvGraphicFramePr>
          <p:cNvPr id="30" name="Объект 7">
            <a:extLst>
              <a:ext uri="{FF2B5EF4-FFF2-40B4-BE49-F238E27FC236}">
                <a16:creationId xmlns:a16="http://schemas.microsoft.com/office/drawing/2014/main" id="{A31874F2-3E99-AEDE-96B7-CB9A33E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923175"/>
              </p:ext>
            </p:extLst>
          </p:nvPr>
        </p:nvGraphicFramePr>
        <p:xfrm>
          <a:off x="5715000" y="1028977"/>
          <a:ext cx="6477000" cy="5099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5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6137-C35C-203D-2BED-EAE31074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baseline="0" dirty="0">
                <a:solidFill>
                  <a:schemeClr val="tx1"/>
                </a:solidFill>
              </a:rPr>
              <a:t>Хотелось бы вам публиковать фотографии и видео своих изделий?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D3A6BBD-4817-A4A7-3F75-B95FE86C5BD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851000"/>
              </p:ext>
            </p:extLst>
          </p:nvPr>
        </p:nvGraphicFramePr>
        <p:xfrm>
          <a:off x="6248400" y="990601"/>
          <a:ext cx="5486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34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1D86AAA3-4A6A-BC43-620F-5623549B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5486400" cy="4416552"/>
          </a:xfrm>
        </p:spPr>
        <p:txBody>
          <a:bodyPr/>
          <a:lstStyle/>
          <a:p>
            <a:pPr algn="l"/>
            <a:r>
              <a:rPr lang="ru-RU" sz="4400" dirty="0"/>
              <a:t>Функции, которые пользователи хотят видеть на нашем сайте</a:t>
            </a:r>
          </a:p>
        </p:txBody>
      </p:sp>
      <p:graphicFrame>
        <p:nvGraphicFramePr>
          <p:cNvPr id="40" name="Объект 8">
            <a:extLst>
              <a:ext uri="{FF2B5EF4-FFF2-40B4-BE49-F238E27FC236}">
                <a16:creationId xmlns:a16="http://schemas.microsoft.com/office/drawing/2014/main" id="{C87ED80A-84B7-478E-1746-9A86E556C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938838"/>
              </p:ext>
            </p:extLst>
          </p:nvPr>
        </p:nvGraphicFramePr>
        <p:xfrm>
          <a:off x="5715000" y="914400"/>
          <a:ext cx="6657975" cy="5190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3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1D86AAA3-4A6A-BC43-620F-5623549B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5486400" cy="4416552"/>
          </a:xfrm>
        </p:spPr>
        <p:txBody>
          <a:bodyPr/>
          <a:lstStyle/>
          <a:p>
            <a:pPr algn="l"/>
            <a:r>
              <a:rPr lang="ru-RU" sz="4400" dirty="0"/>
              <a:t>Наиболее важные фильтры и сортировки по мнению пользователя</a:t>
            </a:r>
          </a:p>
        </p:txBody>
      </p:sp>
      <p:graphicFrame>
        <p:nvGraphicFramePr>
          <p:cNvPr id="40" name="Объект 8">
            <a:extLst>
              <a:ext uri="{FF2B5EF4-FFF2-40B4-BE49-F238E27FC236}">
                <a16:creationId xmlns:a16="http://schemas.microsoft.com/office/drawing/2014/main" id="{C87ED80A-84B7-478E-1746-9A86E556C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00605"/>
              </p:ext>
            </p:extLst>
          </p:nvPr>
        </p:nvGraphicFramePr>
        <p:xfrm>
          <a:off x="6096000" y="1022517"/>
          <a:ext cx="6324600" cy="481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2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CD6540E-0E2F-A700-1FA4-E6BB6B80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844874"/>
            <a:ext cx="7924800" cy="3870126"/>
          </a:xfrm>
        </p:spPr>
        <p:txBody>
          <a:bodyPr/>
          <a:lstStyle/>
          <a:p>
            <a:r>
              <a:rPr lang="ru-RU" sz="2400" b="0" dirty="0"/>
              <a:t>На странице кондитера хотелось бы видеть</a:t>
            </a:r>
            <a:r>
              <a:rPr lang="en-US" sz="2400" b="0" dirty="0"/>
              <a:t> </a:t>
            </a:r>
            <a:r>
              <a:rPr lang="ru-RU" sz="2400" b="0" dirty="0"/>
              <a:t>его фото, и какие изделия он предлагает. Например, свадебные торты/бенто-торты/любые торты, капкейки. Опыт работы.</a:t>
            </a:r>
            <a:br>
              <a:rPr lang="ru-RU" sz="2400" b="0" dirty="0"/>
            </a:br>
            <a:r>
              <a:rPr lang="ru-RU" sz="2400" b="0" dirty="0"/>
              <a:t>Это вот кратко на основной странице. А </a:t>
            </a:r>
            <a:r>
              <a:rPr lang="en-US" sz="2400" b="0" dirty="0"/>
              <a:t>“</a:t>
            </a:r>
            <a:r>
              <a:rPr lang="ru-RU" sz="2400" b="0" dirty="0"/>
              <a:t>тыкая</a:t>
            </a:r>
            <a:r>
              <a:rPr lang="en-US" sz="2400" b="0" dirty="0"/>
              <a:t>”</a:t>
            </a:r>
            <a:r>
              <a:rPr lang="ru-RU" sz="2400" b="0" dirty="0"/>
              <a:t> на понравившегося кондитера, хотелось бы видеть фотографии его последних изделий, цены за конкретные работы, начинки/бисквиты, которые предоставляет кондитер.</a:t>
            </a:r>
            <a:br>
              <a:rPr lang="ru-RU" sz="2400" b="0" dirty="0"/>
            </a:br>
            <a:endParaRPr lang="ru-RU" sz="2400" b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F091953-4ADD-19CA-94DB-EBEB5F9435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0" y="4800600"/>
            <a:ext cx="1171575" cy="2387600"/>
          </a:xfrm>
        </p:spPr>
        <p:txBody>
          <a:bodyPr/>
          <a:lstStyle/>
          <a:p>
            <a:r>
              <a:rPr lang="ru-RU" dirty="0"/>
              <a:t>”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4717A5E-5684-D9DB-0A05-618120C13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412" y="1190055"/>
            <a:ext cx="1171575" cy="2386584"/>
          </a:xfrm>
        </p:spPr>
        <p:txBody>
          <a:bodyPr/>
          <a:lstStyle/>
          <a:p>
            <a:r>
              <a:rPr lang="en-US" dirty="0"/>
              <a:t>“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D737AD-8472-13A8-79F0-24ACF2563B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1113"/>
            <a:ext cx="7162800" cy="1178942"/>
          </a:xfrm>
        </p:spPr>
        <p:txBody>
          <a:bodyPr/>
          <a:lstStyle/>
          <a:p>
            <a:pPr rtl="0"/>
            <a:r>
              <a:rPr lang="ru-RU" sz="1800" dirty="0"/>
              <a:t>Комментарий к проекту от потребителя, часто пользующегося кондитерскими услугами</a:t>
            </a:r>
            <a:endParaRPr lang="ru-RU" sz="1800" noProof="0" dirty="0"/>
          </a:p>
        </p:txBody>
      </p:sp>
    </p:spTree>
    <p:extLst>
      <p:ext uri="{BB962C8B-B14F-4D97-AF65-F5344CB8AC3E}">
        <p14:creationId xmlns:p14="http://schemas.microsoft.com/office/powerpoint/2010/main" val="22161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944AB0A-CEB0-9837-01F3-C4DF931F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solidFill>
                  <a:srgbClr val="333333"/>
                </a:solidFill>
              </a:rPr>
              <a:t>Проблема целевой аудитории</a:t>
            </a:r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8A80BD7C-7E63-4434-F47E-5783F4ADF8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3281" y="914400"/>
            <a:ext cx="5184648" cy="4416425"/>
          </a:xfrm>
        </p:spPr>
        <p:txBody>
          <a:bodyPr/>
          <a:lstStyle/>
          <a:p>
            <a:r>
              <a:rPr lang="ru-RU" dirty="0"/>
              <a:t>Анализ целевой аудитории показал, что кондитеры сталкиваются с проблемой продвижения своих работ и поиска новых клиентов.</a:t>
            </a: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F3DC3C75-F4D0-1C1A-AA93-DED7EA5D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62649"/>
            <a:ext cx="4114800" cy="856526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Выводы</a:t>
            </a:r>
          </a:p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71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944AB0A-CEB0-9837-01F3-C4DF931F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solidFill>
                  <a:srgbClr val="333333"/>
                </a:solidFill>
              </a:rPr>
              <a:t>Наше решение</a:t>
            </a:r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8A80BD7C-7E63-4434-F47E-5783F4ADF8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7000" y="1216152"/>
            <a:ext cx="5184648" cy="4416425"/>
          </a:xfrm>
        </p:spPr>
        <p:txBody>
          <a:bodyPr/>
          <a:lstStyle/>
          <a:p>
            <a:pPr lvl="0"/>
            <a:r>
              <a:rPr lang="ru-RU" dirty="0"/>
              <a:t>Мы предлагаем решение этой проблемы — специализированный сайт-портфолио для кондитеров, на котором они смогут размещать свои работы, а посетители — знакомиться с их творчеством. Это позволит кондитерам привлечь новых клиентов и расширить свою аудиторию.</a:t>
            </a:r>
          </a:p>
          <a:p>
            <a:pPr lvl="0"/>
            <a:r>
              <a:rPr lang="ru-RU" dirty="0"/>
              <a:t>Наш сайт предоставит кондитерам площадку для продвижения своих работ, а также позволит удовлетворить потребности целевой аудитории.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4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E57227-B209-41C6-952B-171D14C759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3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Широкоэкранный</PresentationFormat>
  <Paragraphs>71</Paragraphs>
  <Slides>18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Проект Web-Портфолио</vt:lpstr>
      <vt:lpstr>Аналитика целевой аудитории</vt:lpstr>
      <vt:lpstr>Насколько вам важно продвигать свой товар в топы?</vt:lpstr>
      <vt:lpstr>Хотелось бы вам публиковать фотографии и видео своих изделий?</vt:lpstr>
      <vt:lpstr>Функции, которые пользователи хотят видеть на нашем сайте</vt:lpstr>
      <vt:lpstr>Наиболее важные фильтры и сортировки по мнению пользователя</vt:lpstr>
      <vt:lpstr>На странице кондитера хотелось бы видеть его фото, и какие изделия он предлагает. Например, свадебные торты/бенто-торты/любые торты, капкейки. Опыт работы. Это вот кратко на основной странице. А “тыкая” на понравившегося кондитера, хотелось бы видеть фотографии его последних изделий, цены за конкретные работы, начинки/бисквиты, которые предоставляет кондитер. </vt:lpstr>
      <vt:lpstr>Проблема целевой аудитории</vt:lpstr>
      <vt:lpstr>Наше решение</vt:lpstr>
      <vt:lpstr>Формирование идеи</vt:lpstr>
      <vt:lpstr>Анализ конкурентов</vt:lpstr>
      <vt:lpstr>Презентация PowerPoint</vt:lpstr>
      <vt:lpstr>Основные функции и требования:</vt:lpstr>
      <vt:lpstr>Анализ конкурентов </vt:lpstr>
      <vt:lpstr>ОСНОВНЫЕ ЦЕЛИ</vt:lpstr>
      <vt:lpstr>ПЛАН ЗАПУСКА ПРОДУКТА</vt:lpstr>
      <vt:lpstr>ЗНАКОМСТВО С КОМАНДОЙ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Web-Портфолио</dc:title>
  <dc:creator/>
  <cp:lastModifiedBy/>
  <cp:revision>5</cp:revision>
  <dcterms:created xsi:type="dcterms:W3CDTF">2022-07-23T05:42:44Z</dcterms:created>
  <dcterms:modified xsi:type="dcterms:W3CDTF">2024-04-03T16:17:22Z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