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6" r:id="rId3"/>
    <p:sldId id="257" r:id="rId4"/>
    <p:sldId id="258" r:id="rId5"/>
    <p:sldId id="259" r:id="rId6"/>
    <p:sldId id="260" r:id="rId7"/>
    <p:sldId id="262" r:id="rId8"/>
    <p:sldId id="264" r:id="rId9"/>
    <p:sldId id="265" r:id="rId10"/>
    <p:sldId id="275" r:id="rId11"/>
    <p:sldId id="283" r:id="rId12"/>
    <p:sldId id="285" r:id="rId13"/>
    <p:sldId id="269" r:id="rId14"/>
    <p:sldId id="272" r:id="rId15"/>
    <p:sldId id="271"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906" y="-797"/>
      </p:cViewPr>
      <p:guideLst>
        <p:guide orient="horz" pos="2160"/>
        <p:guide pos="383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A25270E-685A-4518-A8E1-B81B0DC65E7E}" type="doc">
      <dgm:prSet loTypeId="urn:microsoft.com/office/officeart/2005/8/layout/vList2#1" loCatId="list" qsTypeId="urn:microsoft.com/office/officeart/2005/8/quickstyle/simple1#1" qsCatId="simple" csTypeId="urn:microsoft.com/office/officeart/2005/8/colors/accent1_2#1" csCatId="accent1"/>
      <dgm:spPr/>
      <dgm:t>
        <a:bodyPr/>
        <a:lstStyle/>
        <a:p>
          <a:endParaRPr lang="en-US"/>
        </a:p>
      </dgm:t>
    </dgm:pt>
    <dgm:pt modelId="{2BBC58C1-EA6E-41ED-BFCA-2D5DC470B90E}">
      <dgm:prSet phldr="0" custT="1"/>
      <dgm:spPr/>
      <dgm:t>
        <a:bodyPr vert="horz" wrap="square"/>
        <a:lstStyle/>
        <a:p>
          <a:pPr>
            <a:lnSpc>
              <a:spcPct val="100000"/>
            </a:lnSpc>
            <a:spcBef>
              <a:spcPct val="0"/>
            </a:spcBef>
            <a:spcAft>
              <a:spcPct val="35000"/>
            </a:spcAft>
          </a:pPr>
          <a:r>
            <a:rPr lang="en-US" sz="2400" dirty="0"/>
            <a:t>1.The number of people with diabetes increases annually</a:t>
          </a:r>
        </a:p>
      </dgm:t>
    </dgm:pt>
    <dgm:pt modelId="{C703A77D-38A5-442E-9827-83BFCA7A1188}" cxnId="{3F5FE254-FA35-4B98-BBDC-29ED47C90134}" type="parTrans">
      <dgm:prSet/>
      <dgm:spPr/>
      <dgm:t>
        <a:bodyPr/>
        <a:lstStyle/>
        <a:p>
          <a:endParaRPr lang="en-US"/>
        </a:p>
      </dgm:t>
    </dgm:pt>
    <dgm:pt modelId="{CC46D1ED-4FD2-4A0D-9BAD-53AA4B55B5EC}" cxnId="{3F5FE254-FA35-4B98-BBDC-29ED47C90134}" type="sibTrans">
      <dgm:prSet/>
      <dgm:spPr/>
      <dgm:t>
        <a:bodyPr/>
        <a:lstStyle/>
        <a:p>
          <a:endParaRPr lang="en-US"/>
        </a:p>
      </dgm:t>
    </dgm:pt>
    <dgm:pt modelId="{312B15FF-6094-4400-B266-44A1F7027AF1}">
      <dgm:prSet phldr="0" custT="1"/>
      <dgm:spPr/>
      <dgm:t>
        <a:bodyPr vert="horz" wrap="square"/>
        <a:lstStyle/>
        <a:p>
          <a:pPr>
            <a:lnSpc>
              <a:spcPct val="100000"/>
            </a:lnSpc>
            <a:spcBef>
              <a:spcPct val="0"/>
            </a:spcBef>
            <a:spcAft>
              <a:spcPct val="35000"/>
            </a:spcAft>
          </a:pPr>
          <a:r>
            <a:rPr lang="en-US" sz="2400" dirty="0"/>
            <a:t>2.Late discovery leads to serious complications</a:t>
          </a:r>
          <a:endParaRPr sz="2400" dirty="0"/>
        </a:p>
      </dgm:t>
    </dgm:pt>
    <dgm:pt modelId="{CFA4484A-E8D9-42EF-8970-8FC10AF3C756}" cxnId="{A6CA6E3A-3D28-4A89-B1E6-A5E203182FE8}" type="parTrans">
      <dgm:prSet/>
      <dgm:spPr/>
      <dgm:t>
        <a:bodyPr/>
        <a:lstStyle/>
        <a:p>
          <a:endParaRPr lang="en-US"/>
        </a:p>
      </dgm:t>
    </dgm:pt>
    <dgm:pt modelId="{BFA190A3-9907-4C72-904D-9A11CB433110}" cxnId="{A6CA6E3A-3D28-4A89-B1E6-A5E203182FE8}" type="sibTrans">
      <dgm:prSet/>
      <dgm:spPr/>
      <dgm:t>
        <a:bodyPr/>
        <a:lstStyle/>
        <a:p>
          <a:endParaRPr lang="en-US"/>
        </a:p>
      </dgm:t>
    </dgm:pt>
    <dgm:pt modelId="{B8F9F22E-B5EC-4CD4-A96B-0FDA9DDDEEE2}">
      <dgm:prSet phldr="0" custT="1"/>
      <dgm:spPr/>
      <dgm:t>
        <a:bodyPr vert="horz" wrap="square"/>
        <a:lstStyle/>
        <a:p>
          <a:pPr>
            <a:lnSpc>
              <a:spcPct val="100000"/>
            </a:lnSpc>
            <a:spcBef>
              <a:spcPct val="0"/>
            </a:spcBef>
            <a:spcAft>
              <a:spcPct val="35000"/>
            </a:spcAft>
          </a:pPr>
          <a:r>
            <a:rPr lang="en-US" sz="2400" dirty="0"/>
            <a:t>3.Life style is one of the causes of disease and increase the risk</a:t>
          </a:r>
        </a:p>
      </dgm:t>
    </dgm:pt>
    <dgm:pt modelId="{54FA86E9-031D-47D4-8194-2A96B10127CB}" cxnId="{F24B8394-6440-46C6-9F45-79FF99F834B7}" type="parTrans">
      <dgm:prSet/>
      <dgm:spPr/>
      <dgm:t>
        <a:bodyPr/>
        <a:lstStyle/>
        <a:p>
          <a:endParaRPr lang="en-US"/>
        </a:p>
      </dgm:t>
    </dgm:pt>
    <dgm:pt modelId="{E4E4F8C8-D7C9-4351-A635-BE02D58B51B9}" cxnId="{F24B8394-6440-46C6-9F45-79FF99F834B7}" type="sibTrans">
      <dgm:prSet/>
      <dgm:spPr/>
      <dgm:t>
        <a:bodyPr/>
        <a:lstStyle/>
        <a:p>
          <a:endParaRPr lang="en-US"/>
        </a:p>
      </dgm:t>
    </dgm:pt>
    <dgm:pt modelId="{D8D66DEA-B023-43BB-8B70-64A7E830948C}">
      <dgm:prSet phldr="0" custT="1"/>
      <dgm:spPr/>
      <dgm:t>
        <a:bodyPr vert="horz" wrap="square"/>
        <a:lstStyle/>
        <a:p>
          <a:pPr rtl="0">
            <a:lnSpc>
              <a:spcPct val="100000"/>
            </a:lnSpc>
            <a:spcBef>
              <a:spcPct val="0"/>
            </a:spcBef>
            <a:spcAft>
              <a:spcPct val="35000"/>
            </a:spcAft>
          </a:pPr>
          <a:r>
            <a:rPr lang="en-US" sz="2400" dirty="0"/>
            <a:t>4. Lifelong Medication</a:t>
          </a:r>
          <a:r>
            <a:rPr lang="en-US" sz="2400" dirty="0">
              <a:latin typeface="Bembo"/>
            </a:rPr>
            <a:t> </a:t>
          </a:r>
          <a:endParaRPr sz="2400"/>
        </a:p>
      </dgm:t>
    </dgm:pt>
    <dgm:pt modelId="{6E3D47F9-336D-4696-9ECF-58C42B563E27}" cxnId="{2F5C612F-5947-45D5-9573-559ABB097322}" type="parTrans">
      <dgm:prSet/>
      <dgm:spPr/>
      <dgm:t>
        <a:bodyPr/>
        <a:lstStyle/>
        <a:p>
          <a:endParaRPr lang="en-US"/>
        </a:p>
      </dgm:t>
    </dgm:pt>
    <dgm:pt modelId="{C038C95E-4BB0-4A47-9F77-6D2EA14891FF}" cxnId="{2F5C612F-5947-45D5-9573-559ABB097322}" type="sibTrans">
      <dgm:prSet/>
      <dgm:spPr/>
      <dgm:t>
        <a:bodyPr/>
        <a:lstStyle/>
        <a:p>
          <a:endParaRPr lang="en-US"/>
        </a:p>
      </dgm:t>
    </dgm:pt>
    <dgm:pt modelId="{1F7B67F5-248B-4326-8BB5-97F2E165BAF5}" type="pres">
      <dgm:prSet presAssocID="{DA25270E-685A-4518-A8E1-B81B0DC65E7E}" presName="linear" presStyleCnt="0">
        <dgm:presLayoutVars>
          <dgm:animLvl val="lvl"/>
          <dgm:resizeHandles val="exact"/>
        </dgm:presLayoutVars>
      </dgm:prSet>
      <dgm:spPr/>
    </dgm:pt>
    <dgm:pt modelId="{E39F162E-AD4A-40A2-A030-DC4A3FCF7FE1}" type="pres">
      <dgm:prSet presAssocID="{2BBC58C1-EA6E-41ED-BFCA-2D5DC470B90E}" presName="parentText" presStyleLbl="node1" presStyleIdx="0" presStyleCnt="4">
        <dgm:presLayoutVars>
          <dgm:chMax val="0"/>
          <dgm:bulletEnabled val="1"/>
        </dgm:presLayoutVars>
      </dgm:prSet>
      <dgm:spPr/>
    </dgm:pt>
    <dgm:pt modelId="{409E2B3A-4684-48E7-9933-1C92EBB237B3}" type="pres">
      <dgm:prSet presAssocID="{CC46D1ED-4FD2-4A0D-9BAD-53AA4B55B5EC}" presName="spacer" presStyleCnt="0"/>
      <dgm:spPr/>
    </dgm:pt>
    <dgm:pt modelId="{A8113B5A-CE3F-4063-A3B3-8076EEA73AB8}" type="pres">
      <dgm:prSet presAssocID="{312B15FF-6094-4400-B266-44A1F7027AF1}" presName="parentText" presStyleLbl="node1" presStyleIdx="1" presStyleCnt="4">
        <dgm:presLayoutVars>
          <dgm:chMax val="0"/>
          <dgm:bulletEnabled val="1"/>
        </dgm:presLayoutVars>
      </dgm:prSet>
      <dgm:spPr/>
    </dgm:pt>
    <dgm:pt modelId="{9A700D8C-EAC2-4E2A-9D37-628E1600BB84}" type="pres">
      <dgm:prSet presAssocID="{BFA190A3-9907-4C72-904D-9A11CB433110}" presName="spacer" presStyleCnt="0"/>
      <dgm:spPr/>
    </dgm:pt>
    <dgm:pt modelId="{CAC08CF6-CA4F-48D5-80A3-AE40F589738A}" type="pres">
      <dgm:prSet presAssocID="{B8F9F22E-B5EC-4CD4-A96B-0FDA9DDDEEE2}" presName="parentText" presStyleLbl="node1" presStyleIdx="2" presStyleCnt="4">
        <dgm:presLayoutVars>
          <dgm:chMax val="0"/>
          <dgm:bulletEnabled val="1"/>
        </dgm:presLayoutVars>
      </dgm:prSet>
      <dgm:spPr/>
    </dgm:pt>
    <dgm:pt modelId="{83D73BD0-80D9-4263-AAB3-37FEB0372AE3}" type="pres">
      <dgm:prSet presAssocID="{E4E4F8C8-D7C9-4351-A635-BE02D58B51B9}" presName="spacer" presStyleCnt="0"/>
      <dgm:spPr/>
    </dgm:pt>
    <dgm:pt modelId="{C3665430-20F4-4FCE-AE13-92DE3C095F78}" type="pres">
      <dgm:prSet presAssocID="{D8D66DEA-B023-43BB-8B70-64A7E830948C}" presName="parentText" presStyleLbl="node1" presStyleIdx="3" presStyleCnt="4">
        <dgm:presLayoutVars>
          <dgm:chMax val="0"/>
          <dgm:bulletEnabled val="1"/>
        </dgm:presLayoutVars>
      </dgm:prSet>
      <dgm:spPr/>
    </dgm:pt>
  </dgm:ptLst>
  <dgm:cxnLst>
    <dgm:cxn modelId="{2F5C612F-5947-45D5-9573-559ABB097322}" srcId="{DA25270E-685A-4518-A8E1-B81B0DC65E7E}" destId="{D8D66DEA-B023-43BB-8B70-64A7E830948C}" srcOrd="3" destOrd="0" parTransId="{6E3D47F9-336D-4696-9ECF-58C42B563E27}" sibTransId="{C038C95E-4BB0-4A47-9F77-6D2EA14891FF}"/>
    <dgm:cxn modelId="{A6CA6E3A-3D28-4A89-B1E6-A5E203182FE8}" srcId="{DA25270E-685A-4518-A8E1-B81B0DC65E7E}" destId="{312B15FF-6094-4400-B266-44A1F7027AF1}" srcOrd="1" destOrd="0" parTransId="{CFA4484A-E8D9-42EF-8970-8FC10AF3C756}" sibTransId="{BFA190A3-9907-4C72-904D-9A11CB433110}"/>
    <dgm:cxn modelId="{3F5FE254-FA35-4B98-BBDC-29ED47C90134}" srcId="{DA25270E-685A-4518-A8E1-B81B0DC65E7E}" destId="{2BBC58C1-EA6E-41ED-BFCA-2D5DC470B90E}" srcOrd="0" destOrd="0" parTransId="{C703A77D-38A5-442E-9827-83BFCA7A1188}" sibTransId="{CC46D1ED-4FD2-4A0D-9BAD-53AA4B55B5EC}"/>
    <dgm:cxn modelId="{F24B8394-6440-46C6-9F45-79FF99F834B7}" srcId="{DA25270E-685A-4518-A8E1-B81B0DC65E7E}" destId="{B8F9F22E-B5EC-4CD4-A96B-0FDA9DDDEEE2}" srcOrd="2" destOrd="0" parTransId="{54FA86E9-031D-47D4-8194-2A96B10127CB}" sibTransId="{E4E4F8C8-D7C9-4351-A635-BE02D58B51B9}"/>
    <dgm:cxn modelId="{85172EA5-F65A-4D06-A809-789ACE1D3261}" type="presOf" srcId="{D8D66DEA-B023-43BB-8B70-64A7E830948C}" destId="{C3665430-20F4-4FCE-AE13-92DE3C095F78}" srcOrd="0" destOrd="0" presId="urn:microsoft.com/office/officeart/2005/8/layout/vList2#1"/>
    <dgm:cxn modelId="{541757A5-2204-4D28-B63F-742E671FA723}" type="presOf" srcId="{DA25270E-685A-4518-A8E1-B81B0DC65E7E}" destId="{1F7B67F5-248B-4326-8BB5-97F2E165BAF5}" srcOrd="0" destOrd="0" presId="urn:microsoft.com/office/officeart/2005/8/layout/vList2#1"/>
    <dgm:cxn modelId="{EEB053CB-82E8-4832-B33B-50741EF868A2}" type="presOf" srcId="{B8F9F22E-B5EC-4CD4-A96B-0FDA9DDDEEE2}" destId="{CAC08CF6-CA4F-48D5-80A3-AE40F589738A}" srcOrd="0" destOrd="0" presId="urn:microsoft.com/office/officeart/2005/8/layout/vList2#1"/>
    <dgm:cxn modelId="{CBE59CDE-250B-46D3-B5CD-5419FBCA8772}" type="presOf" srcId="{312B15FF-6094-4400-B266-44A1F7027AF1}" destId="{A8113B5A-CE3F-4063-A3B3-8076EEA73AB8}" srcOrd="0" destOrd="0" presId="urn:microsoft.com/office/officeart/2005/8/layout/vList2#1"/>
    <dgm:cxn modelId="{E79A65F4-5C05-4587-BA8E-EBB728ADE7AC}" type="presOf" srcId="{2BBC58C1-EA6E-41ED-BFCA-2D5DC470B90E}" destId="{E39F162E-AD4A-40A2-A030-DC4A3FCF7FE1}" srcOrd="0" destOrd="0" presId="urn:microsoft.com/office/officeart/2005/8/layout/vList2#1"/>
    <dgm:cxn modelId="{F6AEECB4-15B6-4B37-96D1-8D63FC2C5156}" type="presParOf" srcId="{1F7B67F5-248B-4326-8BB5-97F2E165BAF5}" destId="{E39F162E-AD4A-40A2-A030-DC4A3FCF7FE1}" srcOrd="0" destOrd="0" presId="urn:microsoft.com/office/officeart/2005/8/layout/vList2#1"/>
    <dgm:cxn modelId="{EFBC5D94-2280-4ECB-B993-3420F90D8398}" type="presParOf" srcId="{1F7B67F5-248B-4326-8BB5-97F2E165BAF5}" destId="{409E2B3A-4684-48E7-9933-1C92EBB237B3}" srcOrd="1" destOrd="0" presId="urn:microsoft.com/office/officeart/2005/8/layout/vList2#1"/>
    <dgm:cxn modelId="{1390F8E2-7495-4DDB-8EC5-940E75BF1D13}" type="presParOf" srcId="{1F7B67F5-248B-4326-8BB5-97F2E165BAF5}" destId="{A8113B5A-CE3F-4063-A3B3-8076EEA73AB8}" srcOrd="2" destOrd="0" presId="urn:microsoft.com/office/officeart/2005/8/layout/vList2#1"/>
    <dgm:cxn modelId="{4FAA981C-1096-4919-B387-8453B4AB6EAB}" type="presParOf" srcId="{1F7B67F5-248B-4326-8BB5-97F2E165BAF5}" destId="{9A700D8C-EAC2-4E2A-9D37-628E1600BB84}" srcOrd="3" destOrd="0" presId="urn:microsoft.com/office/officeart/2005/8/layout/vList2#1"/>
    <dgm:cxn modelId="{080A0AF0-CB80-4C6E-BDFB-AAE383096A5D}" type="presParOf" srcId="{1F7B67F5-248B-4326-8BB5-97F2E165BAF5}" destId="{CAC08CF6-CA4F-48D5-80A3-AE40F589738A}" srcOrd="4" destOrd="0" presId="urn:microsoft.com/office/officeart/2005/8/layout/vList2#1"/>
    <dgm:cxn modelId="{9AB76568-7A67-4124-8EDF-231FF454A858}" type="presParOf" srcId="{1F7B67F5-248B-4326-8BB5-97F2E165BAF5}" destId="{83D73BD0-80D9-4263-AAB3-37FEB0372AE3}" srcOrd="5" destOrd="0" presId="urn:microsoft.com/office/officeart/2005/8/layout/vList2#1"/>
    <dgm:cxn modelId="{8B73AE51-4B03-4A9D-8DA5-A56CA82B6AD1}" type="presParOf" srcId="{1F7B67F5-248B-4326-8BB5-97F2E165BAF5}" destId="{C3665430-20F4-4FCE-AE13-92DE3C095F78}" srcOrd="6" destOrd="0" presId="urn:microsoft.com/office/officeart/2005/8/layout/vList2#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3D9180-493C-4646-A5BA-1D1A06266589}" type="doc">
      <dgm:prSet loTypeId="urn:microsoft.com/office/officeart/2005/8/layout/vProcess5" loCatId="process" qsTypeId="urn:microsoft.com/office/officeart/2005/8/quickstyle/simple1#2" qsCatId="simple" csTypeId="urn:microsoft.com/office/officeart/2005/8/colors/colorful5#1" csCatId="colorful"/>
      <dgm:spPr/>
      <dgm:t>
        <a:bodyPr/>
        <a:lstStyle/>
        <a:p>
          <a:endParaRPr lang="en-US"/>
        </a:p>
      </dgm:t>
    </dgm:pt>
    <dgm:pt modelId="{43A90465-5267-49EC-AC33-C2B86235484A}">
      <dgm:prSet phldr="0" custT="0"/>
      <dgm:spPr/>
      <dgm:t>
        <a:bodyPr vert="horz" wrap="square"/>
        <a:lstStyle/>
        <a:p>
          <a:pPr>
            <a:lnSpc>
              <a:spcPct val="100000"/>
            </a:lnSpc>
            <a:spcBef>
              <a:spcPct val="0"/>
            </a:spcBef>
            <a:spcAft>
              <a:spcPct val="35000"/>
            </a:spcAft>
          </a:pPr>
          <a:r>
            <a:rPr lang="en-US" dirty="0"/>
            <a:t>-Cleaning the date set</a:t>
          </a:r>
          <a:endParaRPr dirty="0"/>
        </a:p>
      </dgm:t>
    </dgm:pt>
    <dgm:pt modelId="{3B2D69D3-AAB1-4553-A7B1-877EABF2DFD9}" cxnId="{A0B50007-923B-48F9-A981-2FC4AF04F505}" type="parTrans">
      <dgm:prSet/>
      <dgm:spPr/>
      <dgm:t>
        <a:bodyPr/>
        <a:lstStyle/>
        <a:p>
          <a:endParaRPr lang="en-US"/>
        </a:p>
      </dgm:t>
    </dgm:pt>
    <dgm:pt modelId="{99A64445-D086-473A-9BC3-15BAA6712A52}" cxnId="{A0B50007-923B-48F9-A981-2FC4AF04F505}" type="sibTrans">
      <dgm:prSet/>
      <dgm:spPr/>
      <dgm:t>
        <a:bodyPr/>
        <a:lstStyle/>
        <a:p>
          <a:endParaRPr lang="en-US"/>
        </a:p>
      </dgm:t>
    </dgm:pt>
    <dgm:pt modelId="{5B66F8B2-2426-463F-AABC-B40A81F09859}">
      <dgm:prSet phldr="0" custT="0"/>
      <dgm:spPr/>
      <dgm:t>
        <a:bodyPr vert="horz" wrap="square"/>
        <a:lstStyle/>
        <a:p>
          <a:pPr>
            <a:lnSpc>
              <a:spcPct val="100000"/>
            </a:lnSpc>
            <a:spcBef>
              <a:spcPct val="0"/>
            </a:spcBef>
            <a:spcAft>
              <a:spcPct val="35000"/>
            </a:spcAft>
          </a:pPr>
          <a:r>
            <a:rPr lang="en-US" dirty="0"/>
            <a:t>Remove null</a:t>
          </a:r>
          <a:endParaRPr dirty="0"/>
        </a:p>
      </dgm:t>
    </dgm:pt>
    <dgm:pt modelId="{236CE5C9-45B1-47CB-AAA1-F030CFAC584C}" cxnId="{3A6B1781-4A1C-4146-B052-97DF240D09CA}" type="parTrans">
      <dgm:prSet/>
      <dgm:spPr/>
      <dgm:t>
        <a:bodyPr/>
        <a:lstStyle/>
        <a:p>
          <a:endParaRPr lang="en-US"/>
        </a:p>
      </dgm:t>
    </dgm:pt>
    <dgm:pt modelId="{837CEA2B-F1DB-4B19-80A6-75102F06D702}" cxnId="{3A6B1781-4A1C-4146-B052-97DF240D09CA}" type="sibTrans">
      <dgm:prSet/>
      <dgm:spPr/>
      <dgm:t>
        <a:bodyPr/>
        <a:lstStyle/>
        <a:p>
          <a:endParaRPr lang="en-US"/>
        </a:p>
      </dgm:t>
    </dgm:pt>
    <dgm:pt modelId="{0D3073E2-4935-4630-A800-8D28501BBF63}">
      <dgm:prSet phldr="0" custT="0"/>
      <dgm:spPr/>
      <dgm:t>
        <a:bodyPr vert="horz" wrap="square"/>
        <a:lstStyle/>
        <a:p>
          <a:pPr>
            <a:lnSpc>
              <a:spcPct val="100000"/>
            </a:lnSpc>
            <a:spcBef>
              <a:spcPct val="0"/>
            </a:spcBef>
            <a:spcAft>
              <a:spcPct val="35000"/>
            </a:spcAft>
          </a:pPr>
          <a:r>
            <a:rPr lang="en-US" dirty="0"/>
            <a:t>Handling missing values</a:t>
          </a:r>
          <a:endParaRPr dirty="0"/>
        </a:p>
      </dgm:t>
    </dgm:pt>
    <dgm:pt modelId="{D7753D5B-FC70-4D29-A7E6-F8D9113DD45A}" cxnId="{9F77C824-CABE-4BD6-BBBD-271C964DAB24}" type="parTrans">
      <dgm:prSet/>
      <dgm:spPr/>
      <dgm:t>
        <a:bodyPr/>
        <a:lstStyle/>
        <a:p>
          <a:endParaRPr lang="en-US"/>
        </a:p>
      </dgm:t>
    </dgm:pt>
    <dgm:pt modelId="{F193520A-8BAD-4266-B0BC-4D1CB9E42FBE}" cxnId="{9F77C824-CABE-4BD6-BBBD-271C964DAB24}" type="sibTrans">
      <dgm:prSet/>
      <dgm:spPr/>
      <dgm:t>
        <a:bodyPr/>
        <a:lstStyle/>
        <a:p>
          <a:endParaRPr lang="en-US"/>
        </a:p>
      </dgm:t>
    </dgm:pt>
    <dgm:pt modelId="{611E2B3A-2527-47B1-9F3F-0266F3B0F84B}" type="pres">
      <dgm:prSet presAssocID="{333D9180-493C-4646-A5BA-1D1A06266589}" presName="outerComposite" presStyleCnt="0">
        <dgm:presLayoutVars>
          <dgm:chMax val="5"/>
          <dgm:dir/>
          <dgm:resizeHandles val="exact"/>
        </dgm:presLayoutVars>
      </dgm:prSet>
      <dgm:spPr/>
    </dgm:pt>
    <dgm:pt modelId="{AE0364ED-2EF5-4D39-83CA-7EF59629617E}" type="pres">
      <dgm:prSet presAssocID="{333D9180-493C-4646-A5BA-1D1A06266589}" presName="dummyMaxCanvas" presStyleCnt="0">
        <dgm:presLayoutVars/>
      </dgm:prSet>
      <dgm:spPr/>
    </dgm:pt>
    <dgm:pt modelId="{489D9D81-AF7E-4085-AE18-FE20ACBBDEC1}" type="pres">
      <dgm:prSet presAssocID="{333D9180-493C-4646-A5BA-1D1A06266589}" presName="ThreeNodes_1" presStyleLbl="node1" presStyleIdx="0" presStyleCnt="3">
        <dgm:presLayoutVars>
          <dgm:bulletEnabled val="1"/>
        </dgm:presLayoutVars>
      </dgm:prSet>
      <dgm:spPr/>
    </dgm:pt>
    <dgm:pt modelId="{3252C9F8-DFD7-483B-9529-EA354450EB21}" type="pres">
      <dgm:prSet presAssocID="{333D9180-493C-4646-A5BA-1D1A06266589}" presName="ThreeNodes_2" presStyleLbl="node1" presStyleIdx="1" presStyleCnt="3">
        <dgm:presLayoutVars>
          <dgm:bulletEnabled val="1"/>
        </dgm:presLayoutVars>
      </dgm:prSet>
      <dgm:spPr/>
    </dgm:pt>
    <dgm:pt modelId="{53F2704C-8C6A-4CD5-BAF8-75A99D84D0D0}" type="pres">
      <dgm:prSet presAssocID="{333D9180-493C-4646-A5BA-1D1A06266589}" presName="ThreeNodes_3" presStyleLbl="node1" presStyleIdx="2" presStyleCnt="3">
        <dgm:presLayoutVars>
          <dgm:bulletEnabled val="1"/>
        </dgm:presLayoutVars>
      </dgm:prSet>
      <dgm:spPr/>
    </dgm:pt>
    <dgm:pt modelId="{503E44EF-04D5-4A67-BF41-0AF0C5B329EE}" type="pres">
      <dgm:prSet presAssocID="{333D9180-493C-4646-A5BA-1D1A06266589}" presName="ThreeConn_1-2" presStyleLbl="fgAccFollowNode1" presStyleIdx="0" presStyleCnt="2">
        <dgm:presLayoutVars>
          <dgm:bulletEnabled val="1"/>
        </dgm:presLayoutVars>
      </dgm:prSet>
      <dgm:spPr/>
    </dgm:pt>
    <dgm:pt modelId="{CEF748AB-27E8-4ADF-8E49-351B1399C4F4}" type="pres">
      <dgm:prSet presAssocID="{333D9180-493C-4646-A5BA-1D1A06266589}" presName="ThreeConn_2-3" presStyleLbl="fgAccFollowNode1" presStyleIdx="1" presStyleCnt="2">
        <dgm:presLayoutVars>
          <dgm:bulletEnabled val="1"/>
        </dgm:presLayoutVars>
      </dgm:prSet>
      <dgm:spPr/>
    </dgm:pt>
    <dgm:pt modelId="{9A460999-7CFE-4C3E-9028-598165DEE79C}" type="pres">
      <dgm:prSet presAssocID="{333D9180-493C-4646-A5BA-1D1A06266589}" presName="ThreeNodes_1_text" presStyleLbl="node1" presStyleIdx="2" presStyleCnt="3">
        <dgm:presLayoutVars>
          <dgm:bulletEnabled val="1"/>
        </dgm:presLayoutVars>
      </dgm:prSet>
      <dgm:spPr/>
    </dgm:pt>
    <dgm:pt modelId="{5D73F40D-50FC-439E-8F09-1607E837A9C0}" type="pres">
      <dgm:prSet presAssocID="{333D9180-493C-4646-A5BA-1D1A06266589}" presName="ThreeNodes_2_text" presStyleLbl="node1" presStyleIdx="2" presStyleCnt="3">
        <dgm:presLayoutVars>
          <dgm:bulletEnabled val="1"/>
        </dgm:presLayoutVars>
      </dgm:prSet>
      <dgm:spPr/>
    </dgm:pt>
    <dgm:pt modelId="{A2EC1891-FBE4-46EF-880A-E9B3EA5A1ECD}" type="pres">
      <dgm:prSet presAssocID="{333D9180-493C-4646-A5BA-1D1A06266589}" presName="ThreeNodes_3_text" presStyleLbl="node1" presStyleIdx="2" presStyleCnt="3">
        <dgm:presLayoutVars>
          <dgm:bulletEnabled val="1"/>
        </dgm:presLayoutVars>
      </dgm:prSet>
      <dgm:spPr/>
    </dgm:pt>
  </dgm:ptLst>
  <dgm:cxnLst>
    <dgm:cxn modelId="{A0B50007-923B-48F9-A981-2FC4AF04F505}" srcId="{333D9180-493C-4646-A5BA-1D1A06266589}" destId="{43A90465-5267-49EC-AC33-C2B86235484A}" srcOrd="0" destOrd="0" parTransId="{3B2D69D3-AAB1-4553-A7B1-877EABF2DFD9}" sibTransId="{99A64445-D086-473A-9BC3-15BAA6712A52}"/>
    <dgm:cxn modelId="{9F77C824-CABE-4BD6-BBBD-271C964DAB24}" srcId="{333D9180-493C-4646-A5BA-1D1A06266589}" destId="{0D3073E2-4935-4630-A800-8D28501BBF63}" srcOrd="2" destOrd="0" parTransId="{D7753D5B-FC70-4D29-A7E6-F8D9113DD45A}" sibTransId="{F193520A-8BAD-4266-B0BC-4D1CB9E42FBE}"/>
    <dgm:cxn modelId="{E50C6F65-0303-4BBD-BE43-898CD33FAFAE}" type="presOf" srcId="{99A64445-D086-473A-9BC3-15BAA6712A52}" destId="{503E44EF-04D5-4A67-BF41-0AF0C5B329EE}" srcOrd="0" destOrd="0" presId="urn:microsoft.com/office/officeart/2005/8/layout/vProcess5"/>
    <dgm:cxn modelId="{4544E280-4E28-4901-A446-30953365BDF0}" type="presOf" srcId="{0D3073E2-4935-4630-A800-8D28501BBF63}" destId="{A2EC1891-FBE4-46EF-880A-E9B3EA5A1ECD}" srcOrd="1" destOrd="0" presId="urn:microsoft.com/office/officeart/2005/8/layout/vProcess5"/>
    <dgm:cxn modelId="{3A6B1781-4A1C-4146-B052-97DF240D09CA}" srcId="{333D9180-493C-4646-A5BA-1D1A06266589}" destId="{5B66F8B2-2426-463F-AABC-B40A81F09859}" srcOrd="1" destOrd="0" parTransId="{236CE5C9-45B1-47CB-AAA1-F030CFAC584C}" sibTransId="{837CEA2B-F1DB-4B19-80A6-75102F06D702}"/>
    <dgm:cxn modelId="{D775D68F-476E-45C2-B0B9-B28D69710610}" type="presOf" srcId="{837CEA2B-F1DB-4B19-80A6-75102F06D702}" destId="{CEF748AB-27E8-4ADF-8E49-351B1399C4F4}" srcOrd="0" destOrd="0" presId="urn:microsoft.com/office/officeart/2005/8/layout/vProcess5"/>
    <dgm:cxn modelId="{3A406C97-12A8-45C2-A9BB-F0485CA92CCE}" type="presOf" srcId="{0D3073E2-4935-4630-A800-8D28501BBF63}" destId="{53F2704C-8C6A-4CD5-BAF8-75A99D84D0D0}" srcOrd="0" destOrd="0" presId="urn:microsoft.com/office/officeart/2005/8/layout/vProcess5"/>
    <dgm:cxn modelId="{0292E19F-FC50-4BEC-88FC-E6FEB7F25CB0}" type="presOf" srcId="{43A90465-5267-49EC-AC33-C2B86235484A}" destId="{489D9D81-AF7E-4085-AE18-FE20ACBBDEC1}" srcOrd="0" destOrd="0" presId="urn:microsoft.com/office/officeart/2005/8/layout/vProcess5"/>
    <dgm:cxn modelId="{1FF0A3A0-5A1E-483A-A255-87E5DDF258F9}" type="presOf" srcId="{5B66F8B2-2426-463F-AABC-B40A81F09859}" destId="{5D73F40D-50FC-439E-8F09-1607E837A9C0}" srcOrd="1" destOrd="0" presId="urn:microsoft.com/office/officeart/2005/8/layout/vProcess5"/>
    <dgm:cxn modelId="{13BFDBB1-2CCB-4A4B-A025-DA13DAE9B052}" type="presOf" srcId="{333D9180-493C-4646-A5BA-1D1A06266589}" destId="{611E2B3A-2527-47B1-9F3F-0266F3B0F84B}" srcOrd="0" destOrd="0" presId="urn:microsoft.com/office/officeart/2005/8/layout/vProcess5"/>
    <dgm:cxn modelId="{64208EC6-E24C-4A60-ACB0-DAD3159ED499}" type="presOf" srcId="{43A90465-5267-49EC-AC33-C2B86235484A}" destId="{9A460999-7CFE-4C3E-9028-598165DEE79C}" srcOrd="1" destOrd="0" presId="urn:microsoft.com/office/officeart/2005/8/layout/vProcess5"/>
    <dgm:cxn modelId="{4BAD72CF-142E-4167-9298-5BEDE280A1C5}" type="presOf" srcId="{5B66F8B2-2426-463F-AABC-B40A81F09859}" destId="{3252C9F8-DFD7-483B-9529-EA354450EB21}" srcOrd="0" destOrd="0" presId="urn:microsoft.com/office/officeart/2005/8/layout/vProcess5"/>
    <dgm:cxn modelId="{49CCB3E7-A1BF-4177-9BF3-465EEEE82192}" type="presParOf" srcId="{611E2B3A-2527-47B1-9F3F-0266F3B0F84B}" destId="{AE0364ED-2EF5-4D39-83CA-7EF59629617E}" srcOrd="0" destOrd="0" presId="urn:microsoft.com/office/officeart/2005/8/layout/vProcess5"/>
    <dgm:cxn modelId="{0CA9DF61-895C-4C0A-9807-E61B90445F2B}" type="presParOf" srcId="{611E2B3A-2527-47B1-9F3F-0266F3B0F84B}" destId="{489D9D81-AF7E-4085-AE18-FE20ACBBDEC1}" srcOrd="1" destOrd="0" presId="urn:microsoft.com/office/officeart/2005/8/layout/vProcess5"/>
    <dgm:cxn modelId="{E35384A3-C078-4B51-83E1-4CF82D25C46F}" type="presParOf" srcId="{611E2B3A-2527-47B1-9F3F-0266F3B0F84B}" destId="{3252C9F8-DFD7-483B-9529-EA354450EB21}" srcOrd="2" destOrd="0" presId="urn:microsoft.com/office/officeart/2005/8/layout/vProcess5"/>
    <dgm:cxn modelId="{1F74F00B-4458-428F-8073-D01078F3F0A1}" type="presParOf" srcId="{611E2B3A-2527-47B1-9F3F-0266F3B0F84B}" destId="{53F2704C-8C6A-4CD5-BAF8-75A99D84D0D0}" srcOrd="3" destOrd="0" presId="urn:microsoft.com/office/officeart/2005/8/layout/vProcess5"/>
    <dgm:cxn modelId="{3B64EE05-EB1C-48CE-BB94-C830B81F19C3}" type="presParOf" srcId="{611E2B3A-2527-47B1-9F3F-0266F3B0F84B}" destId="{503E44EF-04D5-4A67-BF41-0AF0C5B329EE}" srcOrd="4" destOrd="0" presId="urn:microsoft.com/office/officeart/2005/8/layout/vProcess5"/>
    <dgm:cxn modelId="{25FD2664-5306-425B-B8EF-01713656C1A7}" type="presParOf" srcId="{611E2B3A-2527-47B1-9F3F-0266F3B0F84B}" destId="{CEF748AB-27E8-4ADF-8E49-351B1399C4F4}" srcOrd="5" destOrd="0" presId="urn:microsoft.com/office/officeart/2005/8/layout/vProcess5"/>
    <dgm:cxn modelId="{FCAA554C-26F7-4633-9862-E6E10D880AA8}" type="presParOf" srcId="{611E2B3A-2527-47B1-9F3F-0266F3B0F84B}" destId="{9A460999-7CFE-4C3E-9028-598165DEE79C}" srcOrd="6" destOrd="0" presId="urn:microsoft.com/office/officeart/2005/8/layout/vProcess5"/>
    <dgm:cxn modelId="{51067F80-EE05-4DDB-A117-97066A561BCA}" type="presParOf" srcId="{611E2B3A-2527-47B1-9F3F-0266F3B0F84B}" destId="{5D73F40D-50FC-439E-8F09-1607E837A9C0}" srcOrd="7" destOrd="0" presId="urn:microsoft.com/office/officeart/2005/8/layout/vProcess5"/>
    <dgm:cxn modelId="{EE8CCF26-0EA6-4CF8-A418-F1D41221A42F}" type="presParOf" srcId="{611E2B3A-2527-47B1-9F3F-0266F3B0F84B}" destId="{A2EC1891-FBE4-46EF-880A-E9B3EA5A1ECD}" srcOrd="8"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FBCB7B-3259-4323-946D-93D44ABAB10C}" type="doc">
      <dgm:prSet loTypeId="urn:microsoft.com/office/officeart/2005/8/layout/vList2#2" loCatId="list" qsTypeId="urn:microsoft.com/office/officeart/2005/8/quickstyle/simple1#3" qsCatId="simple" csTypeId="urn:microsoft.com/office/officeart/2005/8/colors/colorful2#1" csCatId="colorful" phldr="1"/>
      <dgm:spPr/>
      <dgm:t>
        <a:bodyPr/>
        <a:lstStyle/>
        <a:p>
          <a:endParaRPr lang="en-US"/>
        </a:p>
      </dgm:t>
    </dgm:pt>
    <dgm:pt modelId="{1E4E29DD-77A1-48CD-9B28-EE2AC315DFE9}">
      <dgm:prSet phldr="0" custT="1"/>
      <dgm:spPr/>
      <dgm:t>
        <a:bodyPr vert="horz" wrap="square"/>
        <a:p>
          <a:pPr rtl="0">
            <a:lnSpc>
              <a:spcPct val="150000"/>
            </a:lnSpc>
            <a:spcBef>
              <a:spcPct val="0"/>
            </a:spcBef>
            <a:spcAft>
              <a:spcPct val="35000"/>
            </a:spcAft>
          </a:pPr>
          <a:r>
            <a:rPr lang="en-US" sz="2600" b="0" dirty="0">
              <a:solidFill>
                <a:schemeClr val="tx1"/>
              </a:solidFill>
              <a:latin typeface="Times New Roman" panose="02020603050405020304" charset="0"/>
              <a:cs typeface="Times New Roman" panose="02020603050405020304" charset="0"/>
            </a:rPr>
            <a:t>-We split the used datasets into two subsets: </a:t>
          </a:r>
          <a:r>
            <a:rPr lang="en-US" sz="2600" b="0" u="sng" dirty="0">
              <a:solidFill>
                <a:schemeClr val="tx1"/>
              </a:solidFill>
              <a:latin typeface="Times New Roman" panose="02020603050405020304" charset="0"/>
              <a:cs typeface="Times New Roman" panose="02020603050405020304" charset="0"/>
            </a:rPr>
            <a:t>training and testing </a:t>
          </a:r>
          <a:r>
            <a:rPr lang="en-US" sz="2600" b="0" dirty="0">
              <a:solidFill>
                <a:schemeClr val="tx1"/>
              </a:solidFill>
              <a:latin typeface="Times New Roman" panose="02020603050405020304" charset="0"/>
              <a:cs typeface="Times New Roman" panose="02020603050405020304" charset="0"/>
            </a:rPr>
            <a:t>data, </a:t>
          </a:r>
          <a:r>
            <a:rPr lang="en-US" sz="2600" b="1" u="sng" dirty="0">
              <a:solidFill>
                <a:schemeClr val="tx1"/>
              </a:solidFill>
              <a:latin typeface="Times New Roman" panose="02020603050405020304" charset="0"/>
              <a:cs typeface="Times New Roman" panose="02020603050405020304" charset="0"/>
            </a:rPr>
            <a:t>80%</a:t>
          </a:r>
          <a:r>
            <a:rPr lang="en-US" sz="2600" b="0" dirty="0">
              <a:solidFill>
                <a:schemeClr val="tx1"/>
              </a:solidFill>
              <a:latin typeface="Times New Roman" panose="02020603050405020304" charset="0"/>
              <a:cs typeface="Times New Roman" panose="02020603050405020304" charset="0"/>
            </a:rPr>
            <a:t> to training and </a:t>
          </a:r>
          <a:r>
            <a:rPr lang="en-US" sz="2600" b="1" u="sng" dirty="0">
              <a:solidFill>
                <a:schemeClr val="tx1"/>
              </a:solidFill>
              <a:latin typeface="Times New Roman" panose="02020603050405020304" charset="0"/>
              <a:cs typeface="Times New Roman" panose="02020603050405020304" charset="0"/>
            </a:rPr>
            <a:t>20%</a:t>
          </a:r>
          <a:r>
            <a:rPr lang="en-US" sz="2600" b="0" dirty="0">
              <a:solidFill>
                <a:schemeClr val="tx1"/>
              </a:solidFill>
              <a:latin typeface="Times New Roman" panose="02020603050405020304" charset="0"/>
              <a:cs typeface="Times New Roman" panose="02020603050405020304" charset="0"/>
            </a:rPr>
            <a:t> is to testing (will be discussed in the evaluation phase). </a:t>
          </a:r>
          <a:r>
            <a:rPr lang="en-US" sz="2600" b="0" dirty="0">
              <a:solidFill>
                <a:schemeClr val="tx1"/>
              </a:solidFill>
              <a:latin typeface="Times New Roman" panose="02020603050405020304" charset="0"/>
              <a:cs typeface="Times New Roman" panose="02020603050405020304" charset="0"/>
            </a:rPr>
            <a:t/>
          </a:r>
          <a:endParaRPr lang="en-US" sz="2600" b="0" dirty="0">
            <a:solidFill>
              <a:schemeClr val="tx1"/>
            </a:solidFill>
            <a:latin typeface="Times New Roman" panose="02020603050405020304" charset="0"/>
            <a:cs typeface="Times New Roman" panose="02020603050405020304" charset="0"/>
          </a:endParaRPr>
        </a:p>
        <a:p>
          <a:pPr rtl="0">
            <a:lnSpc>
              <a:spcPct val="150000"/>
            </a:lnSpc>
            <a:spcBef>
              <a:spcPct val="0"/>
            </a:spcBef>
            <a:spcAft>
              <a:spcPct val="35000"/>
            </a:spcAft>
          </a:pPr>
          <a:r>
            <a:rPr lang="en-US" sz="2600" b="0" dirty="0">
              <a:solidFill>
                <a:schemeClr val="tx1"/>
              </a:solidFill>
              <a:latin typeface="Times New Roman" panose="02020603050405020304" charset="0"/>
              <a:cs typeface="Times New Roman" panose="02020603050405020304" charset="0"/>
            </a:rPr>
            <a:t>- </a:t>
          </a:r>
          <a:r>
            <a:rPr lang="en-US" sz="2600" b="0" i="0" u="none" dirty="0">
              <a:solidFill>
                <a:schemeClr val="tx1"/>
              </a:solidFill>
              <a:latin typeface="Times New Roman" panose="02020603050405020304" charset="0"/>
              <a:cs typeface="Times New Roman" panose="02020603050405020304" charset="0"/>
            </a:rPr>
            <a:t>We investigated </a:t>
          </a:r>
          <a:r>
            <a:rPr lang="en-US" sz="2600" b="1" i="0" u="none" dirty="0">
              <a:solidFill>
                <a:schemeClr val="tx1"/>
              </a:solidFill>
              <a:latin typeface="Times New Roman" panose="02020603050405020304" charset="0"/>
              <a:cs typeface="Times New Roman" panose="02020603050405020304" charset="0"/>
            </a:rPr>
            <a:t>six ML classifiers</a:t>
          </a:r>
          <a:r>
            <a:rPr lang="en-US" sz="2600" b="0" i="0" u="none" dirty="0">
              <a:solidFill>
                <a:schemeClr val="tx1"/>
              </a:solidFill>
              <a:latin typeface="Times New Roman" panose="02020603050405020304" charset="0"/>
              <a:cs typeface="Times New Roman" panose="02020603050405020304" charset="0"/>
            </a:rPr>
            <a:t>: (</a:t>
          </a:r>
          <a:r>
            <a:rPr lang="en-US" sz="2600" b="1" i="0" u="none" dirty="0">
              <a:solidFill>
                <a:schemeClr val="tx1"/>
              </a:solidFill>
              <a:latin typeface="Times New Roman" panose="02020603050405020304" charset="0"/>
              <a:cs typeface="Times New Roman" panose="02020603050405020304" charset="0"/>
            </a:rPr>
            <a:t>DT</a:t>
          </a:r>
          <a:r>
            <a:rPr lang="en-US" sz="2600" b="0" i="0" u="none" dirty="0">
              <a:solidFill>
                <a:schemeClr val="tx1"/>
              </a:solidFill>
              <a:latin typeface="Times New Roman" panose="02020603050405020304" charset="0"/>
              <a:cs typeface="Times New Roman" panose="02020603050405020304" charset="0"/>
            </a:rPr>
            <a:t>, </a:t>
          </a:r>
          <a:r>
            <a:rPr lang="en-US" sz="2600" b="1" i="0" u="none" dirty="0">
              <a:gradFill>
                <a:gsLst>
                  <a:gs pos="0">
                    <a:srgbClr val="012D86"/>
                  </a:gs>
                  <a:gs pos="100000">
                    <a:srgbClr val="0E2557"/>
                  </a:gs>
                </a:gsLst>
                <a:lin scaled="0"/>
              </a:gradFill>
              <a:latin typeface="Times New Roman" panose="02020603050405020304" charset="0"/>
              <a:cs typeface="Times New Roman" panose="02020603050405020304" charset="0"/>
            </a:rPr>
            <a:t>Gradient Boosting</a:t>
          </a:r>
          <a:r>
            <a:rPr lang="en-US" sz="2600" b="0" i="0" u="none" dirty="0">
              <a:solidFill>
                <a:schemeClr val="tx1"/>
              </a:solidFill>
              <a:latin typeface="Times New Roman" panose="02020603050405020304" charset="0"/>
              <a:cs typeface="Times New Roman" panose="02020603050405020304" charset="0"/>
            </a:rPr>
            <a:t>, KNN, Random forest</a:t>
          </a:r>
          <a:r>
            <a:rPr lang="en-US" sz="2600" b="0" i="0" u="none" dirty="0">
              <a:solidFill>
                <a:schemeClr val="tx1"/>
              </a:solidFill>
              <a:latin typeface="Times New Roman" panose="02020603050405020304" charset="0"/>
              <a:cs typeface="Times New Roman" panose="02020603050405020304" charset="0"/>
            </a:rPr>
            <a:t>,</a:t>
          </a:r>
          <a:r>
            <a:rPr lang="en-US" sz="2600" b="0" i="0" u="none" dirty="0">
              <a:solidFill>
                <a:schemeClr val="tx1"/>
              </a:solidFill>
              <a:latin typeface="Times New Roman" panose="02020603050405020304" charset="0"/>
              <a:cs typeface="Times New Roman" panose="02020603050405020304" charset="0"/>
            </a:rPr>
            <a:t>MLP and Logistic Regression) are applied to predict the accuracy based on the selected optimal features. </a:t>
          </a:r>
          <a:r>
            <a:rPr lang="en-GB" sz="2600" b="0" i="0" u="none" dirty="0">
              <a:solidFill>
                <a:schemeClr val="tx1"/>
              </a:solidFill>
              <a:latin typeface="Times New Roman" panose="02020603050405020304" charset="0"/>
              <a:cs typeface="Times New Roman" panose="02020603050405020304" charset="0"/>
            </a:rPr>
            <a:t>Where the gradient boost and DT achieved the highest accuracy leading us to choose them for the hyper parameter to reach </a:t>
          </a:r>
          <a:r>
            <a:rPr lang="en-GB" sz="2600" b="1" i="0" u="none" dirty="0">
              <a:solidFill>
                <a:schemeClr val="tx1"/>
              </a:solidFill>
              <a:latin typeface="Times New Roman" panose="02020603050405020304" charset="0"/>
              <a:cs typeface="Times New Roman" panose="02020603050405020304" charset="0"/>
            </a:rPr>
            <a:t>highest accuracy.</a:t>
          </a:r>
          <a:r>
            <a:rPr lang="en-US" sz="2600" b="1" dirty="0">
              <a:latin typeface="Times New Roman" panose="02020603050405020304" charset="0"/>
              <a:cs typeface="Times New Roman" panose="02020603050405020304" charset="0"/>
            </a:rPr>
            <a:t/>
          </a:r>
          <a:endParaRPr lang="en-US" sz="2600" b="1" dirty="0">
            <a:latin typeface="Times New Roman" panose="02020603050405020304" charset="0"/>
            <a:cs typeface="Times New Roman" panose="02020603050405020304" charset="0"/>
          </a:endParaRPr>
        </a:p>
        <a:p>
          <a:pPr rtl="0">
            <a:lnSpc>
              <a:spcPct val="100000"/>
            </a:lnSpc>
            <a:spcBef>
              <a:spcPct val="0"/>
            </a:spcBef>
            <a:spcAft>
              <a:spcPct val="35000"/>
            </a:spcAft>
          </a:pPr>
          <a:r>
            <a:rPr lang="en-US" sz="1600" b="0" dirty="0"/>
            <a:t/>
          </a:r>
          <a:endParaRPr lang="en-US" sz="1600" b="0" dirty="0"/>
        </a:p>
      </dgm:t>
    </dgm:pt>
    <dgm:pt modelId="{8230E8AC-0E38-4E8C-A674-1142D007F08F}" cxnId="{A0CD2A8A-49A0-4FE9-93BD-26630EE3201C}" type="parTrans">
      <dgm:prSet/>
      <dgm:spPr/>
      <dgm:t>
        <a:bodyPr/>
        <a:lstStyle/>
        <a:p>
          <a:endParaRPr lang="en-US"/>
        </a:p>
      </dgm:t>
    </dgm:pt>
    <dgm:pt modelId="{606C6458-F402-410F-9155-780A3C548D8B}" cxnId="{A0CD2A8A-49A0-4FE9-93BD-26630EE3201C}" type="sibTrans">
      <dgm:prSet/>
      <dgm:spPr/>
      <dgm:t>
        <a:bodyPr/>
        <a:lstStyle/>
        <a:p>
          <a:endParaRPr lang="en-US"/>
        </a:p>
      </dgm:t>
    </dgm:pt>
    <dgm:pt modelId="{ED671E06-0559-4A79-81C4-98DF18110DD8}" type="pres">
      <dgm:prSet presAssocID="{AEFBCB7B-3259-4323-946D-93D44ABAB10C}" presName="linear" presStyleCnt="0">
        <dgm:presLayoutVars>
          <dgm:animLvl val="lvl"/>
          <dgm:resizeHandles val="exact"/>
        </dgm:presLayoutVars>
      </dgm:prSet>
      <dgm:spPr/>
    </dgm:pt>
    <dgm:pt modelId="{F831C100-3DC3-4575-8E88-D030E97EE221}" type="pres">
      <dgm:prSet presAssocID="{1E4E29DD-77A1-48CD-9B28-EE2AC315DFE9}" presName="parentText" presStyleLbl="node1" presStyleIdx="0" presStyleCnt="1" custScaleY="930771">
        <dgm:presLayoutVars>
          <dgm:chMax val="0"/>
          <dgm:bulletEnabled val="1"/>
        </dgm:presLayoutVars>
      </dgm:prSet>
      <dgm:spPr/>
    </dgm:pt>
  </dgm:ptLst>
  <dgm:cxnLst>
    <dgm:cxn modelId="{A0CD2A8A-49A0-4FE9-93BD-26630EE3201C}" srcId="{AEFBCB7B-3259-4323-946D-93D44ABAB10C}" destId="{1E4E29DD-77A1-48CD-9B28-EE2AC315DFE9}" srcOrd="0" destOrd="0" parTransId="{8230E8AC-0E38-4E8C-A674-1142D007F08F}" sibTransId="{606C6458-F402-410F-9155-780A3C548D8B}"/>
    <dgm:cxn modelId="{A2E5C27D-C3B6-4D37-9431-3456F3379C54}" type="presOf" srcId="{AEFBCB7B-3259-4323-946D-93D44ABAB10C}" destId="{ED671E06-0559-4A79-81C4-98DF18110DD8}" srcOrd="0" destOrd="0" presId="urn:microsoft.com/office/officeart/2005/8/layout/vList2#2"/>
    <dgm:cxn modelId="{71639A08-2784-4F16-B3F9-1BE3C88B23F4}" type="presParOf" srcId="{ED671E06-0559-4A79-81C4-98DF18110DD8}" destId="{F831C100-3DC3-4575-8E88-D030E97EE221}" srcOrd="0" destOrd="0" presId="urn:microsoft.com/office/officeart/2005/8/layout/vList2#2"/>
    <dgm:cxn modelId="{C5DFEB79-B5CD-432C-8565-34AEB5DE76C5}" type="presOf" srcId="{1E4E29DD-77A1-48CD-9B28-EE2AC315DFE9}" destId="{F831C100-3DC3-4575-8E88-D030E97EE221}" srcOrd="0" destOrd="0" presId="urn:microsoft.com/office/officeart/2005/8/layout/vList2#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616825" cy="4767580"/>
        <a:chOff x="0" y="0"/>
        <a:chExt cx="7616825" cy="4767580"/>
      </a:xfrm>
    </dsp:grpSpPr>
    <dsp:sp modelId="{E39F162E-AD4A-40A2-A030-DC4A3FCF7FE1}">
      <dsp:nvSpPr>
        <dsp:cNvPr id="3" name="Rounded Rectangle 2"/>
        <dsp:cNvSpPr/>
      </dsp:nvSpPr>
      <dsp:spPr bwMode="white">
        <a:xfrm>
          <a:off x="0" y="2460"/>
          <a:ext cx="7616825" cy="110426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91439" tIns="91439" rIns="91439" bIns="91439" anchor="ctr"/>
        <a:lstStyle>
          <a:lvl1pPr algn="l">
            <a:defRPr sz="4000"/>
          </a:lvl1pPr>
          <a:lvl2pPr marL="285750" indent="-285750" algn="l">
            <a:defRPr sz="3100"/>
          </a:lvl2pPr>
          <a:lvl3pPr marL="571500" indent="-285750" algn="l">
            <a:defRPr sz="3100"/>
          </a:lvl3pPr>
          <a:lvl4pPr marL="857250" indent="-285750" algn="l">
            <a:defRPr sz="3100"/>
          </a:lvl4pPr>
          <a:lvl5pPr marL="1143000" indent="-285750" algn="l">
            <a:defRPr sz="3100"/>
          </a:lvl5pPr>
          <a:lvl6pPr marL="1428750" indent="-285750" algn="l">
            <a:defRPr sz="3100"/>
          </a:lvl6pPr>
          <a:lvl7pPr marL="1714500" indent="-285750" algn="l">
            <a:defRPr sz="3100"/>
          </a:lvl7pPr>
          <a:lvl8pPr marL="2000250" indent="-285750" algn="l">
            <a:defRPr sz="3100"/>
          </a:lvl8pPr>
          <a:lvl9pPr marL="2286000" indent="-285750" algn="l">
            <a:defRPr sz="3100"/>
          </a:lvl9pPr>
        </a:lstStyle>
        <a:p>
          <a:pPr lvl="0">
            <a:lnSpc>
              <a:spcPct val="100000"/>
            </a:lnSpc>
            <a:spcBef>
              <a:spcPct val="0"/>
            </a:spcBef>
            <a:spcAft>
              <a:spcPct val="35000"/>
            </a:spcAft>
          </a:pPr>
          <a:r>
            <a:rPr lang="en-US" sz="2400" dirty="0"/>
            <a:t>1.The number of people with diabetes increases annually</a:t>
          </a:r>
        </a:p>
      </dsp:txBody>
      <dsp:txXfrm>
        <a:off x="0" y="2460"/>
        <a:ext cx="7616825" cy="1104265"/>
      </dsp:txXfrm>
    </dsp:sp>
    <dsp:sp modelId="{A8113B5A-CE3F-4063-A3B3-8076EEA73AB8}">
      <dsp:nvSpPr>
        <dsp:cNvPr id="4" name="Rounded Rectangle 3"/>
        <dsp:cNvSpPr/>
      </dsp:nvSpPr>
      <dsp:spPr bwMode="white">
        <a:xfrm>
          <a:off x="0" y="1221925"/>
          <a:ext cx="7616825" cy="110426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91439" tIns="91439" rIns="91439" bIns="91439" anchor="ctr"/>
        <a:lstStyle>
          <a:lvl1pPr algn="l">
            <a:defRPr sz="4000"/>
          </a:lvl1pPr>
          <a:lvl2pPr marL="285750" indent="-285750" algn="l">
            <a:defRPr sz="3100"/>
          </a:lvl2pPr>
          <a:lvl3pPr marL="571500" indent="-285750" algn="l">
            <a:defRPr sz="3100"/>
          </a:lvl3pPr>
          <a:lvl4pPr marL="857250" indent="-285750" algn="l">
            <a:defRPr sz="3100"/>
          </a:lvl4pPr>
          <a:lvl5pPr marL="1143000" indent="-285750" algn="l">
            <a:defRPr sz="3100"/>
          </a:lvl5pPr>
          <a:lvl6pPr marL="1428750" indent="-285750" algn="l">
            <a:defRPr sz="3100"/>
          </a:lvl6pPr>
          <a:lvl7pPr marL="1714500" indent="-285750" algn="l">
            <a:defRPr sz="3100"/>
          </a:lvl7pPr>
          <a:lvl8pPr marL="2000250" indent="-285750" algn="l">
            <a:defRPr sz="3100"/>
          </a:lvl8pPr>
          <a:lvl9pPr marL="2286000" indent="-285750" algn="l">
            <a:defRPr sz="3100"/>
          </a:lvl9pPr>
        </a:lstStyle>
        <a:p>
          <a:pPr lvl="0">
            <a:lnSpc>
              <a:spcPct val="100000"/>
            </a:lnSpc>
            <a:spcBef>
              <a:spcPct val="0"/>
            </a:spcBef>
            <a:spcAft>
              <a:spcPct val="35000"/>
            </a:spcAft>
          </a:pPr>
          <a:r>
            <a:rPr lang="en-US" sz="2400" dirty="0"/>
            <a:t>2.Late discovery leads to serious complications</a:t>
          </a:r>
          <a:endParaRPr sz="2400" dirty="0"/>
        </a:p>
      </dsp:txBody>
      <dsp:txXfrm>
        <a:off x="0" y="1221925"/>
        <a:ext cx="7616825" cy="1104265"/>
      </dsp:txXfrm>
    </dsp:sp>
    <dsp:sp modelId="{CAC08CF6-CA4F-48D5-80A3-AE40F589738A}">
      <dsp:nvSpPr>
        <dsp:cNvPr id="5" name="Rounded Rectangle 4"/>
        <dsp:cNvSpPr/>
      </dsp:nvSpPr>
      <dsp:spPr bwMode="white">
        <a:xfrm>
          <a:off x="0" y="2441390"/>
          <a:ext cx="7616825" cy="110426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91439" tIns="91439" rIns="91439" bIns="91439" anchor="ctr"/>
        <a:lstStyle>
          <a:lvl1pPr algn="l">
            <a:defRPr sz="4000"/>
          </a:lvl1pPr>
          <a:lvl2pPr marL="285750" indent="-285750" algn="l">
            <a:defRPr sz="3100"/>
          </a:lvl2pPr>
          <a:lvl3pPr marL="571500" indent="-285750" algn="l">
            <a:defRPr sz="3100"/>
          </a:lvl3pPr>
          <a:lvl4pPr marL="857250" indent="-285750" algn="l">
            <a:defRPr sz="3100"/>
          </a:lvl4pPr>
          <a:lvl5pPr marL="1143000" indent="-285750" algn="l">
            <a:defRPr sz="3100"/>
          </a:lvl5pPr>
          <a:lvl6pPr marL="1428750" indent="-285750" algn="l">
            <a:defRPr sz="3100"/>
          </a:lvl6pPr>
          <a:lvl7pPr marL="1714500" indent="-285750" algn="l">
            <a:defRPr sz="3100"/>
          </a:lvl7pPr>
          <a:lvl8pPr marL="2000250" indent="-285750" algn="l">
            <a:defRPr sz="3100"/>
          </a:lvl8pPr>
          <a:lvl9pPr marL="2286000" indent="-285750" algn="l">
            <a:defRPr sz="3100"/>
          </a:lvl9pPr>
        </a:lstStyle>
        <a:p>
          <a:pPr lvl="0">
            <a:lnSpc>
              <a:spcPct val="100000"/>
            </a:lnSpc>
            <a:spcBef>
              <a:spcPct val="0"/>
            </a:spcBef>
            <a:spcAft>
              <a:spcPct val="35000"/>
            </a:spcAft>
          </a:pPr>
          <a:r>
            <a:rPr lang="en-US" sz="2400" dirty="0"/>
            <a:t>3.Life style is one of the causes of disease and increase the risk</a:t>
          </a:r>
        </a:p>
      </dsp:txBody>
      <dsp:txXfrm>
        <a:off x="0" y="2441390"/>
        <a:ext cx="7616825" cy="1104265"/>
      </dsp:txXfrm>
    </dsp:sp>
    <dsp:sp modelId="{C3665430-20F4-4FCE-AE13-92DE3C095F78}">
      <dsp:nvSpPr>
        <dsp:cNvPr id="6" name="Rounded Rectangle 5"/>
        <dsp:cNvSpPr/>
      </dsp:nvSpPr>
      <dsp:spPr bwMode="white">
        <a:xfrm>
          <a:off x="0" y="3660855"/>
          <a:ext cx="7616825" cy="110426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91439" tIns="91439" rIns="91439" bIns="91439" anchor="ctr"/>
        <a:lstStyle>
          <a:lvl1pPr algn="l">
            <a:defRPr sz="4000"/>
          </a:lvl1pPr>
          <a:lvl2pPr marL="285750" indent="-285750" algn="l">
            <a:defRPr sz="3100"/>
          </a:lvl2pPr>
          <a:lvl3pPr marL="571500" indent="-285750" algn="l">
            <a:defRPr sz="3100"/>
          </a:lvl3pPr>
          <a:lvl4pPr marL="857250" indent="-285750" algn="l">
            <a:defRPr sz="3100"/>
          </a:lvl4pPr>
          <a:lvl5pPr marL="1143000" indent="-285750" algn="l">
            <a:defRPr sz="3100"/>
          </a:lvl5pPr>
          <a:lvl6pPr marL="1428750" indent="-285750" algn="l">
            <a:defRPr sz="3100"/>
          </a:lvl6pPr>
          <a:lvl7pPr marL="1714500" indent="-285750" algn="l">
            <a:defRPr sz="3100"/>
          </a:lvl7pPr>
          <a:lvl8pPr marL="2000250" indent="-285750" algn="l">
            <a:defRPr sz="3100"/>
          </a:lvl8pPr>
          <a:lvl9pPr marL="2286000" indent="-285750" algn="l">
            <a:defRPr sz="3100"/>
          </a:lvl9pPr>
        </a:lstStyle>
        <a:p>
          <a:pPr lvl="0" rtl="0">
            <a:lnSpc>
              <a:spcPct val="100000"/>
            </a:lnSpc>
            <a:spcBef>
              <a:spcPct val="0"/>
            </a:spcBef>
            <a:spcAft>
              <a:spcPct val="35000"/>
            </a:spcAft>
          </a:pPr>
          <a:r>
            <a:rPr lang="en-US" sz="2400" dirty="0"/>
            <a:t>4. Lifelong Medication</a:t>
          </a:r>
          <a:r>
            <a:rPr lang="en-US" sz="2400" dirty="0">
              <a:latin typeface="Bembo"/>
            </a:rPr>
            <a:t> </a:t>
          </a:r>
          <a:endParaRPr sz="2400"/>
        </a:p>
      </dsp:txBody>
      <dsp:txXfrm>
        <a:off x="0" y="3660855"/>
        <a:ext cx="7616825" cy="1104265"/>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134600" cy="3872380"/>
        <a:chOff x="0" y="0"/>
        <a:chExt cx="10134600" cy="3872380"/>
      </a:xfrm>
    </dsp:grpSpPr>
    <dsp:sp modelId="{489D9D81-AF7E-4085-AE18-FE20ACBBDEC1}">
      <dsp:nvSpPr>
        <dsp:cNvPr id="3" name="Rounded Rectangle 2"/>
        <dsp:cNvSpPr/>
      </dsp:nvSpPr>
      <dsp:spPr bwMode="white">
        <a:xfrm>
          <a:off x="0" y="0"/>
          <a:ext cx="8614410" cy="1161714"/>
        </a:xfrm>
        <a:prstGeom prst="roundRect">
          <a:avLst>
            <a:gd name="adj" fmla="val 10000"/>
          </a:avLst>
        </a:prstGeom>
      </dsp:spPr>
      <dsp:style>
        <a:lnRef idx="2">
          <a:schemeClr val="lt1"/>
        </a:lnRef>
        <a:fillRef idx="1">
          <a:schemeClr val="accent5">
            <a:hueOff val="0"/>
            <a:satOff val="0"/>
            <a:lumOff val="0"/>
            <a:alpha val="100000"/>
          </a:schemeClr>
        </a:fillRef>
        <a:effectRef idx="0">
          <a:scrgbClr r="0" g="0" b="0"/>
        </a:effectRef>
        <a:fontRef idx="minor">
          <a:schemeClr val="lt1"/>
        </a:fontRef>
      </dsp:style>
      <dsp:txBody>
        <a:bodyPr vert="horz" wrap="square" lIns="156210" tIns="156210" rIns="156210" bIns="156210" anchor="ctr"/>
        <a:lstStyle>
          <a:lvl1pPr algn="l">
            <a:defRPr sz="4100"/>
          </a:lvl1pPr>
          <a:lvl2pPr marL="285750" indent="-285750" algn="l">
            <a:defRPr sz="3100"/>
          </a:lvl2pPr>
          <a:lvl3pPr marL="571500" indent="-285750" algn="l">
            <a:defRPr sz="3100"/>
          </a:lvl3pPr>
          <a:lvl4pPr marL="857250" indent="-285750" algn="l">
            <a:defRPr sz="3100"/>
          </a:lvl4pPr>
          <a:lvl5pPr marL="1143000" indent="-285750" algn="l">
            <a:defRPr sz="3100"/>
          </a:lvl5pPr>
          <a:lvl6pPr marL="1428750" indent="-285750" algn="l">
            <a:defRPr sz="3100"/>
          </a:lvl6pPr>
          <a:lvl7pPr marL="1714500" indent="-285750" algn="l">
            <a:defRPr sz="3100"/>
          </a:lvl7pPr>
          <a:lvl8pPr marL="2000250" indent="-285750" algn="l">
            <a:defRPr sz="3100"/>
          </a:lvl8pPr>
          <a:lvl9pPr marL="2286000" indent="-285750" algn="l">
            <a:defRPr sz="3100"/>
          </a:lvl9pPr>
        </a:lstStyle>
        <a:p>
          <a:pPr lvl="0">
            <a:lnSpc>
              <a:spcPct val="100000"/>
            </a:lnSpc>
            <a:spcBef>
              <a:spcPct val="0"/>
            </a:spcBef>
            <a:spcAft>
              <a:spcPct val="35000"/>
            </a:spcAft>
          </a:pPr>
          <a:r>
            <a:rPr lang="en-US" dirty="0"/>
            <a:t>-Cleaning the date set</a:t>
          </a:r>
          <a:endParaRPr dirty="0"/>
        </a:p>
      </dsp:txBody>
      <dsp:txXfrm>
        <a:off x="0" y="0"/>
        <a:ext cx="8614410" cy="1161714"/>
      </dsp:txXfrm>
    </dsp:sp>
    <dsp:sp modelId="{3252C9F8-DFD7-483B-9529-EA354450EB21}">
      <dsp:nvSpPr>
        <dsp:cNvPr id="4" name="Rounded Rectangle 3"/>
        <dsp:cNvSpPr/>
      </dsp:nvSpPr>
      <dsp:spPr bwMode="white">
        <a:xfrm>
          <a:off x="760095" y="1355333"/>
          <a:ext cx="8614410" cy="1161714"/>
        </a:xfrm>
        <a:prstGeom prst="roundRect">
          <a:avLst>
            <a:gd name="adj" fmla="val 10000"/>
          </a:avLst>
        </a:prstGeom>
      </dsp:spPr>
      <dsp:style>
        <a:lnRef idx="2">
          <a:schemeClr val="lt1"/>
        </a:lnRef>
        <a:fillRef idx="1">
          <a:schemeClr val="accent5">
            <a:hueOff val="-420000"/>
            <a:satOff val="-1960"/>
            <a:lumOff val="-5097"/>
            <a:alpha val="100000"/>
          </a:schemeClr>
        </a:fillRef>
        <a:effectRef idx="0">
          <a:scrgbClr r="0" g="0" b="0"/>
        </a:effectRef>
        <a:fontRef idx="minor">
          <a:schemeClr val="lt1"/>
        </a:fontRef>
      </dsp:style>
      <dsp:txBody>
        <a:bodyPr vert="horz" wrap="square" lIns="156210" tIns="156210" rIns="156210" bIns="156210" anchor="ctr"/>
        <a:lstStyle>
          <a:lvl1pPr algn="l">
            <a:defRPr sz="4100"/>
          </a:lvl1pPr>
          <a:lvl2pPr marL="285750" indent="-285750" algn="l">
            <a:defRPr sz="3100"/>
          </a:lvl2pPr>
          <a:lvl3pPr marL="571500" indent="-285750" algn="l">
            <a:defRPr sz="3100"/>
          </a:lvl3pPr>
          <a:lvl4pPr marL="857250" indent="-285750" algn="l">
            <a:defRPr sz="3100"/>
          </a:lvl4pPr>
          <a:lvl5pPr marL="1143000" indent="-285750" algn="l">
            <a:defRPr sz="3100"/>
          </a:lvl5pPr>
          <a:lvl6pPr marL="1428750" indent="-285750" algn="l">
            <a:defRPr sz="3100"/>
          </a:lvl6pPr>
          <a:lvl7pPr marL="1714500" indent="-285750" algn="l">
            <a:defRPr sz="3100"/>
          </a:lvl7pPr>
          <a:lvl8pPr marL="2000250" indent="-285750" algn="l">
            <a:defRPr sz="3100"/>
          </a:lvl8pPr>
          <a:lvl9pPr marL="2286000" indent="-285750" algn="l">
            <a:defRPr sz="3100"/>
          </a:lvl9pPr>
        </a:lstStyle>
        <a:p>
          <a:pPr lvl="0">
            <a:lnSpc>
              <a:spcPct val="100000"/>
            </a:lnSpc>
            <a:spcBef>
              <a:spcPct val="0"/>
            </a:spcBef>
            <a:spcAft>
              <a:spcPct val="35000"/>
            </a:spcAft>
          </a:pPr>
          <a:r>
            <a:rPr lang="en-US" dirty="0"/>
            <a:t>Remove null</a:t>
          </a:r>
          <a:endParaRPr dirty="0"/>
        </a:p>
      </dsp:txBody>
      <dsp:txXfrm>
        <a:off x="760095" y="1355333"/>
        <a:ext cx="8614410" cy="1161714"/>
      </dsp:txXfrm>
    </dsp:sp>
    <dsp:sp modelId="{53F2704C-8C6A-4CD5-BAF8-75A99D84D0D0}">
      <dsp:nvSpPr>
        <dsp:cNvPr id="5" name="Rounded Rectangle 4"/>
        <dsp:cNvSpPr/>
      </dsp:nvSpPr>
      <dsp:spPr bwMode="white">
        <a:xfrm>
          <a:off x="1520190" y="2710666"/>
          <a:ext cx="8614410" cy="1161714"/>
        </a:xfrm>
        <a:prstGeom prst="roundRect">
          <a:avLst>
            <a:gd name="adj" fmla="val 10000"/>
          </a:avLst>
        </a:prstGeom>
      </dsp:spPr>
      <dsp:style>
        <a:lnRef idx="2">
          <a:schemeClr val="lt1"/>
        </a:lnRef>
        <a:fillRef idx="1">
          <a:schemeClr val="accent5">
            <a:hueOff val="-840000"/>
            <a:satOff val="-3921"/>
            <a:lumOff val="-10195"/>
            <a:alpha val="100000"/>
          </a:schemeClr>
        </a:fillRef>
        <a:effectRef idx="0">
          <a:scrgbClr r="0" g="0" b="0"/>
        </a:effectRef>
        <a:fontRef idx="minor">
          <a:schemeClr val="lt1"/>
        </a:fontRef>
      </dsp:style>
      <dsp:txBody>
        <a:bodyPr vert="horz" wrap="square" lIns="156210" tIns="156210" rIns="156210" bIns="156210" anchor="ctr"/>
        <a:lstStyle>
          <a:lvl1pPr algn="l">
            <a:defRPr sz="4100"/>
          </a:lvl1pPr>
          <a:lvl2pPr marL="285750" indent="-285750" algn="l">
            <a:defRPr sz="3100"/>
          </a:lvl2pPr>
          <a:lvl3pPr marL="571500" indent="-285750" algn="l">
            <a:defRPr sz="3100"/>
          </a:lvl3pPr>
          <a:lvl4pPr marL="857250" indent="-285750" algn="l">
            <a:defRPr sz="3100"/>
          </a:lvl4pPr>
          <a:lvl5pPr marL="1143000" indent="-285750" algn="l">
            <a:defRPr sz="3100"/>
          </a:lvl5pPr>
          <a:lvl6pPr marL="1428750" indent="-285750" algn="l">
            <a:defRPr sz="3100"/>
          </a:lvl6pPr>
          <a:lvl7pPr marL="1714500" indent="-285750" algn="l">
            <a:defRPr sz="3100"/>
          </a:lvl7pPr>
          <a:lvl8pPr marL="2000250" indent="-285750" algn="l">
            <a:defRPr sz="3100"/>
          </a:lvl8pPr>
          <a:lvl9pPr marL="2286000" indent="-285750" algn="l">
            <a:defRPr sz="3100"/>
          </a:lvl9pPr>
        </a:lstStyle>
        <a:p>
          <a:pPr lvl="0">
            <a:lnSpc>
              <a:spcPct val="100000"/>
            </a:lnSpc>
            <a:spcBef>
              <a:spcPct val="0"/>
            </a:spcBef>
            <a:spcAft>
              <a:spcPct val="35000"/>
            </a:spcAft>
          </a:pPr>
          <a:r>
            <a:rPr lang="en-US" dirty="0"/>
            <a:t>Handling missing values</a:t>
          </a:r>
          <a:endParaRPr dirty="0"/>
        </a:p>
      </dsp:txBody>
      <dsp:txXfrm>
        <a:off x="1520190" y="2710666"/>
        <a:ext cx="8614410" cy="1161714"/>
      </dsp:txXfrm>
    </dsp:sp>
    <dsp:sp modelId="{503E44EF-04D5-4A67-BF41-0AF0C5B329EE}">
      <dsp:nvSpPr>
        <dsp:cNvPr id="6" name="Down Arrow 5"/>
        <dsp:cNvSpPr/>
      </dsp:nvSpPr>
      <dsp:spPr bwMode="white">
        <a:xfrm>
          <a:off x="7859296" y="880966"/>
          <a:ext cx="755114" cy="755114"/>
        </a:xfrm>
        <a:prstGeom prst="downArrow">
          <a:avLst>
            <a:gd name="adj1" fmla="val 55000"/>
            <a:gd name="adj2" fmla="val 45000"/>
          </a:avLst>
        </a:prstGeom>
      </dsp:spPr>
      <dsp:style>
        <a:lnRef idx="2">
          <a:schemeClr val="accent5">
            <a:tint val="40000"/>
            <a:alpha val="90000"/>
            <a:hueOff val="0"/>
            <a:satOff val="0"/>
            <a:lumOff val="0"/>
            <a:alpha val="90196"/>
          </a:schemeClr>
        </a:lnRef>
        <a:fillRef idx="1">
          <a:schemeClr val="accent5">
            <a:tint val="40000"/>
            <a:alpha val="90000"/>
            <a:hueOff val="0"/>
            <a:satOff val="0"/>
            <a:lumOff val="0"/>
            <a:alpha val="90196"/>
          </a:schemeClr>
        </a:fillRef>
        <a:effectRef idx="0">
          <a:scrgbClr r="0" g="0" b="0"/>
        </a:effectRef>
        <a:fontRef idx="minor"/>
      </dsp:style>
      <dsp:txBody>
        <a:bodyPr lIns="33020" tIns="33020" rIns="33020" bIns="3302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endParaRPr lang="en-US">
            <a:solidFill>
              <a:schemeClr val="dk1"/>
            </a:solidFill>
          </a:endParaRPr>
        </a:p>
      </dsp:txBody>
      <dsp:txXfrm>
        <a:off x="7859296" y="880966"/>
        <a:ext cx="755114" cy="755114"/>
      </dsp:txXfrm>
    </dsp:sp>
    <dsp:sp modelId="{CEF748AB-27E8-4ADF-8E49-351B1399C4F4}">
      <dsp:nvSpPr>
        <dsp:cNvPr id="7" name="Down Arrow 6"/>
        <dsp:cNvSpPr/>
      </dsp:nvSpPr>
      <dsp:spPr bwMode="white">
        <a:xfrm>
          <a:off x="8619391" y="2228555"/>
          <a:ext cx="755114" cy="755114"/>
        </a:xfrm>
        <a:prstGeom prst="downArrow">
          <a:avLst>
            <a:gd name="adj1" fmla="val 55000"/>
            <a:gd name="adj2" fmla="val 45000"/>
          </a:avLst>
        </a:prstGeom>
      </dsp:spPr>
      <dsp:style>
        <a:lnRef idx="2">
          <a:schemeClr val="accent5">
            <a:tint val="40000"/>
            <a:alpha val="90000"/>
            <a:hueOff val="0"/>
            <a:satOff val="0"/>
            <a:lumOff val="0"/>
            <a:alpha val="90196"/>
          </a:schemeClr>
        </a:lnRef>
        <a:fillRef idx="1">
          <a:schemeClr val="accent5">
            <a:tint val="40000"/>
            <a:alpha val="90000"/>
            <a:hueOff val="-240000"/>
            <a:satOff val="-3528"/>
            <a:lumOff val="-2352"/>
            <a:alpha val="90196"/>
          </a:schemeClr>
        </a:fillRef>
        <a:effectRef idx="0">
          <a:scrgbClr r="0" g="0" b="0"/>
        </a:effectRef>
        <a:fontRef idx="minor"/>
      </dsp:style>
      <dsp:txBody>
        <a:bodyPr lIns="33020" tIns="33020" rIns="33020" bIns="3302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endParaRPr lang="en-US">
            <a:solidFill>
              <a:schemeClr val="dk1"/>
            </a:solidFill>
          </a:endParaRPr>
        </a:p>
      </dsp:txBody>
      <dsp:txXfrm>
        <a:off x="8619391" y="2228555"/>
        <a:ext cx="755114" cy="755114"/>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160135" cy="4846320"/>
        <a:chOff x="0" y="0"/>
        <a:chExt cx="11160135" cy="4846320"/>
      </a:xfrm>
    </dsp:grpSpPr>
    <dsp:sp modelId="{F831C100-3DC3-4575-8E88-D030E97EE221}">
      <dsp:nvSpPr>
        <dsp:cNvPr id="3" name="Rounded Rectangle 2"/>
        <dsp:cNvSpPr/>
      </dsp:nvSpPr>
      <dsp:spPr bwMode="white">
        <a:xfrm>
          <a:off x="0" y="0"/>
          <a:ext cx="11160135" cy="4846320"/>
        </a:xfrm>
        <a:prstGeom prst="roundRect">
          <a:avLst/>
        </a:prstGeom>
      </dsp:spPr>
      <dsp:style>
        <a:lnRef idx="2">
          <a:schemeClr val="lt1"/>
        </a:lnRef>
        <a:fillRef idx="1">
          <a:schemeClr val="accent2"/>
        </a:fillRef>
        <a:effectRef idx="0">
          <a:scrgbClr r="0" g="0" b="0"/>
        </a:effectRef>
        <a:fontRef idx="minor">
          <a:schemeClr val="lt1"/>
        </a:fontRef>
      </dsp:style>
      <dsp:txBody>
        <a:bodyPr vert="horz" wrap="square" lIns="99060" tIns="99060" rIns="99060" bIns="9906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rtl="0">
            <a:lnSpc>
              <a:spcPct val="150000"/>
            </a:lnSpc>
            <a:spcBef>
              <a:spcPct val="0"/>
            </a:spcBef>
            <a:spcAft>
              <a:spcPct val="35000"/>
            </a:spcAft>
          </a:pPr>
          <a:r>
            <a:rPr lang="en-US" sz="2600" b="0" dirty="0">
              <a:solidFill>
                <a:schemeClr val="tx1"/>
              </a:solidFill>
              <a:latin typeface="Times New Roman" panose="02020603050405020304" charset="0"/>
              <a:cs typeface="Times New Roman" panose="02020603050405020304" charset="0"/>
            </a:rPr>
            <a:t>-We split the used datasets into two subsets: </a:t>
          </a:r>
          <a:r>
            <a:rPr lang="en-US" sz="2600" b="0" u="sng" dirty="0">
              <a:solidFill>
                <a:schemeClr val="tx1"/>
              </a:solidFill>
              <a:latin typeface="Times New Roman" panose="02020603050405020304" charset="0"/>
              <a:cs typeface="Times New Roman" panose="02020603050405020304" charset="0"/>
            </a:rPr>
            <a:t>training and testing </a:t>
          </a:r>
          <a:r>
            <a:rPr lang="en-US" sz="2600" b="0" dirty="0">
              <a:solidFill>
                <a:schemeClr val="tx1"/>
              </a:solidFill>
              <a:latin typeface="Times New Roman" panose="02020603050405020304" charset="0"/>
              <a:cs typeface="Times New Roman" panose="02020603050405020304" charset="0"/>
            </a:rPr>
            <a:t>data, </a:t>
          </a:r>
          <a:r>
            <a:rPr lang="en-US" sz="2600" b="1" u="sng" dirty="0">
              <a:solidFill>
                <a:schemeClr val="tx1"/>
              </a:solidFill>
              <a:latin typeface="Times New Roman" panose="02020603050405020304" charset="0"/>
              <a:cs typeface="Times New Roman" panose="02020603050405020304" charset="0"/>
            </a:rPr>
            <a:t>80%</a:t>
          </a:r>
          <a:r>
            <a:rPr lang="en-US" sz="2600" b="0" dirty="0">
              <a:solidFill>
                <a:schemeClr val="tx1"/>
              </a:solidFill>
              <a:latin typeface="Times New Roman" panose="02020603050405020304" charset="0"/>
              <a:cs typeface="Times New Roman" panose="02020603050405020304" charset="0"/>
            </a:rPr>
            <a:t> to training and </a:t>
          </a:r>
          <a:r>
            <a:rPr lang="en-US" sz="2600" b="1" u="sng" dirty="0">
              <a:solidFill>
                <a:schemeClr val="tx1"/>
              </a:solidFill>
              <a:latin typeface="Times New Roman" panose="02020603050405020304" charset="0"/>
              <a:cs typeface="Times New Roman" panose="02020603050405020304" charset="0"/>
            </a:rPr>
            <a:t>20%</a:t>
          </a:r>
          <a:r>
            <a:rPr lang="en-US" sz="2600" b="0" dirty="0">
              <a:solidFill>
                <a:schemeClr val="tx1"/>
              </a:solidFill>
              <a:latin typeface="Times New Roman" panose="02020603050405020304" charset="0"/>
              <a:cs typeface="Times New Roman" panose="02020603050405020304" charset="0"/>
            </a:rPr>
            <a:t> is to testing (will be discussed in the evaluation phase). </a:t>
          </a:r>
          <a:endParaRPr lang="en-US" sz="2600" b="0" dirty="0">
            <a:solidFill>
              <a:schemeClr val="tx1"/>
            </a:solidFill>
            <a:latin typeface="Times New Roman" panose="02020603050405020304" charset="0"/>
            <a:cs typeface="Times New Roman" panose="02020603050405020304" charset="0"/>
          </a:endParaRPr>
        </a:p>
        <a:p>
          <a:pPr lvl="0" rtl="0">
            <a:lnSpc>
              <a:spcPct val="150000"/>
            </a:lnSpc>
            <a:spcBef>
              <a:spcPct val="0"/>
            </a:spcBef>
            <a:spcAft>
              <a:spcPct val="35000"/>
            </a:spcAft>
          </a:pPr>
          <a:r>
            <a:rPr lang="en-US" sz="2600" b="0" dirty="0">
              <a:solidFill>
                <a:schemeClr val="tx1"/>
              </a:solidFill>
              <a:latin typeface="Times New Roman" panose="02020603050405020304" charset="0"/>
              <a:cs typeface="Times New Roman" panose="02020603050405020304" charset="0"/>
            </a:rPr>
            <a:t>- </a:t>
          </a:r>
          <a:r>
            <a:rPr lang="en-US" sz="2600" b="0" i="0" u="none" dirty="0">
              <a:solidFill>
                <a:schemeClr val="tx1"/>
              </a:solidFill>
              <a:latin typeface="Times New Roman" panose="02020603050405020304" charset="0"/>
              <a:cs typeface="Times New Roman" panose="02020603050405020304" charset="0"/>
            </a:rPr>
            <a:t>We investigated </a:t>
          </a:r>
          <a:r>
            <a:rPr lang="en-US" sz="2600" b="1" i="0" u="none" dirty="0">
              <a:solidFill>
                <a:schemeClr val="tx1"/>
              </a:solidFill>
              <a:latin typeface="Times New Roman" panose="02020603050405020304" charset="0"/>
              <a:cs typeface="Times New Roman" panose="02020603050405020304" charset="0"/>
            </a:rPr>
            <a:t>six ML classifiers</a:t>
          </a:r>
          <a:r>
            <a:rPr lang="en-US" sz="2600" b="0" i="0" u="none" dirty="0">
              <a:solidFill>
                <a:schemeClr val="tx1"/>
              </a:solidFill>
              <a:latin typeface="Times New Roman" panose="02020603050405020304" charset="0"/>
              <a:cs typeface="Times New Roman" panose="02020603050405020304" charset="0"/>
            </a:rPr>
            <a:t>: (</a:t>
          </a:r>
          <a:r>
            <a:rPr lang="en-US" sz="2600" b="1" i="0" u="none" dirty="0">
              <a:solidFill>
                <a:schemeClr val="tx1"/>
              </a:solidFill>
              <a:latin typeface="Times New Roman" panose="02020603050405020304" charset="0"/>
              <a:cs typeface="Times New Roman" panose="02020603050405020304" charset="0"/>
            </a:rPr>
            <a:t>DT</a:t>
          </a:r>
          <a:r>
            <a:rPr lang="en-US" sz="2600" b="0" i="0" u="none" dirty="0">
              <a:solidFill>
                <a:schemeClr val="tx1"/>
              </a:solidFill>
              <a:latin typeface="Times New Roman" panose="02020603050405020304" charset="0"/>
              <a:cs typeface="Times New Roman" panose="02020603050405020304" charset="0"/>
            </a:rPr>
            <a:t>, </a:t>
          </a:r>
          <a:r>
            <a:rPr lang="en-US" sz="2600" b="1" i="0" u="none" dirty="0">
              <a:gradFill>
                <a:gsLst>
                  <a:gs pos="0">
                    <a:srgbClr val="012D86"/>
                  </a:gs>
                  <a:gs pos="100000">
                    <a:srgbClr val="0E2557"/>
                  </a:gs>
                </a:gsLst>
                <a:lin scaled="0"/>
              </a:gradFill>
              <a:latin typeface="Times New Roman" panose="02020603050405020304" charset="0"/>
              <a:cs typeface="Times New Roman" panose="02020603050405020304" charset="0"/>
            </a:rPr>
            <a:t>Gradient Boosting</a:t>
          </a:r>
          <a:r>
            <a:rPr lang="en-US" sz="2600" b="0" i="0" u="none" dirty="0">
              <a:solidFill>
                <a:schemeClr val="tx1"/>
              </a:solidFill>
              <a:latin typeface="Times New Roman" panose="02020603050405020304" charset="0"/>
              <a:cs typeface="Times New Roman" panose="02020603050405020304" charset="0"/>
            </a:rPr>
            <a:t>, KNN, Random forest</a:t>
          </a:r>
          <a:r>
            <a:rPr lang="en-US" sz="2600" b="0" i="0" u="none" dirty="0">
              <a:solidFill>
                <a:schemeClr val="tx1"/>
              </a:solidFill>
              <a:latin typeface="Times New Roman" panose="02020603050405020304" charset="0"/>
              <a:cs typeface="Times New Roman" panose="02020603050405020304" charset="0"/>
            </a:rPr>
            <a:t>,</a:t>
          </a:r>
          <a:r>
            <a:rPr lang="en-US" sz="2600" b="0" i="0" u="none" dirty="0">
              <a:solidFill>
                <a:schemeClr val="tx1"/>
              </a:solidFill>
              <a:latin typeface="Times New Roman" panose="02020603050405020304" charset="0"/>
              <a:cs typeface="Times New Roman" panose="02020603050405020304" charset="0"/>
            </a:rPr>
            <a:t>MLP and Logistic Regression) are applied to predict the accuracy based on the selected optimal features. </a:t>
          </a:r>
          <a:r>
            <a:rPr lang="en-GB" sz="2600" b="0" i="0" u="none" dirty="0">
              <a:solidFill>
                <a:schemeClr val="tx1"/>
              </a:solidFill>
              <a:latin typeface="Times New Roman" panose="02020603050405020304" charset="0"/>
              <a:cs typeface="Times New Roman" panose="02020603050405020304" charset="0"/>
            </a:rPr>
            <a:t>Where the gradient boost and DT achieved the highest accuracy leading us to choose them for the hyper parameter to reach </a:t>
          </a:r>
          <a:r>
            <a:rPr lang="en-GB" sz="2600" b="1" i="0" u="none" dirty="0">
              <a:solidFill>
                <a:schemeClr val="tx1"/>
              </a:solidFill>
              <a:latin typeface="Times New Roman" panose="02020603050405020304" charset="0"/>
              <a:cs typeface="Times New Roman" panose="02020603050405020304" charset="0"/>
            </a:rPr>
            <a:t>highest accuracy.</a:t>
          </a:r>
          <a:endParaRPr lang="en-US" sz="2600" b="1" dirty="0">
            <a:latin typeface="Times New Roman" panose="02020603050405020304" charset="0"/>
            <a:cs typeface="Times New Roman" panose="02020603050405020304" charset="0"/>
          </a:endParaRPr>
        </a:p>
        <a:p>
          <a:pPr lvl="0" rtl="0">
            <a:lnSpc>
              <a:spcPct val="100000"/>
            </a:lnSpc>
            <a:spcBef>
              <a:spcPct val="0"/>
            </a:spcBef>
            <a:spcAft>
              <a:spcPct val="35000"/>
            </a:spcAft>
          </a:pPr>
          <a:endParaRPr lang="en-US" sz="1600" b="0" dirty="0"/>
        </a:p>
      </dsp:txBody>
      <dsp:txXfrm>
        <a:off x="0" y="0"/>
        <a:ext cx="11160135" cy="4846320"/>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Rectangle 13"/>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a:t>CLICK TO EDIT MASTER TITLE STYLE</a:t>
            </a:r>
            <a:endParaRPr lang="en-US"/>
          </a:p>
        </p:txBody>
      </p:sp>
      <p:sp>
        <p:nvSpPr>
          <p:cNvPr id="3" name="Subtitle 2"/>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485584D-7D79-4248-9986-4CA35242F944}" type="datetimeFigureOut">
              <a:rPr lang="en-US" smtClean="0"/>
            </a:fld>
            <a:endParaRPr lang="en-US"/>
          </a:p>
        </p:txBody>
      </p:sp>
      <p:sp>
        <p:nvSpPr>
          <p:cNvPr id="5" name="Footer Placeholder 4"/>
          <p:cNvSpPr>
            <a:spLocks noGrp="1"/>
          </p:cNvSpPr>
          <p:nvPr>
            <p:ph type="ftr" sz="quarter" idx="11"/>
          </p:nvPr>
        </p:nvSpPr>
        <p:spPr>
          <a:xfrm>
            <a:off x="7279965" y="6245352"/>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fld>
            <a:endParaRPr lang="en-US"/>
          </a:p>
        </p:txBody>
      </p:sp>
      <p:grpSp>
        <p:nvGrpSpPr>
          <p:cNvPr id="7" name="Group 6"/>
          <p:cNvGrpSpPr/>
          <p:nvPr/>
        </p:nvGrpSpPr>
        <p:grpSpPr>
          <a:xfrm>
            <a:off x="5662258" y="4240546"/>
            <a:ext cx="867485" cy="115439"/>
            <a:chOff x="8910933" y="1861308"/>
            <a:chExt cx="867485" cy="115439"/>
          </a:xfrm>
        </p:grpSpPr>
        <p:sp>
          <p:nvSpPr>
            <p:cNvPr id="8" name="Rectangle 7"/>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1028700" y="2161903"/>
            <a:ext cx="10134600" cy="374359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485584D-7D79-4248-9986-4CA35242F94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96250" y="723899"/>
            <a:ext cx="2271849" cy="5410201"/>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23900" y="723899"/>
            <a:ext cx="8302534" cy="54102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485584D-7D79-4248-9986-4CA35242F94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485584D-7D79-4248-9986-4CA35242F94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485584D-7D79-4248-9986-4CA35242F94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85584D-7D79-4248-9986-4CA35242F94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fld>
            <a:endParaRPr lang="en-US"/>
          </a:p>
        </p:txBody>
      </p:sp>
      <p:sp>
        <p:nvSpPr>
          <p:cNvPr id="11" name="Rectangle 5"/>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1" fmla="*/ 0 w 6096000"/>
              <a:gd name="connsiteY0-2" fmla="*/ 0 h 6858000"/>
              <a:gd name="connsiteX1-3" fmla="*/ 6096000 w 6096000"/>
              <a:gd name="connsiteY1-4" fmla="*/ 0 h 6858000"/>
              <a:gd name="connsiteX2-5" fmla="*/ 6096000 w 6096000"/>
              <a:gd name="connsiteY2-6" fmla="*/ 6858000 h 6858000"/>
              <a:gd name="connsiteX3-7" fmla="*/ 3058886 w 6096000"/>
              <a:gd name="connsiteY3-8" fmla="*/ 6858000 h 6858000"/>
              <a:gd name="connsiteX4-9" fmla="*/ 0 w 6096000"/>
              <a:gd name="connsiteY4-10" fmla="*/ 6858000 h 6858000"/>
              <a:gd name="connsiteX5" fmla="*/ 0 w 6096000"/>
              <a:gd name="connsiteY5" fmla="*/ 0 h 6858000"/>
              <a:gd name="connsiteX0-11" fmla="*/ 0 w 6096000"/>
              <a:gd name="connsiteY0-12" fmla="*/ 0 h 6858000"/>
              <a:gd name="connsiteX1-13" fmla="*/ 6096000 w 6096000"/>
              <a:gd name="connsiteY1-14" fmla="*/ 0 h 6858000"/>
              <a:gd name="connsiteX2-15" fmla="*/ 6096000 w 6096000"/>
              <a:gd name="connsiteY2-16" fmla="*/ 6858000 h 6858000"/>
              <a:gd name="connsiteX3-17" fmla="*/ 3037115 w 6096000"/>
              <a:gd name="connsiteY3-18" fmla="*/ 5889172 h 6858000"/>
              <a:gd name="connsiteX4-19" fmla="*/ 0 w 6096000"/>
              <a:gd name="connsiteY4-20" fmla="*/ 6858000 h 6858000"/>
              <a:gd name="connsiteX5-21" fmla="*/ 0 w 6096000"/>
              <a:gd name="connsiteY5-22" fmla="*/ 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2580478" y="4714704"/>
            <a:ext cx="867485" cy="115439"/>
            <a:chOff x="8910933" y="1861308"/>
            <a:chExt cx="867485" cy="115439"/>
          </a:xfrm>
        </p:grpSpPr>
        <p:sp>
          <p:nvSpPr>
            <p:cNvPr id="8" name="Rectangle 7"/>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a:t>Click to edit Master title style</a:t>
            </a:r>
            <a:endParaRPr lang="en-US"/>
          </a:p>
        </p:txBody>
      </p:sp>
      <p:sp>
        <p:nvSpPr>
          <p:cNvPr id="3" name="Text Placeholder 2"/>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037305" y="2155369"/>
            <a:ext cx="4953000" cy="399832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2155369"/>
            <a:ext cx="4953000" cy="399832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485584D-7D79-4248-9986-4CA35242F94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555171"/>
            <a:ext cx="10134600" cy="1135517"/>
          </a:xfrm>
        </p:spPr>
        <p:txBody>
          <a:bodyPr/>
          <a:lstStyle/>
          <a:p>
            <a:r>
              <a:rPr lang="en-US"/>
              <a:t>Click to edit Master title style</a:t>
            </a:r>
            <a:endParaRPr lang="en-US"/>
          </a:p>
        </p:txBody>
      </p:sp>
      <p:sp>
        <p:nvSpPr>
          <p:cNvPr id="3" name="Text Placeholder 2"/>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37306" y="2619103"/>
            <a:ext cx="4849036" cy="351499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50108" y="2619103"/>
            <a:ext cx="4904585" cy="351499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485584D-7D79-4248-9986-4CA35242F94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90046-DA73-4BBF-84B5-C08E6F75191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485584D-7D79-4248-9986-4CA35242F94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0046-DA73-4BBF-84B5-C08E6F75191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85584D-7D79-4248-9986-4CA35242F94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90046-DA73-4BBF-84B5-C08E6F75191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485584D-7D79-4248-9986-4CA35242F94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485584D-7D79-4248-9986-4CA35242F94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Slide Number Placeholder 5"/>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fld>
            <a:endParaRPr lang="en-US"/>
          </a:p>
        </p:txBody>
      </p:sp>
      <p:sp>
        <p:nvSpPr>
          <p:cNvPr id="4" name="Date Placeholder 3"/>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fld>
            <a:endParaRPr lang="en-US"/>
          </a:p>
        </p:txBody>
      </p:sp>
      <p:sp>
        <p:nvSpPr>
          <p:cNvPr id="5" name="Footer Placeholder 4"/>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github.com/SridharCR/Diabetes_Predic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5.xml"/><Relationship Id="rId6" Type="http://schemas.openxmlformats.org/officeDocument/2006/relationships/image" Target="../media/image5.jpe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4" descr="Pancreas Cells Can Change Identity to Produce Insulin"/>
          <p:cNvPicPr>
            <a:picLocks noGrp="1" noChangeAspect="1"/>
          </p:cNvPicPr>
          <p:nvPr>
            <p:ph idx="1"/>
          </p:nvPr>
        </p:nvPicPr>
        <p:blipFill rotWithShape="1">
          <a:blip r:embed="rId1">
            <a:alphaModFix amt="60000"/>
          </a:blip>
          <a:srcRect t="9102" b="34648"/>
          <a:stretch>
            <a:fillRect/>
          </a:stretch>
        </p:blipFill>
        <p:spPr>
          <a:xfrm>
            <a:off x="20" y="1282"/>
            <a:ext cx="12191980" cy="6856718"/>
          </a:xfrm>
          <a:prstGeom prst="rect">
            <a:avLst/>
          </a:prstGeom>
        </p:spPr>
      </p:pic>
      <p:sp>
        <p:nvSpPr>
          <p:cNvPr id="5" name="TextBox 4"/>
          <p:cNvSpPr txBox="1"/>
          <p:nvPr/>
        </p:nvSpPr>
        <p:spPr>
          <a:xfrm>
            <a:off x="-412629" y="483082"/>
            <a:ext cx="12068353" cy="2957168"/>
          </a:xfrm>
          <a:prstGeom prst="rect">
            <a:avLst/>
          </a:prstGeom>
        </p:spPr>
        <p:txBody>
          <a:bodyPr rot="0" spcFirstLastPara="0" vertOverflow="overflow" horzOverflow="overflow" vert="horz" lIns="91440" tIns="45720" rIns="91440" bIns="45720" numCol="1" spcCol="0" rtlCol="0" fromWordArt="0" anchor="b" anchorCtr="0" forceAA="0" compatLnSpc="1">
            <a:normAutofit lnSpcReduction="10000"/>
          </a:bodyPr>
          <a:lstStyle/>
          <a:p>
            <a:pPr algn="ctr">
              <a:lnSpc>
                <a:spcPct val="90000"/>
              </a:lnSpc>
              <a:spcBef>
                <a:spcPct val="0"/>
              </a:spcBef>
              <a:spcAft>
                <a:spcPts val="600"/>
              </a:spcAft>
            </a:pPr>
            <a:r>
              <a:rPr lang="en-US" sz="3200" b="1" dirty="0">
                <a:solidFill>
                  <a:srgbClr val="FFFFFF"/>
                </a:solidFill>
                <a:latin typeface="Times New Roman" panose="02020603050405020304"/>
                <a:ea typeface="+mj-ea"/>
                <a:cs typeface="Times New Roman" panose="02020603050405020304"/>
              </a:rPr>
              <a:t>      </a:t>
            </a:r>
            <a:r>
              <a:rPr lang="en-US" sz="3200" b="1" dirty="0">
                <a:latin typeface="Times New Roman" panose="02020603050405020304"/>
                <a:ea typeface="+mj-ea"/>
                <a:cs typeface="Times New Roman" panose="02020603050405020304"/>
              </a:rPr>
              <a:t>Website for detection of</a:t>
            </a:r>
            <a:r>
              <a:rPr lang="en-US" sz="3200" dirty="0">
                <a:latin typeface="Times New Roman" panose="02020603050405020304"/>
                <a:ea typeface="+mj-ea"/>
                <a:cs typeface="Times New Roman" panose="02020603050405020304"/>
              </a:rPr>
              <a:t>​</a:t>
            </a:r>
            <a:endParaRPr lang="en-US" sz="3200">
              <a:latin typeface="Times New Roman" panose="02020603050405020304"/>
              <a:ea typeface="+mj-ea"/>
              <a:cs typeface="Times New Roman" panose="02020603050405020304"/>
            </a:endParaRPr>
          </a:p>
          <a:p>
            <a:pPr algn="ctr">
              <a:lnSpc>
                <a:spcPct val="90000"/>
              </a:lnSpc>
              <a:spcBef>
                <a:spcPct val="0"/>
              </a:spcBef>
              <a:spcAft>
                <a:spcPts val="600"/>
              </a:spcAft>
            </a:pPr>
            <a:r>
              <a:rPr lang="en-US" sz="3200" b="1" dirty="0">
                <a:latin typeface="Times New Roman" panose="02020603050405020304"/>
                <a:ea typeface="+mj-ea"/>
                <a:cs typeface="Times New Roman" panose="02020603050405020304"/>
              </a:rPr>
              <a:t>           diabetes using machine learning</a:t>
            </a:r>
            <a:endParaRPr lang="en-US" sz="3200" b="1">
              <a:latin typeface="Times New Roman" panose="02020603050405020304"/>
              <a:ea typeface="+mj-ea"/>
              <a:cs typeface="Times New Roman" panose="02020603050405020304"/>
            </a:endParaRPr>
          </a:p>
          <a:p>
            <a:pPr algn="ctr">
              <a:lnSpc>
                <a:spcPct val="90000"/>
              </a:lnSpc>
              <a:spcBef>
                <a:spcPct val="0"/>
              </a:spcBef>
              <a:spcAft>
                <a:spcPts val="600"/>
              </a:spcAft>
            </a:pPr>
            <a:endParaRPr lang="en-US" sz="2800" b="1" dirty="0">
              <a:latin typeface="Times New Roman" panose="02020603050405020304"/>
              <a:ea typeface="+mj-ea"/>
              <a:cs typeface="Times New Roman" panose="02020603050405020304"/>
            </a:endParaRPr>
          </a:p>
          <a:p>
            <a:pPr algn="ctr">
              <a:lnSpc>
                <a:spcPct val="90000"/>
              </a:lnSpc>
              <a:spcBef>
                <a:spcPct val="0"/>
              </a:spcBef>
              <a:spcAft>
                <a:spcPts val="600"/>
              </a:spcAft>
            </a:pPr>
            <a:r>
              <a:rPr lang="en-US" sz="3200" dirty="0">
                <a:latin typeface="Times New Roman" panose="02020603050405020304"/>
                <a:ea typeface="+mj-ea"/>
                <a:cs typeface="Times New Roman" panose="02020603050405020304"/>
              </a:rPr>
              <a:t>​     </a:t>
            </a:r>
            <a:r>
              <a:rPr lang="en-US" sz="2000" dirty="0">
                <a:latin typeface="Times New Roman" panose="02020603050405020304"/>
                <a:ea typeface="+mj-ea"/>
                <a:cs typeface="Times New Roman" panose="02020603050405020304"/>
              </a:rPr>
              <a:t>​</a:t>
            </a:r>
            <a:r>
              <a:rPr lang="en-US" sz="2000" b="1" dirty="0">
                <a:latin typeface="Times New Roman" panose="02020603050405020304"/>
                <a:ea typeface="+mj-ea"/>
                <a:cs typeface="Times New Roman" panose="02020603050405020304"/>
              </a:rPr>
              <a:t>Bio-Informatics department</a:t>
            </a:r>
            <a:r>
              <a:rPr lang="en-US" sz="2000" dirty="0">
                <a:latin typeface="Times New Roman" panose="02020603050405020304"/>
                <a:ea typeface="+mj-ea"/>
                <a:cs typeface="Times New Roman" panose="02020603050405020304"/>
              </a:rPr>
              <a:t> </a:t>
            </a:r>
            <a:endParaRPr lang="en-US" sz="2000">
              <a:ea typeface="+mj-ea"/>
            </a:endParaRPr>
          </a:p>
          <a:p>
            <a:pPr algn="ctr">
              <a:lnSpc>
                <a:spcPct val="90000"/>
              </a:lnSpc>
              <a:spcBef>
                <a:spcPct val="0"/>
              </a:spcBef>
              <a:spcAft>
                <a:spcPts val="600"/>
              </a:spcAft>
            </a:pPr>
            <a:br>
              <a:rPr lang="en-US" sz="3200" dirty="0">
                <a:latin typeface="Times New Roman" panose="02020603050405020304"/>
                <a:ea typeface="+mj-ea"/>
                <a:cs typeface="+mj-cs"/>
              </a:rPr>
            </a:br>
            <a:r>
              <a:rPr lang="en-US" sz="3200" dirty="0">
                <a:solidFill>
                  <a:srgbClr val="FFFFFF"/>
                </a:solidFill>
                <a:latin typeface="Times New Roman" panose="02020603050405020304"/>
                <a:ea typeface="+mj-ea"/>
                <a:cs typeface="Times New Roman" panose="02020603050405020304"/>
              </a:rPr>
              <a:t>​​</a:t>
            </a:r>
            <a:endParaRPr lang="en-US" dirty="0">
              <a:ea typeface="+mj-ea"/>
            </a:endParaRPr>
          </a:p>
        </p:txBody>
      </p:sp>
      <p:sp>
        <p:nvSpPr>
          <p:cNvPr id="6" name="TextBox 5"/>
          <p:cNvSpPr txBox="1"/>
          <p:nvPr/>
        </p:nvSpPr>
        <p:spPr>
          <a:xfrm>
            <a:off x="2409646" y="2409645"/>
            <a:ext cx="6538820" cy="38010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endParaRPr lang="en-US" sz="3550" b="1" dirty="0">
              <a:latin typeface="Times New Roman" panose="02020603050405020304"/>
              <a:cs typeface="Segoe UI" panose="020B0502040204020203"/>
            </a:endParaRPr>
          </a:p>
          <a:p>
            <a:pPr algn="ctr"/>
            <a:r>
              <a:rPr lang="en-US" sz="2400" b="1" dirty="0">
                <a:latin typeface="Times New Roman" panose="02020603050405020304"/>
                <a:cs typeface="Segoe UI" panose="020B0502040204020203"/>
              </a:rPr>
              <a:t>Supervised by:                                       </a:t>
            </a:r>
            <a:r>
              <a:rPr lang="en-US" sz="2400" dirty="0">
                <a:latin typeface="Times New Roman" panose="02020603050405020304"/>
                <a:cs typeface="Segoe UI" panose="020B0502040204020203"/>
              </a:rPr>
              <a:t>​</a:t>
            </a:r>
            <a:endParaRPr lang="en-US" sz="2400"/>
          </a:p>
          <a:p>
            <a:pPr algn="ctr"/>
            <a:r>
              <a:rPr lang="en-US" sz="2000" dirty="0">
                <a:cs typeface="Segoe UI" panose="020B0502040204020203"/>
              </a:rPr>
              <a:t>​</a:t>
            </a:r>
            <a:endParaRPr lang="en-US" sz="2000" dirty="0">
              <a:cs typeface="Segoe UI" panose="020B0502040204020203"/>
            </a:endParaRPr>
          </a:p>
          <a:p>
            <a:pPr algn="ctr"/>
            <a:r>
              <a:rPr lang="en-US" sz="2000" dirty="0">
                <a:cs typeface="Segoe UI" panose="020B0502040204020203"/>
              </a:rPr>
              <a:t>​</a:t>
            </a:r>
            <a:endParaRPr lang="en-US" sz="2000" dirty="0">
              <a:cs typeface="Segoe UI" panose="020B0502040204020203"/>
            </a:endParaRPr>
          </a:p>
          <a:p>
            <a:pPr algn="ctr"/>
            <a:r>
              <a:rPr lang="en-US" sz="2000" b="1" dirty="0">
                <a:cs typeface="Segoe UI" panose="020B0502040204020203"/>
              </a:rPr>
              <a:t> </a:t>
            </a:r>
            <a:r>
              <a:rPr lang="en-US" sz="3550" b="1" dirty="0">
                <a:cs typeface="Segoe UI" panose="020B0502040204020203"/>
              </a:rPr>
              <a:t>  </a:t>
            </a:r>
            <a:r>
              <a:rPr lang="en-US" sz="3550" b="1" dirty="0">
                <a:latin typeface="Times New Roman" panose="02020603050405020304"/>
                <a:cs typeface="Segoe UI" panose="020B0502040204020203"/>
              </a:rPr>
              <a:t>  </a:t>
            </a:r>
            <a:r>
              <a:rPr lang="en-US" sz="3550" b="1" i="1" dirty="0">
                <a:latin typeface="Times New Roman" panose="02020603050405020304"/>
                <a:cs typeface="Segoe UI" panose="020B0502040204020203"/>
              </a:rPr>
              <a:t>Dr. Alaa </a:t>
            </a:r>
            <a:r>
              <a:rPr lang="en-US" sz="3550" b="1" i="1" err="1">
                <a:latin typeface="Times New Roman" panose="02020603050405020304"/>
                <a:cs typeface="Segoe UI" panose="020B0502040204020203"/>
              </a:rPr>
              <a:t>Allakany</a:t>
            </a:r>
            <a:r>
              <a:rPr lang="en-US" sz="3550" b="1" i="1" dirty="0">
                <a:latin typeface="Times New Roman" panose="02020603050405020304"/>
                <a:cs typeface="Segoe UI" panose="020B0502040204020203"/>
              </a:rPr>
              <a:t> </a:t>
            </a:r>
            <a:r>
              <a:rPr lang="en-US" sz="3550" dirty="0">
                <a:latin typeface="Times New Roman" panose="02020603050405020304"/>
                <a:cs typeface="Segoe UI" panose="020B0502040204020203"/>
              </a:rPr>
              <a:t>​​</a:t>
            </a:r>
            <a:endParaRPr lang="en-US" sz="3550" dirty="0">
              <a:latin typeface="Times New Roman" panose="02020603050405020304"/>
              <a:cs typeface="Segoe UI" panose="020B0502040204020203"/>
            </a:endParaRPr>
          </a:p>
          <a:p>
            <a:pPr algn="ctr"/>
            <a:r>
              <a:rPr lang="en-US" sz="2150" b="1" dirty="0">
                <a:latin typeface="Times New Roman" panose="02020603050405020304"/>
                <a:cs typeface="Segoe UI" panose="020B0502040204020203"/>
              </a:rPr>
              <a:t>    Professor of information systems</a:t>
            </a:r>
            <a:r>
              <a:rPr lang="en-US" sz="2150" dirty="0">
                <a:latin typeface="Times New Roman" panose="02020603050405020304"/>
                <a:cs typeface="Segoe UI" panose="020B0502040204020203"/>
              </a:rPr>
              <a:t>​​</a:t>
            </a:r>
            <a:endParaRPr lang="en-US" sz="2150" dirty="0">
              <a:latin typeface="Times New Roman" panose="02020603050405020304"/>
              <a:cs typeface="Segoe UI" panose="020B0502040204020203"/>
            </a:endParaRPr>
          </a:p>
          <a:p>
            <a:pPr algn="ctr"/>
            <a:r>
              <a:rPr lang="en-US" sz="2150" b="1" dirty="0">
                <a:latin typeface="Times New Roman" panose="02020603050405020304"/>
                <a:cs typeface="Segoe UI" panose="020B0502040204020203"/>
              </a:rPr>
              <a:t>     Information systems department</a:t>
            </a:r>
            <a:r>
              <a:rPr lang="en-US" sz="2150" dirty="0">
                <a:latin typeface="Times New Roman" panose="02020603050405020304"/>
                <a:cs typeface="Segoe UI" panose="020B0502040204020203"/>
              </a:rPr>
              <a:t>​​</a:t>
            </a:r>
            <a:endParaRPr lang="en-US" sz="2150" dirty="0">
              <a:latin typeface="Times New Roman" panose="02020603050405020304"/>
              <a:cs typeface="Segoe UI" panose="020B0502040204020203"/>
            </a:endParaRPr>
          </a:p>
          <a:p>
            <a:pPr algn="ctr"/>
            <a:r>
              <a:rPr lang="en-US" sz="2150" b="1" dirty="0">
                <a:latin typeface="Times New Roman" panose="02020603050405020304"/>
                <a:cs typeface="Segoe UI" panose="020B0502040204020203"/>
              </a:rPr>
              <a:t>   Faculty of computer and information</a:t>
            </a:r>
            <a:r>
              <a:rPr lang="en-US" sz="2150" dirty="0">
                <a:latin typeface="Times New Roman" panose="02020603050405020304"/>
                <a:cs typeface="Segoe UI" panose="020B0502040204020203"/>
              </a:rPr>
              <a:t>​​</a:t>
            </a:r>
            <a:endParaRPr lang="en-US" sz="2150" dirty="0">
              <a:latin typeface="Times New Roman" panose="02020603050405020304"/>
              <a:cs typeface="Segoe UI" panose="020B0502040204020203"/>
            </a:endParaRPr>
          </a:p>
          <a:p>
            <a:pPr algn="ctr"/>
            <a:r>
              <a:rPr lang="en-US" sz="2150" b="1" err="1">
                <a:latin typeface="Times New Roman" panose="02020603050405020304"/>
                <a:cs typeface="Segoe UI" panose="020B0502040204020203"/>
              </a:rPr>
              <a:t>Kafr</a:t>
            </a:r>
            <a:r>
              <a:rPr lang="en-US" sz="2150" b="1" dirty="0">
                <a:latin typeface="Times New Roman" panose="02020603050405020304"/>
                <a:cs typeface="Segoe UI" panose="020B0502040204020203"/>
              </a:rPr>
              <a:t> el-Sheikh University</a:t>
            </a:r>
            <a:r>
              <a:rPr lang="en-US" sz="2150" dirty="0">
                <a:latin typeface="Times New Roman" panose="02020603050405020304"/>
                <a:cs typeface="Segoe UI" panose="020B0502040204020203"/>
              </a:rPr>
              <a:t>​​</a:t>
            </a:r>
            <a:endParaRPr lang="en-US" sz="2150" dirty="0">
              <a:latin typeface="Times New Roman" panose="02020603050405020304"/>
              <a:cs typeface="Segoe UI" panose="020B0502040204020203"/>
            </a:endParaRPr>
          </a:p>
          <a:p>
            <a:pPr algn="ctr"/>
            <a:r>
              <a:rPr lang="en-US" sz="2000" b="1" dirty="0">
                <a:cs typeface="Segoe UI" panose="020B0502040204020203"/>
              </a:rPr>
              <a:t>                                          </a:t>
            </a:r>
            <a:r>
              <a:rPr lang="en-US" sz="2000" b="1" dirty="0">
                <a:solidFill>
                  <a:srgbClr val="FFFFFF"/>
                </a:solidFill>
                <a:cs typeface="Segoe UI" panose="020B0502040204020203"/>
              </a:rPr>
              <a:t>   </a:t>
            </a:r>
            <a:endParaRPr lang="en-US" sz="2000" b="1" dirty="0">
              <a:solidFill>
                <a:srgbClr val="FFFFFF"/>
              </a:solidFill>
              <a:cs typeface="Segoe UI" panose="020B050204020402020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screenshot of a computer&#10;&#10;Description automatically generated"/>
          <p:cNvPicPr>
            <a:picLocks noChangeAspect="1"/>
          </p:cNvPicPr>
          <p:nvPr/>
        </p:nvPicPr>
        <p:blipFill rotWithShape="1">
          <a:blip r:embed="rId1"/>
          <a:srcRect l="13937" r="7748" b="-1"/>
          <a:stretch>
            <a:fillRect/>
          </a:stretch>
        </p:blipFill>
        <p:spPr>
          <a:xfrm>
            <a:off x="3577219" y="10"/>
            <a:ext cx="4979304" cy="3401558"/>
          </a:xfrm>
          <a:custGeom>
            <a:avLst/>
            <a:gdLst/>
            <a:ahLst/>
            <a:cxnLst/>
            <a:rect l="l" t="t" r="r" b="b"/>
            <a:pathLst>
              <a:path w="4979304" h="3364992">
                <a:moveTo>
                  <a:pt x="0" y="0"/>
                </a:moveTo>
                <a:lnTo>
                  <a:pt x="4211250" y="0"/>
                </a:lnTo>
                <a:lnTo>
                  <a:pt x="4309461" y="192282"/>
                </a:lnTo>
                <a:cubicBezTo>
                  <a:pt x="4697535" y="1033269"/>
                  <a:pt x="4937593" y="2032690"/>
                  <a:pt x="4974907" y="3110424"/>
                </a:cubicBezTo>
                <a:lnTo>
                  <a:pt x="4979304" y="3364992"/>
                </a:lnTo>
                <a:lnTo>
                  <a:pt x="800592" y="3364992"/>
                </a:lnTo>
                <a:lnTo>
                  <a:pt x="797493" y="3185579"/>
                </a:lnTo>
                <a:cubicBezTo>
                  <a:pt x="756786" y="2009870"/>
                  <a:pt x="474799" y="927359"/>
                  <a:pt x="22579" y="42066"/>
                </a:cubicBezTo>
                <a:close/>
              </a:path>
            </a:pathLst>
          </a:custGeom>
        </p:spPr>
      </p:pic>
      <p:pic>
        <p:nvPicPr>
          <p:cNvPr id="3" name="Picture 3" descr="Graphical user interface, application&#10;&#10;Description automatically generated"/>
          <p:cNvPicPr>
            <a:picLocks noChangeAspect="1"/>
          </p:cNvPicPr>
          <p:nvPr/>
        </p:nvPicPr>
        <p:blipFill rotWithShape="1">
          <a:blip r:embed="rId2"/>
          <a:srcRect r="3" b="12777"/>
          <a:stretch>
            <a:fillRect/>
          </a:stretch>
        </p:blipFill>
        <p:spPr>
          <a:xfrm>
            <a:off x="7822523" y="3456433"/>
            <a:ext cx="4369477" cy="3401568"/>
          </a:xfrm>
          <a:custGeom>
            <a:avLst/>
            <a:gdLst/>
            <a:ahLst/>
            <a:cxnLst/>
            <a:rect l="l" t="t" r="r" b="b"/>
            <a:pathLst>
              <a:path w="4369477" h="3401568">
                <a:moveTo>
                  <a:pt x="781270" y="0"/>
                </a:moveTo>
                <a:lnTo>
                  <a:pt x="4369477" y="0"/>
                </a:lnTo>
                <a:lnTo>
                  <a:pt x="4369477" y="3401568"/>
                </a:lnTo>
                <a:lnTo>
                  <a:pt x="0" y="3401568"/>
                </a:lnTo>
                <a:lnTo>
                  <a:pt x="1963" y="3397912"/>
                </a:lnTo>
                <a:cubicBezTo>
                  <a:pt x="454182" y="2512619"/>
                  <a:pt x="736170" y="1430108"/>
                  <a:pt x="776876" y="254399"/>
                </a:cubicBezTo>
                <a:close/>
              </a:path>
            </a:pathLst>
          </a:custGeom>
        </p:spPr>
      </p:pic>
      <p:pic>
        <p:nvPicPr>
          <p:cNvPr id="4" name="Picture 4"/>
          <p:cNvPicPr>
            <a:picLocks noChangeAspect="1"/>
          </p:cNvPicPr>
          <p:nvPr/>
        </p:nvPicPr>
        <p:blipFill rotWithShape="1">
          <a:blip r:embed="rId3"/>
          <a:srcRect r="2" b="17046"/>
          <a:stretch>
            <a:fillRect/>
          </a:stretch>
        </p:blipFill>
        <p:spPr>
          <a:xfrm>
            <a:off x="3630260" y="3456432"/>
            <a:ext cx="4925479" cy="3401568"/>
          </a:xfrm>
          <a:custGeom>
            <a:avLst/>
            <a:gdLst/>
            <a:ahLst/>
            <a:cxnLst/>
            <a:rect l="l" t="t" r="r" b="b"/>
            <a:pathLst>
              <a:path w="4925479" h="3364992">
                <a:moveTo>
                  <a:pt x="749362" y="0"/>
                </a:moveTo>
                <a:lnTo>
                  <a:pt x="4925479" y="0"/>
                </a:lnTo>
                <a:lnTo>
                  <a:pt x="4921868" y="209033"/>
                </a:lnTo>
                <a:cubicBezTo>
                  <a:pt x="4884554" y="1286766"/>
                  <a:pt x="4644496" y="2286187"/>
                  <a:pt x="4256422" y="3127175"/>
                </a:cubicBezTo>
                <a:lnTo>
                  <a:pt x="4134952" y="3364992"/>
                </a:lnTo>
                <a:lnTo>
                  <a:pt x="0" y="3364992"/>
                </a:lnTo>
                <a:lnTo>
                  <a:pt x="79008" y="3202330"/>
                </a:lnTo>
                <a:cubicBezTo>
                  <a:pt x="467082" y="2361343"/>
                  <a:pt x="707140" y="1361922"/>
                  <a:pt x="744454" y="284189"/>
                </a:cubicBezTo>
                <a:close/>
              </a:path>
            </a:pathLst>
          </a:custGeom>
        </p:spPr>
      </p:pic>
      <p:sp useBgFill="1">
        <p:nvSpPr>
          <p:cNvPr id="17" name="Freeform: Shape 16"/>
          <p:cNvSpPr>
            <a:spLocks noGrp="1" noRot="1" noChangeAspect="1" noMove="1" noResize="1" noEditPoints="1" noAdjustHandles="1" noChangeArrowheads="1" noChangeShapeType="1" noTextEdit="1"/>
          </p:cNvSpPr>
          <p:nvPr/>
        </p:nvSpPr>
        <p:spPr>
          <a:xfrm>
            <a:off x="0" y="0"/>
            <a:ext cx="4397136" cy="6858000"/>
          </a:xfrm>
          <a:custGeom>
            <a:avLst/>
            <a:gdLst>
              <a:gd name="connsiteX0" fmla="*/ 0 w 4397136"/>
              <a:gd name="connsiteY0" fmla="*/ 0 h 6858000"/>
              <a:gd name="connsiteX1" fmla="*/ 3599069 w 4397136"/>
              <a:gd name="connsiteY1" fmla="*/ 0 h 6858000"/>
              <a:gd name="connsiteX2" fmla="*/ 3634072 w 4397136"/>
              <a:gd name="connsiteY2" fmla="*/ 58977 h 6858000"/>
              <a:gd name="connsiteX3" fmla="*/ 4397136 w 4397136"/>
              <a:gd name="connsiteY3" fmla="*/ 3474189 h 6858000"/>
              <a:gd name="connsiteX4" fmla="*/ 3802221 w 4397136"/>
              <a:gd name="connsiteY4" fmla="*/ 6546415 h 6858000"/>
              <a:gd name="connsiteX5" fmla="*/ 3649466 w 4397136"/>
              <a:gd name="connsiteY5" fmla="*/ 6858000 h 6858000"/>
              <a:gd name="connsiteX6" fmla="*/ 0 w 439713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7136" h="6858000">
                <a:moveTo>
                  <a:pt x="0" y="0"/>
                </a:moveTo>
                <a:lnTo>
                  <a:pt x="3599069" y="0"/>
                </a:lnTo>
                <a:lnTo>
                  <a:pt x="3634072" y="58977"/>
                </a:lnTo>
                <a:cubicBezTo>
                  <a:pt x="4105532" y="933006"/>
                  <a:pt x="4397136" y="2140466"/>
                  <a:pt x="4397136" y="3474189"/>
                </a:cubicBezTo>
                <a:cubicBezTo>
                  <a:pt x="4397136" y="4641197"/>
                  <a:pt x="4173877" y="5711534"/>
                  <a:pt x="3802221" y="6546415"/>
                </a:cubicBezTo>
                <a:lnTo>
                  <a:pt x="3649466"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p:cNvSpPr>
            <a:spLocks noGrp="1" noRot="1" noChangeAspect="1" noMove="1" noResize="1" noEditPoints="1" noAdjustHandles="1" noChangeArrowheads="1" noChangeShapeType="1" noTextEdit="1"/>
          </p:cNvSpPr>
          <p:nvPr/>
        </p:nvSpPr>
        <p:spPr>
          <a:xfrm>
            <a:off x="0" y="0"/>
            <a:ext cx="4386504" cy="6858000"/>
          </a:xfrm>
          <a:custGeom>
            <a:avLst/>
            <a:gdLst>
              <a:gd name="connsiteX0" fmla="*/ 0 w 4386504"/>
              <a:gd name="connsiteY0" fmla="*/ 0 h 6858000"/>
              <a:gd name="connsiteX1" fmla="*/ 3588437 w 4386504"/>
              <a:gd name="connsiteY1" fmla="*/ 0 h 6858000"/>
              <a:gd name="connsiteX2" fmla="*/ 3623440 w 4386504"/>
              <a:gd name="connsiteY2" fmla="*/ 58977 h 6858000"/>
              <a:gd name="connsiteX3" fmla="*/ 4386504 w 4386504"/>
              <a:gd name="connsiteY3" fmla="*/ 3474189 h 6858000"/>
              <a:gd name="connsiteX4" fmla="*/ 3791589 w 4386504"/>
              <a:gd name="connsiteY4" fmla="*/ 6546415 h 6858000"/>
              <a:gd name="connsiteX5" fmla="*/ 3638834 w 4386504"/>
              <a:gd name="connsiteY5" fmla="*/ 6858000 h 6858000"/>
              <a:gd name="connsiteX6" fmla="*/ 0 w 438650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6504" h="6858000">
                <a:moveTo>
                  <a:pt x="0" y="0"/>
                </a:moveTo>
                <a:lnTo>
                  <a:pt x="3588437" y="0"/>
                </a:lnTo>
                <a:lnTo>
                  <a:pt x="3623440" y="58977"/>
                </a:lnTo>
                <a:cubicBezTo>
                  <a:pt x="4094900" y="933006"/>
                  <a:pt x="4386504" y="2140466"/>
                  <a:pt x="4386504" y="3474189"/>
                </a:cubicBezTo>
                <a:cubicBezTo>
                  <a:pt x="4386504" y="4641197"/>
                  <a:pt x="4163245" y="5711534"/>
                  <a:pt x="3791589" y="6546415"/>
                </a:cubicBezTo>
                <a:lnTo>
                  <a:pt x="363883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p:cNvSpPr txBox="1"/>
          <p:nvPr/>
        </p:nvSpPr>
        <p:spPr>
          <a:xfrm>
            <a:off x="438912" y="1508760"/>
            <a:ext cx="3414623" cy="2007252"/>
          </a:xfrm>
          <a:prstGeom prst="rect">
            <a:avLst/>
          </a:prstGeom>
        </p:spPr>
        <p:txBody>
          <a:bodyPr rot="0" spcFirstLastPara="0" vertOverflow="overflow" horzOverflow="overflow" vert="horz" lIns="91440" tIns="45720" rIns="91440" bIns="45720" numCol="1" spcCol="0" rtlCol="0" fromWordArt="0" anchor="b" anchorCtr="0" forceAA="0" compatLnSpc="1">
            <a:normAutofit/>
          </a:bodyPr>
          <a:lstStyle/>
          <a:p>
            <a:pPr>
              <a:lnSpc>
                <a:spcPct val="90000"/>
              </a:lnSpc>
              <a:spcBef>
                <a:spcPct val="0"/>
              </a:spcBef>
              <a:spcAft>
                <a:spcPts val="600"/>
              </a:spcAft>
            </a:pPr>
            <a:r>
              <a:rPr lang="en-US" sz="3600" b="1" kern="1200" dirty="0">
                <a:latin typeface="Times New Roman" panose="02020603050405020304"/>
                <a:ea typeface="+mj-ea"/>
                <a:cs typeface="Times New Roman" panose="02020603050405020304"/>
              </a:rPr>
              <a:t>Front End</a:t>
            </a:r>
            <a:endParaRPr lang="en-US" sz="3600" b="1" kern="1200" dirty="0">
              <a:latin typeface="Times New Roman" panose="02020603050405020304"/>
              <a:ea typeface="+mj-ea"/>
              <a:cs typeface="Times New Roman" panose="02020603050405020304"/>
            </a:endParaRPr>
          </a:p>
        </p:txBody>
      </p:sp>
      <p:sp>
        <p:nvSpPr>
          <p:cNvPr id="21" name="Rectangle 20"/>
          <p:cNvSpPr>
            <a:spLocks noGrp="1" noRot="1" noChangeAspect="1" noMove="1" noResize="1" noEditPoints="1" noAdjustHandles="1" noChangeArrowheads="1" noChangeShapeType="1" noTextEdit="1"/>
          </p:cNvSpPr>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p:cNvPicPr>
            <a:picLocks noChangeAspect="1"/>
          </p:cNvPicPr>
          <p:nvPr/>
        </p:nvPicPr>
        <p:blipFill rotWithShape="1">
          <a:blip r:embed="rId4"/>
          <a:srcRect b="1256"/>
          <a:stretch>
            <a:fillRect/>
          </a:stretch>
        </p:blipFill>
        <p:spPr>
          <a:xfrm>
            <a:off x="7845207" y="10"/>
            <a:ext cx="4346795" cy="3401558"/>
          </a:xfrm>
          <a:custGeom>
            <a:avLst/>
            <a:gdLst/>
            <a:ahLst/>
            <a:cxnLst/>
            <a:rect l="l" t="t" r="r" b="b"/>
            <a:pathLst>
              <a:path w="4346795" h="3401568">
                <a:moveTo>
                  <a:pt x="0" y="0"/>
                </a:moveTo>
                <a:lnTo>
                  <a:pt x="4346795" y="0"/>
                </a:lnTo>
                <a:lnTo>
                  <a:pt x="4346795" y="3401568"/>
                </a:lnTo>
                <a:lnTo>
                  <a:pt x="762748" y="3401568"/>
                </a:lnTo>
                <a:lnTo>
                  <a:pt x="751436" y="2963954"/>
                </a:lnTo>
                <a:cubicBezTo>
                  <a:pt x="698408" y="1942163"/>
                  <a:pt x="463174" y="995044"/>
                  <a:pt x="93264" y="192283"/>
                </a:cubicBezTo>
                <a:close/>
              </a:path>
            </a:pathLst>
          </a:custGeom>
        </p:spPr>
      </p:pic>
      <p:sp>
        <p:nvSpPr>
          <p:cNvPr id="23" name="Rectangle 22"/>
          <p:cNvSpPr>
            <a:spLocks noGrp="1" noRot="1" noChangeAspect="1" noMove="1" noResize="1" noEditPoints="1" noAdjustHandles="1" noChangeArrowheads="1" noChangeShapeType="1" noTextEdit="1"/>
          </p:cNvSpPr>
          <p:nvPr/>
        </p:nvSpPr>
        <p:spPr>
          <a:xfrm>
            <a:off x="438912" y="4544568"/>
            <a:ext cx="341496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p:cNvSpPr txBox="1"/>
          <p:nvPr/>
        </p:nvSpPr>
        <p:spPr>
          <a:xfrm>
            <a:off x="1424608" y="646043"/>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a:p>
        </p:txBody>
      </p:sp>
      <p:sp>
        <p:nvSpPr>
          <p:cNvPr id="9" name="TextBox 8"/>
          <p:cNvSpPr txBox="1"/>
          <p:nvPr/>
        </p:nvSpPr>
        <p:spPr>
          <a:xfrm>
            <a:off x="1772478" y="612913"/>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774574" y="3706905"/>
            <a:ext cx="5046196" cy="1853313"/>
          </a:xfrm>
          <a:prstGeom prst="rect">
            <a:avLst/>
          </a:prstGeom>
        </p:spPr>
        <p:txBody>
          <a:bodyPr rot="0" spcFirstLastPara="0" vertOverflow="overflow" horzOverflow="overflow" vert="horz" lIns="91440" tIns="45720" rIns="91440" bIns="45720" numCol="1" spcCol="0" rtlCol="0" fromWordArt="0" anchor="b" anchorCtr="0" forceAA="0" compatLnSpc="1">
            <a:normAutofit/>
          </a:bodyPr>
          <a:lstStyle/>
          <a:p>
            <a:pPr>
              <a:lnSpc>
                <a:spcPct val="90000"/>
              </a:lnSpc>
              <a:spcBef>
                <a:spcPct val="0"/>
              </a:spcBef>
              <a:spcAft>
                <a:spcPts val="600"/>
              </a:spcAft>
            </a:pPr>
            <a:r>
              <a:rPr lang="en-US" sz="2300" b="1" kern="1200" dirty="0">
                <a:latin typeface="+mj-lt"/>
                <a:ea typeface="+mj-ea"/>
                <a:cs typeface="+mj-cs"/>
              </a:rPr>
              <a:t>Back End</a:t>
            </a:r>
            <a:endParaRPr lang="en-US" sz="2300" b="1" kern="1200" dirty="0">
              <a:latin typeface="+mj-lt"/>
              <a:ea typeface="+mj-ea"/>
              <a:cs typeface="+mj-cs"/>
            </a:endParaRPr>
          </a:p>
          <a:p>
            <a:pPr>
              <a:lnSpc>
                <a:spcPct val="90000"/>
              </a:lnSpc>
              <a:spcBef>
                <a:spcPct val="0"/>
              </a:spcBef>
              <a:spcAft>
                <a:spcPts val="600"/>
              </a:spcAft>
            </a:pPr>
            <a:endParaRPr lang="en-US" sz="2300" b="1" kern="1200">
              <a:solidFill>
                <a:schemeClr val="tx1"/>
              </a:solidFill>
              <a:latin typeface="+mj-lt"/>
              <a:ea typeface="+mj-ea"/>
              <a:cs typeface="+mj-cs"/>
            </a:endParaRPr>
          </a:p>
          <a:p>
            <a:pPr>
              <a:lnSpc>
                <a:spcPct val="90000"/>
              </a:lnSpc>
              <a:spcBef>
                <a:spcPct val="0"/>
              </a:spcBef>
              <a:spcAft>
                <a:spcPts val="600"/>
              </a:spcAft>
            </a:pPr>
            <a:r>
              <a:rPr lang="en-US" sz="2300" kern="1200" dirty="0">
                <a:latin typeface="Times New Roman" panose="02020603050405020304"/>
                <a:ea typeface="+mj-ea"/>
                <a:cs typeface="Times New Roman" panose="02020603050405020304"/>
              </a:rPr>
              <a:t>Database(SQL which offers a lightweight and embedded database solution) .</a:t>
            </a:r>
            <a:endParaRPr lang="en-US" sz="2300" kern="1200" dirty="0">
              <a:latin typeface="Times New Roman" panose="02020603050405020304"/>
              <a:ea typeface="+mj-ea"/>
              <a:cs typeface="Times New Roman" panose="02020603050405020304"/>
            </a:endParaRPr>
          </a:p>
          <a:p>
            <a:pPr>
              <a:lnSpc>
                <a:spcPct val="90000"/>
              </a:lnSpc>
              <a:spcBef>
                <a:spcPct val="0"/>
              </a:spcBef>
              <a:spcAft>
                <a:spcPts val="600"/>
              </a:spcAft>
            </a:pPr>
            <a:endParaRPr lang="en-US" sz="2300" kern="1200" dirty="0">
              <a:latin typeface="Times New Roman" panose="02020603050405020304"/>
              <a:ea typeface="+mj-ea"/>
              <a:cs typeface="Times New Roman" panose="02020603050405020304"/>
            </a:endParaRPr>
          </a:p>
          <a:p>
            <a:pPr>
              <a:lnSpc>
                <a:spcPct val="90000"/>
              </a:lnSpc>
              <a:spcBef>
                <a:spcPct val="0"/>
              </a:spcBef>
              <a:spcAft>
                <a:spcPts val="600"/>
              </a:spcAft>
            </a:pPr>
            <a:endParaRPr lang="en-US" sz="2300" kern="1200">
              <a:solidFill>
                <a:schemeClr val="tx1"/>
              </a:solidFill>
              <a:latin typeface="+mj-lt"/>
              <a:ea typeface="+mj-ea"/>
              <a:cs typeface="+mj-cs"/>
            </a:endParaRPr>
          </a:p>
        </p:txBody>
      </p:sp>
      <p:pic>
        <p:nvPicPr>
          <p:cNvPr id="3" name="Picture 3" descr="Graphical user interface, website&#10;&#10;Description automatically generated"/>
          <p:cNvPicPr>
            <a:picLocks noChangeAspect="1"/>
          </p:cNvPicPr>
          <p:nvPr/>
        </p:nvPicPr>
        <p:blipFill rotWithShape="1">
          <a:blip r:embed="rId1"/>
          <a:srcRect l="4929" r="-1" b="-1"/>
          <a:stretch>
            <a:fillRect/>
          </a:stretch>
        </p:blipFill>
        <p:spPr>
          <a:xfrm>
            <a:off x="634817" y="1018356"/>
            <a:ext cx="2927250" cy="2124518"/>
          </a:xfrm>
          <a:prstGeom prst="rect">
            <a:avLst/>
          </a:prstGeom>
        </p:spPr>
      </p:pic>
      <p:sp>
        <p:nvSpPr>
          <p:cNvPr id="62" name="Freeform: Shape 56"/>
          <p:cNvSpPr>
            <a:spLocks noGrp="1" noRot="1" noChangeAspect="1" noMove="1" noResize="1" noEditPoints="1" noAdjustHandles="1" noChangeArrowheads="1" noChangeShapeType="1" noTextEdit="1"/>
          </p:cNvSpPr>
          <p:nvPr/>
        </p:nvSpPr>
        <p:spPr bwMode="auto">
          <a:xfrm flipV="1">
            <a:off x="1791963" y="451044"/>
            <a:ext cx="2308583" cy="2741196"/>
          </a:xfrm>
          <a:custGeom>
            <a:avLst/>
            <a:gdLst>
              <a:gd name="connsiteX0" fmla="*/ 2308583 w 2308583"/>
              <a:gd name="connsiteY0" fmla="*/ 2741196 h 2741196"/>
              <a:gd name="connsiteX1" fmla="*/ 462 w 2308583"/>
              <a:gd name="connsiteY1" fmla="*/ 2741196 h 2741196"/>
              <a:gd name="connsiteX2" fmla="*/ 0 w 2308583"/>
              <a:gd name="connsiteY2" fmla="*/ 2469337 h 2741196"/>
              <a:gd name="connsiteX3" fmla="*/ 2022607 w 2308583"/>
              <a:gd name="connsiteY3" fmla="*/ 2470269 h 2741196"/>
              <a:gd name="connsiteX4" fmla="*/ 2022607 w 2308583"/>
              <a:gd name="connsiteY4" fmla="*/ 0 h 2741196"/>
              <a:gd name="connsiteX5" fmla="*/ 2308583 w 2308583"/>
              <a:gd name="connsiteY5" fmla="*/ 0 h 2741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2741196">
                <a:moveTo>
                  <a:pt x="2308583" y="2741196"/>
                </a:moveTo>
                <a:lnTo>
                  <a:pt x="462" y="2741196"/>
                </a:lnTo>
                <a:cubicBezTo>
                  <a:pt x="-462" y="2647366"/>
                  <a:pt x="923" y="2563167"/>
                  <a:pt x="0" y="2469337"/>
                </a:cubicBezTo>
                <a:lnTo>
                  <a:pt x="2022607" y="2470269"/>
                </a:lnTo>
                <a:lnTo>
                  <a:pt x="2022607" y="0"/>
                </a:lnTo>
                <a:lnTo>
                  <a:pt x="2308583" y="0"/>
                </a:lnTo>
                <a:close/>
              </a:path>
            </a:pathLst>
          </a:custGeom>
          <a:solidFill>
            <a:schemeClr val="tx1">
              <a:lumMod val="95000"/>
              <a:lumOff val="5000"/>
              <a:alpha val="75000"/>
            </a:schemeClr>
          </a:solidFill>
          <a:ln w="0">
            <a:noFill/>
            <a:prstDash val="solid"/>
            <a:round/>
          </a:ln>
        </p:spPr>
      </p:sp>
      <p:pic>
        <p:nvPicPr>
          <p:cNvPr id="2" name="Picture 2"/>
          <p:cNvPicPr>
            <a:picLocks noChangeAspect="1"/>
          </p:cNvPicPr>
          <p:nvPr/>
        </p:nvPicPr>
        <p:blipFill rotWithShape="1">
          <a:blip r:embed="rId2"/>
          <a:srcRect l="4610" r="4" b="4"/>
          <a:stretch>
            <a:fillRect/>
          </a:stretch>
        </p:blipFill>
        <p:spPr>
          <a:xfrm>
            <a:off x="4382110" y="434000"/>
            <a:ext cx="3813158" cy="2758238"/>
          </a:xfrm>
          <a:prstGeom prst="rect">
            <a:avLst/>
          </a:prstGeom>
        </p:spPr>
      </p:pic>
      <p:pic>
        <p:nvPicPr>
          <p:cNvPr id="4" name="Picture 4"/>
          <p:cNvPicPr>
            <a:picLocks noChangeAspect="1"/>
          </p:cNvPicPr>
          <p:nvPr/>
        </p:nvPicPr>
        <p:blipFill rotWithShape="1">
          <a:blip r:embed="rId3"/>
          <a:srcRect l="3023" r="6667" b="6"/>
          <a:stretch>
            <a:fillRect/>
          </a:stretch>
        </p:blipFill>
        <p:spPr>
          <a:xfrm>
            <a:off x="8656348" y="893928"/>
            <a:ext cx="2485116" cy="1864207"/>
          </a:xfrm>
          <a:prstGeom prst="rect">
            <a:avLst/>
          </a:prstGeom>
        </p:spPr>
      </p:pic>
      <p:sp>
        <p:nvSpPr>
          <p:cNvPr id="64" name="Freeform: Shape 58"/>
          <p:cNvSpPr>
            <a:spLocks noGrp="1" noRot="1" noChangeAspect="1" noMove="1" noResize="1" noEditPoints="1" noAdjustHandles="1" noChangeArrowheads="1" noChangeShapeType="1" noTextEdit="1"/>
          </p:cNvSpPr>
          <p:nvPr/>
        </p:nvSpPr>
        <p:spPr bwMode="auto">
          <a:xfrm flipV="1">
            <a:off x="9466977" y="434000"/>
            <a:ext cx="2308583" cy="1114404"/>
          </a:xfrm>
          <a:custGeom>
            <a:avLst/>
            <a:gdLst>
              <a:gd name="connsiteX0" fmla="*/ 462 w 2308583"/>
              <a:gd name="connsiteY0" fmla="*/ 1114404 h 1114404"/>
              <a:gd name="connsiteX1" fmla="*/ 2308583 w 2308583"/>
              <a:gd name="connsiteY1" fmla="*/ 1114404 h 1114404"/>
              <a:gd name="connsiteX2" fmla="*/ 2308583 w 2308583"/>
              <a:gd name="connsiteY2" fmla="*/ 0 h 1114404"/>
              <a:gd name="connsiteX3" fmla="*/ 2022607 w 2308583"/>
              <a:gd name="connsiteY3" fmla="*/ 0 h 1114404"/>
              <a:gd name="connsiteX4" fmla="*/ 2022607 w 2308583"/>
              <a:gd name="connsiteY4" fmla="*/ 843477 h 1114404"/>
              <a:gd name="connsiteX5" fmla="*/ 0 w 2308583"/>
              <a:gd name="connsiteY5" fmla="*/ 842545 h 1114404"/>
              <a:gd name="connsiteX6" fmla="*/ 462 w 2308583"/>
              <a:gd name="connsiteY6" fmla="*/ 1114404 h 1114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583" h="1114404">
                <a:moveTo>
                  <a:pt x="462" y="1114404"/>
                </a:moveTo>
                <a:lnTo>
                  <a:pt x="2308583" y="1114404"/>
                </a:lnTo>
                <a:lnTo>
                  <a:pt x="2308583" y="0"/>
                </a:lnTo>
                <a:lnTo>
                  <a:pt x="2022607" y="0"/>
                </a:lnTo>
                <a:lnTo>
                  <a:pt x="2022607" y="843477"/>
                </a:lnTo>
                <a:lnTo>
                  <a:pt x="0" y="842545"/>
                </a:lnTo>
                <a:cubicBezTo>
                  <a:pt x="923" y="936375"/>
                  <a:pt x="-462" y="1020574"/>
                  <a:pt x="462" y="1114404"/>
                </a:cubicBezTo>
                <a:close/>
              </a:path>
            </a:pathLst>
          </a:custGeom>
          <a:solidFill>
            <a:schemeClr val="tx1">
              <a:lumMod val="95000"/>
              <a:lumOff val="5000"/>
              <a:alpha val="75000"/>
            </a:schemeClr>
          </a:solidFill>
          <a:ln w="0">
            <a:noFill/>
            <a:prstDash val="solid"/>
            <a:round/>
          </a:ln>
        </p:spPr>
      </p:sp>
      <p:cxnSp>
        <p:nvCxnSpPr>
          <p:cNvPr id="61" name="Straight Connector 60"/>
          <p:cNvCxnSpPr>
            <a:cxnSpLocks noGrp="1" noRot="1" noChangeAspect="1" noMove="1" noResize="1" noEditPoints="1" noAdjustHandles="1" noChangeArrowheads="1" noChangeShapeType="1"/>
          </p:cNvCxnSpPr>
          <p:nvPr/>
        </p:nvCxnSpPr>
        <p:spPr>
          <a:xfrm>
            <a:off x="914400" y="5377218"/>
            <a:ext cx="4387755" cy="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6"/>
          <p:cNvPicPr>
            <a:picLocks noChangeAspect="1"/>
          </p:cNvPicPr>
          <p:nvPr/>
        </p:nvPicPr>
        <p:blipFill rotWithShape="1">
          <a:blip r:embed="rId4"/>
          <a:srcRect r="832" b="5"/>
          <a:stretch>
            <a:fillRect/>
          </a:stretch>
        </p:blipFill>
        <p:spPr>
          <a:xfrm>
            <a:off x="6243851" y="3834154"/>
            <a:ext cx="1978925" cy="1606319"/>
          </a:xfrm>
          <a:prstGeom prst="rect">
            <a:avLst/>
          </a:prstGeom>
        </p:spPr>
      </p:pic>
      <p:pic>
        <p:nvPicPr>
          <p:cNvPr id="5" name="Picture 5" descr="Graphical user interface, application&#10;&#10;Description automatically generated"/>
          <p:cNvPicPr>
            <a:picLocks noChangeAspect="1"/>
          </p:cNvPicPr>
          <p:nvPr/>
        </p:nvPicPr>
        <p:blipFill rotWithShape="1">
          <a:blip r:embed="rId5"/>
          <a:srcRect l="2699" r="6140" b="6"/>
          <a:stretch>
            <a:fillRect/>
          </a:stretch>
        </p:blipFill>
        <p:spPr>
          <a:xfrm>
            <a:off x="9015312" y="3264094"/>
            <a:ext cx="2760248" cy="2240497"/>
          </a:xfrm>
          <a:prstGeom prst="rect">
            <a:avLst/>
          </a:prstGeom>
        </p:spPr>
      </p:pic>
      <p:sp>
        <p:nvSpPr>
          <p:cNvPr id="63" name="Freeform 6"/>
          <p:cNvSpPr>
            <a:spLocks noGrp="1" noRot="1" noChangeAspect="1" noMove="1" noResize="1" noEditPoints="1" noAdjustHandles="1" noChangeArrowheads="1" noChangeShapeType="1" noTextEdit="1"/>
          </p:cNvSpPr>
          <p:nvPr/>
        </p:nvSpPr>
        <p:spPr bwMode="auto">
          <a:xfrm flipH="1">
            <a:off x="8476833" y="2919002"/>
            <a:ext cx="2525072" cy="3398994"/>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1">
              <a:lumMod val="95000"/>
              <a:lumOff val="5000"/>
              <a:alpha val="75000"/>
            </a:schemeClr>
          </a:solidFill>
          <a:ln w="0">
            <a:noFill/>
            <a:prstDash val="solid"/>
            <a:round/>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Freeform: Shape 106"/>
          <p:cNvSpPr>
            <a:spLocks noGrp="1" noRot="1" noChangeAspect="1" noMove="1" noResize="1" noEditPoints="1" noAdjustHandles="1" noChangeArrowheads="1" noChangeShapeType="1" noTextEdit="1"/>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3" name="Rectangle 10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5"/>
          <p:cNvSpPr>
            <a:spLocks noGrp="1" noRot="1" noChangeAspect="1" noMove="1" noResize="1" noEditPoints="1" noAdjustHandles="1" noChangeArrowheads="1" noChangeShapeType="1" noTextEdit="1"/>
          </p:cNvSpPr>
          <p:nvPr/>
        </p:nvSpPr>
        <p:spPr>
          <a:xfrm>
            <a:off x="592455" y="82550"/>
            <a:ext cx="11006455" cy="6858635"/>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1" fmla="*/ 0 w 6096000"/>
              <a:gd name="connsiteY0-2" fmla="*/ 0 h 6858000"/>
              <a:gd name="connsiteX1-3" fmla="*/ 6096000 w 6096000"/>
              <a:gd name="connsiteY1-4" fmla="*/ 0 h 6858000"/>
              <a:gd name="connsiteX2-5" fmla="*/ 6096000 w 6096000"/>
              <a:gd name="connsiteY2-6" fmla="*/ 6858000 h 6858000"/>
              <a:gd name="connsiteX3-7" fmla="*/ 3058886 w 6096000"/>
              <a:gd name="connsiteY3-8" fmla="*/ 6858000 h 6858000"/>
              <a:gd name="connsiteX4-9" fmla="*/ 0 w 6096000"/>
              <a:gd name="connsiteY4-10" fmla="*/ 6858000 h 6858000"/>
              <a:gd name="connsiteX5" fmla="*/ 0 w 6096000"/>
              <a:gd name="connsiteY5" fmla="*/ 0 h 6858000"/>
              <a:gd name="connsiteX0-11" fmla="*/ 0 w 6096000"/>
              <a:gd name="connsiteY0-12" fmla="*/ 0 h 6858000"/>
              <a:gd name="connsiteX1-13" fmla="*/ 6096000 w 6096000"/>
              <a:gd name="connsiteY1-14" fmla="*/ 0 h 6858000"/>
              <a:gd name="connsiteX2-15" fmla="*/ 6096000 w 6096000"/>
              <a:gd name="connsiteY2-16" fmla="*/ 6858000 h 6858000"/>
              <a:gd name="connsiteX3-17" fmla="*/ 3037115 w 6096000"/>
              <a:gd name="connsiteY3-18" fmla="*/ 5889172 h 6858000"/>
              <a:gd name="connsiteX4-19" fmla="*/ 0 w 6096000"/>
              <a:gd name="connsiteY4-20" fmla="*/ 6858000 h 6858000"/>
              <a:gd name="connsiteX5-21" fmla="*/ 0 w 6096000"/>
              <a:gd name="connsiteY5-22" fmla="*/ 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b="1" dirty="0">
              <a:solidFill>
                <a:sysClr val="windowText" lastClr="000000"/>
              </a:solidFill>
              <a:latin typeface="Times New Roman" panose="02020603050405020304" charset="0"/>
              <a:cs typeface="Times New Roman" panose="02020603050405020304" charset="0"/>
            </a:endParaRPr>
          </a:p>
          <a:p>
            <a:pPr algn="l"/>
            <a:endParaRPr lang="en-US" sz="2800" b="1" dirty="0">
              <a:solidFill>
                <a:sysClr val="windowText" lastClr="000000"/>
              </a:solidFill>
              <a:latin typeface="Times New Roman" panose="02020603050405020304" charset="0"/>
              <a:cs typeface="Times New Roman" panose="02020603050405020304" charset="0"/>
            </a:endParaRPr>
          </a:p>
          <a:p>
            <a:pPr algn="l">
              <a:lnSpc>
                <a:spcPct val="150000"/>
              </a:lnSpc>
            </a:pPr>
            <a:r>
              <a:rPr lang="en-US" sz="2800" b="1" dirty="0">
                <a:solidFill>
                  <a:sysClr val="windowText" lastClr="000000"/>
                </a:solidFill>
                <a:latin typeface="Times New Roman" panose="02020603050405020304" charset="0"/>
                <a:cs typeface="Times New Roman" panose="02020603050405020304" charset="0"/>
              </a:rPr>
              <a:t>Before hyper parameter</a:t>
            </a:r>
            <a:endParaRPr lang="en-US" sz="2800" b="1" dirty="0">
              <a:solidFill>
                <a:sysClr val="windowText" lastClr="000000"/>
              </a:solidFill>
              <a:latin typeface="Times New Roman" panose="02020603050405020304" charset="0"/>
              <a:cs typeface="Times New Roman" panose="02020603050405020304" charset="0"/>
            </a:endParaRPr>
          </a:p>
          <a:p>
            <a:pPr algn="l">
              <a:lnSpc>
                <a:spcPct val="150000"/>
              </a:lnSpc>
            </a:pPr>
            <a:r>
              <a:rPr lang="en-US" sz="2200" dirty="0">
                <a:solidFill>
                  <a:sysClr val="windowText" lastClr="000000"/>
                </a:solidFill>
                <a:latin typeface="Times New Roman" panose="02020603050405020304" charset="0"/>
                <a:cs typeface="Times New Roman" panose="02020603050405020304" charset="0"/>
              </a:rPr>
              <a:t>-Logistic Regression Model=75%</a:t>
            </a:r>
            <a:endParaRPr lang="en-US" sz="2200" dirty="0">
              <a:solidFill>
                <a:sysClr val="windowText" lastClr="000000"/>
              </a:solidFill>
              <a:latin typeface="Times New Roman" panose="02020603050405020304" charset="0"/>
              <a:cs typeface="Times New Roman" panose="02020603050405020304" charset="0"/>
            </a:endParaRPr>
          </a:p>
          <a:p>
            <a:pPr algn="l">
              <a:lnSpc>
                <a:spcPct val="150000"/>
              </a:lnSpc>
            </a:pPr>
            <a:r>
              <a:rPr lang="en-US" sz="2200" dirty="0">
                <a:solidFill>
                  <a:sysClr val="windowText" lastClr="000000"/>
                </a:solidFill>
                <a:latin typeface="Times New Roman" panose="02020603050405020304" charset="0"/>
                <a:cs typeface="Times New Roman" panose="02020603050405020304" charset="0"/>
              </a:rPr>
              <a:t>-MLP classifier accuracy = 69%</a:t>
            </a:r>
            <a:endParaRPr lang="en-US" sz="2200" dirty="0">
              <a:solidFill>
                <a:sysClr val="windowText" lastClr="000000"/>
              </a:solidFill>
              <a:latin typeface="Times New Roman" panose="02020603050405020304" charset="0"/>
              <a:cs typeface="Times New Roman" panose="02020603050405020304" charset="0"/>
            </a:endParaRPr>
          </a:p>
          <a:p>
            <a:pPr algn="l">
              <a:lnSpc>
                <a:spcPct val="150000"/>
              </a:lnSpc>
            </a:pPr>
            <a:r>
              <a:rPr lang="en-US" sz="2200" dirty="0">
                <a:solidFill>
                  <a:sysClr val="windowText" lastClr="000000"/>
                </a:solidFill>
                <a:latin typeface="Times New Roman" panose="02020603050405020304" charset="0"/>
                <a:cs typeface="Times New Roman" panose="02020603050405020304" charset="0"/>
              </a:rPr>
              <a:t>-RF classifier accuracy = 68%</a:t>
            </a:r>
            <a:endParaRPr lang="en-US" sz="2200" dirty="0">
              <a:solidFill>
                <a:sysClr val="windowText" lastClr="000000"/>
              </a:solidFill>
              <a:latin typeface="Times New Roman" panose="02020603050405020304" charset="0"/>
              <a:cs typeface="Times New Roman" panose="02020603050405020304" charset="0"/>
            </a:endParaRPr>
          </a:p>
          <a:p>
            <a:pPr algn="l">
              <a:lnSpc>
                <a:spcPct val="150000"/>
              </a:lnSpc>
            </a:pPr>
            <a:r>
              <a:rPr lang="en-US" sz="2200" dirty="0">
                <a:solidFill>
                  <a:sysClr val="windowText" lastClr="000000"/>
                </a:solidFill>
                <a:latin typeface="Times New Roman" panose="02020603050405020304" charset="0"/>
                <a:cs typeface="Times New Roman" panose="02020603050405020304" charset="0"/>
              </a:rPr>
              <a:t>-KNN classifier accuracy = 70%</a:t>
            </a:r>
            <a:endParaRPr lang="en-US" sz="2200" dirty="0">
              <a:solidFill>
                <a:sysClr val="windowText" lastClr="000000"/>
              </a:solidFill>
              <a:latin typeface="Times New Roman" panose="02020603050405020304" charset="0"/>
              <a:cs typeface="Times New Roman" panose="02020603050405020304" charset="0"/>
            </a:endParaRPr>
          </a:p>
          <a:p>
            <a:pPr algn="l">
              <a:lnSpc>
                <a:spcPct val="150000"/>
              </a:lnSpc>
            </a:pPr>
            <a:r>
              <a:rPr lang="en-US" sz="2200" dirty="0">
                <a:solidFill>
                  <a:sysClr val="windowText" lastClr="000000"/>
                </a:solidFill>
                <a:latin typeface="Times New Roman" panose="02020603050405020304" charset="0"/>
                <a:cs typeface="Times New Roman" panose="02020603050405020304" charset="0"/>
              </a:rPr>
              <a:t>-DT classifier accuracy = 78%</a:t>
            </a:r>
            <a:endParaRPr lang="en-US" sz="2200" dirty="0">
              <a:solidFill>
                <a:sysClr val="windowText" lastClr="000000"/>
              </a:solidFill>
              <a:latin typeface="Times New Roman" panose="02020603050405020304" charset="0"/>
              <a:cs typeface="Times New Roman" panose="02020603050405020304" charset="0"/>
            </a:endParaRPr>
          </a:p>
          <a:p>
            <a:pPr algn="l">
              <a:lnSpc>
                <a:spcPct val="150000"/>
              </a:lnSpc>
            </a:pPr>
            <a:r>
              <a:rPr lang="en-US" dirty="0">
                <a:solidFill>
                  <a:sysClr val="windowText" lastClr="000000"/>
                </a:solidFill>
                <a:latin typeface="Times New Roman" panose="02020603050405020304" charset="0"/>
                <a:cs typeface="Times New Roman" panose="02020603050405020304" charset="0"/>
              </a:rPr>
              <a:t>-</a:t>
            </a:r>
            <a:r>
              <a:rPr lang="en-US" sz="2200" b="1" dirty="0">
                <a:gradFill>
                  <a:gsLst>
                    <a:gs pos="0">
                      <a:srgbClr val="012D86"/>
                    </a:gs>
                    <a:gs pos="100000">
                      <a:srgbClr val="0E2557"/>
                    </a:gs>
                  </a:gsLst>
                  <a:lin scaled="0"/>
                </a:gradFill>
                <a:latin typeface="Times New Roman" panose="02020603050405020304" charset="0"/>
                <a:cs typeface="Times New Roman" panose="02020603050405020304" charset="0"/>
              </a:rPr>
              <a:t>Gradient Boosting Model=80%</a:t>
            </a:r>
            <a:endParaRPr lang="en-US" sz="2200" b="1" dirty="0">
              <a:gradFill>
                <a:gsLst>
                  <a:gs pos="0">
                    <a:srgbClr val="012D86"/>
                  </a:gs>
                  <a:gs pos="100000">
                    <a:srgbClr val="0E2557"/>
                  </a:gs>
                </a:gsLst>
                <a:lin scaled="0"/>
              </a:gradFill>
              <a:latin typeface="Times New Roman" panose="02020603050405020304" charset="0"/>
              <a:cs typeface="Times New Roman" panose="02020603050405020304" charset="0"/>
            </a:endParaRPr>
          </a:p>
          <a:p>
            <a:pPr algn="l">
              <a:lnSpc>
                <a:spcPct val="150000"/>
              </a:lnSpc>
            </a:pPr>
            <a:r>
              <a:rPr lang="en-US" sz="2800" b="1" dirty="0">
                <a:solidFill>
                  <a:sysClr val="windowText" lastClr="000000"/>
                </a:solidFill>
                <a:latin typeface="Times New Roman" panose="02020603050405020304" charset="0"/>
                <a:cs typeface="Times New Roman" panose="02020603050405020304" charset="0"/>
              </a:rPr>
              <a:t>After hyper parameter</a:t>
            </a:r>
            <a:endParaRPr lang="en-US" sz="2200" dirty="0">
              <a:solidFill>
                <a:sysClr val="windowText" lastClr="000000"/>
              </a:solidFill>
              <a:latin typeface="Times New Roman" panose="02020603050405020304" charset="0"/>
              <a:cs typeface="Times New Roman" panose="02020603050405020304" charset="0"/>
            </a:endParaRPr>
          </a:p>
          <a:p>
            <a:pPr algn="l">
              <a:lnSpc>
                <a:spcPct val="150000"/>
              </a:lnSpc>
            </a:pPr>
            <a:r>
              <a:rPr lang="en-US" sz="2200" dirty="0">
                <a:solidFill>
                  <a:sysClr val="windowText" lastClr="000000"/>
                </a:solidFill>
                <a:latin typeface="Times New Roman" panose="02020603050405020304" charset="0"/>
                <a:cs typeface="Times New Roman" panose="02020603050405020304" charset="0"/>
              </a:rPr>
              <a:t>-DT classifier accuracy = 89%</a:t>
            </a:r>
            <a:endParaRPr lang="en-US" sz="2200" dirty="0">
              <a:solidFill>
                <a:sysClr val="windowText" lastClr="000000"/>
              </a:solidFill>
              <a:latin typeface="Times New Roman" panose="02020603050405020304" charset="0"/>
              <a:cs typeface="Times New Roman" panose="02020603050405020304" charset="0"/>
            </a:endParaRPr>
          </a:p>
          <a:p>
            <a:pPr algn="l">
              <a:lnSpc>
                <a:spcPct val="150000"/>
              </a:lnSpc>
            </a:pPr>
            <a:r>
              <a:rPr lang="en-US" sz="2200" dirty="0">
                <a:solidFill>
                  <a:sysClr val="windowText" lastClr="000000"/>
                </a:solidFill>
                <a:latin typeface="Times New Roman" panose="02020603050405020304" charset="0"/>
                <a:cs typeface="Times New Roman" panose="02020603050405020304" charset="0"/>
              </a:rPr>
              <a:t>-</a:t>
            </a:r>
            <a:r>
              <a:rPr lang="en-US" sz="2200" b="1" dirty="0">
                <a:gradFill>
                  <a:gsLst>
                    <a:gs pos="0">
                      <a:srgbClr val="012D86"/>
                    </a:gs>
                    <a:gs pos="100000">
                      <a:srgbClr val="0E2557"/>
                    </a:gs>
                  </a:gsLst>
                  <a:lin scaled="0"/>
                </a:gradFill>
                <a:latin typeface="Times New Roman" panose="02020603050405020304" charset="0"/>
                <a:cs typeface="Times New Roman" panose="02020603050405020304" charset="0"/>
              </a:rPr>
              <a:t>Gradient Boosting classifier accuracy = 90%</a:t>
            </a:r>
            <a:endParaRPr lang="en-US" sz="2200" b="1" dirty="0">
              <a:gradFill>
                <a:gsLst>
                  <a:gs pos="0">
                    <a:srgbClr val="012D86"/>
                  </a:gs>
                  <a:gs pos="100000">
                    <a:srgbClr val="0E2557"/>
                  </a:gs>
                </a:gsLst>
                <a:lin scaled="0"/>
              </a:gradFill>
              <a:latin typeface="Times New Roman" panose="02020603050405020304" charset="0"/>
              <a:cs typeface="Times New Roman" panose="02020603050405020304" charset="0"/>
            </a:endParaRPr>
          </a:p>
          <a:p>
            <a:pPr algn="l"/>
            <a:endParaRPr lang="en-US" sz="2200" b="1" dirty="0">
              <a:gradFill>
                <a:gsLst>
                  <a:gs pos="0">
                    <a:srgbClr val="012D86"/>
                  </a:gs>
                  <a:gs pos="100000">
                    <a:srgbClr val="0E2557"/>
                  </a:gs>
                </a:gsLst>
                <a:lin scaled="0"/>
              </a:gradFill>
              <a:latin typeface="Times New Roman" panose="02020603050405020304" charset="0"/>
              <a:cs typeface="Times New Roman" panose="02020603050405020304" charset="0"/>
            </a:endParaRPr>
          </a:p>
        </p:txBody>
      </p:sp>
      <p:sp>
        <p:nvSpPr>
          <p:cNvPr id="2" name="TextBox 1"/>
          <p:cNvSpPr txBox="1"/>
          <p:nvPr/>
        </p:nvSpPr>
        <p:spPr>
          <a:xfrm>
            <a:off x="4184650" y="82550"/>
            <a:ext cx="3995420" cy="772160"/>
          </a:xfrm>
          <a:prstGeom prst="rect">
            <a:avLst/>
          </a:prstGeom>
        </p:spPr>
        <p:txBody>
          <a:bodyPr rot="0" spcFirstLastPara="0" vertOverflow="overflow" horzOverflow="overflow" vert="horz" lIns="91440" tIns="45720" rIns="91440" bIns="45720" numCol="1" spcCol="0" rtlCol="0" fromWordArt="0" anchor="b" anchorCtr="0" forceAA="0" compatLnSpc="1">
            <a:noAutofit/>
          </a:bodyPr>
          <a:lstStyle/>
          <a:p>
            <a:pPr algn="ctr">
              <a:spcBef>
                <a:spcPct val="0"/>
              </a:spcBef>
              <a:spcAft>
                <a:spcPts val="600"/>
              </a:spcAft>
            </a:pPr>
            <a:endParaRPr lang="en-US" sz="2000" b="1" spc="390" dirty="0">
              <a:solidFill>
                <a:schemeClr val="tx2"/>
              </a:solidFill>
              <a:latin typeface="+mj-lt"/>
              <a:ea typeface="+mj-ea"/>
              <a:cs typeface="+mj-cs"/>
            </a:endParaRPr>
          </a:p>
          <a:p>
            <a:pPr algn="ctr">
              <a:spcBef>
                <a:spcPct val="0"/>
              </a:spcBef>
              <a:spcAft>
                <a:spcPts val="600"/>
              </a:spcAft>
            </a:pPr>
            <a:endParaRPr lang="en-US" sz="2000" b="1" spc="390" dirty="0">
              <a:solidFill>
                <a:schemeClr val="tx2"/>
              </a:solidFill>
              <a:latin typeface="+mj-lt"/>
              <a:ea typeface="+mj-ea"/>
              <a:cs typeface="+mj-cs"/>
            </a:endParaRPr>
          </a:p>
          <a:p>
            <a:pPr algn="ctr">
              <a:spcBef>
                <a:spcPct val="0"/>
              </a:spcBef>
              <a:spcAft>
                <a:spcPts val="600"/>
              </a:spcAft>
            </a:pPr>
            <a:r>
              <a:rPr lang="en-US" sz="3600" b="1" spc="390" dirty="0">
                <a:solidFill>
                  <a:schemeClr val="tx2"/>
                </a:solidFill>
                <a:latin typeface="+mj-lt"/>
                <a:ea typeface="+mj-ea"/>
                <a:cs typeface="+mj-cs"/>
              </a:rPr>
              <a:t>RESULTS</a:t>
            </a:r>
            <a:endParaRPr lang="en-US" sz="3600" b="1" spc="390" dirty="0">
              <a:solidFill>
                <a:schemeClr val="tx2"/>
              </a:solidFill>
              <a:latin typeface="+mj-lt"/>
              <a:ea typeface="+mj-ea"/>
              <a:cs typeface="+mj-cs"/>
            </a:endParaRPr>
          </a:p>
        </p:txBody>
      </p:sp>
      <p:sp>
        <p:nvSpPr>
          <p:cNvPr id="3" name="TextBox 2"/>
          <p:cNvSpPr txBox="1"/>
          <p:nvPr/>
        </p:nvSpPr>
        <p:spPr>
          <a:xfrm>
            <a:off x="986790" y="2336800"/>
            <a:ext cx="3993515" cy="3094990"/>
          </a:xfrm>
          <a:prstGeom prst="rect">
            <a:avLst/>
          </a:prstGeom>
        </p:spPr>
        <p:txBody>
          <a:bodyPr rot="0" spcFirstLastPara="0" vertOverflow="overflow" horzOverflow="overflow" vert="horz" lIns="91440" tIns="45720" rIns="91440" bIns="45720" numCol="1" spcCol="0" rtlCol="0" fromWordArt="0" anchor="t" anchorCtr="0" forceAA="0" compatLnSpc="1">
            <a:noAutofit/>
          </a:bodyPr>
          <a:lstStyle/>
          <a:p>
            <a:pPr algn="ctr">
              <a:lnSpc>
                <a:spcPct val="110000"/>
              </a:lnSpc>
              <a:spcAft>
                <a:spcPts val="600"/>
              </a:spcAft>
            </a:pPr>
            <a:endParaRPr lang="en-US" sz="2000">
              <a:latin typeface="Bembo"/>
            </a:endParaRPr>
          </a:p>
        </p:txBody>
      </p:sp>
      <p:grpSp>
        <p:nvGrpSpPr>
          <p:cNvPr id="135" name="Group 112"/>
          <p:cNvGrpSpPr>
            <a:grpSpLocks noGrp="1" noRot="1" noChangeAspect="1" noMove="1" noResize="1" noUngrp="1"/>
          </p:cNvGrpSpPr>
          <p:nvPr/>
        </p:nvGrpSpPr>
        <p:grpSpPr>
          <a:xfrm>
            <a:off x="5650069" y="860271"/>
            <a:ext cx="867485" cy="115439"/>
            <a:chOff x="8910933" y="1861308"/>
            <a:chExt cx="867485" cy="115439"/>
          </a:xfrm>
        </p:grpSpPr>
        <p:sp>
          <p:nvSpPr>
            <p:cNvPr id="114" name="Rectangle 113"/>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6" name="Straight Connector 114"/>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Freeform: Shape 49"/>
          <p:cNvSpPr>
            <a:spLocks noGrp="1" noRot="1" noChangeAspect="1" noMove="1" noResize="1" noEditPoints="1" noAdjustHandles="1" noChangeArrowheads="1" noChangeShapeType="1" noTextEdit="1"/>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
          <p:cNvSpPr>
            <a:spLocks noGrp="1" noRot="1" noChangeAspect="1" noMove="1" noResize="1" noEditPoints="1" noAdjustHandles="1" noChangeArrowheads="1" noChangeShapeType="1" noTextEdit="1"/>
          </p:cNvSpPr>
          <p:nvPr/>
        </p:nvSpPr>
        <p:spPr>
          <a:xfrm>
            <a:off x="1028701" y="1028406"/>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1" fmla="*/ 0 w 6096000"/>
              <a:gd name="connsiteY0-2" fmla="*/ 0 h 6858000"/>
              <a:gd name="connsiteX1-3" fmla="*/ 6096000 w 6096000"/>
              <a:gd name="connsiteY1-4" fmla="*/ 0 h 6858000"/>
              <a:gd name="connsiteX2-5" fmla="*/ 6096000 w 6096000"/>
              <a:gd name="connsiteY2-6" fmla="*/ 6858000 h 6858000"/>
              <a:gd name="connsiteX3-7" fmla="*/ 3058886 w 6096000"/>
              <a:gd name="connsiteY3-8" fmla="*/ 6858000 h 6858000"/>
              <a:gd name="connsiteX4-9" fmla="*/ 0 w 6096000"/>
              <a:gd name="connsiteY4-10" fmla="*/ 6858000 h 6858000"/>
              <a:gd name="connsiteX5" fmla="*/ 0 w 6096000"/>
              <a:gd name="connsiteY5" fmla="*/ 0 h 6858000"/>
              <a:gd name="connsiteX0-11" fmla="*/ 0 w 6096000"/>
              <a:gd name="connsiteY0-12" fmla="*/ 0 h 6858000"/>
              <a:gd name="connsiteX1-13" fmla="*/ 6096000 w 6096000"/>
              <a:gd name="connsiteY1-14" fmla="*/ 0 h 6858000"/>
              <a:gd name="connsiteX2-15" fmla="*/ 6096000 w 6096000"/>
              <a:gd name="connsiteY2-16" fmla="*/ 6858000 h 6858000"/>
              <a:gd name="connsiteX3-17" fmla="*/ 3037115 w 6096000"/>
              <a:gd name="connsiteY3-18" fmla="*/ 5889172 h 6858000"/>
              <a:gd name="connsiteX4-19" fmla="*/ 0 w 6096000"/>
              <a:gd name="connsiteY4-20" fmla="*/ 6858000 h 6858000"/>
              <a:gd name="connsiteX5-21" fmla="*/ 0 w 6096000"/>
              <a:gd name="connsiteY5-22" fmla="*/ 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161915" y="430530"/>
            <a:ext cx="6710045" cy="6164580"/>
          </a:xfrm>
          <a:prstGeom prst="rect">
            <a:avLst/>
          </a:prstGeom>
          <a:effectLst>
            <a:outerShdw blurRad="50800" dist="12700" dir="2700000" algn="tl" rotWithShape="0">
              <a:prstClr val="black">
                <a:alpha val="40000"/>
              </a:prstClr>
            </a:outerShdw>
          </a:effectLst>
        </p:spPr>
        <p:txBody>
          <a:bodyPr rot="0" spcFirstLastPara="0" vertOverflow="overflow" horzOverflow="overflow" vert="horz" lIns="91440" tIns="45720" rIns="91440" bIns="45720" numCol="1" spcCol="0" rtlCol="0" fromWordArt="0" anchor="ctr" anchorCtr="0" forceAA="0" compatLnSpc="1">
            <a:normAutofit fontScale="70000" lnSpcReduction="10000"/>
          </a:bodyPr>
          <a:lstStyle/>
          <a:p>
            <a:pPr algn="ctr">
              <a:lnSpc>
                <a:spcPct val="110000"/>
              </a:lnSpc>
              <a:spcAft>
                <a:spcPts val="600"/>
              </a:spcAft>
            </a:pPr>
            <a:endParaRPr lang="en-US">
              <a:solidFill>
                <a:schemeClr val="bg1"/>
              </a:solidFill>
            </a:endParaRPr>
          </a:p>
          <a:p>
            <a:pPr algn="ctr">
              <a:lnSpc>
                <a:spcPct val="150000"/>
              </a:lnSpc>
              <a:spcAft>
                <a:spcPts val="600"/>
              </a:spcAft>
            </a:pPr>
            <a:endParaRPr lang="en-US" sz="4160">
              <a:solidFill>
                <a:schemeClr val="bg1"/>
              </a:solidFill>
              <a:latin typeface="Times New Roman" panose="02020603050405020304" charset="0"/>
              <a:cs typeface="Times New Roman" panose="02020603050405020304" charset="0"/>
            </a:endParaRPr>
          </a:p>
          <a:p>
            <a:pPr algn="just">
              <a:lnSpc>
                <a:spcPct val="150000"/>
              </a:lnSpc>
              <a:spcAft>
                <a:spcPts val="600"/>
              </a:spcAft>
            </a:pPr>
            <a:r>
              <a:rPr lang="en-US" sz="4500" dirty="0">
                <a:solidFill>
                  <a:schemeClr val="tx1"/>
                </a:solidFill>
                <a:latin typeface="Times New Roman" panose="02020603050405020304" charset="0"/>
                <a:cs typeface="Times New Roman" panose="02020603050405020304" charset="0"/>
              </a:rPr>
              <a:t>Finally, the aim of our project is to find out if a person has </a:t>
            </a:r>
            <a:r>
              <a:rPr lang="en-US" sz="4500" b="1" dirty="0">
                <a:solidFill>
                  <a:schemeClr val="accent3">
                    <a:lumMod val="50000"/>
                  </a:schemeClr>
                </a:solidFill>
                <a:latin typeface="Times New Roman" panose="02020603050405020304" charset="0"/>
                <a:cs typeface="Times New Roman" panose="02020603050405020304" charset="0"/>
              </a:rPr>
              <a:t>diabetes </a:t>
            </a:r>
            <a:r>
              <a:rPr lang="en-US" sz="4500" dirty="0">
                <a:solidFill>
                  <a:schemeClr val="tx1"/>
                </a:solidFill>
                <a:latin typeface="Times New Roman" panose="02020603050405020304" charset="0"/>
                <a:cs typeface="Times New Roman" panose="02020603050405020304" charset="0"/>
              </a:rPr>
              <a:t>or not by doing the </a:t>
            </a:r>
            <a:r>
              <a:rPr lang="en-US" sz="4500" b="1" dirty="0">
                <a:solidFill>
                  <a:schemeClr val="accent3">
                    <a:lumMod val="50000"/>
                  </a:schemeClr>
                </a:solidFill>
                <a:latin typeface="Times New Roman" panose="02020603050405020304" charset="0"/>
                <a:cs typeface="Times New Roman" panose="02020603050405020304" charset="0"/>
              </a:rPr>
              <a:t>website of machine learning</a:t>
            </a:r>
            <a:r>
              <a:rPr lang="en-US" sz="4500" dirty="0">
                <a:solidFill>
                  <a:schemeClr val="tx1"/>
                </a:solidFill>
                <a:latin typeface="Times New Roman" panose="02020603050405020304" charset="0"/>
                <a:cs typeface="Times New Roman" panose="02020603050405020304" charset="0"/>
              </a:rPr>
              <a:t> and through some algorithms and statistics where we were able to deliver the accuracy of the project to </a:t>
            </a:r>
            <a:r>
              <a:rPr lang="en-US" sz="4500" b="1" dirty="0">
                <a:solidFill>
                  <a:schemeClr val="accent3">
                    <a:lumMod val="50000"/>
                  </a:schemeClr>
                </a:solidFill>
                <a:latin typeface="Times New Roman" panose="02020603050405020304" charset="0"/>
                <a:cs typeface="Times New Roman" panose="02020603050405020304" charset="0"/>
              </a:rPr>
              <a:t>90%</a:t>
            </a:r>
            <a:r>
              <a:rPr lang="en-US" sz="4500" dirty="0">
                <a:solidFill>
                  <a:schemeClr val="accent3">
                    <a:lumMod val="50000"/>
                  </a:schemeClr>
                </a:solidFill>
                <a:latin typeface="Times New Roman" panose="02020603050405020304" charset="0"/>
                <a:cs typeface="Times New Roman" panose="02020603050405020304" charset="0"/>
              </a:rPr>
              <a:t> </a:t>
            </a:r>
            <a:r>
              <a:rPr lang="en-US" sz="4500" dirty="0">
                <a:solidFill>
                  <a:schemeClr val="tx1"/>
                </a:solidFill>
                <a:latin typeface="Times New Roman" panose="02020603050405020304" charset="0"/>
                <a:cs typeface="Times New Roman" panose="02020603050405020304" charset="0"/>
              </a:rPr>
              <a:t>and through the success and adoption of this project we can apply it to other diseases.</a:t>
            </a:r>
            <a:endParaRPr lang="en-US" sz="4500" dirty="0">
              <a:solidFill>
                <a:schemeClr val="tx1"/>
              </a:solidFill>
              <a:latin typeface="Times New Roman" panose="02020603050405020304" charset="0"/>
              <a:cs typeface="Times New Roman" panose="02020603050405020304" charset="0"/>
            </a:endParaRPr>
          </a:p>
          <a:p>
            <a:pPr algn="ctr">
              <a:lnSpc>
                <a:spcPct val="110000"/>
              </a:lnSpc>
              <a:spcAft>
                <a:spcPts val="600"/>
              </a:spcAft>
            </a:pPr>
            <a:br>
              <a:rPr lang="en-US" dirty="0"/>
            </a:br>
            <a:endParaRPr lang="en-US">
              <a:solidFill>
                <a:schemeClr val="bg1"/>
              </a:solidFill>
            </a:endParaRPr>
          </a:p>
          <a:p>
            <a:pPr algn="ctr">
              <a:lnSpc>
                <a:spcPct val="110000"/>
              </a:lnSpc>
              <a:spcAft>
                <a:spcPts val="600"/>
              </a:spcAft>
            </a:pPr>
            <a:endParaRPr lang="en-US">
              <a:solidFill>
                <a:schemeClr val="bg1"/>
              </a:solidFill>
            </a:endParaRPr>
          </a:p>
        </p:txBody>
      </p:sp>
      <p:grpSp>
        <p:nvGrpSpPr>
          <p:cNvPr id="58" name="Group 57"/>
          <p:cNvGrpSpPr>
            <a:grpSpLocks noGrp="1" noRot="1" noChangeAspect="1" noMove="1" noResize="1" noUngrp="1"/>
          </p:cNvGrpSpPr>
          <p:nvPr/>
        </p:nvGrpSpPr>
        <p:grpSpPr>
          <a:xfrm>
            <a:off x="2614259" y="4550150"/>
            <a:ext cx="867485" cy="115439"/>
            <a:chOff x="8910933" y="1861308"/>
            <a:chExt cx="867485" cy="115439"/>
          </a:xfrm>
        </p:grpSpPr>
        <p:sp>
          <p:nvSpPr>
            <p:cNvPr id="59" name="Rectangle 58"/>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63" name="Group 62"/>
          <p:cNvGrpSpPr>
            <a:grpSpLocks noGrp="1" noRot="1" noChangeAspect="1" noMove="1" noResize="1" noUngrp="1"/>
          </p:cNvGrpSpPr>
          <p:nvPr/>
        </p:nvGrpSpPr>
        <p:grpSpPr>
          <a:xfrm>
            <a:off x="2614258" y="4550150"/>
            <a:ext cx="867485" cy="115439"/>
            <a:chOff x="8910933" y="1861308"/>
            <a:chExt cx="867485" cy="115439"/>
          </a:xfrm>
        </p:grpSpPr>
        <p:sp>
          <p:nvSpPr>
            <p:cNvPr id="64" name="Rectangle 63"/>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65" name="Straight Connector 64"/>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1339283" y="2294126"/>
            <a:ext cx="446848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t> </a:t>
            </a:r>
            <a:r>
              <a:rPr lang="en-US" sz="3200" b="1" dirty="0"/>
              <a:t>CONCLUSION</a:t>
            </a:r>
            <a:r>
              <a:rPr lang="en-US" sz="2400" b="1" dirty="0"/>
              <a:t>   </a:t>
            </a:r>
            <a:endParaRPr lang="en-US" sz="24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Shape 6"/>
          <p:cNvSpPr>
            <a:spLocks noGrp="1" noRot="1" noChangeAspect="1" noMove="1" noResize="1" noEditPoints="1" noAdjustHandles="1" noChangeArrowheads="1" noChangeShapeType="1" noTextEdit="1"/>
          </p:cNvSpPr>
          <p:nvPr/>
        </p:nvSpPr>
        <p:spPr>
          <a:xfrm>
            <a:off x="928370" y="521970"/>
            <a:ext cx="11263630" cy="633603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0"/>
          <p:cNvSpPr>
            <a:spLocks noGrp="1" noRot="1" noChangeAspect="1" noMove="1" noResize="1" noEditPoints="1" noAdjustHandles="1" noChangeArrowheads="1" noChangeShapeType="1" noTextEdit="1"/>
          </p:cNvSpPr>
          <p:nvPr/>
        </p:nvSpPr>
        <p:spPr>
          <a:xfrm>
            <a:off x="0" y="136525"/>
            <a:ext cx="6116955" cy="672147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
          <p:cNvSpPr>
            <a:spLocks noGrp="1" noRot="1" noChangeAspect="1" noMove="1" noResize="1" noEditPoints="1" noAdjustHandles="1" noChangeArrowheads="1" noChangeShapeType="1" noTextEdit="1"/>
          </p:cNvSpPr>
          <p:nvPr/>
        </p:nvSpPr>
        <p:spPr>
          <a:xfrm>
            <a:off x="103924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1" fmla="*/ 0 w 6096000"/>
              <a:gd name="connsiteY0-2" fmla="*/ 0 h 6858000"/>
              <a:gd name="connsiteX1-3" fmla="*/ 6096000 w 6096000"/>
              <a:gd name="connsiteY1-4" fmla="*/ 0 h 6858000"/>
              <a:gd name="connsiteX2-5" fmla="*/ 6096000 w 6096000"/>
              <a:gd name="connsiteY2-6" fmla="*/ 6858000 h 6858000"/>
              <a:gd name="connsiteX3-7" fmla="*/ 3058886 w 6096000"/>
              <a:gd name="connsiteY3-8" fmla="*/ 6858000 h 6858000"/>
              <a:gd name="connsiteX4-9" fmla="*/ 0 w 6096000"/>
              <a:gd name="connsiteY4-10" fmla="*/ 6858000 h 6858000"/>
              <a:gd name="connsiteX5" fmla="*/ 0 w 6096000"/>
              <a:gd name="connsiteY5" fmla="*/ 0 h 6858000"/>
              <a:gd name="connsiteX0-11" fmla="*/ 0 w 6096000"/>
              <a:gd name="connsiteY0-12" fmla="*/ 0 h 6858000"/>
              <a:gd name="connsiteX1-13" fmla="*/ 6096000 w 6096000"/>
              <a:gd name="connsiteY1-14" fmla="*/ 0 h 6858000"/>
              <a:gd name="connsiteX2-15" fmla="*/ 6096000 w 6096000"/>
              <a:gd name="connsiteY2-16" fmla="*/ 6858000 h 6858000"/>
              <a:gd name="connsiteX3-17" fmla="*/ 3037115 w 6096000"/>
              <a:gd name="connsiteY3-18" fmla="*/ 5889172 h 6858000"/>
              <a:gd name="connsiteX4-19" fmla="*/ 0 w 6096000"/>
              <a:gd name="connsiteY4-20" fmla="*/ 6858000 h 6858000"/>
              <a:gd name="connsiteX5-21" fmla="*/ 0 w 6096000"/>
              <a:gd name="connsiteY5-22" fmla="*/ 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14"/>
          <p:cNvGrpSpPr>
            <a:grpSpLocks noGrp="1" noRot="1" noChangeAspect="1" noMove="1" noResize="1" noUngrp="1"/>
          </p:cNvGrpSpPr>
          <p:nvPr/>
        </p:nvGrpSpPr>
        <p:grpSpPr>
          <a:xfrm>
            <a:off x="2624798" y="4550150"/>
            <a:ext cx="867485" cy="115439"/>
            <a:chOff x="8910933" y="1861308"/>
            <a:chExt cx="867485" cy="115439"/>
          </a:xfrm>
        </p:grpSpPr>
        <p:sp>
          <p:nvSpPr>
            <p:cNvPr id="30" name="Rectangle 15"/>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17"/>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1243955" y="2396019"/>
            <a:ext cx="462663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b="1" dirty="0"/>
              <a:t>  FUTURE WORK </a:t>
            </a:r>
            <a:endParaRPr lang="en-US" sz="3200" b="1" dirty="0"/>
          </a:p>
        </p:txBody>
      </p:sp>
      <p:sp>
        <p:nvSpPr>
          <p:cNvPr id="8" name="Text Box 7"/>
          <p:cNvSpPr txBox="1"/>
          <p:nvPr/>
        </p:nvSpPr>
        <p:spPr>
          <a:xfrm>
            <a:off x="6369050" y="872490"/>
            <a:ext cx="5698490" cy="4523105"/>
          </a:xfrm>
          <a:prstGeom prst="rect">
            <a:avLst/>
          </a:prstGeom>
          <a:noFill/>
        </p:spPr>
        <p:txBody>
          <a:bodyPr wrap="square" lIns="91440" tIns="45720" rIns="91440" bIns="45720" rtlCol="0" anchor="t">
            <a:spAutoFit/>
          </a:bodyPr>
          <a:lstStyle/>
          <a:p>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1- Improve the accuracy.</a:t>
            </a:r>
            <a:endParaRPr lang="en-US" dirty="0"/>
          </a:p>
          <a:p>
            <a:endParaRPr lang="en-US" sz="2400" dirty="0">
              <a:latin typeface="Times New Roman" panose="02020603050405020304"/>
              <a:cs typeface="Times New Roman" panose="02020603050405020304"/>
            </a:endParaRPr>
          </a:p>
          <a:p>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2- devolp amobile application.</a:t>
            </a:r>
            <a:endParaRPr lang="en-US" sz="2400" dirty="0">
              <a:latin typeface="Times New Roman" panose="02020603050405020304"/>
              <a:cs typeface="Times New Roman" panose="02020603050405020304"/>
            </a:endParaRPr>
          </a:p>
          <a:p>
            <a:endParaRPr lang="en-US" sz="2400" dirty="0">
              <a:latin typeface="Times New Roman" panose="02020603050405020304"/>
              <a:cs typeface="Times New Roman" panose="02020603050405020304"/>
            </a:endParaRPr>
          </a:p>
          <a:p>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3- Using deep learning model.</a:t>
            </a:r>
            <a:endParaRPr lang="en-US" sz="2400" dirty="0">
              <a:latin typeface="Times New Roman" panose="02020603050405020304"/>
              <a:cs typeface="Times New Roman" panose="02020603050405020304"/>
            </a:endParaRPr>
          </a:p>
          <a:p>
            <a:endParaRPr lang="en-US" sz="2400" dirty="0">
              <a:latin typeface="Times New Roman" panose="02020603050405020304"/>
              <a:cs typeface="Times New Roman" panose="02020603050405020304"/>
            </a:endParaRPr>
          </a:p>
          <a:p>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4- Detection depend on DNA sequence and Retina.</a:t>
            </a:r>
            <a:endParaRPr lang="en-US" sz="2400" dirty="0">
              <a:latin typeface="Times New Roman" panose="02020603050405020304"/>
              <a:cs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Shape 47"/>
          <p:cNvSpPr>
            <a:spLocks noGrp="1" noRot="1" noChangeAspect="1" noMove="1" noResize="1" noEditPoints="1" noAdjustHandles="1" noChangeArrowheads="1" noChangeShapeType="1" noTextEdit="1"/>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a:spLocks noGrp="1" noRot="1" noChangeAspect="1" noMove="1" noResize="1" noEditPoints="1" noAdjustHandles="1" noChangeArrowheads="1" noChangeShapeType="1" noTextEdit="1"/>
          </p:cNvSpPr>
          <p:nvPr/>
        </p:nvSpPr>
        <p:spPr>
          <a:xfrm>
            <a:off x="0" y="0"/>
            <a:ext cx="6117081"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
          <p:cNvSpPr>
            <a:spLocks noGrp="1" noRot="1" noChangeAspect="1" noMove="1" noResize="1" noEditPoints="1" noAdjustHandles="1" noChangeArrowheads="1" noChangeShapeType="1" noTextEdit="1"/>
          </p:cNvSpPr>
          <p:nvPr/>
        </p:nvSpPr>
        <p:spPr>
          <a:xfrm>
            <a:off x="103924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1" fmla="*/ 0 w 6096000"/>
              <a:gd name="connsiteY0-2" fmla="*/ 0 h 6858000"/>
              <a:gd name="connsiteX1-3" fmla="*/ 6096000 w 6096000"/>
              <a:gd name="connsiteY1-4" fmla="*/ 0 h 6858000"/>
              <a:gd name="connsiteX2-5" fmla="*/ 6096000 w 6096000"/>
              <a:gd name="connsiteY2-6" fmla="*/ 6858000 h 6858000"/>
              <a:gd name="connsiteX3-7" fmla="*/ 3058886 w 6096000"/>
              <a:gd name="connsiteY3-8" fmla="*/ 6858000 h 6858000"/>
              <a:gd name="connsiteX4-9" fmla="*/ 0 w 6096000"/>
              <a:gd name="connsiteY4-10" fmla="*/ 6858000 h 6858000"/>
              <a:gd name="connsiteX5" fmla="*/ 0 w 6096000"/>
              <a:gd name="connsiteY5" fmla="*/ 0 h 6858000"/>
              <a:gd name="connsiteX0-11" fmla="*/ 0 w 6096000"/>
              <a:gd name="connsiteY0-12" fmla="*/ 0 h 6858000"/>
              <a:gd name="connsiteX1-13" fmla="*/ 6096000 w 6096000"/>
              <a:gd name="connsiteY1-14" fmla="*/ 0 h 6858000"/>
              <a:gd name="connsiteX2-15" fmla="*/ 6096000 w 6096000"/>
              <a:gd name="connsiteY2-16" fmla="*/ 6858000 h 6858000"/>
              <a:gd name="connsiteX3-17" fmla="*/ 3037115 w 6096000"/>
              <a:gd name="connsiteY3-18" fmla="*/ 5889172 h 6858000"/>
              <a:gd name="connsiteX4-19" fmla="*/ 0 w 6096000"/>
              <a:gd name="connsiteY4-20" fmla="*/ 6858000 h 6858000"/>
              <a:gd name="connsiteX5-21" fmla="*/ 0 w 6096000"/>
              <a:gd name="connsiteY5-22" fmla="*/ 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p:cNvGrpSpPr>
            <a:grpSpLocks noGrp="1" noRot="1" noChangeAspect="1" noMove="1" noResize="1" noUngrp="1"/>
          </p:cNvGrpSpPr>
          <p:nvPr/>
        </p:nvGrpSpPr>
        <p:grpSpPr>
          <a:xfrm>
            <a:off x="2624798" y="4550150"/>
            <a:ext cx="867485" cy="115439"/>
            <a:chOff x="8910933" y="1861308"/>
            <a:chExt cx="867485" cy="115439"/>
          </a:xfrm>
        </p:grpSpPr>
        <p:sp>
          <p:nvSpPr>
            <p:cNvPr id="57" name="Rectangle 56"/>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1373858" y="1351429"/>
            <a:ext cx="3369365" cy="2871320"/>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gn="ctr">
              <a:lnSpc>
                <a:spcPct val="110000"/>
              </a:lnSpc>
              <a:spcBef>
                <a:spcPct val="0"/>
              </a:spcBef>
              <a:spcAft>
                <a:spcPts val="600"/>
              </a:spcAft>
            </a:pPr>
            <a:r>
              <a:rPr lang="en-US" sz="3200" b="1" spc="390" dirty="0">
                <a:solidFill>
                  <a:schemeClr val="tx2"/>
                </a:solidFill>
                <a:latin typeface="+mj-lt"/>
                <a:ea typeface="+mj-ea"/>
                <a:cs typeface="+mj-cs"/>
              </a:rPr>
              <a:t>REFERENCE</a:t>
            </a:r>
            <a:endParaRPr lang="en-US" sz="3200" b="1" spc="390" dirty="0">
              <a:solidFill>
                <a:schemeClr val="tx2"/>
              </a:solidFill>
              <a:latin typeface="+mj-lt"/>
              <a:ea typeface="+mj-ea"/>
              <a:cs typeface="+mj-cs"/>
            </a:endParaRPr>
          </a:p>
        </p:txBody>
      </p:sp>
      <p:sp>
        <p:nvSpPr>
          <p:cNvPr id="3" name="TextBox 2"/>
          <p:cNvSpPr txBox="1"/>
          <p:nvPr/>
        </p:nvSpPr>
        <p:spPr>
          <a:xfrm>
            <a:off x="7004988" y="865954"/>
            <a:ext cx="4306928" cy="5131235"/>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gn="ctr">
              <a:lnSpc>
                <a:spcPct val="110000"/>
              </a:lnSpc>
              <a:spcAft>
                <a:spcPts val="600"/>
              </a:spcAft>
            </a:pPr>
            <a:r>
              <a:rPr lang="en-US">
                <a:solidFill>
                  <a:schemeClr val="tx2"/>
                </a:solidFill>
                <a:hlinkClick r:id="rId1"/>
              </a:rPr>
              <a:t>https://github.com/SridharCR/Diabetes_Prediction</a:t>
            </a:r>
            <a:endParaRPr lang="en-US">
              <a:solidFill>
                <a:schemeClr val="tx2"/>
              </a:solidFill>
            </a:endParaRPr>
          </a:p>
          <a:p>
            <a:pPr algn="ctr">
              <a:lnSpc>
                <a:spcPct val="110000"/>
              </a:lnSpc>
              <a:spcAft>
                <a:spcPts val="600"/>
              </a:spcAft>
            </a:pPr>
            <a:endParaRPr lang="en-US">
              <a:solidFill>
                <a:schemeClr val="tx2"/>
              </a:solidFill>
            </a:endParaRPr>
          </a:p>
          <a:p>
            <a:r>
              <a:rPr lang="en-US">
                <a:ea typeface="+mn-lt"/>
                <a:cs typeface="+mn-lt"/>
              </a:rPr>
              <a:t>ttps://www.researchgate.net/publication/340700070_Prediction_of_Type_2_Diabetes_using_Machine_Learning_Classification_Methods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Grp="1" noRot="1" noChangeAspect="1" noMove="1" noResize="1" noUngrp="1"/>
          </p:cNvGrpSpPr>
          <p:nvPr/>
        </p:nvGrpSpPr>
        <p:grpSpPr>
          <a:xfrm>
            <a:off x="5662258" y="4240546"/>
            <a:ext cx="867485" cy="115439"/>
            <a:chOff x="8910933" y="1861308"/>
            <a:chExt cx="867485" cy="115439"/>
          </a:xfrm>
        </p:grpSpPr>
        <p:sp>
          <p:nvSpPr>
            <p:cNvPr id="10" name="Rectangle 9"/>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1" name="Straight Connector 10"/>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428461" y="1230924"/>
            <a:ext cx="7335079" cy="1969476"/>
          </a:xfrm>
          <a:prstGeom prst="rect">
            <a:avLst/>
          </a:prstGeom>
        </p:spPr>
        <p:txBody>
          <a:bodyPr rot="0" spcFirstLastPara="0" vertOverflow="overflow" horzOverflow="overflow" vert="horz" lIns="91440" tIns="45720" rIns="91440" bIns="45720" numCol="1" spcCol="0" rtlCol="0" fromWordArt="0" anchor="b" anchorCtr="0" forceAA="0" compatLnSpc="1">
            <a:normAutofit/>
          </a:bodyPr>
          <a:lstStyle/>
          <a:p>
            <a:pPr algn="ctr">
              <a:lnSpc>
                <a:spcPct val="110000"/>
              </a:lnSpc>
              <a:spcBef>
                <a:spcPct val="0"/>
              </a:spcBef>
              <a:spcAft>
                <a:spcPts val="600"/>
              </a:spcAft>
            </a:pPr>
            <a:r>
              <a:rPr lang="en-US" sz="4000" kern="1200" cap="all" spc="390" baseline="0" dirty="0">
                <a:solidFill>
                  <a:schemeClr val="tx2"/>
                </a:solidFill>
                <a:latin typeface="+mj-lt"/>
                <a:ea typeface="+mj-ea"/>
                <a:cs typeface="+mj-cs"/>
              </a:rPr>
              <a:t>Thank you</a:t>
            </a:r>
            <a:endParaRPr lang="en-US" sz="4000" kern="1200" cap="all" spc="390" baseline="0" dirty="0">
              <a:solidFill>
                <a:schemeClr val="tx2"/>
              </a:solidFill>
              <a:latin typeface="+mj-lt"/>
              <a:ea typeface="+mj-ea"/>
              <a:cs typeface="+mj-cs"/>
            </a:endParaRPr>
          </a:p>
        </p:txBody>
      </p:sp>
      <p:grpSp>
        <p:nvGrpSpPr>
          <p:cNvPr id="18" name="Group 17"/>
          <p:cNvGrpSpPr>
            <a:grpSpLocks noGrp="1" noRot="1" noChangeAspect="1" noMove="1" noResize="1" noUngrp="1"/>
          </p:cNvGrpSpPr>
          <p:nvPr/>
        </p:nvGrpSpPr>
        <p:grpSpPr>
          <a:xfrm>
            <a:off x="5662258" y="3889173"/>
            <a:ext cx="867485" cy="115439"/>
            <a:chOff x="8910933" y="1861308"/>
            <a:chExt cx="867485" cy="115439"/>
          </a:xfrm>
        </p:grpSpPr>
        <p:sp>
          <p:nvSpPr>
            <p:cNvPr id="19" name="Rectangle 18"/>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0" name="Straight Connector 19"/>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5" name="Rectangle 64"/>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
          <p:cNvSpPr>
            <a:spLocks noGrp="1" noRot="1" noChangeAspect="1" noMove="1" noResize="1" noEditPoints="1" noAdjustHandles="1" noChangeArrowheads="1" noChangeShapeType="1" noTextEdit="1"/>
          </p:cNvSpPr>
          <p:nvPr/>
        </p:nvSpPr>
        <p:spPr>
          <a:xfrm>
            <a:off x="610235" y="55372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1" fmla="*/ 0 w 6096000"/>
              <a:gd name="connsiteY0-2" fmla="*/ 0 h 6858000"/>
              <a:gd name="connsiteX1-3" fmla="*/ 6096000 w 6096000"/>
              <a:gd name="connsiteY1-4" fmla="*/ 0 h 6858000"/>
              <a:gd name="connsiteX2-5" fmla="*/ 6096000 w 6096000"/>
              <a:gd name="connsiteY2-6" fmla="*/ 6858000 h 6858000"/>
              <a:gd name="connsiteX3-7" fmla="*/ 3058886 w 6096000"/>
              <a:gd name="connsiteY3-8" fmla="*/ 6858000 h 6858000"/>
              <a:gd name="connsiteX4-9" fmla="*/ 0 w 6096000"/>
              <a:gd name="connsiteY4-10" fmla="*/ 6858000 h 6858000"/>
              <a:gd name="connsiteX5" fmla="*/ 0 w 6096000"/>
              <a:gd name="connsiteY5" fmla="*/ 0 h 6858000"/>
              <a:gd name="connsiteX0-11" fmla="*/ 0 w 6096000"/>
              <a:gd name="connsiteY0-12" fmla="*/ 0 h 6858000"/>
              <a:gd name="connsiteX1-13" fmla="*/ 6096000 w 6096000"/>
              <a:gd name="connsiteY1-14" fmla="*/ 0 h 6858000"/>
              <a:gd name="connsiteX2-15" fmla="*/ 6096000 w 6096000"/>
              <a:gd name="connsiteY2-16" fmla="*/ 6858000 h 6858000"/>
              <a:gd name="connsiteX3-17" fmla="*/ 3037115 w 6096000"/>
              <a:gd name="connsiteY3-18" fmla="*/ 5889172 h 6858000"/>
              <a:gd name="connsiteX4-19" fmla="*/ 0 w 6096000"/>
              <a:gd name="connsiteY4-20" fmla="*/ 6858000 h 6858000"/>
              <a:gd name="connsiteX5-21" fmla="*/ 0 w 6096000"/>
              <a:gd name="connsiteY5-22" fmla="*/ 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9358" y="843521"/>
            <a:ext cx="3995397" cy="1239627"/>
          </a:xfrm>
        </p:spPr>
        <p:txBody>
          <a:bodyPr anchor="b">
            <a:normAutofit/>
          </a:bodyPr>
          <a:lstStyle/>
          <a:p>
            <a:pPr algn="ctr"/>
            <a:r>
              <a:rPr lang="en-US" b="1" dirty="0">
                <a:latin typeface="Times New Roman" panose="02020603050405020304" charset="0"/>
                <a:cs typeface="Times New Roman" panose="02020603050405020304" charset="0"/>
              </a:rPr>
              <a:t>TEAM MEMBERS</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062990" y="2559685"/>
            <a:ext cx="3928110" cy="3855085"/>
          </a:xfrm>
        </p:spPr>
        <p:txBody>
          <a:bodyPr vert="horz" lIns="91440" tIns="45720" rIns="91440" bIns="45720" rtlCol="0" anchor="t">
            <a:noAutofit/>
          </a:bodyPr>
          <a:lstStyle/>
          <a:p>
            <a:pPr>
              <a:lnSpc>
                <a:spcPct val="100000"/>
              </a:lnSpc>
            </a:pPr>
            <a:r>
              <a:rPr lang="en-US" sz="2400" dirty="0">
                <a:latin typeface="Times New Roman" panose="02020603050405020304" charset="0"/>
                <a:ea typeface="+mn-lt"/>
                <a:cs typeface="Times New Roman" panose="02020603050405020304" charset="0"/>
              </a:rPr>
              <a:t>1- Moataz Mohamed</a:t>
            </a:r>
            <a:endParaRPr lang="en-US" sz="2400" dirty="0">
              <a:latin typeface="Times New Roman" panose="02020603050405020304" charset="0"/>
              <a:cs typeface="Times New Roman" panose="02020603050405020304" charset="0"/>
            </a:endParaRPr>
          </a:p>
          <a:p>
            <a:pPr>
              <a:lnSpc>
                <a:spcPct val="100000"/>
              </a:lnSpc>
            </a:pPr>
            <a:r>
              <a:rPr lang="en-US" sz="2400" dirty="0">
                <a:latin typeface="Times New Roman" panose="02020603050405020304" charset="0"/>
                <a:ea typeface="+mn-lt"/>
                <a:cs typeface="Times New Roman" panose="02020603050405020304" charset="0"/>
              </a:rPr>
              <a:t>2- Mahmoud Salah </a:t>
            </a:r>
            <a:endParaRPr lang="en-US" sz="2400" dirty="0">
              <a:latin typeface="Times New Roman" panose="02020603050405020304" charset="0"/>
              <a:ea typeface="+mn-lt"/>
              <a:cs typeface="Times New Roman" panose="02020603050405020304" charset="0"/>
            </a:endParaRPr>
          </a:p>
          <a:p>
            <a:pPr>
              <a:lnSpc>
                <a:spcPct val="100000"/>
              </a:lnSpc>
            </a:pPr>
            <a:r>
              <a:rPr lang="en-US" sz="2400" dirty="0">
                <a:latin typeface="Times New Roman" panose="02020603050405020304" charset="0"/>
                <a:ea typeface="+mn-lt"/>
                <a:cs typeface="Times New Roman" panose="02020603050405020304" charset="0"/>
              </a:rPr>
              <a:t>3- Abd ElAziz Aoun</a:t>
            </a:r>
            <a:endParaRPr lang="en-US" sz="2400" dirty="0">
              <a:latin typeface="Times New Roman" panose="02020603050405020304" charset="0"/>
              <a:ea typeface="+mn-lt"/>
              <a:cs typeface="Times New Roman" panose="02020603050405020304" charset="0"/>
            </a:endParaRPr>
          </a:p>
          <a:p>
            <a:pPr>
              <a:lnSpc>
                <a:spcPct val="100000"/>
              </a:lnSpc>
            </a:pPr>
            <a:r>
              <a:rPr lang="en-US" sz="2400" dirty="0">
                <a:latin typeface="Times New Roman" panose="02020603050405020304" charset="0"/>
                <a:ea typeface="+mn-lt"/>
                <a:cs typeface="Times New Roman" panose="02020603050405020304" charset="0"/>
              </a:rPr>
              <a:t>4- Bassant Adel</a:t>
            </a:r>
            <a:endParaRPr lang="en-US" sz="2400" dirty="0">
              <a:latin typeface="Times New Roman" panose="02020603050405020304" charset="0"/>
              <a:ea typeface="+mn-lt"/>
              <a:cs typeface="Times New Roman" panose="02020603050405020304" charset="0"/>
            </a:endParaRPr>
          </a:p>
          <a:p>
            <a:pPr>
              <a:lnSpc>
                <a:spcPct val="100000"/>
              </a:lnSpc>
            </a:pPr>
            <a:r>
              <a:rPr lang="en-US" sz="2400" dirty="0">
                <a:latin typeface="Times New Roman" panose="02020603050405020304" charset="0"/>
                <a:ea typeface="+mn-lt"/>
                <a:cs typeface="Times New Roman" panose="02020603050405020304" charset="0"/>
              </a:rPr>
              <a:t>5- Mirna Mahmoud</a:t>
            </a:r>
            <a:endParaRPr lang="en-US" sz="2400" dirty="0">
              <a:latin typeface="Times New Roman" panose="02020603050405020304" charset="0"/>
              <a:cs typeface="Times New Roman" panose="02020603050405020304" charset="0"/>
            </a:endParaRPr>
          </a:p>
          <a:p>
            <a:pPr>
              <a:lnSpc>
                <a:spcPct val="100000"/>
              </a:lnSpc>
            </a:pPr>
            <a:r>
              <a:rPr lang="en-US" sz="2400" dirty="0">
                <a:latin typeface="Times New Roman" panose="02020603050405020304" charset="0"/>
                <a:ea typeface="+mn-lt"/>
                <a:cs typeface="Times New Roman" panose="02020603050405020304" charset="0"/>
              </a:rPr>
              <a:t>6- Gehad Mahmoud</a:t>
            </a:r>
            <a:endParaRPr lang="en-US" sz="2400" dirty="0">
              <a:latin typeface="Times New Roman" panose="02020603050405020304" charset="0"/>
              <a:ea typeface="+mn-lt"/>
              <a:cs typeface="Times New Roman" panose="02020603050405020304" charset="0"/>
            </a:endParaRPr>
          </a:p>
          <a:p>
            <a:pPr>
              <a:lnSpc>
                <a:spcPct val="100000"/>
              </a:lnSpc>
            </a:pPr>
            <a:r>
              <a:rPr lang="en-US" sz="2400" dirty="0">
                <a:latin typeface="Times New Roman" panose="02020603050405020304" charset="0"/>
                <a:ea typeface="+mn-lt"/>
                <a:cs typeface="Times New Roman" panose="02020603050405020304" charset="0"/>
              </a:rPr>
              <a:t>7- Noha </a:t>
            </a:r>
            <a:r>
              <a:rPr lang="en-US" sz="2400" dirty="0" err="1">
                <a:latin typeface="Times New Roman" panose="02020603050405020304" charset="0"/>
                <a:ea typeface="+mn-lt"/>
                <a:cs typeface="Times New Roman" panose="02020603050405020304" charset="0"/>
              </a:rPr>
              <a:t>AbdulHawahab</a:t>
            </a:r>
            <a:endParaRPr lang="en-US" sz="2400" dirty="0">
              <a:latin typeface="Times New Roman" panose="02020603050405020304" charset="0"/>
              <a:ea typeface="+mn-lt"/>
              <a:cs typeface="Times New Roman" panose="02020603050405020304" charset="0"/>
            </a:endParaRPr>
          </a:p>
          <a:p>
            <a:pPr>
              <a:lnSpc>
                <a:spcPct val="100000"/>
              </a:lnSpc>
            </a:pPr>
            <a:r>
              <a:rPr lang="en-US" sz="2400" dirty="0">
                <a:latin typeface="Times New Roman" panose="02020603050405020304" charset="0"/>
                <a:ea typeface="+mn-lt"/>
                <a:cs typeface="Times New Roman" panose="02020603050405020304" charset="0"/>
              </a:rPr>
              <a:t>8- Haidy Sobhi</a:t>
            </a:r>
            <a:endParaRPr lang="en-US" sz="2400" dirty="0">
              <a:latin typeface="Times New Roman" panose="02020603050405020304" charset="0"/>
              <a:ea typeface="+mn-lt"/>
              <a:cs typeface="Times New Roman" panose="02020603050405020304" charset="0"/>
            </a:endParaRPr>
          </a:p>
        </p:txBody>
      </p:sp>
      <p:pic>
        <p:nvPicPr>
          <p:cNvPr id="21" name="Picture 21" descr="Graphical user interface&#10;&#10;Description automatically generated"/>
          <p:cNvPicPr>
            <a:picLocks noChangeAspect="1"/>
          </p:cNvPicPr>
          <p:nvPr/>
        </p:nvPicPr>
        <p:blipFill>
          <a:blip r:embed="rId1" cstate="print"/>
          <a:stretch>
            <a:fillRect/>
          </a:stretch>
        </p:blipFill>
        <p:spPr>
          <a:xfrm>
            <a:off x="5905500" y="1569711"/>
            <a:ext cx="5715000" cy="3803072"/>
          </a:xfrm>
          <a:prstGeom prst="rect">
            <a:avLst/>
          </a:prstGeom>
        </p:spPr>
      </p:pic>
      <p:grpSp>
        <p:nvGrpSpPr>
          <p:cNvPr id="69" name="Group 68"/>
          <p:cNvGrpSpPr>
            <a:grpSpLocks noGrp="1" noRot="1" noChangeAspect="1" noMove="1" noResize="1" noUngrp="1"/>
          </p:cNvGrpSpPr>
          <p:nvPr/>
        </p:nvGrpSpPr>
        <p:grpSpPr>
          <a:xfrm>
            <a:off x="2593179" y="2330931"/>
            <a:ext cx="867485" cy="115439"/>
            <a:chOff x="8910933" y="1861308"/>
            <a:chExt cx="867485" cy="115439"/>
          </a:xfrm>
        </p:grpSpPr>
        <p:sp>
          <p:nvSpPr>
            <p:cNvPr id="70" name="Rectangle 69"/>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a:spLocks noGrp="1" noRot="1" noChangeAspect="1" noMove="1" noResize="1" noEditPoints="1" noAdjustHandles="1" noChangeArrowheads="1" noChangeShapeType="1" noTextEdit="1"/>
          </p:cNvSpPr>
          <p:nvPr/>
        </p:nvSpPr>
        <p:spPr>
          <a:xfrm>
            <a:off x="0" y="-5798"/>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US" dirty="0"/>
          </a:p>
        </p:txBody>
      </p:sp>
      <p:pic>
        <p:nvPicPr>
          <p:cNvPr id="5" name="Picture 4" descr="The calendar on a table stacked on top of notebooks"/>
          <p:cNvPicPr>
            <a:picLocks noChangeAspect="1"/>
          </p:cNvPicPr>
          <p:nvPr/>
        </p:nvPicPr>
        <p:blipFill rotWithShape="1">
          <a:blip r:embed="rId1" cstate="print"/>
          <a:srcRect t="15659"/>
          <a:stretch>
            <a:fillRect/>
          </a:stretch>
        </p:blipFill>
        <p:spPr>
          <a:xfrm>
            <a:off x="20" y="-5798"/>
            <a:ext cx="12191980" cy="6863798"/>
          </a:xfrm>
          <a:prstGeom prst="rect">
            <a:avLst/>
          </a:prstGeom>
        </p:spPr>
      </p:pic>
      <p:sp>
        <p:nvSpPr>
          <p:cNvPr id="44" name="Rectangle 43"/>
          <p:cNvSpPr>
            <a:spLocks noGrp="1" noRot="1" noChangeAspect="1" noMove="1" noResize="1" noEditPoints="1" noAdjustHandles="1" noChangeArrowheads="1" noChangeShapeType="1" noTextEdit="1"/>
          </p:cNvSpPr>
          <p:nvPr/>
        </p:nvSpPr>
        <p:spPr>
          <a:xfrm>
            <a:off x="723901" y="723900"/>
            <a:ext cx="10744199" cy="5398604"/>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857829" y="790212"/>
            <a:ext cx="8476343" cy="1033077"/>
          </a:xfrm>
        </p:spPr>
        <p:txBody>
          <a:bodyPr anchor="b">
            <a:normAutofit/>
          </a:bodyPr>
          <a:lstStyle/>
          <a:p>
            <a:pPr algn="ctr"/>
            <a:r>
              <a:rPr lang="en-US" b="1" dirty="0">
                <a:latin typeface="Times New Roman" panose="02020603050405020304" charset="0"/>
                <a:cs typeface="Times New Roman" panose="02020603050405020304" charset="0"/>
              </a:rPr>
              <a:t>AGENDA</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605280" y="1927225"/>
            <a:ext cx="8799195" cy="3114675"/>
          </a:xfrm>
        </p:spPr>
        <p:txBody>
          <a:bodyPr vert="horz" lIns="91440" tIns="45720" rIns="91440" bIns="45720" rtlCol="0" anchor="ctr">
            <a:normAutofit fontScale="50000" lnSpcReduction="10000"/>
          </a:bodyPr>
          <a:lstStyle/>
          <a:p>
            <a:pPr lvl="3" algn="ctr">
              <a:lnSpc>
                <a:spcPct val="100000"/>
              </a:lnSpc>
              <a:buSzPct val="85000"/>
            </a:pPr>
            <a:r>
              <a:rPr lang="en-US" sz="4570" dirty="0"/>
              <a:t>1.Introduction..............................................4</a:t>
            </a:r>
            <a:endParaRPr lang="en-US" sz="4570" dirty="0"/>
          </a:p>
          <a:p>
            <a:pPr lvl="3" algn="ctr">
              <a:lnSpc>
                <a:spcPct val="100000"/>
              </a:lnSpc>
              <a:buSzPct val="85000"/>
            </a:pPr>
            <a:r>
              <a:rPr lang="en-US" sz="4570" dirty="0"/>
              <a:t>2.Problem....................................................5</a:t>
            </a:r>
            <a:endParaRPr lang="en-US" sz="4570" dirty="0"/>
          </a:p>
          <a:p>
            <a:pPr lvl="3" algn="ctr">
              <a:lnSpc>
                <a:spcPct val="100000"/>
              </a:lnSpc>
              <a:buSzPct val="85000"/>
            </a:pPr>
            <a:r>
              <a:rPr lang="en-US" sz="4570" dirty="0"/>
              <a:t>3.Proposed framework.................................6</a:t>
            </a:r>
            <a:endParaRPr lang="en-US" sz="4570" dirty="0"/>
          </a:p>
          <a:p>
            <a:pPr lvl="3" algn="ctr">
              <a:lnSpc>
                <a:spcPct val="100000"/>
              </a:lnSpc>
              <a:buSzPct val="85000"/>
            </a:pPr>
            <a:r>
              <a:rPr lang="en-US" sz="4570" dirty="0"/>
              <a:t>.4.Results...................................................11</a:t>
            </a:r>
            <a:endParaRPr lang="en-US" sz="4570" dirty="0"/>
          </a:p>
          <a:p>
            <a:pPr lvl="3" algn="ctr">
              <a:lnSpc>
                <a:spcPct val="100000"/>
              </a:lnSpc>
              <a:buSzPct val="85000"/>
            </a:pPr>
            <a:r>
              <a:rPr lang="en-US" sz="4570" dirty="0"/>
              <a:t>5.Conclusion..............................................12</a:t>
            </a:r>
            <a:endParaRPr lang="en-US" sz="4570" dirty="0"/>
          </a:p>
          <a:p>
            <a:pPr lvl="3" algn="ctr">
              <a:lnSpc>
                <a:spcPct val="100000"/>
              </a:lnSpc>
              <a:buSzPct val="85000"/>
            </a:pPr>
            <a:r>
              <a:rPr lang="en-US" sz="4570" dirty="0"/>
              <a:t>6.Future work............................................13</a:t>
            </a:r>
            <a:endParaRPr lang="en-US" sz="4570" dirty="0"/>
          </a:p>
          <a:p>
            <a:pPr lvl="3" algn="ctr">
              <a:lnSpc>
                <a:spcPct val="100000"/>
              </a:lnSpc>
              <a:buSzPct val="85000"/>
            </a:pPr>
            <a:r>
              <a:rPr lang="en-US" sz="4570" dirty="0"/>
              <a:t>7.Reference...............................................14</a:t>
            </a:r>
            <a:endParaRPr lang="en-US" sz="4570" dirty="0"/>
          </a:p>
          <a:p>
            <a:pPr algn="ctr">
              <a:lnSpc>
                <a:spcPct val="100000"/>
              </a:lnSpc>
            </a:pPr>
            <a:br>
              <a:rPr lang="en-US" sz="1000" dirty="0"/>
            </a:br>
            <a:endParaRPr lang="en-US" sz="1000"/>
          </a:p>
          <a:p>
            <a:pPr algn="ctr">
              <a:lnSpc>
                <a:spcPct val="100000"/>
              </a:lnSpc>
            </a:pPr>
            <a:endParaRPr lang="en-US" sz="1000"/>
          </a:p>
        </p:txBody>
      </p:sp>
      <p:grpSp>
        <p:nvGrpSpPr>
          <p:cNvPr id="46" name="Group 45"/>
          <p:cNvGrpSpPr>
            <a:grpSpLocks noGrp="1" noRot="1" noChangeAspect="1" noMove="1" noResize="1" noUngrp="1"/>
          </p:cNvGrpSpPr>
          <p:nvPr/>
        </p:nvGrpSpPr>
        <p:grpSpPr>
          <a:xfrm>
            <a:off x="5662258" y="5357309"/>
            <a:ext cx="867485" cy="115439"/>
            <a:chOff x="8910933" y="1861308"/>
            <a:chExt cx="867485" cy="115439"/>
          </a:xfrm>
        </p:grpSpPr>
        <p:sp>
          <p:nvSpPr>
            <p:cNvPr id="47" name="Rectangle 46"/>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24"/>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dirty="0"/>
          </a:p>
        </p:txBody>
      </p:sp>
      <p:sp>
        <p:nvSpPr>
          <p:cNvPr id="2" name="Title 1"/>
          <p:cNvSpPr>
            <a:spLocks noGrp="1"/>
          </p:cNvSpPr>
          <p:nvPr>
            <p:ph type="title"/>
          </p:nvPr>
        </p:nvSpPr>
        <p:spPr>
          <a:xfrm>
            <a:off x="333894" y="297353"/>
            <a:ext cx="3369365" cy="1361698"/>
          </a:xfrm>
        </p:spPr>
        <p:txBody>
          <a:bodyPr anchor="ctr">
            <a:normAutofit/>
          </a:bodyPr>
          <a:lstStyle/>
          <a:p>
            <a:pPr algn="ctr"/>
            <a:r>
              <a:rPr lang="en-US" sz="2800" b="1" dirty="0"/>
              <a:t>INTRODUCTION</a:t>
            </a:r>
            <a:endParaRPr lang="en-US" sz="2800" b="1" dirty="0"/>
          </a:p>
        </p:txBody>
      </p:sp>
      <p:sp>
        <p:nvSpPr>
          <p:cNvPr id="3" name="Content Placeholder 2"/>
          <p:cNvSpPr>
            <a:spLocks noGrp="1"/>
          </p:cNvSpPr>
          <p:nvPr>
            <p:ph idx="1"/>
          </p:nvPr>
        </p:nvSpPr>
        <p:spPr>
          <a:xfrm>
            <a:off x="3904675" y="154352"/>
            <a:ext cx="8289769" cy="8496912"/>
          </a:xfrm>
        </p:spPr>
        <p:txBody>
          <a:bodyPr vert="horz" lIns="91440" tIns="45720" rIns="91440" bIns="45720" rtlCol="0" anchor="ctr">
            <a:noAutofit/>
          </a:bodyPr>
          <a:lstStyle/>
          <a:p>
            <a:pPr marL="342900" indent="-342900" algn="just">
              <a:lnSpc>
                <a:spcPct val="150000"/>
              </a:lnSpc>
              <a:buFont typeface="Wingdings" panose="05000000000000000000"/>
              <a:buChar char="ü"/>
            </a:pPr>
            <a:r>
              <a:rPr lang="en-GB" sz="2400" b="1" dirty="0">
                <a:latin typeface="Times New Roman" panose="02020603050405020304"/>
                <a:cs typeface="Times New Roman" panose="02020603050405020304"/>
              </a:rPr>
              <a:t>What is the diabetes?</a:t>
            </a:r>
            <a:endParaRPr lang="en-GB" sz="2400" b="1" dirty="0">
              <a:latin typeface="Times New Roman" panose="02020603050405020304"/>
              <a:cs typeface="Times New Roman" panose="02020603050405020304"/>
            </a:endParaRPr>
          </a:p>
          <a:p>
            <a:pPr algn="just">
              <a:lnSpc>
                <a:spcPct val="150000"/>
              </a:lnSpc>
            </a:pPr>
            <a:r>
              <a:rPr lang="en-GB" dirty="0">
                <a:solidFill>
                  <a:schemeClr val="tx1"/>
                </a:solidFill>
                <a:latin typeface="Times New Roman" panose="02020603050405020304"/>
                <a:ea typeface="+mn-lt"/>
                <a:cs typeface="+mn-lt"/>
              </a:rPr>
              <a:t>Diabetes is a disease that occurs when your blood glucose, also called blood sugar, is too high. Glucose is your body’s main source of energy. Your body can make glucose, but glucose also comes from the food you eat.</a:t>
            </a:r>
            <a:endParaRPr lang="en-GB">
              <a:solidFill>
                <a:schemeClr val="tx1"/>
              </a:solidFill>
              <a:latin typeface="Times New Roman" panose="02020603050405020304"/>
              <a:ea typeface="+mn-lt"/>
              <a:cs typeface="Times New Roman" panose="02020603050405020304" charset="0"/>
            </a:endParaRPr>
          </a:p>
          <a:p>
            <a:pPr marL="342900" indent="-342900" algn="just">
              <a:lnSpc>
                <a:spcPct val="150000"/>
              </a:lnSpc>
              <a:buFont typeface="Wingdings" panose="05000000000000000000"/>
              <a:buChar char="ü"/>
            </a:pPr>
            <a:r>
              <a:rPr lang="en-GB" sz="2400" b="1" dirty="0">
                <a:solidFill>
                  <a:srgbClr val="202124"/>
                </a:solidFill>
                <a:latin typeface="Times New Roman" panose="02020603050405020304"/>
                <a:cs typeface="Times New Roman" panose="02020603050405020304"/>
              </a:rPr>
              <a:t>Types of Diabetes?</a:t>
            </a:r>
            <a:endParaRPr lang="en-GB" sz="2400" b="1" dirty="0">
              <a:solidFill>
                <a:srgbClr val="575757"/>
              </a:solidFill>
              <a:latin typeface="Times New Roman" panose="02020603050405020304"/>
              <a:cs typeface="Times New Roman" panose="02020603050405020304"/>
            </a:endParaRPr>
          </a:p>
          <a:p>
            <a:pPr algn="just">
              <a:lnSpc>
                <a:spcPct val="150000"/>
              </a:lnSpc>
            </a:pPr>
            <a:r>
              <a:rPr lang="en-GB" sz="2400" dirty="0">
                <a:solidFill>
                  <a:srgbClr val="202124"/>
                </a:solidFill>
                <a:latin typeface="Times New Roman" panose="02020603050405020304"/>
                <a:cs typeface="Times New Roman" panose="02020603050405020304"/>
              </a:rPr>
              <a:t> </a:t>
            </a:r>
            <a:r>
              <a:rPr lang="en-GB" dirty="0">
                <a:solidFill>
                  <a:schemeClr val="tx1"/>
                </a:solidFill>
                <a:latin typeface="Times New Roman" panose="02020603050405020304"/>
                <a:cs typeface="Times New Roman" panose="02020603050405020304"/>
              </a:rPr>
              <a:t>Type 1</a:t>
            </a:r>
            <a:endParaRPr lang="en-GB" dirty="0">
              <a:solidFill>
                <a:schemeClr val="tx1"/>
              </a:solidFill>
              <a:latin typeface="Times New Roman" panose="02020603050405020304"/>
              <a:cs typeface="Times New Roman" panose="02020603050405020304"/>
            </a:endParaRPr>
          </a:p>
          <a:p>
            <a:pPr algn="just">
              <a:lnSpc>
                <a:spcPct val="150000"/>
              </a:lnSpc>
            </a:pPr>
            <a:r>
              <a:rPr lang="en-GB" dirty="0">
                <a:solidFill>
                  <a:schemeClr val="tx1"/>
                </a:solidFill>
                <a:latin typeface="Times New Roman" panose="02020603050405020304"/>
                <a:cs typeface="Times New Roman" panose="02020603050405020304"/>
              </a:rPr>
              <a:t> Type 2</a:t>
            </a:r>
            <a:endParaRPr lang="en-GB" dirty="0">
              <a:solidFill>
                <a:schemeClr val="tx1"/>
              </a:solidFill>
              <a:latin typeface="Times New Roman" panose="02020603050405020304"/>
              <a:cs typeface="Times New Roman" panose="02020603050405020304"/>
            </a:endParaRPr>
          </a:p>
          <a:p>
            <a:pPr marL="342900" indent="-342900" algn="just">
              <a:lnSpc>
                <a:spcPct val="150000"/>
              </a:lnSpc>
              <a:buFont typeface="Wingdings" panose="05000000000000000000"/>
              <a:buChar char="ü"/>
            </a:pPr>
            <a:r>
              <a:rPr lang="en-GB" sz="2400" b="1" dirty="0">
                <a:solidFill>
                  <a:srgbClr val="202124"/>
                </a:solidFill>
                <a:latin typeface="Times New Roman" panose="02020603050405020304"/>
                <a:ea typeface="+mn-lt"/>
                <a:cs typeface="Times New Roman" panose="02020603050405020304"/>
              </a:rPr>
              <a:t>What factors predict diabetes?</a:t>
            </a:r>
            <a:endParaRPr lang="en-GB" sz="2400" b="1" dirty="0">
              <a:latin typeface="Times New Roman" panose="02020603050405020304"/>
              <a:cs typeface="Times New Roman" panose="02020603050405020304"/>
            </a:endParaRPr>
          </a:p>
          <a:p>
            <a:pPr algn="just">
              <a:lnSpc>
                <a:spcPct val="150000"/>
              </a:lnSpc>
            </a:pPr>
            <a:r>
              <a:rPr lang="en-GB" dirty="0">
                <a:solidFill>
                  <a:schemeClr val="tx1"/>
                </a:solidFill>
                <a:latin typeface="Times New Roman" panose="02020603050405020304"/>
                <a:ea typeface="+mn-lt"/>
                <a:cs typeface="+mn-lt"/>
              </a:rPr>
              <a:t>the disease is predicted by many factors, including family history, lifestyle locations, medical stimulus for blood, body levels, body index (BMI), and blood pressure.</a:t>
            </a:r>
            <a:endParaRPr lang="en-GB">
              <a:solidFill>
                <a:schemeClr val="tx1"/>
              </a:solidFill>
              <a:latin typeface="Times New Roman" panose="02020603050405020304"/>
              <a:cs typeface="Times New Roman" panose="02020603050405020304"/>
            </a:endParaRPr>
          </a:p>
          <a:p>
            <a:pPr marL="342900" indent="-342900" algn="just">
              <a:lnSpc>
                <a:spcPct val="150000"/>
              </a:lnSpc>
              <a:buFont typeface="Wingdings" panose="05000000000000000000"/>
              <a:buChar char="ü"/>
            </a:pPr>
            <a:endParaRPr lang="en-GB" sz="1800" dirty="0">
              <a:solidFill>
                <a:srgbClr val="575757"/>
              </a:solidFill>
              <a:latin typeface="Times New Roman" panose="02020603050405020304"/>
              <a:cs typeface="Times New Roman" panose="02020603050405020304" charset="0"/>
            </a:endParaRPr>
          </a:p>
          <a:p>
            <a:pPr marL="342900" indent="-342900" algn="just">
              <a:lnSpc>
                <a:spcPct val="150000"/>
              </a:lnSpc>
              <a:buFont typeface="Wingdings" panose="05000000000000000000"/>
              <a:buChar char="ü"/>
            </a:pPr>
            <a:endParaRPr lang="en-GB" sz="1800" dirty="0">
              <a:solidFill>
                <a:srgbClr val="575757"/>
              </a:solidFill>
              <a:latin typeface="Times New Roman" panose="02020603050405020304"/>
              <a:cs typeface="Times New Roman" panose="02020603050405020304" charset="0"/>
            </a:endParaRPr>
          </a:p>
          <a:p>
            <a:pPr marL="342900" indent="-342900" algn="just">
              <a:lnSpc>
                <a:spcPct val="150000"/>
              </a:lnSpc>
              <a:buFont typeface="Wingdings" panose="05000000000000000000"/>
              <a:buChar char="ü"/>
            </a:pPr>
            <a:endParaRPr lang="en-GB" sz="1800" dirty="0">
              <a:solidFill>
                <a:srgbClr val="575757"/>
              </a:solidFill>
              <a:latin typeface="Times New Roman" panose="02020603050405020304"/>
              <a:cs typeface="Times New Roman" panose="02020603050405020304" charset="0"/>
            </a:endParaRPr>
          </a:p>
        </p:txBody>
      </p:sp>
      <p:pic>
        <p:nvPicPr>
          <p:cNvPr id="12" name="Picture 12" descr="A picture containing diagram&#10;&#10;Description automatically generated"/>
          <p:cNvPicPr>
            <a:picLocks noChangeAspect="1"/>
          </p:cNvPicPr>
          <p:nvPr/>
        </p:nvPicPr>
        <p:blipFill>
          <a:blip r:embed="rId1"/>
          <a:stretch>
            <a:fillRect/>
          </a:stretch>
        </p:blipFill>
        <p:spPr>
          <a:xfrm>
            <a:off x="138023" y="1766978"/>
            <a:ext cx="3648973" cy="447423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770" y="600710"/>
            <a:ext cx="3132455" cy="777240"/>
          </a:xfrm>
        </p:spPr>
        <p:txBody>
          <a:bodyPr/>
          <a:lstStyle/>
          <a:p>
            <a:r>
              <a:rPr lang="en-US" b="1" dirty="0"/>
              <a:t>  PROBLEM</a:t>
            </a:r>
            <a:endParaRPr lang="en-US" b="1" dirty="0"/>
          </a:p>
        </p:txBody>
      </p:sp>
      <p:sp>
        <p:nvSpPr>
          <p:cNvPr id="4" name="Text Placeholder 3"/>
          <p:cNvSpPr>
            <a:spLocks noGrp="1"/>
          </p:cNvSpPr>
          <p:nvPr>
            <p:ph type="body" idx="1"/>
          </p:nvPr>
        </p:nvSpPr>
        <p:spPr>
          <a:xfrm>
            <a:off x="395605" y="2012950"/>
            <a:ext cx="3138170" cy="3891280"/>
          </a:xfrm>
        </p:spPr>
        <p:txBody>
          <a:bodyPr/>
          <a:lstStyle/>
          <a:p>
            <a:endParaRPr lang="en-US" b="1" dirty="0"/>
          </a:p>
        </p:txBody>
      </p:sp>
      <p:sp>
        <p:nvSpPr>
          <p:cNvPr id="5" name="Text Placeholder 4"/>
          <p:cNvSpPr>
            <a:spLocks noGrp="1"/>
          </p:cNvSpPr>
          <p:nvPr>
            <p:ph type="body" sz="quarter" idx="3"/>
          </p:nvPr>
        </p:nvSpPr>
        <p:spPr>
          <a:xfrm>
            <a:off x="4161155" y="563880"/>
            <a:ext cx="7720965" cy="814070"/>
          </a:xfrm>
        </p:spPr>
        <p:txBody>
          <a:bodyPr>
            <a:noAutofit/>
          </a:bodyPr>
          <a:lstStyle/>
          <a:p>
            <a:r>
              <a:rPr lang="en-US" sz="2400" b="1" dirty="0"/>
              <a:t>Reasons of establishing project</a:t>
            </a:r>
            <a:endParaRPr lang="en-US" sz="2400" b="1" dirty="0"/>
          </a:p>
        </p:txBody>
      </p:sp>
      <p:graphicFrame>
        <p:nvGraphicFramePr>
          <p:cNvPr id="10" name="Content Placeholder 5"/>
          <p:cNvGraphicFramePr>
            <a:graphicFrameLocks noGrp="1"/>
          </p:cNvGraphicFramePr>
          <p:nvPr>
            <p:ph sz="quarter" idx="4"/>
          </p:nvPr>
        </p:nvGraphicFramePr>
        <p:xfrm>
          <a:off x="5012918" y="1887759"/>
          <a:ext cx="7616825" cy="47675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109" name="Picture 109" descr="A picture containing text, vector graphics&#10;&#10;Description automatically generated"/>
          <p:cNvPicPr>
            <a:picLocks noChangeAspect="1"/>
          </p:cNvPicPr>
          <p:nvPr/>
        </p:nvPicPr>
        <p:blipFill>
          <a:blip r:embed="rId6" cstate="print"/>
          <a:stretch>
            <a:fillRect/>
          </a:stretch>
        </p:blipFill>
        <p:spPr>
          <a:xfrm>
            <a:off x="395431" y="2012704"/>
            <a:ext cx="3623992" cy="37390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p:cNvPicPr>
          <p:nvPr/>
        </p:nvPicPr>
        <p:blipFill>
          <a:blip r:embed="rId1" cstate="print"/>
          <a:stretch>
            <a:fillRect/>
          </a:stretch>
        </p:blipFill>
        <p:spPr>
          <a:xfrm>
            <a:off x="6019800" y="3352800"/>
            <a:ext cx="152400" cy="152400"/>
          </a:xfrm>
          <a:prstGeom prst="rect">
            <a:avLst/>
          </a:prstGeom>
        </p:spPr>
      </p:pic>
      <p:sp>
        <p:nvSpPr>
          <p:cNvPr id="6" name="TextBox 5"/>
          <p:cNvSpPr txBox="1"/>
          <p:nvPr/>
        </p:nvSpPr>
        <p:spPr>
          <a:xfrm>
            <a:off x="2486025" y="697230"/>
            <a:ext cx="6470015" cy="5835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3200" b="1" dirty="0"/>
              <a:t>PROPOSED FRAMEWORK</a:t>
            </a:r>
            <a:endParaRPr lang="en-US" sz="3200" dirty="0"/>
          </a:p>
        </p:txBody>
      </p:sp>
      <p:sp>
        <p:nvSpPr>
          <p:cNvPr id="7" name="TextBox 6"/>
          <p:cNvSpPr txBox="1"/>
          <p:nvPr/>
        </p:nvSpPr>
        <p:spPr>
          <a:xfrm>
            <a:off x="359410" y="1346200"/>
            <a:ext cx="7211695" cy="495427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b="1" dirty="0"/>
              <a:t>-ML Model</a:t>
            </a:r>
            <a:endParaRPr lang="en-US" sz="2800" b="1" dirty="0"/>
          </a:p>
          <a:p>
            <a:endParaRPr lang="en-US" sz="2000"/>
          </a:p>
          <a:p>
            <a:r>
              <a:rPr lang="en-US" sz="2000" dirty="0">
                <a:latin typeface="Times New Roman" panose="02020603050405020304"/>
                <a:cs typeface="Times New Roman" panose="02020603050405020304"/>
              </a:rPr>
              <a:t>1.</a:t>
            </a:r>
            <a:r>
              <a:rPr lang="en-US" sz="2400" dirty="0">
                <a:latin typeface="Times New Roman" panose="02020603050405020304"/>
                <a:cs typeface="Times New Roman" panose="02020603050405020304"/>
              </a:rPr>
              <a:t>Pre</a:t>
            </a:r>
            <a:r>
              <a:rPr lang="ar-EG" altLang="en-US" sz="2400" dirty="0">
                <a:latin typeface="Times New Roman" panose="02020603050405020304"/>
                <a:cs typeface="Times New Roman" panose="02020603050405020304"/>
              </a:rPr>
              <a:t>-</a:t>
            </a:r>
            <a:r>
              <a:rPr lang="en-US" sz="2400" dirty="0">
                <a:latin typeface="Times New Roman" panose="02020603050405020304"/>
                <a:cs typeface="Times New Roman" panose="02020603050405020304"/>
              </a:rPr>
              <a:t>processing phase.</a:t>
            </a:r>
            <a:endParaRPr lang="en-US" sz="2400" dirty="0">
              <a:latin typeface="Times New Roman" panose="02020603050405020304"/>
              <a:cs typeface="Times New Roman" panose="02020603050405020304"/>
            </a:endParaRPr>
          </a:p>
          <a:p>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2.Classification phase.</a:t>
            </a:r>
            <a:endParaRPr lang="en-US" sz="2400" dirty="0">
              <a:latin typeface="Times New Roman" panose="02020603050405020304"/>
              <a:cs typeface="Times New Roman" panose="02020603050405020304"/>
            </a:endParaRPr>
          </a:p>
          <a:p>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3.Evaluation phase.</a:t>
            </a:r>
            <a:endParaRPr lang="en-US" sz="2400" dirty="0">
              <a:latin typeface="Times New Roman" panose="02020603050405020304"/>
              <a:cs typeface="Times New Roman" panose="02020603050405020304"/>
            </a:endParaRPr>
          </a:p>
          <a:p>
            <a:endParaRPr lang="en-US" sz="2400" dirty="0">
              <a:latin typeface="Times New Roman" panose="02020603050405020304"/>
              <a:cs typeface="Times New Roman" panose="02020603050405020304"/>
            </a:endParaRPr>
          </a:p>
          <a:p>
            <a:r>
              <a:rPr lang="en-US" sz="2800" b="1" dirty="0"/>
              <a:t>-Website</a:t>
            </a:r>
            <a:endParaRPr lang="en-US" sz="2800" b="1" dirty="0"/>
          </a:p>
          <a:p>
            <a:endParaRPr lang="en-US" sz="2400"/>
          </a:p>
          <a:p>
            <a:r>
              <a:rPr lang="en-US" sz="2400" dirty="0">
                <a:latin typeface="Times New Roman" panose="02020603050405020304"/>
                <a:cs typeface="Times New Roman" panose="02020603050405020304"/>
              </a:rPr>
              <a:t>1.front end </a:t>
            </a:r>
            <a:endParaRPr lang="en-US" sz="2400" dirty="0">
              <a:latin typeface="Times New Roman" panose="02020603050405020304"/>
              <a:cs typeface="Times New Roman" panose="02020603050405020304"/>
            </a:endParaRPr>
          </a:p>
          <a:p>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2.back end </a:t>
            </a:r>
            <a:endParaRPr lang="en-US" sz="2400" dirty="0">
              <a:latin typeface="Times New Roman" panose="02020603050405020304"/>
              <a:cs typeface="Times New Roman" panose="02020603050405020304"/>
            </a:endParaRPr>
          </a:p>
        </p:txBody>
      </p:sp>
      <p:pic>
        <p:nvPicPr>
          <p:cNvPr id="9" name="Picture 9"/>
          <p:cNvPicPr>
            <a:picLocks noChangeAspect="1"/>
          </p:cNvPicPr>
          <p:nvPr/>
        </p:nvPicPr>
        <p:blipFill>
          <a:blip r:embed="rId2" cstate="print"/>
          <a:stretch>
            <a:fillRect/>
          </a:stretch>
        </p:blipFill>
        <p:spPr>
          <a:xfrm>
            <a:off x="7644142" y="1510152"/>
            <a:ext cx="3476445" cy="44632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Freeform: Shape 75"/>
          <p:cNvSpPr>
            <a:spLocks noGrp="1" noRot="1" noChangeAspect="1" noMove="1" noResize="1" noEditPoints="1" noAdjustHandles="1" noChangeArrowheads="1" noChangeShapeType="1" noTextEdit="1"/>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Rectangle 7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a:spLocks noGrp="1" noRot="1" noChangeAspect="1" noMove="1" noResize="1" noEditPoints="1" noAdjustHandles="1" noChangeArrowheads="1" noChangeShapeType="1" noTextEdit="1"/>
          </p:cNvSpPr>
          <p:nvPr/>
        </p:nvSpPr>
        <p:spPr>
          <a:xfrm>
            <a:off x="225055" y="53479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p:cNvGrpSpPr>
            <a:grpSpLocks noGrp="1" noRot="1" noChangeAspect="1" noMove="1" noResize="1" noUngrp="1"/>
          </p:cNvGrpSpPr>
          <p:nvPr/>
        </p:nvGrpSpPr>
        <p:grpSpPr>
          <a:xfrm>
            <a:off x="5229823" y="6672007"/>
            <a:ext cx="867485" cy="115439"/>
            <a:chOff x="8910933" y="1861308"/>
            <a:chExt cx="867485" cy="115439"/>
          </a:xfrm>
        </p:grpSpPr>
        <p:sp>
          <p:nvSpPr>
            <p:cNvPr id="85" name="Rectangle 84"/>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86" name="Straight Connector 85"/>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33" name="TextBox 1"/>
          <p:cNvGraphicFramePr/>
          <p:nvPr/>
        </p:nvGraphicFramePr>
        <p:xfrm>
          <a:off x="716280" y="2228922"/>
          <a:ext cx="10134600" cy="38723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Text Box 3"/>
          <p:cNvSpPr txBox="1"/>
          <p:nvPr/>
        </p:nvSpPr>
        <p:spPr>
          <a:xfrm>
            <a:off x="2988310" y="1099820"/>
            <a:ext cx="6343015" cy="1198880"/>
          </a:xfrm>
          <a:prstGeom prst="rect">
            <a:avLst/>
          </a:prstGeom>
          <a:noFill/>
        </p:spPr>
        <p:txBody>
          <a:bodyPr wrap="square" rtlCol="0">
            <a:spAutoFit/>
          </a:bodyPr>
          <a:lstStyle/>
          <a:p>
            <a:pPr algn="ctr"/>
            <a:r>
              <a:rPr lang="en-US" sz="3600" b="1" dirty="0">
                <a:sym typeface="+mn-ea"/>
              </a:rPr>
              <a:t>Pre-</a:t>
            </a:r>
            <a:r>
              <a:rPr lang="en-US" sz="3600" b="1" dirty="0" err="1">
                <a:sym typeface="+mn-ea"/>
              </a:rPr>
              <a:t>proessing</a:t>
            </a:r>
            <a:r>
              <a:rPr lang="en-US" sz="3600" b="1" dirty="0">
                <a:sym typeface="+mn-ea"/>
              </a:rPr>
              <a:t> phase</a:t>
            </a:r>
            <a:endParaRPr lang="en-US" sz="3600" b="1" dirty="0"/>
          </a:p>
          <a:p>
            <a:pPr algn="ctr"/>
            <a:endParaRPr lang="en-US" sz="36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Freeform: Shape 102"/>
          <p:cNvSpPr>
            <a:spLocks noGrp="1" noRot="1" noChangeAspect="1" noMove="1" noResize="1" noEditPoints="1" noAdjustHandles="1" noChangeArrowheads="1" noChangeShapeType="1" noTextEdit="1"/>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5" name="Rectangle 104"/>
          <p:cNvSpPr>
            <a:spLocks noGrp="1" noRot="1" noChangeAspect="1" noMove="1" noResize="1" noEditPoints="1" noAdjustHandles="1" noChangeArrowheads="1" noChangeShapeType="1" noTextEdit="1"/>
          </p:cNvSpPr>
          <p:nvPr/>
        </p:nvSpPr>
        <p:spPr>
          <a:xfrm>
            <a:off x="0" y="-3810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1424940" y="1653540"/>
            <a:ext cx="3246119" cy="2608006"/>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gn="ctr">
              <a:lnSpc>
                <a:spcPct val="110000"/>
              </a:lnSpc>
              <a:spcBef>
                <a:spcPct val="0"/>
              </a:spcBef>
              <a:spcAft>
                <a:spcPts val="600"/>
              </a:spcAft>
            </a:pPr>
            <a:endParaRPr lang="en-US" sz="2800" b="1" dirty="0">
              <a:solidFill>
                <a:schemeClr val="tx2"/>
              </a:solidFill>
              <a:latin typeface="+mj-lt"/>
              <a:ea typeface="+mj-ea"/>
              <a:cs typeface="+mj-cs"/>
            </a:endParaRPr>
          </a:p>
        </p:txBody>
      </p:sp>
      <p:graphicFrame>
        <p:nvGraphicFramePr>
          <p:cNvPr id="31" name="TextBox 1"/>
          <p:cNvGraphicFramePr/>
          <p:nvPr/>
        </p:nvGraphicFramePr>
        <p:xfrm>
          <a:off x="563880" y="1539240"/>
          <a:ext cx="11160135" cy="48463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 name="TextBox 9"/>
          <p:cNvSpPr txBox="1"/>
          <p:nvPr/>
        </p:nvSpPr>
        <p:spPr>
          <a:xfrm>
            <a:off x="3657600" y="472440"/>
            <a:ext cx="4221480" cy="657552"/>
          </a:xfrm>
          <a:prstGeom prst="rect">
            <a:avLst/>
          </a:prstGeom>
          <a:noFill/>
        </p:spPr>
        <p:txBody>
          <a:bodyPr wrap="square" rtlCol="0">
            <a:spAutoFit/>
          </a:bodyPr>
          <a:lstStyle/>
          <a:p>
            <a:pPr algn="ctr">
              <a:lnSpc>
                <a:spcPct val="110000"/>
              </a:lnSpc>
              <a:spcBef>
                <a:spcPct val="0"/>
              </a:spcBef>
              <a:spcAft>
                <a:spcPts val="600"/>
              </a:spcAft>
            </a:pPr>
            <a:r>
              <a:rPr lang="en-US" sz="3600" b="1" dirty="0">
                <a:solidFill>
                  <a:schemeClr val="tx2"/>
                </a:solidFill>
                <a:latin typeface="Times New Roman" panose="02020603050405020304" charset="0"/>
                <a:cs typeface="Times New Roman" panose="02020603050405020304" charset="0"/>
              </a:rPr>
              <a:t>Classification Phase</a:t>
            </a:r>
            <a:endParaRPr lang="en-US" sz="3600" b="1" dirty="0">
              <a:solidFill>
                <a:schemeClr val="tx2"/>
              </a:solidFill>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Freeform: Shape 41"/>
          <p:cNvSpPr>
            <a:spLocks noGrp="1" noRot="1" noChangeAspect="1" noMove="1" noResize="1" noEditPoints="1" noAdjustHandles="1" noChangeArrowheads="1" noChangeShapeType="1" noTextEdit="1"/>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2" name="Rectangle 43"/>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5"/>
          <p:cNvSpPr>
            <a:spLocks noGrp="1" noRot="1" noChangeAspect="1" noMove="1" noResize="1" noEditPoints="1" noAdjustHandles="1" noChangeArrowheads="1" noChangeShapeType="1" noTextEdit="1"/>
          </p:cNvSpPr>
          <p:nvPr/>
        </p:nvSpPr>
        <p:spPr>
          <a:xfrm>
            <a:off x="713105" y="1273810"/>
            <a:ext cx="7368540" cy="5494655"/>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1" fmla="*/ 0 w 6096000"/>
              <a:gd name="connsiteY0-2" fmla="*/ 0 h 6858000"/>
              <a:gd name="connsiteX1-3" fmla="*/ 6096000 w 6096000"/>
              <a:gd name="connsiteY1-4" fmla="*/ 0 h 6858000"/>
              <a:gd name="connsiteX2-5" fmla="*/ 6096000 w 6096000"/>
              <a:gd name="connsiteY2-6" fmla="*/ 6858000 h 6858000"/>
              <a:gd name="connsiteX3-7" fmla="*/ 3058886 w 6096000"/>
              <a:gd name="connsiteY3-8" fmla="*/ 6858000 h 6858000"/>
              <a:gd name="connsiteX4-9" fmla="*/ 0 w 6096000"/>
              <a:gd name="connsiteY4-10" fmla="*/ 6858000 h 6858000"/>
              <a:gd name="connsiteX5" fmla="*/ 0 w 6096000"/>
              <a:gd name="connsiteY5" fmla="*/ 0 h 6858000"/>
              <a:gd name="connsiteX0-11" fmla="*/ 0 w 6096000"/>
              <a:gd name="connsiteY0-12" fmla="*/ 0 h 6858000"/>
              <a:gd name="connsiteX1-13" fmla="*/ 6096000 w 6096000"/>
              <a:gd name="connsiteY1-14" fmla="*/ 0 h 6858000"/>
              <a:gd name="connsiteX2-15" fmla="*/ 6096000 w 6096000"/>
              <a:gd name="connsiteY2-16" fmla="*/ 6858000 h 6858000"/>
              <a:gd name="connsiteX3-17" fmla="*/ 3037115 w 6096000"/>
              <a:gd name="connsiteY3-18" fmla="*/ 5889172 h 6858000"/>
              <a:gd name="connsiteX4-19" fmla="*/ 0 w 6096000"/>
              <a:gd name="connsiteY4-20" fmla="*/ 6858000 h 6858000"/>
              <a:gd name="connsiteX5-21" fmla="*/ 0 w 6096000"/>
              <a:gd name="connsiteY5-22" fmla="*/ 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039518" y="981951"/>
            <a:ext cx="3995397" cy="1239627"/>
          </a:xfrm>
          <a:prstGeom prst="rect">
            <a:avLst/>
          </a:prstGeom>
        </p:spPr>
        <p:txBody>
          <a:bodyPr rot="0" spcFirstLastPara="0" vertOverflow="overflow" horzOverflow="overflow" vert="horz" lIns="91440" tIns="45720" rIns="91440" bIns="45720" numCol="1" spcCol="0" rtlCol="0" fromWordArt="0" anchor="b" anchorCtr="0" forceAA="0" compatLnSpc="1">
            <a:normAutofit/>
          </a:bodyPr>
          <a:lstStyle/>
          <a:p>
            <a:pPr algn="ctr">
              <a:lnSpc>
                <a:spcPct val="110000"/>
              </a:lnSpc>
              <a:spcBef>
                <a:spcPct val="0"/>
              </a:spcBef>
              <a:spcAft>
                <a:spcPts val="600"/>
              </a:spcAft>
            </a:pPr>
            <a:r>
              <a:rPr lang="en-US" sz="3200" spc="390" dirty="0">
                <a:solidFill>
                  <a:schemeClr val="tx2"/>
                </a:solidFill>
                <a:latin typeface="+mj-lt"/>
                <a:ea typeface="+mj-ea"/>
                <a:cs typeface="+mj-cs"/>
              </a:rPr>
              <a:t>​</a:t>
            </a:r>
            <a:endParaRPr lang="en-US" sz="3200" spc="390" dirty="0">
              <a:solidFill>
                <a:schemeClr val="tx2"/>
              </a:solidFill>
              <a:latin typeface="+mj-lt"/>
              <a:ea typeface="+mj-ea"/>
              <a:cs typeface="+mj-cs"/>
            </a:endParaRPr>
          </a:p>
        </p:txBody>
      </p:sp>
      <p:sp>
        <p:nvSpPr>
          <p:cNvPr id="3" name="TextBox 2"/>
          <p:cNvSpPr txBox="1"/>
          <p:nvPr/>
        </p:nvSpPr>
        <p:spPr>
          <a:xfrm>
            <a:off x="800735" y="1273810"/>
            <a:ext cx="7099300" cy="4582160"/>
          </a:xfrm>
          <a:prstGeom prst="rect">
            <a:avLst/>
          </a:prstGeom>
        </p:spPr>
        <p:txBody>
          <a:bodyPr rot="0" spcFirstLastPara="0" vertOverflow="overflow" horzOverflow="overflow" vert="horz" lIns="91440" tIns="45720" rIns="91440" bIns="45720" numCol="1" spcCol="0" rtlCol="0" fromWordArt="0" anchorCtr="0" forceAA="0" compatLnSpc="1">
            <a:normAutofit/>
          </a:bodyPr>
          <a:lstStyle/>
          <a:p>
            <a:pPr algn="just">
              <a:lnSpc>
                <a:spcPct val="150000"/>
              </a:lnSpc>
              <a:spcAft>
                <a:spcPts val="600"/>
              </a:spcAft>
            </a:pPr>
            <a:endParaRPr lang="en-US" sz="2800" b="0" i="0" u="none" strike="noStrike">
              <a:solidFill>
                <a:schemeClr val="tx2"/>
              </a:solidFill>
              <a:latin typeface="Times New Roman" panose="02020603050405020304" charset="0"/>
              <a:cs typeface="Times New Roman" panose="02020603050405020304" charset="0"/>
            </a:endParaRPr>
          </a:p>
          <a:p>
            <a:pPr algn="just">
              <a:lnSpc>
                <a:spcPct val="150000"/>
              </a:lnSpc>
              <a:spcAft>
                <a:spcPts val="600"/>
              </a:spcAft>
            </a:pPr>
            <a:r>
              <a:rPr lang="en-US" sz="2800" b="0" i="0" u="none" strike="noStrike" dirty="0">
                <a:solidFill>
                  <a:schemeClr val="tx2"/>
                </a:solidFill>
                <a:latin typeface="Times New Roman" panose="02020603050405020304" charset="0"/>
                <a:cs typeface="Times New Roman" panose="02020603050405020304" charset="0"/>
              </a:rPr>
              <a:t>It is examined based on the test data </a:t>
            </a:r>
            <a:r>
              <a:rPr lang="en-US" sz="2800" b="1" i="0" u="none" strike="noStrike" dirty="0">
                <a:solidFill>
                  <a:schemeClr val="tx2"/>
                </a:solidFill>
                <a:latin typeface="Times New Roman" panose="02020603050405020304" charset="0"/>
                <a:cs typeface="Times New Roman" panose="02020603050405020304" charset="0"/>
              </a:rPr>
              <a:t>(20% of the original dataset)</a:t>
            </a:r>
            <a:r>
              <a:rPr lang="en-US" sz="2800" b="0" i="0" u="none" strike="noStrike" dirty="0">
                <a:solidFill>
                  <a:schemeClr val="tx2"/>
                </a:solidFill>
                <a:latin typeface="Times New Roman" panose="02020603050405020304" charset="0"/>
                <a:cs typeface="Times New Roman" panose="02020603050405020304" charset="0"/>
              </a:rPr>
              <a:t> provided using the hold-out method for both datasets</a:t>
            </a:r>
            <a:r>
              <a:rPr lang="en-US" sz="2800" b="0" i="0" dirty="0">
                <a:solidFill>
                  <a:schemeClr val="tx2"/>
                </a:solidFill>
                <a:latin typeface="Times New Roman" panose="02020603050405020304" charset="0"/>
                <a:cs typeface="Times New Roman" panose="02020603050405020304" charset="0"/>
              </a:rPr>
              <a:t>​</a:t>
            </a:r>
            <a:r>
              <a:rPr lang="en-US" sz="2800" dirty="0">
                <a:solidFill>
                  <a:schemeClr val="tx2"/>
                </a:solidFill>
                <a:latin typeface="Times New Roman" panose="02020603050405020304" charset="0"/>
                <a:cs typeface="Times New Roman" panose="02020603050405020304" charset="0"/>
              </a:rPr>
              <a:t>.</a:t>
            </a:r>
            <a:endParaRPr lang="en-US" sz="2800" dirty="0">
              <a:solidFill>
                <a:schemeClr val="tx2"/>
              </a:solidFill>
              <a:latin typeface="Times New Roman" panose="02020603050405020304" charset="0"/>
              <a:cs typeface="Times New Roman" panose="02020603050405020304" charset="0"/>
            </a:endParaRPr>
          </a:p>
        </p:txBody>
      </p:sp>
      <p:pic>
        <p:nvPicPr>
          <p:cNvPr id="4" name="Picture 4" descr="A picture containing text, toy&#10;&#10;Description automatically generated"/>
          <p:cNvPicPr>
            <a:picLocks noChangeAspect="1"/>
          </p:cNvPicPr>
          <p:nvPr/>
        </p:nvPicPr>
        <p:blipFill>
          <a:blip r:embed="rId1" cstate="print"/>
          <a:stretch>
            <a:fillRect/>
          </a:stretch>
        </p:blipFill>
        <p:spPr>
          <a:xfrm>
            <a:off x="8007350" y="3181985"/>
            <a:ext cx="4017010" cy="3586480"/>
          </a:xfrm>
          <a:prstGeom prst="rect">
            <a:avLst/>
          </a:prstGeom>
        </p:spPr>
      </p:pic>
      <p:sp>
        <p:nvSpPr>
          <p:cNvPr id="5" name="Text Box 4"/>
          <p:cNvSpPr txBox="1"/>
          <p:nvPr/>
        </p:nvSpPr>
        <p:spPr>
          <a:xfrm>
            <a:off x="3227070" y="476885"/>
            <a:ext cx="5956935" cy="583565"/>
          </a:xfrm>
          <a:prstGeom prst="rect">
            <a:avLst/>
          </a:prstGeom>
          <a:noFill/>
        </p:spPr>
        <p:txBody>
          <a:bodyPr wrap="square" rtlCol="0">
            <a:spAutoFit/>
          </a:bodyPr>
          <a:lstStyle/>
          <a:p>
            <a:r>
              <a:rPr lang="en-US" sz="3200" b="1" spc="390" dirty="0">
                <a:solidFill>
                  <a:schemeClr val="tx2"/>
                </a:solidFill>
                <a:latin typeface="+mj-lt"/>
                <a:ea typeface="+mj-ea"/>
                <a:cs typeface="+mj-cs"/>
                <a:sym typeface="+mn-ea"/>
              </a:rPr>
              <a:t>EVALUATION PHASE</a:t>
            </a:r>
            <a:endParaRPr lang="en-US" sz="3200" b="1" spc="390" dirty="0">
              <a:solidFill>
                <a:schemeClr val="tx2"/>
              </a:solidFill>
              <a:latin typeface="+mj-lt"/>
              <a:ea typeface="+mj-ea"/>
              <a:cs typeface="+mj-cs"/>
              <a:sym typeface="+mn-ea"/>
            </a:endParaRPr>
          </a:p>
        </p:txBody>
      </p:sp>
    </p:spTree>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2837</Words>
  <Application>WPS Presentation</Application>
  <PresentationFormat>Widescreen</PresentationFormat>
  <Paragraphs>139</Paragraphs>
  <Slides>16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SimSun</vt:lpstr>
      <vt:lpstr>Wingdings</vt:lpstr>
      <vt:lpstr>Calibri</vt:lpstr>
      <vt:lpstr>Times New Roman</vt:lpstr>
      <vt:lpstr>Segoe UI</vt:lpstr>
      <vt:lpstr>Times New Roman</vt:lpstr>
      <vt:lpstr>Wingdings</vt:lpstr>
      <vt:lpstr>Bembo</vt:lpstr>
      <vt:lpstr>Segoe Print</vt:lpstr>
      <vt:lpstr>Microsoft YaHei</vt:lpstr>
      <vt:lpstr>Arial Unicode MS</vt:lpstr>
      <vt:lpstr>AdornVTI</vt:lpstr>
      <vt:lpstr>PowerPoint 演示文稿</vt:lpstr>
      <vt:lpstr>TEAM MEMBERS</vt:lpstr>
      <vt:lpstr>AGENDA</vt:lpstr>
      <vt:lpstr>INTRODUCTION</vt:lpstr>
      <vt:lpstr>  PROBLEM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749</cp:revision>
  <dcterms:created xsi:type="dcterms:W3CDTF">2023-06-17T21:18:00Z</dcterms:created>
  <dcterms:modified xsi:type="dcterms:W3CDTF">2023-06-23T23:08:06Z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58ADB04E134D4A74A30CC9F16215871F</vt:lpwstr>
  </property>
  <property fmtid="{D5CDD505-2E9C-101B-9397-08002B2CF9AE}" pid="3" name="KSOProductBuildVer">
    <vt:lpwstr>1033-11.2.0.11537</vt:lpwstr>
  </property>
</Properties>
</file>