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7" r:id="rId2"/>
    <p:sldId id="258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312" r:id="rId15"/>
    <p:sldId id="311" r:id="rId16"/>
    <p:sldId id="31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06/10/2021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/>
          </a:bodyPr>
          <a:lstStyle/>
          <a:p>
            <a:endParaRPr lang="en-US" i="0" dirty="0"/>
          </a:p>
          <a:p>
            <a:r>
              <a:rPr lang="en-ID" sz="1400" dirty="0" err="1"/>
              <a:t>Nurul</a:t>
            </a:r>
            <a:r>
              <a:rPr lang="en-ID" sz="1400" dirty="0"/>
              <a:t> </a:t>
            </a:r>
            <a:r>
              <a:rPr lang="en-ID" sz="1400" dirty="0" err="1"/>
              <a:t>Anisa</a:t>
            </a:r>
            <a:r>
              <a:rPr lang="en-ID" sz="1400" dirty="0"/>
              <a:t> Sri </a:t>
            </a:r>
            <a:r>
              <a:rPr lang="en-ID" sz="1400" dirty="0" err="1"/>
              <a:t>Winarsih</a:t>
            </a:r>
            <a:r>
              <a:rPr lang="en-ID" sz="1400" dirty="0"/>
              <a:t>, M. Cs</a:t>
            </a:r>
          </a:p>
          <a:p>
            <a:r>
              <a:rPr lang="en-ID" sz="1600" dirty="0"/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/>
          <a:lstStyle/>
          <a:p>
            <a:r>
              <a:rPr lang="fi-FI" dirty="0"/>
              <a:t>Mailing List pada Ms Word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109155" y="6017969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B0F0"/>
                </a:solidFill>
              </a:rPr>
              <a:t>&lt;a </a:t>
            </a:r>
            <a:r>
              <a:rPr lang="en-US" sz="800" dirty="0" err="1">
                <a:solidFill>
                  <a:srgbClr val="00B0F0"/>
                </a:solidFill>
              </a:rPr>
              <a:t>href</a:t>
            </a:r>
            <a:r>
              <a:rPr lang="en-US" sz="800" dirty="0">
                <a:solidFill>
                  <a:srgbClr val="00B0F0"/>
                </a:solidFill>
              </a:rPr>
              <a:t>='https://www.freepik.com/vectors/business'&gt;Business vector created by </a:t>
            </a:r>
            <a:r>
              <a:rPr lang="en-US" sz="800" dirty="0" err="1">
                <a:solidFill>
                  <a:srgbClr val="00B0F0"/>
                </a:solidFill>
              </a:rPr>
              <a:t>vectorpouch</a:t>
            </a:r>
            <a:r>
              <a:rPr lang="en-US" sz="800" dirty="0">
                <a:solidFill>
                  <a:srgbClr val="00B0F0"/>
                </a:solidFill>
              </a:rPr>
              <a:t> - www.freepik.com&lt;/a&gt;</a:t>
            </a: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5" y="1666631"/>
            <a:ext cx="5318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 Source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id-ID" dirty="0" err="1"/>
              <a:t>Masukkan</a:t>
            </a:r>
            <a:r>
              <a:rPr lang="en-US" altLang="id-ID" dirty="0"/>
              <a:t> </a:t>
            </a:r>
            <a:r>
              <a:rPr lang="en-US" altLang="id-ID" dirty="0" err="1"/>
              <a:t>identitas</a:t>
            </a:r>
            <a:r>
              <a:rPr lang="en-US" altLang="id-ID" dirty="0"/>
              <a:t> </a:t>
            </a:r>
            <a:r>
              <a:rPr lang="en-US" altLang="id-ID" dirty="0">
                <a:sym typeface="Wingdings" panose="05000000000000000000" pitchFamily="2" charset="2"/>
              </a:rPr>
              <a:t> New Entry			</a:t>
            </a:r>
            <a:r>
              <a:rPr lang="en-US" altLang="id-ID" dirty="0" err="1">
                <a:sym typeface="Wingdings" panose="05000000000000000000" pitchFamily="2" charset="2"/>
              </a:rPr>
              <a:t>Jangan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lupa</a:t>
            </a:r>
            <a:r>
              <a:rPr lang="en-US" altLang="id-ID" dirty="0">
                <a:sym typeface="Wingdings" panose="05000000000000000000" pitchFamily="2" charset="2"/>
              </a:rPr>
              <a:t> save</a:t>
            </a:r>
            <a:endParaRPr lang="en-US" alt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37" y="2822606"/>
            <a:ext cx="4991311" cy="350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19" y="2822606"/>
            <a:ext cx="5095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9" y="1243666"/>
            <a:ext cx="5941714" cy="809251"/>
          </a:xfrm>
        </p:spPr>
        <p:txBody>
          <a:bodyPr>
            <a:noAutofit/>
          </a:bodyPr>
          <a:lstStyle/>
          <a:p>
            <a:r>
              <a:rPr lang="en-US" sz="3800" dirty="0" err="1"/>
              <a:t>Menggabungkan</a:t>
            </a:r>
            <a:r>
              <a:rPr lang="en-US" sz="3800" dirty="0"/>
              <a:t> Data Source</a:t>
            </a:r>
            <a:br>
              <a:rPr lang="en-US" sz="3800" dirty="0"/>
            </a:br>
            <a:r>
              <a:rPr lang="en-US" sz="3800" dirty="0" err="1"/>
              <a:t>ke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Dokumen</a:t>
            </a:r>
            <a:r>
              <a:rPr lang="en-US" sz="3800" dirty="0"/>
              <a:t>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id-ID" dirty="0" err="1"/>
              <a:t>Klik</a:t>
            </a:r>
            <a:r>
              <a:rPr lang="en-US" altLang="id-ID" dirty="0"/>
              <a:t> </a:t>
            </a:r>
            <a:r>
              <a:rPr lang="en-US" altLang="id-ID" dirty="0" err="1"/>
              <a:t>tempat</a:t>
            </a:r>
            <a:r>
              <a:rPr lang="en-US" altLang="id-ID" dirty="0"/>
              <a:t> yang </a:t>
            </a:r>
            <a:r>
              <a:rPr lang="en-US" altLang="id-ID" dirty="0" err="1"/>
              <a:t>mau</a:t>
            </a:r>
            <a:r>
              <a:rPr lang="en-US" altLang="id-ID" dirty="0"/>
              <a:t> </a:t>
            </a:r>
            <a:r>
              <a:rPr lang="en-US" altLang="id-ID" dirty="0" err="1"/>
              <a:t>ditempel</a:t>
            </a:r>
            <a:endParaRPr lang="en-US" altLang="id-ID" dirty="0"/>
          </a:p>
          <a:p>
            <a:pPr>
              <a:buFontTx/>
              <a:buChar char="•"/>
            </a:pPr>
            <a:r>
              <a:rPr lang="en-US" altLang="id-ID" dirty="0" err="1"/>
              <a:t>Klik</a:t>
            </a:r>
            <a:r>
              <a:rPr lang="en-US" altLang="id-ID" dirty="0"/>
              <a:t> Insert Merge Field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pilih</a:t>
            </a:r>
            <a:r>
              <a:rPr lang="en-US" altLang="id-ID" dirty="0"/>
              <a:t> field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483" t="-233" r="26784" b="12546"/>
          <a:stretch/>
        </p:blipFill>
        <p:spPr>
          <a:xfrm>
            <a:off x="7082140" y="1129366"/>
            <a:ext cx="5089511" cy="5486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8501" y="4782641"/>
            <a:ext cx="1596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5515" y="1607481"/>
            <a:ext cx="852986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4257293" cy="2976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id-ID" dirty="0" err="1"/>
              <a:t>Klik</a:t>
            </a:r>
            <a:r>
              <a:rPr lang="en-US" altLang="id-ID" dirty="0"/>
              <a:t> Pre</a:t>
            </a:r>
            <a:r>
              <a:rPr lang="en-US" altLang="id-ID" dirty="0">
                <a:sym typeface="Wingdings" panose="05000000000000000000" pitchFamily="2" charset="2"/>
              </a:rPr>
              <a:t>view Results</a:t>
            </a:r>
          </a:p>
          <a:p>
            <a:pPr>
              <a:buFontTx/>
              <a:buChar char="•"/>
            </a:pPr>
            <a:r>
              <a:rPr lang="en-US" altLang="id-ID" dirty="0" err="1"/>
              <a:t>Geser</a:t>
            </a:r>
            <a:r>
              <a:rPr lang="en-US" altLang="id-ID" dirty="0"/>
              <a:t>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kanan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kiri</a:t>
            </a:r>
            <a:endParaRPr lang="en-US" altLang="id-ID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273" t="-233" r="26679" b="11800"/>
          <a:stretch/>
        </p:blipFill>
        <p:spPr>
          <a:xfrm>
            <a:off x="6376737" y="654498"/>
            <a:ext cx="5710630" cy="6165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50084" y="1093487"/>
            <a:ext cx="46119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1283" y="1093487"/>
            <a:ext cx="1385317" cy="959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924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  <a:r>
              <a:rPr lang="en-US" dirty="0" err="1"/>
              <a:t>dari</a:t>
            </a:r>
            <a:r>
              <a:rPr lang="en-US" dirty="0"/>
              <a:t> Ms. Excel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Siapkan</a:t>
            </a:r>
            <a:r>
              <a:rPr lang="en-US" dirty="0"/>
              <a:t> data di Ms. Excel</a:t>
            </a:r>
            <a:endParaRPr lang="id-ID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2782051"/>
            <a:ext cx="3660107" cy="33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  <a:r>
              <a:rPr lang="en-US" dirty="0" err="1"/>
              <a:t>dari</a:t>
            </a:r>
            <a:r>
              <a:rPr lang="en-US" dirty="0"/>
              <a:t> Ms. Excel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b="1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052917"/>
            <a:ext cx="5337212" cy="4035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5588" b="70312"/>
          <a:stretch/>
        </p:blipFill>
        <p:spPr>
          <a:xfrm>
            <a:off x="433387" y="2093259"/>
            <a:ext cx="4457700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05300"/>
            <a:ext cx="4867275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2007" t="368" r="55640" b="73161"/>
          <a:stretch/>
        </p:blipFill>
        <p:spPr>
          <a:xfrm>
            <a:off x="10486465" y="4884526"/>
            <a:ext cx="1600200" cy="19363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2986" y="3544512"/>
            <a:ext cx="63511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52955" y="4699860"/>
            <a:ext cx="63511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3761" y="5668048"/>
            <a:ext cx="63511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4705" y="6244261"/>
            <a:ext cx="63511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691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2A16718-F7A1-4DA8-ABA9-47C4DDC74C7C}"/>
              </a:ext>
            </a:extLst>
          </p:cNvPr>
          <p:cNvSpPr txBox="1">
            <a:spLocks/>
          </p:cNvSpPr>
          <p:nvPr/>
        </p:nvSpPr>
        <p:spPr>
          <a:xfrm>
            <a:off x="5528728" y="2193887"/>
            <a:ext cx="3866283" cy="21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 b="1" i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ACCE7D8-25E2-4883-9EE2-CB952AD46728}"/>
              </a:ext>
            </a:extLst>
          </p:cNvPr>
          <p:cNvSpPr txBox="1">
            <a:spLocks/>
          </p:cNvSpPr>
          <p:nvPr/>
        </p:nvSpPr>
        <p:spPr>
          <a:xfrm>
            <a:off x="7463778" y="4566010"/>
            <a:ext cx="2097691" cy="872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0">
                <a:solidFill>
                  <a:schemeClr val="tx1"/>
                </a:solidFill>
                <a:latin typeface="Signika" panose="02010003020600000004" pitchFamily="2" charset="0"/>
                <a:ea typeface="Adobe Fan Heiti Std B" panose="020B0700000000000000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6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TEKNIK INFORMATIKA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34467" y="718225"/>
            <a:ext cx="10515600" cy="921920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Upgrade </a:t>
            </a:r>
            <a:r>
              <a:rPr lang="en-US" i="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Desain</a:t>
            </a:r>
            <a:r>
              <a:rPr lang="en-US" i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Sertifikat</a:t>
            </a:r>
            <a:endParaRPr lang="en-US" i="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01" y="1869841"/>
            <a:ext cx="6321550" cy="49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Mencetak</a:t>
            </a:r>
            <a:r>
              <a:rPr lang="en-US" dirty="0"/>
              <a:t>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5586660" cy="2976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id-ID" dirty="0" err="1"/>
              <a:t>Klik</a:t>
            </a:r>
            <a:r>
              <a:rPr lang="en-US" altLang="id-ID" dirty="0"/>
              <a:t> Finish &amp; Merge </a:t>
            </a:r>
            <a:r>
              <a:rPr lang="en-US" altLang="id-ID" dirty="0" err="1"/>
              <a:t>lalu</a:t>
            </a:r>
            <a:r>
              <a:rPr lang="en-US" altLang="id-ID" dirty="0"/>
              <a:t> </a:t>
            </a:r>
            <a:r>
              <a:rPr lang="en-US" altLang="id-ID" dirty="0" err="1"/>
              <a:t>Pilih</a:t>
            </a:r>
            <a:r>
              <a:rPr lang="en-US" altLang="id-ID" dirty="0"/>
              <a:t> Print Documents </a:t>
            </a:r>
          </a:p>
          <a:p>
            <a:pPr>
              <a:buFontTx/>
              <a:buChar char="•"/>
            </a:pPr>
            <a:r>
              <a:rPr lang="en-US" altLang="id-ID" dirty="0" err="1"/>
              <a:t>Pilih</a:t>
            </a:r>
            <a:r>
              <a:rPr lang="en-US" altLang="id-ID" dirty="0"/>
              <a:t> </a:t>
            </a:r>
            <a:r>
              <a:rPr lang="en-US" altLang="id-ID" dirty="0" err="1"/>
              <a:t>sesuai</a:t>
            </a:r>
            <a:r>
              <a:rPr lang="en-US" altLang="id-ID" dirty="0"/>
              <a:t> </a:t>
            </a:r>
            <a:r>
              <a:rPr lang="en-US" altLang="id-ID" dirty="0" err="1"/>
              <a:t>kebutuhan</a:t>
            </a:r>
            <a:r>
              <a:rPr lang="en-US" altLang="id-ID" dirty="0"/>
              <a:t> (All, current record</a:t>
            </a:r>
            <a:r>
              <a:rPr lang="en-US" altLang="id-ID"/>
              <a:t>, </a:t>
            </a:r>
            <a:r>
              <a:rPr lang="en-US" altLang="id-ID" dirty="0"/>
              <a:t>F</a:t>
            </a:r>
            <a:r>
              <a:rPr lang="en-US" altLang="id-ID"/>
              <a:t>rom </a:t>
            </a:r>
            <a:r>
              <a:rPr lang="en-US" altLang="id-ID" dirty="0"/>
              <a:t>… to …) </a:t>
            </a:r>
            <a:r>
              <a:rPr lang="en-US" altLang="id-ID" dirty="0" err="1"/>
              <a:t>Lanjutkan</a:t>
            </a:r>
            <a:r>
              <a:rPr lang="en-US" altLang="id-ID" dirty="0"/>
              <a:t> </a:t>
            </a:r>
            <a:r>
              <a:rPr lang="en-US" altLang="id-ID" dirty="0" err="1"/>
              <a:t>klik</a:t>
            </a:r>
            <a:r>
              <a:rPr lang="en-US" altLang="id-ID" dirty="0"/>
              <a:t> Ok</a:t>
            </a:r>
          </a:p>
          <a:p>
            <a:pPr>
              <a:buFontTx/>
              <a:buChar char="•"/>
            </a:pPr>
            <a:r>
              <a:rPr lang="en-US" altLang="id-ID" dirty="0" err="1"/>
              <a:t>Pastikan</a:t>
            </a:r>
            <a:r>
              <a:rPr lang="en-US" altLang="id-ID" dirty="0"/>
              <a:t> printer “Microsoft Print to PDF” </a:t>
            </a:r>
            <a:r>
              <a:rPr lang="en-US" altLang="id-ID" dirty="0" err="1"/>
              <a:t>lalu</a:t>
            </a:r>
            <a:r>
              <a:rPr lang="en-US" altLang="id-ID" dirty="0"/>
              <a:t> OK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FB924-9E78-4901-9BDA-673E4A9BA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8" r="27372" b="74830"/>
          <a:stretch/>
        </p:blipFill>
        <p:spPr>
          <a:xfrm>
            <a:off x="448056" y="4614184"/>
            <a:ext cx="7350672" cy="2049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3DF087-2470-41A0-A7F3-D553791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315" y="4648048"/>
            <a:ext cx="314325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99223" y="5226455"/>
            <a:ext cx="93748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       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223" y="6078767"/>
            <a:ext cx="192652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FE42B-896F-4744-B21D-BD4251B64DBB}"/>
              </a:ext>
            </a:extLst>
          </p:cNvPr>
          <p:cNvSpPr txBox="1"/>
          <p:nvPr/>
        </p:nvSpPr>
        <p:spPr>
          <a:xfrm>
            <a:off x="8143316" y="4589034"/>
            <a:ext cx="3143249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F91E70-660E-4B82-A508-D9FF3641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903" y="920356"/>
            <a:ext cx="4572048" cy="3570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A3C5E2-BFA8-4DB6-8A17-2CF91F08B845}"/>
              </a:ext>
            </a:extLst>
          </p:cNvPr>
          <p:cNvSpPr txBox="1"/>
          <p:nvPr/>
        </p:nvSpPr>
        <p:spPr>
          <a:xfrm>
            <a:off x="8060341" y="1278959"/>
            <a:ext cx="322622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D4898-5451-49A9-AA16-18481427EC4D}"/>
              </a:ext>
            </a:extLst>
          </p:cNvPr>
          <p:cNvSpPr txBox="1"/>
          <p:nvPr/>
        </p:nvSpPr>
        <p:spPr>
          <a:xfrm>
            <a:off x="10226351" y="4156624"/>
            <a:ext cx="104893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001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dirty="0" err="1">
                <a:cs typeface="Times New Roman"/>
              </a:rPr>
              <a:t>Mahasiswa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mampu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membuat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sertifikat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dengan</a:t>
            </a:r>
            <a:r>
              <a:rPr lang="en-ID" sz="160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menerapkan</a:t>
            </a:r>
            <a:r>
              <a:rPr lang="en-ID" sz="1600" dirty="0">
                <a:cs typeface="Times New Roman"/>
              </a:rPr>
              <a:t> mailing list </a:t>
            </a:r>
            <a:r>
              <a:rPr lang="en-ID" sz="1600" dirty="0" err="1">
                <a:cs typeface="Times New Roman"/>
              </a:rPr>
              <a:t>pada</a:t>
            </a:r>
            <a:r>
              <a:rPr lang="en-ID" sz="1600" dirty="0">
                <a:cs typeface="Times New Roman"/>
              </a:rPr>
              <a:t>  </a:t>
            </a:r>
            <a:r>
              <a:rPr lang="en-ID" sz="1600" dirty="0" err="1">
                <a:cs typeface="Times New Roman"/>
              </a:rPr>
              <a:t>Ms.</a:t>
            </a:r>
            <a:r>
              <a:rPr lang="en-ID" sz="1600" dirty="0">
                <a:cs typeface="Times New Roman"/>
              </a:rPr>
              <a:t> Word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944410" y="4327596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memanfaatkan</a:t>
            </a:r>
            <a:r>
              <a:rPr lang="en-ID" sz="1600" spc="-17" dirty="0">
                <a:cs typeface="Times New Roman"/>
              </a:rPr>
              <a:t> mailing list </a:t>
            </a:r>
            <a:r>
              <a:rPr lang="en-ID" sz="1600" spc="-17" dirty="0" err="1">
                <a:cs typeface="Times New Roman"/>
              </a:rPr>
              <a:t>untuk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membuat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sertifikat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06821" y="709547"/>
            <a:ext cx="7701511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Pengertian</a:t>
            </a:r>
            <a:endParaRPr lang="en-ID" sz="44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5" y="1987184"/>
            <a:ext cx="3228975" cy="4951756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7A062C7-4520-4990-99B3-57ADEEB18D60}"/>
              </a:ext>
            </a:extLst>
          </p:cNvPr>
          <p:cNvSpPr txBox="1">
            <a:spLocks/>
          </p:cNvSpPr>
          <p:nvPr/>
        </p:nvSpPr>
        <p:spPr>
          <a:xfrm>
            <a:off x="4006821" y="1987184"/>
            <a:ext cx="7701511" cy="201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/>
              <a:t>Mail merge adalah sebuah aplikasi surat menyurat yang disediakan oleh aplikasi untuk menulis di </a:t>
            </a:r>
            <a:r>
              <a:rPr lang="it-IT" sz="2400" dirty="0"/>
              <a:t>komputer seperti di Microsoft Word, yang</a:t>
            </a:r>
            <a:r>
              <a:rPr lang="id-ID" sz="2400" dirty="0"/>
              <a:t> memungkinkan penggunanya membuat banyak surat dengan format dan isi yang sama dengan cepat atau </a:t>
            </a:r>
            <a:r>
              <a:rPr lang="sv-SE" sz="2400" dirty="0"/>
              <a:t>disebut juga dengan surat massal.</a:t>
            </a:r>
          </a:p>
          <a:p>
            <a:r>
              <a:rPr lang="it-IT" sz="2400" dirty="0"/>
              <a:t>Fungsi mail merge sendiri yaitu untuk</a:t>
            </a:r>
            <a:r>
              <a:rPr lang="id-ID" sz="2400" dirty="0"/>
              <a:t> mempermudah pembuatan surat dalam jumlah banyak.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127" y="819341"/>
            <a:ext cx="5363459" cy="4351338"/>
          </a:xfr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Pendahuluan</a:t>
            </a:r>
            <a:endParaRPr lang="en-ID" sz="4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29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dirty="0" err="1"/>
              <a:t>Fasilitas</a:t>
            </a:r>
            <a:r>
              <a:rPr lang="en-US" altLang="id-ID" dirty="0"/>
              <a:t> Mail Merge </a:t>
            </a:r>
            <a:r>
              <a:rPr lang="en-US" altLang="id-ID" dirty="0" err="1"/>
              <a:t>pada</a:t>
            </a:r>
            <a:r>
              <a:rPr lang="en-US" altLang="id-ID" dirty="0"/>
              <a:t> Microsoft Office </a:t>
            </a:r>
            <a:r>
              <a:rPr lang="en-US" altLang="id-ID" dirty="0" err="1"/>
              <a:t>sering</a:t>
            </a:r>
            <a:r>
              <a:rPr lang="en-US" altLang="id-ID" dirty="0"/>
              <a:t> </a:t>
            </a:r>
            <a:r>
              <a:rPr lang="en-US" altLang="id-ID" dirty="0" err="1"/>
              <a:t>digunakan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membuat</a:t>
            </a:r>
            <a:r>
              <a:rPr lang="en-US" altLang="id-ID" dirty="0"/>
              <a:t> </a:t>
            </a:r>
            <a:r>
              <a:rPr lang="en-US" altLang="id-ID" dirty="0" err="1"/>
              <a:t>surat-surat</a:t>
            </a:r>
            <a:r>
              <a:rPr lang="en-US" altLang="id-ID" dirty="0"/>
              <a:t> </a:t>
            </a:r>
            <a:r>
              <a:rPr lang="en-US" altLang="id-ID" dirty="0" err="1"/>
              <a:t>seperti</a:t>
            </a:r>
            <a:r>
              <a:rPr lang="en-US" altLang="id-ID" dirty="0"/>
              <a:t>:</a:t>
            </a:r>
          </a:p>
          <a:p>
            <a:pPr marL="457200" lvl="3" indent="0"/>
            <a:r>
              <a:rPr lang="en-US" altLang="id-ID" sz="2000" dirty="0" err="1"/>
              <a:t>Surat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undangan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Surat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keputusan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Pemberitahuan</a:t>
            </a:r>
            <a:r>
              <a:rPr lang="en-US" altLang="id-ID" sz="2000" dirty="0"/>
              <a:t>, Label </a:t>
            </a:r>
            <a:r>
              <a:rPr lang="en-US" altLang="id-ID" sz="2000" dirty="0" err="1"/>
              <a:t>undangan</a:t>
            </a:r>
            <a:endParaRPr lang="en-US" altLang="id-ID" sz="2000" dirty="0"/>
          </a:p>
          <a:p>
            <a:pPr marL="457200" lvl="3" indent="0"/>
            <a:r>
              <a:rPr lang="en-US" altLang="id-ID" sz="2000" dirty="0" err="1"/>
              <a:t>Surat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peringatan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Sertifikat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Kartu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nama</a:t>
            </a:r>
            <a:endParaRPr lang="id-ID" altLang="id-ID" sz="2000" dirty="0"/>
          </a:p>
          <a:p>
            <a:pPr marL="457200" lvl="3" indent="0"/>
            <a:r>
              <a:rPr lang="id-ID" altLang="id-ID" sz="2000" dirty="0"/>
              <a:t>Bahkan proposal dalam jumlah banyak, </a:t>
            </a:r>
            <a:r>
              <a:rPr lang="en-US" altLang="id-ID" sz="2000" dirty="0" err="1"/>
              <a:t>dll</a:t>
            </a:r>
            <a:endParaRPr lang="en-US" altLang="id-ID" sz="2000" dirty="0"/>
          </a:p>
          <a:p>
            <a:pPr marL="0" indent="0">
              <a:buNone/>
            </a:pPr>
            <a:r>
              <a:rPr lang="en-US" altLang="id-ID" sz="3200" dirty="0"/>
              <a:t>	</a:t>
            </a:r>
          </a:p>
          <a:p>
            <a:pPr marL="0" indent="0">
              <a:buNone/>
            </a:pPr>
            <a:r>
              <a:rPr lang="en-US" altLang="id-ID" dirty="0" err="1"/>
              <a:t>Keuntungan</a:t>
            </a:r>
            <a:r>
              <a:rPr lang="en-US" altLang="id-ID" dirty="0"/>
              <a:t> yang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diperoleh</a:t>
            </a:r>
            <a:r>
              <a:rPr lang="en-US" altLang="id-ID" dirty="0"/>
              <a:t> </a:t>
            </a:r>
            <a:r>
              <a:rPr lang="en-US" altLang="id-ID" dirty="0" err="1"/>
              <a:t>selama</a:t>
            </a:r>
            <a:r>
              <a:rPr lang="en-US" altLang="id-ID" dirty="0"/>
              <a:t> </a:t>
            </a:r>
            <a:r>
              <a:rPr lang="en-US" altLang="id-ID" dirty="0" err="1"/>
              <a:t>menggunakan</a:t>
            </a:r>
            <a:r>
              <a:rPr lang="en-US" altLang="id-ID" dirty="0"/>
              <a:t> Mail Merge di </a:t>
            </a:r>
            <a:r>
              <a:rPr lang="en-US" altLang="id-ID" dirty="0" err="1"/>
              <a:t>antaranya</a:t>
            </a:r>
            <a:r>
              <a:rPr lang="en-US" altLang="id-ID" dirty="0"/>
              <a:t>:</a:t>
            </a:r>
          </a:p>
          <a:p>
            <a:pPr marL="457200" lvl="3" indent="0"/>
            <a:r>
              <a:rPr lang="en-US" altLang="id-ID" sz="2000" dirty="0" err="1"/>
              <a:t>Pembuatannya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cepat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jika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dibandingkan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pembuatan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surat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persatu</a:t>
            </a:r>
            <a:r>
              <a:rPr lang="en-US" altLang="id-ID" sz="2000" dirty="0"/>
              <a:t>.</a:t>
            </a:r>
          </a:p>
          <a:p>
            <a:pPr marL="457200" lvl="3" indent="0"/>
            <a:r>
              <a:rPr lang="en-US" altLang="id-ID" sz="2000" dirty="0" err="1"/>
              <a:t>Halaman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dokumen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sedikit</a:t>
            </a:r>
            <a:r>
              <a:rPr lang="en-US" altLang="id-ID" sz="2000" dirty="0"/>
              <a:t>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997231"/>
          </a:xfrm>
        </p:spPr>
        <p:txBody>
          <a:bodyPr>
            <a:normAutofit/>
          </a:bodyPr>
          <a:lstStyle/>
          <a:p>
            <a:r>
              <a:rPr lang="en-US" sz="4400" dirty="0" err="1"/>
              <a:t>Persiapan</a:t>
            </a:r>
            <a:endParaRPr lang="en-ID" sz="4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29053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id-ID" dirty="0"/>
              <a:t>2 </a:t>
            </a:r>
            <a:r>
              <a:rPr lang="en-US" altLang="id-ID" dirty="0" err="1"/>
              <a:t>dokumen</a:t>
            </a:r>
            <a:r>
              <a:rPr lang="en-US" altLang="id-ID" dirty="0"/>
              <a:t> </a:t>
            </a:r>
            <a:r>
              <a:rPr lang="en-US" altLang="id-ID" dirty="0" err="1"/>
              <a:t>penting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pembuatan</a:t>
            </a:r>
            <a:r>
              <a:rPr lang="en-US" altLang="id-ID" dirty="0"/>
              <a:t> mail merge </a:t>
            </a:r>
            <a:r>
              <a:rPr lang="en-US" altLang="id-ID" dirty="0" err="1"/>
              <a:t>yaitu</a:t>
            </a:r>
            <a:r>
              <a:rPr lang="en-US" altLang="id-ID" dirty="0"/>
              <a:t>  :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arenR"/>
            </a:pPr>
            <a:r>
              <a:rPr lang="en-US" altLang="id-ID" dirty="0" err="1"/>
              <a:t>Dokumen</a:t>
            </a:r>
            <a:r>
              <a:rPr lang="en-US" altLang="id-ID" dirty="0"/>
              <a:t> Master</a:t>
            </a:r>
          </a:p>
          <a:p>
            <a:pPr marL="900113"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id-ID" i="1" dirty="0"/>
              <a:t>Main </a:t>
            </a:r>
            <a:r>
              <a:rPr lang="en-US" altLang="id-ID" i="1" dirty="0" err="1"/>
              <a:t>dokumen</a:t>
            </a:r>
            <a:r>
              <a:rPr lang="en-US" altLang="id-ID" i="1" dirty="0"/>
              <a:t> </a:t>
            </a:r>
            <a:r>
              <a:rPr lang="en-US" altLang="id-ID" i="1" dirty="0" err="1"/>
              <a:t>yg</a:t>
            </a:r>
            <a:r>
              <a:rPr lang="en-US" altLang="id-ID" i="1" dirty="0"/>
              <a:t> </a:t>
            </a:r>
            <a:r>
              <a:rPr lang="en-US" altLang="id-ID" i="1" dirty="0" err="1"/>
              <a:t>berisi</a:t>
            </a:r>
            <a:r>
              <a:rPr lang="en-US" altLang="id-ID" i="1" dirty="0"/>
              <a:t> </a:t>
            </a:r>
            <a:r>
              <a:rPr lang="en-US" altLang="id-ID" i="1" dirty="0" err="1"/>
              <a:t>surat</a:t>
            </a:r>
            <a:r>
              <a:rPr lang="en-US" altLang="id-ID" dirty="0"/>
              <a:t> 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altLang="id-ID" sz="1000" dirty="0"/>
          </a:p>
          <a:p>
            <a:pPr marL="609600" indent="-609600">
              <a:lnSpc>
                <a:spcPct val="80000"/>
              </a:lnSpc>
              <a:buFont typeface="+mj-lt"/>
              <a:buAutoNum type="arabicParenR"/>
            </a:pPr>
            <a:r>
              <a:rPr lang="en-US" altLang="id-ID" dirty="0"/>
              <a:t>Data Source</a:t>
            </a:r>
          </a:p>
          <a:p>
            <a:pPr marL="900113"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id-ID" i="1" dirty="0" err="1"/>
              <a:t>Suatu</a:t>
            </a:r>
            <a:r>
              <a:rPr lang="en-US" altLang="id-ID" i="1" dirty="0"/>
              <a:t> file </a:t>
            </a:r>
            <a:r>
              <a:rPr lang="en-US" altLang="id-ID" i="1" dirty="0" err="1"/>
              <a:t>yg</a:t>
            </a:r>
            <a:r>
              <a:rPr lang="en-US" altLang="id-ID" i="1" dirty="0"/>
              <a:t> </a:t>
            </a:r>
            <a:r>
              <a:rPr lang="en-US" altLang="id-ID" i="1" dirty="0" err="1"/>
              <a:t>berisi</a:t>
            </a:r>
            <a:r>
              <a:rPr lang="en-US" altLang="id-ID" i="1" dirty="0"/>
              <a:t> </a:t>
            </a:r>
            <a:r>
              <a:rPr lang="en-US" altLang="id-ID" i="1" dirty="0" err="1"/>
              <a:t>informasi</a:t>
            </a:r>
            <a:r>
              <a:rPr lang="en-US" altLang="id-ID" i="1" dirty="0"/>
              <a:t> </a:t>
            </a:r>
            <a:r>
              <a:rPr lang="en-US" altLang="id-ID" i="1" dirty="0" err="1"/>
              <a:t>untuk</a:t>
            </a:r>
            <a:r>
              <a:rPr lang="en-US" altLang="id-ID" i="1" dirty="0"/>
              <a:t> </a:t>
            </a:r>
            <a:r>
              <a:rPr lang="en-US" altLang="id-ID" i="1" dirty="0" err="1"/>
              <a:t>digabung</a:t>
            </a:r>
            <a:r>
              <a:rPr lang="en-US" altLang="id-ID" i="1" dirty="0"/>
              <a:t> </a:t>
            </a:r>
            <a:r>
              <a:rPr lang="en-US" altLang="id-ID" i="1" dirty="0" err="1"/>
              <a:t>dalam</a:t>
            </a:r>
            <a:r>
              <a:rPr lang="en-US" altLang="id-ID" i="1" dirty="0"/>
              <a:t> </a:t>
            </a:r>
            <a:r>
              <a:rPr lang="en-US" altLang="id-ID" i="1" dirty="0" err="1"/>
              <a:t>dokumen</a:t>
            </a:r>
            <a:r>
              <a:rPr lang="en-US" altLang="id-ID" i="1" dirty="0"/>
              <a:t> master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altLang="id-ID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id-ID" dirty="0" err="1"/>
              <a:t>Langkah</a:t>
            </a:r>
            <a:r>
              <a:rPr lang="en-US" altLang="id-ID" dirty="0"/>
              <a:t> </a:t>
            </a:r>
            <a:r>
              <a:rPr lang="en-US" altLang="id-ID" dirty="0" err="1"/>
              <a:t>langkah</a:t>
            </a:r>
            <a:r>
              <a:rPr lang="en-US" altLang="id-ID" dirty="0"/>
              <a:t> 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dirty="0" err="1"/>
              <a:t>Membuat</a:t>
            </a:r>
            <a:r>
              <a:rPr lang="en-US" altLang="id-ID" dirty="0"/>
              <a:t> </a:t>
            </a:r>
            <a:r>
              <a:rPr lang="en-US" altLang="id-ID" dirty="0" err="1"/>
              <a:t>dokumen</a:t>
            </a:r>
            <a:r>
              <a:rPr lang="en-US" altLang="id-ID" dirty="0"/>
              <a:t> master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dirty="0" err="1"/>
              <a:t>Membuat</a:t>
            </a:r>
            <a:r>
              <a:rPr lang="en-US" altLang="id-ID" dirty="0"/>
              <a:t> data source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id-ID" dirty="0" err="1"/>
              <a:t>Menggabungkan</a:t>
            </a:r>
            <a:r>
              <a:rPr lang="en-US" altLang="id-ID" dirty="0"/>
              <a:t> </a:t>
            </a:r>
            <a:r>
              <a:rPr lang="en-US" altLang="id-ID" dirty="0" err="1"/>
              <a:t>isi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data source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dokumen</a:t>
            </a:r>
            <a:r>
              <a:rPr lang="en-US" altLang="id-ID" dirty="0"/>
              <a:t> master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Membuat</a:t>
            </a:r>
            <a:r>
              <a:rPr lang="en-US" sz="4400" dirty="0"/>
              <a:t> </a:t>
            </a:r>
            <a:r>
              <a:rPr lang="en-US" sz="4400" dirty="0" err="1"/>
              <a:t>Dokumen</a:t>
            </a:r>
            <a:r>
              <a:rPr lang="en-US" sz="4400" dirty="0"/>
              <a:t> Master</a:t>
            </a:r>
            <a:endParaRPr lang="en-ID" sz="4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561" y="2240897"/>
            <a:ext cx="5771116" cy="4290532"/>
          </a:xfrm>
        </p:spPr>
        <p:txBody>
          <a:bodyPr>
            <a:normAutofit/>
          </a:bodyPr>
          <a:lstStyle/>
          <a:p>
            <a:pPr marL="430213" lvl="2" indent="-342900"/>
            <a:r>
              <a:rPr lang="en-US" sz="2400" dirty="0"/>
              <a:t>Kata SERTIFIKAT, size 48</a:t>
            </a:r>
          </a:p>
          <a:p>
            <a:pPr marL="430213" lvl="2" indent="-342900"/>
            <a:r>
              <a:rPr lang="en-US" sz="2400" dirty="0"/>
              <a:t>Yang lain size 20</a:t>
            </a:r>
          </a:p>
          <a:p>
            <a:pPr marL="430213" lvl="2" indent="-342900"/>
            <a:r>
              <a:rPr lang="en-US" sz="2400" dirty="0" err="1"/>
              <a:t>Beri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, yang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NIM/ NIP, </a:t>
            </a:r>
            <a:r>
              <a:rPr lang="en-US" sz="2400" dirty="0" err="1"/>
              <a:t>Nama,Instansi</a:t>
            </a:r>
            <a:endParaRPr lang="en-US" sz="2400" dirty="0"/>
          </a:p>
          <a:p>
            <a:pPr marL="430213" lvl="2" indent="-342900"/>
            <a:r>
              <a:rPr lang="en-US" sz="2400" dirty="0" err="1"/>
              <a:t>Bingkai</a:t>
            </a:r>
            <a:r>
              <a:rPr lang="en-US" sz="2400" dirty="0"/>
              <a:t>:</a:t>
            </a:r>
          </a:p>
          <a:p>
            <a:pPr marL="887413" lvl="3" indent="-342900"/>
            <a:r>
              <a:rPr lang="en-US" sz="2200" dirty="0"/>
              <a:t>Insert – shapes – rounded rectangle </a:t>
            </a:r>
          </a:p>
          <a:p>
            <a:pPr marL="887413" lvl="3" indent="-342900"/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– Fill = no fill</a:t>
            </a:r>
          </a:p>
          <a:p>
            <a:pPr marL="887413" lvl="3" indent="-342900"/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kanan</a:t>
            </a:r>
            <a:r>
              <a:rPr lang="en-US" sz="2200" dirty="0"/>
              <a:t> – Outline = Wight : 4,5</a:t>
            </a:r>
          </a:p>
          <a:p>
            <a:pPr marL="0" indent="0">
              <a:buNone/>
            </a:pPr>
            <a:endParaRPr lang="en-US" sz="2400" b="1" i="1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2" y="2076980"/>
            <a:ext cx="5657539" cy="43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Data Source (1)</a:t>
            </a:r>
            <a:endParaRPr lang="en-ID" sz="4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290532"/>
          </a:xfrm>
        </p:spPr>
        <p:txBody>
          <a:bodyPr>
            <a:normAutofit/>
          </a:bodyPr>
          <a:lstStyle/>
          <a:p>
            <a:r>
              <a:rPr lang="en-US" altLang="id-ID" dirty="0" err="1"/>
              <a:t>Klik</a:t>
            </a:r>
            <a:r>
              <a:rPr lang="en-US" altLang="id-ID" dirty="0"/>
              <a:t> Mailing </a:t>
            </a:r>
            <a:r>
              <a:rPr lang="en-US" altLang="id-ID" dirty="0">
                <a:sym typeface="Wingdings" panose="05000000000000000000" pitchFamily="2" charset="2"/>
              </a:rPr>
              <a:t> Start Mail Merge  Letters</a:t>
            </a:r>
            <a:endParaRPr lang="en-US" altLang="id-ID" dirty="0"/>
          </a:p>
          <a:p>
            <a:endParaRPr lang="en-US" sz="2400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r="59873" b="60266"/>
          <a:stretch/>
        </p:blipFill>
        <p:spPr>
          <a:xfrm>
            <a:off x="1541928" y="2812990"/>
            <a:ext cx="6679210" cy="37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Data Source (2)</a:t>
            </a:r>
            <a:endParaRPr lang="en-ID" sz="4400" dirty="0"/>
          </a:p>
        </p:txBody>
      </p:sp>
      <p:sp>
        <p:nvSpPr>
          <p:cNvPr id="58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Klik</a:t>
            </a:r>
            <a:r>
              <a:rPr lang="en-US" altLang="id-ID" dirty="0"/>
              <a:t> Mailing </a:t>
            </a:r>
            <a:r>
              <a:rPr lang="en-US" altLang="id-ID" dirty="0">
                <a:sym typeface="Wingdings" panose="05000000000000000000" pitchFamily="2" charset="2"/>
              </a:rPr>
              <a:t> Select Recipients  Type a New List</a:t>
            </a:r>
            <a:endParaRPr lang="en-US" altLang="id-ID" dirty="0"/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77" t="3125" r="60723" b="73811"/>
          <a:stretch/>
        </p:blipFill>
        <p:spPr>
          <a:xfrm>
            <a:off x="1843418" y="2887126"/>
            <a:ext cx="6460931" cy="21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 Source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id-ID" dirty="0"/>
              <a:t>Customize </a:t>
            </a:r>
            <a:r>
              <a:rPr lang="en-US" altLang="id-ID" dirty="0" err="1"/>
              <a:t>Colums</a:t>
            </a:r>
            <a:r>
              <a:rPr lang="en-US" altLang="id-ID" dirty="0"/>
              <a:t>… </a:t>
            </a:r>
            <a:r>
              <a:rPr lang="en-US" altLang="id-ID" dirty="0">
                <a:sym typeface="Wingdings" panose="05000000000000000000" pitchFamily="2" charset="2"/>
              </a:rPr>
              <a:t> </a:t>
            </a:r>
            <a:r>
              <a:rPr lang="en-US" altLang="id-ID" dirty="0" err="1">
                <a:sym typeface="Wingdings" panose="05000000000000000000" pitchFamily="2" charset="2"/>
              </a:rPr>
              <a:t>Klik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salah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satu</a:t>
            </a:r>
            <a:r>
              <a:rPr lang="en-US" altLang="id-ID" dirty="0">
                <a:sym typeface="Wingdings" panose="05000000000000000000" pitchFamily="2" charset="2"/>
              </a:rPr>
              <a:t> Field Names </a:t>
            </a:r>
            <a:r>
              <a:rPr lang="en-US" altLang="id-ID" dirty="0" err="1">
                <a:sym typeface="Wingdings" panose="05000000000000000000" pitchFamily="2" charset="2"/>
              </a:rPr>
              <a:t>lalu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klik</a:t>
            </a:r>
            <a:r>
              <a:rPr lang="en-US" altLang="id-ID" dirty="0">
                <a:sym typeface="Wingdings" panose="05000000000000000000" pitchFamily="2" charset="2"/>
              </a:rPr>
              <a:t> Rename </a:t>
            </a:r>
          </a:p>
          <a:p>
            <a:r>
              <a:rPr lang="en-US" altLang="id-ID" dirty="0">
                <a:sym typeface="Wingdings" panose="05000000000000000000" pitchFamily="2" charset="2"/>
              </a:rPr>
              <a:t> Isi NIM </a:t>
            </a:r>
            <a:r>
              <a:rPr lang="en-US" altLang="id-ID" dirty="0" err="1">
                <a:sym typeface="Wingdings" panose="05000000000000000000" pitchFamily="2" charset="2"/>
              </a:rPr>
              <a:t>dan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Nama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lalu</a:t>
            </a:r>
            <a:r>
              <a:rPr lang="en-US" altLang="id-ID" dirty="0">
                <a:sym typeface="Wingdings" panose="05000000000000000000" pitchFamily="2" charset="2"/>
              </a:rPr>
              <a:t> ok  </a:t>
            </a:r>
            <a:r>
              <a:rPr lang="en-US" altLang="id-ID" dirty="0" err="1">
                <a:sym typeface="Wingdings" panose="05000000000000000000" pitchFamily="2" charset="2"/>
              </a:rPr>
              <a:t>Hapus</a:t>
            </a:r>
            <a:r>
              <a:rPr lang="en-US" altLang="id-ID" dirty="0">
                <a:sym typeface="Wingdings" panose="05000000000000000000" pitchFamily="2" charset="2"/>
              </a:rPr>
              <a:t> field yang </a:t>
            </a:r>
            <a:r>
              <a:rPr lang="en-US" altLang="id-ID" dirty="0" err="1">
                <a:sym typeface="Wingdings" panose="05000000000000000000" pitchFamily="2" charset="2"/>
              </a:rPr>
              <a:t>tidak</a:t>
            </a:r>
            <a:r>
              <a:rPr lang="en-US" altLang="id-ID" dirty="0">
                <a:sym typeface="Wingdings" panose="05000000000000000000" pitchFamily="2" charset="2"/>
              </a:rPr>
              <a:t> </a:t>
            </a:r>
            <a:r>
              <a:rPr lang="en-US" altLang="id-ID" dirty="0" err="1">
                <a:sym typeface="Wingdings" panose="05000000000000000000" pitchFamily="2" charset="2"/>
              </a:rPr>
              <a:t>perlu</a:t>
            </a:r>
            <a:endParaRPr lang="en-US" altLang="id-ID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001" t="22341" r="5175" b="17584"/>
          <a:stretch/>
        </p:blipFill>
        <p:spPr>
          <a:xfrm>
            <a:off x="1728788" y="3123538"/>
            <a:ext cx="7068530" cy="36829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1070" y="5659919"/>
            <a:ext cx="13189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3526" y="3633086"/>
            <a:ext cx="179269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2a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9493" y="4102847"/>
            <a:ext cx="117356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2725" y="6134765"/>
            <a:ext cx="140017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9493" y="3825848"/>
            <a:ext cx="117356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261473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612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Segoe UI Black</vt:lpstr>
      <vt:lpstr>Signika</vt:lpstr>
      <vt:lpstr>Wingdings</vt:lpstr>
      <vt:lpstr>1_Custom Design</vt:lpstr>
      <vt:lpstr>Mailing List pada Ms Word</vt:lpstr>
      <vt:lpstr>Capaian Pembelajaran</vt:lpstr>
      <vt:lpstr>PowerPoint Presentation</vt:lpstr>
      <vt:lpstr>Pendahuluan</vt:lpstr>
      <vt:lpstr>Persiapan</vt:lpstr>
      <vt:lpstr>Membuat Dokumen Master</vt:lpstr>
      <vt:lpstr>Membuat Data Source (1)</vt:lpstr>
      <vt:lpstr>Membuat Data Source (2)</vt:lpstr>
      <vt:lpstr>Membuat Data Source (3)</vt:lpstr>
      <vt:lpstr>Membuat Data Source (4)</vt:lpstr>
      <vt:lpstr>Menggabungkan Data Source ke dalam Dokumen Master</vt:lpstr>
      <vt:lpstr>Melihat Hasil</vt:lpstr>
      <vt:lpstr>Data Source dari Ms. Excel (1)</vt:lpstr>
      <vt:lpstr>Data Source dari Ms. Excel (2)</vt:lpstr>
      <vt:lpstr>Upgrade Desain Sertifikat</vt:lpstr>
      <vt:lpstr>Mencetak PDF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Nurul Anisa</cp:lastModifiedBy>
  <cp:revision>117</cp:revision>
  <dcterms:created xsi:type="dcterms:W3CDTF">2020-07-23T01:18:59Z</dcterms:created>
  <dcterms:modified xsi:type="dcterms:W3CDTF">2021-10-06T02:29:52Z</dcterms:modified>
</cp:coreProperties>
</file>