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50"/>
  </p:notesMasterIdLst>
  <p:sldIdLst>
    <p:sldId id="257" r:id="rId2"/>
    <p:sldId id="258" r:id="rId3"/>
    <p:sldId id="277" r:id="rId4"/>
    <p:sldId id="278" r:id="rId5"/>
    <p:sldId id="313" r:id="rId6"/>
    <p:sldId id="314" r:id="rId7"/>
    <p:sldId id="315" r:id="rId8"/>
    <p:sldId id="316" r:id="rId9"/>
    <p:sldId id="317" r:id="rId10"/>
    <p:sldId id="318" r:id="rId11"/>
    <p:sldId id="279" r:id="rId12"/>
    <p:sldId id="280" r:id="rId13"/>
    <p:sldId id="281" r:id="rId14"/>
    <p:sldId id="282" r:id="rId15"/>
    <p:sldId id="283" r:id="rId16"/>
    <p:sldId id="284" r:id="rId17"/>
    <p:sldId id="286" r:id="rId18"/>
    <p:sldId id="287" r:id="rId19"/>
    <p:sldId id="312"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275" r:id="rId48"/>
    <p:sldId id="34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5326" autoAdjust="0"/>
  </p:normalViewPr>
  <p:slideViewPr>
    <p:cSldViewPr snapToGrid="0">
      <p:cViewPr varScale="1">
        <p:scale>
          <a:sx n="40" d="100"/>
          <a:sy n="40" d="100"/>
        </p:scale>
        <p:origin x="90" y="6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21/08/2020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221B0-A3AB-4C74-8324-47966F7928FE}" type="slidenum">
              <a:rPr lang="en-ID" smtClean="0"/>
              <a:t>24</a:t>
            </a:fld>
            <a:endParaRPr lang="en-ID"/>
          </a:p>
        </p:txBody>
      </p:sp>
    </p:spTree>
    <p:extLst>
      <p:ext uri="{BB962C8B-B14F-4D97-AF65-F5344CB8AC3E}">
        <p14:creationId xmlns:p14="http://schemas.microsoft.com/office/powerpoint/2010/main" val="1204446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xmlns=""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xmlns=""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xmlns=""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xmlns=""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xmlns=""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xmlns=""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xmlns=""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EE1C6250-4833-4996-9089-4A6D328F9F18}"/>
              </a:ext>
            </a:extLst>
          </p:cNvPr>
          <p:cNvSpPr>
            <a:spLocks noGrp="1"/>
          </p:cNvSpPr>
          <p:nvPr>
            <p:ph type="title"/>
          </p:nvPr>
        </p:nvSpPr>
        <p:spPr>
          <a:xfrm>
            <a:off x="1541928" y="1243666"/>
            <a:ext cx="9744637" cy="809251"/>
          </a:xfrm>
        </p:spPr>
        <p:txBody>
          <a:bodyPr>
            <a:normAutofit/>
          </a:bodyPr>
          <a:lstStyle>
            <a:lvl1pPr>
              <a:defRPr sz="44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xmlns=""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xmlns=""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xmlns=""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xmlns=""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xmlns=""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xmlns=""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xmlns=""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xmlns=""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xmlns=""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xmlns=""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xmlns=""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xmlns=""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xmlns=""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xmlns=""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xmlns=""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xmlns=""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s://support.office.com/id-id/excel"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0C0FC20F-AFC7-44B2-9D9C-E682CAB2AA88}"/>
              </a:ext>
            </a:extLst>
          </p:cNvPr>
          <p:cNvSpPr>
            <a:spLocks noGrp="1"/>
          </p:cNvSpPr>
          <p:nvPr>
            <p:ph type="subTitle" idx="1"/>
          </p:nvPr>
        </p:nvSpPr>
        <p:spPr>
          <a:xfrm>
            <a:off x="5455024" y="4510369"/>
            <a:ext cx="4778189" cy="1189952"/>
          </a:xfrm>
        </p:spPr>
        <p:txBody>
          <a:bodyPr>
            <a:normAutofit/>
          </a:bodyPr>
          <a:lstStyle/>
          <a:p>
            <a:endParaRPr lang="en-US" i="0" dirty="0"/>
          </a:p>
          <a:p>
            <a:r>
              <a:rPr lang="en-ID" sz="1400" dirty="0" err="1" smtClean="0"/>
              <a:t>Nurul</a:t>
            </a:r>
            <a:r>
              <a:rPr lang="en-ID" sz="1400" dirty="0" smtClean="0"/>
              <a:t> </a:t>
            </a:r>
            <a:r>
              <a:rPr lang="en-ID" sz="1400" dirty="0" err="1" smtClean="0"/>
              <a:t>Anisa</a:t>
            </a:r>
            <a:r>
              <a:rPr lang="en-ID" sz="1400" dirty="0" smtClean="0"/>
              <a:t> Sri </a:t>
            </a:r>
            <a:r>
              <a:rPr lang="en-ID" sz="1400" dirty="0" err="1" smtClean="0"/>
              <a:t>Winarsih</a:t>
            </a:r>
            <a:r>
              <a:rPr lang="en-ID" sz="1400" dirty="0" smtClean="0"/>
              <a:t>, M. Cs</a:t>
            </a:r>
            <a:endParaRPr lang="en-ID" sz="1400" dirty="0"/>
          </a:p>
          <a:p>
            <a:r>
              <a:rPr lang="en-ID" sz="1600" dirty="0"/>
              <a:t>2020</a:t>
            </a:r>
          </a:p>
        </p:txBody>
      </p:sp>
      <p:sp>
        <p:nvSpPr>
          <p:cNvPr id="6" name="Title Placeholder 1">
            <a:extLst>
              <a:ext uri="{FF2B5EF4-FFF2-40B4-BE49-F238E27FC236}">
                <a16:creationId xmlns:a16="http://schemas.microsoft.com/office/drawing/2014/main" xmlns=""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xmlns=""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smtClean="0">
                <a:solidFill>
                  <a:schemeClr val="accent2">
                    <a:lumMod val="75000"/>
                  </a:schemeClr>
                </a:solidFill>
                <a:latin typeface="Arial Black" panose="020B0A04020102020204" pitchFamily="34" charset="0"/>
                <a:cs typeface="Arial" panose="020B0604020202020204" pitchFamily="34" charset="0"/>
              </a:rPr>
              <a:t>TEKNIK INFORMATIKA</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4" name="Title 3">
            <a:extLst>
              <a:ext uri="{FF2B5EF4-FFF2-40B4-BE49-F238E27FC236}">
                <a16:creationId xmlns:a16="http://schemas.microsoft.com/office/drawing/2014/main" xmlns="" id="{C01F5CEC-401E-4E00-A99A-912964B5934F}"/>
              </a:ext>
            </a:extLst>
          </p:cNvPr>
          <p:cNvSpPr>
            <a:spLocks noGrp="1"/>
          </p:cNvSpPr>
          <p:nvPr>
            <p:ph type="ctrTitle"/>
          </p:nvPr>
        </p:nvSpPr>
        <p:spPr>
          <a:xfrm>
            <a:off x="5455024" y="2285440"/>
            <a:ext cx="5907741" cy="2019860"/>
          </a:xfrm>
        </p:spPr>
        <p:txBody>
          <a:bodyPr>
            <a:normAutofit fontScale="90000"/>
          </a:bodyPr>
          <a:lstStyle/>
          <a:p>
            <a:r>
              <a:rPr lang="fi-FI" dirty="0" smtClean="0"/>
              <a:t>Ms</a:t>
            </a:r>
            <a:r>
              <a:rPr lang="fi-FI" dirty="0" smtClean="0"/>
              <a:t>. </a:t>
            </a:r>
            <a:r>
              <a:rPr lang="fi-FI" dirty="0"/>
              <a:t>Excel part 1 </a:t>
            </a:r>
            <a:r>
              <a:rPr lang="fi-FI" dirty="0" smtClean="0"/>
              <a:t>Membuat </a:t>
            </a:r>
            <a:r>
              <a:rPr lang="fi-FI" dirty="0"/>
              <a:t>Tabel yang </a:t>
            </a:r>
            <a:r>
              <a:rPr lang="fi-FI" dirty="0" smtClean="0"/>
              <a:t>Rapi</a:t>
            </a:r>
            <a:endParaRPr lang="en-ID" dirty="0"/>
          </a:p>
        </p:txBody>
      </p:sp>
      <p:sp>
        <p:nvSpPr>
          <p:cNvPr id="10" name="Subtitle 4">
            <a:extLst>
              <a:ext uri="{FF2B5EF4-FFF2-40B4-BE49-F238E27FC236}">
                <a16:creationId xmlns:a16="http://schemas.microsoft.com/office/drawing/2014/main" xmlns="" id="{6255887C-233F-4CCB-8162-74F2F25F242F}"/>
              </a:ext>
            </a:extLst>
          </p:cNvPr>
          <p:cNvSpPr txBox="1">
            <a:spLocks/>
          </p:cNvSpPr>
          <p:nvPr/>
        </p:nvSpPr>
        <p:spPr>
          <a:xfrm>
            <a:off x="9324975" y="665384"/>
            <a:ext cx="2295526"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smtClean="0">
                <a:solidFill>
                  <a:schemeClr val="accent5">
                    <a:lumMod val="75000"/>
                  </a:schemeClr>
                </a:solidFill>
              </a:rPr>
              <a:t>DASAR KOMPUTASI</a:t>
            </a:r>
            <a:endParaRPr lang="en-ID" sz="1200" b="1" dirty="0">
              <a:solidFill>
                <a:schemeClr val="accent5">
                  <a:lumMod val="75000"/>
                </a:schemeClr>
              </a:solidFill>
            </a:endParaRPr>
          </a:p>
        </p:txBody>
      </p:sp>
      <p:sp>
        <p:nvSpPr>
          <p:cNvPr id="11" name="Rectangle 10">
            <a:extLst>
              <a:ext uri="{FF2B5EF4-FFF2-40B4-BE49-F238E27FC236}">
                <a16:creationId xmlns:a16="http://schemas.microsoft.com/office/drawing/2014/main" xmlns="" id="{EB18B8BB-E556-400E-8B9E-06BAB46166C7}"/>
              </a:ext>
            </a:extLst>
          </p:cNvPr>
          <p:cNvSpPr/>
          <p:nvPr/>
        </p:nvSpPr>
        <p:spPr>
          <a:xfrm>
            <a:off x="1109155" y="6017969"/>
            <a:ext cx="3653823" cy="338554"/>
          </a:xfrm>
          <a:prstGeom prst="rect">
            <a:avLst/>
          </a:prstGeom>
        </p:spPr>
        <p:txBody>
          <a:bodyPr wrap="square">
            <a:spAutoFit/>
          </a:bodyPr>
          <a:lstStyle/>
          <a:p>
            <a:pPr algn="ctr"/>
            <a:r>
              <a:rPr lang="en-US" sz="800" dirty="0">
                <a:solidFill>
                  <a:srgbClr val="1DB8F0"/>
                </a:solidFill>
              </a:rPr>
              <a:t>&lt;a </a:t>
            </a:r>
            <a:r>
              <a:rPr lang="en-US" sz="800" dirty="0" err="1">
                <a:solidFill>
                  <a:srgbClr val="1DB8F0"/>
                </a:solidFill>
              </a:rPr>
              <a:t>href</a:t>
            </a:r>
            <a:r>
              <a:rPr lang="en-US" sz="800" dirty="0">
                <a:solidFill>
                  <a:srgbClr val="1DB8F0"/>
                </a:solidFill>
              </a:rPr>
              <a:t>='https://www.freepik.com/vectors/business'&gt;Business vector created by </a:t>
            </a:r>
            <a:r>
              <a:rPr lang="en-US" sz="800" dirty="0" err="1">
                <a:solidFill>
                  <a:srgbClr val="1DB8F0"/>
                </a:solidFill>
              </a:rPr>
              <a:t>pch.vector</a:t>
            </a:r>
            <a:r>
              <a:rPr lang="en-US" sz="800" dirty="0">
                <a:solidFill>
                  <a:srgbClr val="1DB8F0"/>
                </a:solidFill>
              </a:rPr>
              <a:t> - www.freepik.com&lt;/a&gt;</a:t>
            </a:r>
            <a:endParaRPr lang="en-US" sz="800" dirty="0">
              <a:solidFill>
                <a:srgbClr val="1DB8F0"/>
              </a:solidFill>
            </a:endParaRPr>
          </a:p>
        </p:txBody>
      </p:sp>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4121" b="90000" l="9985" r="89978">
                        <a14:foregroundMark x1="13794" y1="66182" x2="13794" y2="66182"/>
                        <a14:foregroundMark x1="16642" y1="63394" x2="16642" y2="63394"/>
                        <a14:foregroundMark x1="20895" y1="59697" x2="20895" y2="59697"/>
                        <a14:foregroundMark x1="66679" y1="40485" x2="66679" y2="40485"/>
                        <a14:foregroundMark x1="16346" y1="13818" x2="16346" y2="13818"/>
                        <a14:foregroundMark x1="80251" y1="4121" x2="80251" y2="4121"/>
                      </a14:backgroundRemoval>
                    </a14:imgEffect>
                  </a14:imgLayer>
                </a14:imgProps>
              </a:ext>
              <a:ext uri="{28A0092B-C50C-407E-A947-70E740481C1C}">
                <a14:useLocalDpi xmlns:a14="http://schemas.microsoft.com/office/drawing/2010/main" val="0"/>
              </a:ext>
            </a:extLst>
          </a:blip>
          <a:stretch>
            <a:fillRect/>
          </a:stretch>
        </p:blipFill>
        <p:spPr>
          <a:xfrm>
            <a:off x="-309214" y="2120356"/>
            <a:ext cx="6346181" cy="3873550"/>
          </a:xfrm>
          <a:prstGeom prst="rect">
            <a:avLst/>
          </a:prstGeom>
        </p:spPr>
      </p:pic>
    </p:spTree>
    <p:extLst>
      <p:ext uri="{BB962C8B-B14F-4D97-AF65-F5344CB8AC3E}">
        <p14:creationId xmlns:p14="http://schemas.microsoft.com/office/powerpoint/2010/main" val="556541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a:xfrm>
            <a:off x="1541928" y="1243666"/>
            <a:ext cx="9744637" cy="997231"/>
          </a:xfrm>
        </p:spPr>
        <p:txBody>
          <a:bodyPr>
            <a:normAutofit/>
          </a:bodyPr>
          <a:lstStyle/>
          <a:p>
            <a:r>
              <a:rPr lang="en-US" sz="4400" dirty="0" smtClean="0"/>
              <a:t>Ribbon – </a:t>
            </a:r>
            <a:r>
              <a:rPr lang="en-US" dirty="0"/>
              <a:t>V</a:t>
            </a:r>
            <a:r>
              <a:rPr lang="en-US" sz="4400" dirty="0" smtClean="0"/>
              <a:t>iew</a:t>
            </a:r>
            <a:endParaRPr lang="en-ID" sz="4400" dirty="0"/>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
        <p:nvSpPr>
          <p:cNvPr id="11" name="Rectangle 3"/>
          <p:cNvSpPr txBox="1">
            <a:spLocks noChangeArrowheads="1"/>
          </p:cNvSpPr>
          <p:nvPr/>
        </p:nvSpPr>
        <p:spPr>
          <a:xfrm>
            <a:off x="411906" y="3779411"/>
            <a:ext cx="11263085" cy="17417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dirty="0" smtClean="0"/>
              <a:t>Tab ini memungkinkan Anda mengubah tampilan dokumen Anda termasuk membeku</a:t>
            </a:r>
            <a:r>
              <a:rPr lang="en-US" dirty="0" err="1" smtClean="0"/>
              <a:t>kan</a:t>
            </a:r>
            <a:r>
              <a:rPr lang="en-US" dirty="0" smtClean="0"/>
              <a:t> cell</a:t>
            </a:r>
            <a:r>
              <a:rPr lang="id-ID" dirty="0" smtClean="0"/>
              <a:t> atau membelah panel, melihat garis grid dan menyembunyikan sel.</a:t>
            </a:r>
            <a:endParaRPr lang="en-US" dirty="0"/>
          </a:p>
        </p:txBody>
      </p:sp>
      <p:pic>
        <p:nvPicPr>
          <p:cNvPr id="12" name="Picture 11"/>
          <p:cNvPicPr>
            <a:picLocks noChangeAspect="1"/>
          </p:cNvPicPr>
          <p:nvPr/>
        </p:nvPicPr>
        <p:blipFill>
          <a:blip r:embed="rId2"/>
          <a:stretch>
            <a:fillRect/>
          </a:stretch>
        </p:blipFill>
        <p:spPr>
          <a:xfrm>
            <a:off x="219592" y="2240897"/>
            <a:ext cx="11644085" cy="1258589"/>
          </a:xfrm>
          <a:prstGeom prst="rect">
            <a:avLst/>
          </a:prstGeom>
        </p:spPr>
      </p:pic>
    </p:spTree>
    <p:extLst>
      <p:ext uri="{BB962C8B-B14F-4D97-AF65-F5344CB8AC3E}">
        <p14:creationId xmlns:p14="http://schemas.microsoft.com/office/powerpoint/2010/main" val="1772981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p:txBody>
          <a:bodyPr>
            <a:normAutofit/>
          </a:bodyPr>
          <a:lstStyle/>
          <a:p>
            <a:r>
              <a:rPr lang="en-US" sz="4400" dirty="0" err="1" smtClean="0"/>
              <a:t>Membuat</a:t>
            </a:r>
            <a:r>
              <a:rPr lang="en-US" sz="4400" dirty="0" smtClean="0"/>
              <a:t> </a:t>
            </a:r>
            <a:r>
              <a:rPr lang="en-US" sz="4400" dirty="0" err="1" smtClean="0"/>
              <a:t>Halaman</a:t>
            </a:r>
            <a:r>
              <a:rPr lang="en-US" sz="4400" dirty="0" smtClean="0"/>
              <a:t> </a:t>
            </a:r>
            <a:r>
              <a:rPr lang="en-US" sz="4400" dirty="0" err="1" smtClean="0"/>
              <a:t>Baru</a:t>
            </a:r>
            <a:endParaRPr lang="en-ID" sz="4400" dirty="0"/>
          </a:p>
        </p:txBody>
      </p:sp>
      <p:sp>
        <p:nvSpPr>
          <p:cNvPr id="11" name="Content Placeholder 10">
            <a:extLst>
              <a:ext uri="{FF2B5EF4-FFF2-40B4-BE49-F238E27FC236}">
                <a16:creationId xmlns:a16="http://schemas.microsoft.com/office/drawing/2014/main" xmlns="" id="{82F5EEB3-A9D8-4005-86F7-E3EC45F5B078}"/>
              </a:ext>
            </a:extLst>
          </p:cNvPr>
          <p:cNvSpPr>
            <a:spLocks noGrp="1"/>
          </p:cNvSpPr>
          <p:nvPr>
            <p:ph idx="1"/>
          </p:nvPr>
        </p:nvSpPr>
        <p:spPr>
          <a:xfrm>
            <a:off x="6092561" y="2240897"/>
            <a:ext cx="5771116" cy="4290532"/>
          </a:xfrm>
        </p:spPr>
        <p:txBody>
          <a:bodyPr>
            <a:normAutofit/>
          </a:bodyPr>
          <a:lstStyle/>
          <a:p>
            <a:r>
              <a:rPr lang="en-US" dirty="0" err="1"/>
              <a:t>Buka</a:t>
            </a:r>
            <a:r>
              <a:rPr lang="en-US" dirty="0"/>
              <a:t> Ms. Excel </a:t>
            </a:r>
            <a:r>
              <a:rPr lang="en-US" dirty="0" err="1"/>
              <a:t>dengan</a:t>
            </a:r>
            <a:r>
              <a:rPr lang="en-US" dirty="0"/>
              <a:t> </a:t>
            </a:r>
            <a:r>
              <a:rPr lang="en-US" dirty="0" err="1"/>
              <a:t>cara</a:t>
            </a:r>
            <a:r>
              <a:rPr lang="en-US" dirty="0"/>
              <a:t> </a:t>
            </a:r>
            <a:r>
              <a:rPr lang="en-US" dirty="0" err="1"/>
              <a:t>klik</a:t>
            </a:r>
            <a:r>
              <a:rPr lang="en-US" dirty="0"/>
              <a:t> </a:t>
            </a:r>
            <a:r>
              <a:rPr lang="en-US" dirty="0">
                <a:solidFill>
                  <a:schemeClr val="accent4"/>
                </a:solidFill>
              </a:rPr>
              <a:t>Windows </a:t>
            </a:r>
            <a:r>
              <a:rPr lang="en-US" dirty="0" err="1"/>
              <a:t>lalu</a:t>
            </a:r>
            <a:r>
              <a:rPr lang="en-US" dirty="0"/>
              <a:t> </a:t>
            </a:r>
            <a:r>
              <a:rPr lang="en-US" dirty="0" err="1"/>
              <a:t>ketik</a:t>
            </a:r>
            <a:r>
              <a:rPr lang="en-US" dirty="0"/>
              <a:t> </a:t>
            </a:r>
            <a:r>
              <a:rPr lang="en-US" dirty="0">
                <a:solidFill>
                  <a:schemeClr val="accent4"/>
                </a:solidFill>
              </a:rPr>
              <a:t>Excel </a:t>
            </a:r>
            <a:r>
              <a:rPr lang="en-US" dirty="0" err="1"/>
              <a:t>atau</a:t>
            </a:r>
            <a:r>
              <a:rPr lang="en-US" dirty="0"/>
              <a:t> </a:t>
            </a:r>
            <a:r>
              <a:rPr lang="en-US" dirty="0">
                <a:solidFill>
                  <a:schemeClr val="accent4"/>
                </a:solidFill>
              </a:rPr>
              <a:t>double click Ms. Excel </a:t>
            </a:r>
            <a:r>
              <a:rPr lang="en-US" dirty="0"/>
              <a:t>di desktop</a:t>
            </a:r>
          </a:p>
          <a:p>
            <a:r>
              <a:rPr lang="en-US" dirty="0" err="1"/>
              <a:t>Pilik</a:t>
            </a:r>
            <a:r>
              <a:rPr lang="en-US" dirty="0"/>
              <a:t> </a:t>
            </a:r>
            <a:r>
              <a:rPr lang="en-US" dirty="0">
                <a:solidFill>
                  <a:schemeClr val="accent4"/>
                </a:solidFill>
              </a:rPr>
              <a:t>Blank workbook</a:t>
            </a:r>
          </a:p>
          <a:p>
            <a:r>
              <a:rPr lang="en-US" dirty="0" err="1"/>
              <a:t>Lalu</a:t>
            </a:r>
            <a:r>
              <a:rPr lang="en-US" dirty="0"/>
              <a:t> </a:t>
            </a:r>
            <a:r>
              <a:rPr lang="en-US" dirty="0" err="1"/>
              <a:t>akan</a:t>
            </a:r>
            <a:r>
              <a:rPr lang="en-US" dirty="0"/>
              <a:t> </a:t>
            </a:r>
            <a:r>
              <a:rPr lang="en-US" dirty="0" err="1"/>
              <a:t>muncul</a:t>
            </a:r>
            <a:r>
              <a:rPr lang="en-US" dirty="0"/>
              <a:t> yang </a:t>
            </a:r>
            <a:r>
              <a:rPr lang="en-US" dirty="0" err="1"/>
              <a:t>kosong</a:t>
            </a:r>
            <a:endParaRPr lang="en-US" dirty="0"/>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9" name="Picture 8"/>
          <p:cNvPicPr>
            <a:picLocks noChangeAspect="1"/>
          </p:cNvPicPr>
          <p:nvPr/>
        </p:nvPicPr>
        <p:blipFill>
          <a:blip r:embed="rId2"/>
          <a:stretch>
            <a:fillRect/>
          </a:stretch>
        </p:blipFill>
        <p:spPr>
          <a:xfrm>
            <a:off x="2171499" y="2761095"/>
            <a:ext cx="3470502" cy="2848167"/>
          </a:xfrm>
          <a:prstGeom prst="rect">
            <a:avLst/>
          </a:prstGeom>
          <a:ln>
            <a:solidFill>
              <a:schemeClr val="tx1"/>
            </a:solidFill>
          </a:ln>
        </p:spPr>
      </p:pic>
      <p:sp>
        <p:nvSpPr>
          <p:cNvPr id="12" name="Rectangle 11"/>
          <p:cNvSpPr/>
          <p:nvPr/>
        </p:nvSpPr>
        <p:spPr>
          <a:xfrm>
            <a:off x="3034541" y="4225703"/>
            <a:ext cx="1270000" cy="10837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612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p:txBody>
          <a:bodyPr>
            <a:normAutofit/>
          </a:bodyPr>
          <a:lstStyle/>
          <a:p>
            <a:r>
              <a:rPr lang="en-US" dirty="0" err="1" smtClean="0"/>
              <a:t>Membuat</a:t>
            </a:r>
            <a:r>
              <a:rPr lang="en-US" dirty="0" smtClean="0"/>
              <a:t> </a:t>
            </a:r>
            <a:r>
              <a:rPr lang="en-US" dirty="0" err="1"/>
              <a:t>Halaman</a:t>
            </a:r>
            <a:r>
              <a:rPr lang="en-US" dirty="0"/>
              <a:t> </a:t>
            </a:r>
            <a:r>
              <a:rPr lang="en-US" dirty="0" err="1"/>
              <a:t>Baru</a:t>
            </a:r>
            <a:r>
              <a:rPr lang="en-US" dirty="0"/>
              <a:t> </a:t>
            </a:r>
            <a:r>
              <a:rPr lang="en-US" dirty="0" err="1"/>
              <a:t>dengan</a:t>
            </a:r>
            <a:r>
              <a:rPr lang="en-US" dirty="0"/>
              <a:t> Template</a:t>
            </a:r>
            <a:endParaRPr lang="en-ID" dirty="0"/>
          </a:p>
        </p:txBody>
      </p:sp>
      <p:sp>
        <p:nvSpPr>
          <p:cNvPr id="11" name="Content Placeholder 10">
            <a:extLst>
              <a:ext uri="{FF2B5EF4-FFF2-40B4-BE49-F238E27FC236}">
                <a16:creationId xmlns:a16="http://schemas.microsoft.com/office/drawing/2014/main" xmlns="" id="{82F5EEB3-A9D8-4005-86F7-E3EC45F5B078}"/>
              </a:ext>
            </a:extLst>
          </p:cNvPr>
          <p:cNvSpPr>
            <a:spLocks noGrp="1"/>
          </p:cNvSpPr>
          <p:nvPr>
            <p:ph idx="1"/>
          </p:nvPr>
        </p:nvSpPr>
        <p:spPr>
          <a:xfrm>
            <a:off x="1541928" y="2240897"/>
            <a:ext cx="9744637" cy="4290532"/>
          </a:xfrm>
        </p:spPr>
        <p:txBody>
          <a:bodyPr>
            <a:normAutofit/>
          </a:bodyPr>
          <a:lstStyle/>
          <a:p>
            <a:r>
              <a:rPr lang="en-US" dirty="0" err="1"/>
              <a:t>Pilik</a:t>
            </a:r>
            <a:r>
              <a:rPr lang="en-US" dirty="0"/>
              <a:t> template yang </a:t>
            </a:r>
            <a:r>
              <a:rPr lang="en-US" dirty="0" err="1"/>
              <a:t>Anda</a:t>
            </a:r>
            <a:r>
              <a:rPr lang="en-US" dirty="0"/>
              <a:t> </a:t>
            </a:r>
            <a:r>
              <a:rPr lang="en-US" dirty="0" err="1"/>
              <a:t>suka</a:t>
            </a:r>
            <a:r>
              <a:rPr lang="en-US" dirty="0"/>
              <a:t>, kali </a:t>
            </a:r>
            <a:r>
              <a:rPr lang="en-US" dirty="0" err="1"/>
              <a:t>ini</a:t>
            </a:r>
            <a:r>
              <a:rPr lang="en-US" dirty="0"/>
              <a:t> </a:t>
            </a:r>
            <a:r>
              <a:rPr lang="en-US" dirty="0" err="1"/>
              <a:t>contohnya</a:t>
            </a:r>
            <a:r>
              <a:rPr lang="en-US" dirty="0"/>
              <a:t> </a:t>
            </a:r>
            <a:r>
              <a:rPr lang="en-US" dirty="0" err="1">
                <a:solidFill>
                  <a:schemeClr val="accent4"/>
                </a:solidFill>
              </a:rPr>
              <a:t>Biling</a:t>
            </a:r>
            <a:r>
              <a:rPr lang="en-US" dirty="0">
                <a:solidFill>
                  <a:schemeClr val="accent4"/>
                </a:solidFill>
              </a:rPr>
              <a:t> Statement</a:t>
            </a:r>
          </a:p>
          <a:p>
            <a:r>
              <a:rPr lang="en-US" dirty="0" err="1"/>
              <a:t>Lalu</a:t>
            </a:r>
            <a:r>
              <a:rPr lang="en-US" dirty="0"/>
              <a:t> </a:t>
            </a:r>
            <a:r>
              <a:rPr lang="en-US" dirty="0" err="1"/>
              <a:t>akan</a:t>
            </a:r>
            <a:r>
              <a:rPr lang="en-US" dirty="0"/>
              <a:t> </a:t>
            </a:r>
            <a:r>
              <a:rPr lang="en-US" dirty="0" err="1"/>
              <a:t>muncul</a:t>
            </a:r>
            <a:r>
              <a:rPr lang="en-US" dirty="0"/>
              <a:t> </a:t>
            </a:r>
            <a:r>
              <a:rPr lang="en-US" dirty="0" err="1"/>
              <a:t>halaman</a:t>
            </a:r>
            <a:r>
              <a:rPr lang="en-US" dirty="0"/>
              <a:t> yang </a:t>
            </a:r>
            <a:r>
              <a:rPr lang="en-US" dirty="0" err="1"/>
              <a:t>sudah</a:t>
            </a:r>
            <a:r>
              <a:rPr lang="en-US" dirty="0"/>
              <a:t> </a:t>
            </a:r>
            <a:r>
              <a:rPr lang="en-US" dirty="0" err="1"/>
              <a:t>ada</a:t>
            </a:r>
            <a:r>
              <a:rPr lang="en-US" dirty="0"/>
              <a:t> template</a:t>
            </a:r>
            <a:endParaRPr lang="en-US" dirty="0"/>
          </a:p>
        </p:txBody>
      </p:sp>
      <p:sp>
        <p:nvSpPr>
          <p:cNvPr id="12"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13"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696032" y="3469569"/>
            <a:ext cx="3470502" cy="2848167"/>
          </a:xfrm>
          <a:prstGeom prst="rect">
            <a:avLst/>
          </a:prstGeom>
          <a:ln>
            <a:solidFill>
              <a:schemeClr val="tx1"/>
            </a:solidFill>
          </a:ln>
        </p:spPr>
      </p:pic>
      <p:sp>
        <p:nvSpPr>
          <p:cNvPr id="8" name="Rectangle 7"/>
          <p:cNvSpPr/>
          <p:nvPr/>
        </p:nvSpPr>
        <p:spPr>
          <a:xfrm>
            <a:off x="2793220" y="5032115"/>
            <a:ext cx="1270000" cy="10837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3"/>
          <a:srcRect b="11592"/>
          <a:stretch/>
        </p:blipFill>
        <p:spPr>
          <a:xfrm>
            <a:off x="4338916" y="3066564"/>
            <a:ext cx="7463118" cy="3725892"/>
          </a:xfrm>
          <a:prstGeom prst="rect">
            <a:avLst/>
          </a:prstGeom>
          <a:ln>
            <a:solidFill>
              <a:schemeClr val="tx1"/>
            </a:solidFill>
          </a:ln>
        </p:spPr>
      </p:pic>
    </p:spTree>
    <p:extLst>
      <p:ext uri="{BB962C8B-B14F-4D97-AF65-F5344CB8AC3E}">
        <p14:creationId xmlns:p14="http://schemas.microsoft.com/office/powerpoint/2010/main" val="487314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p:txBody>
          <a:bodyPr>
            <a:normAutofit/>
          </a:bodyPr>
          <a:lstStyle/>
          <a:p>
            <a:r>
              <a:rPr lang="en-US" dirty="0" err="1" smtClean="0"/>
              <a:t>Memasukkan</a:t>
            </a:r>
            <a:r>
              <a:rPr lang="en-US" dirty="0" smtClean="0"/>
              <a:t> </a:t>
            </a:r>
            <a:r>
              <a:rPr lang="en-US" dirty="0"/>
              <a:t>Data </a:t>
            </a:r>
            <a:r>
              <a:rPr lang="en-US" dirty="0" err="1"/>
              <a:t>ke</a:t>
            </a:r>
            <a:r>
              <a:rPr lang="en-US" dirty="0"/>
              <a:t> Worksheet</a:t>
            </a:r>
            <a:endParaRPr lang="en-ID" dirty="0"/>
          </a:p>
        </p:txBody>
      </p:sp>
      <p:sp>
        <p:nvSpPr>
          <p:cNvPr id="58"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9"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
        <p:nvSpPr>
          <p:cNvPr id="2" name="Content Placeholder 1"/>
          <p:cNvSpPr>
            <a:spLocks noGrp="1"/>
          </p:cNvSpPr>
          <p:nvPr>
            <p:ph idx="1"/>
          </p:nvPr>
        </p:nvSpPr>
        <p:spPr>
          <a:xfrm>
            <a:off x="1541929" y="2240897"/>
            <a:ext cx="3770526" cy="2976563"/>
          </a:xfrm>
        </p:spPr>
        <p:txBody>
          <a:bodyPr/>
          <a:lstStyle/>
          <a:p>
            <a:pPr marL="514350" indent="-514350">
              <a:buFont typeface="+mj-lt"/>
              <a:buAutoNum type="arabicPeriod"/>
            </a:pPr>
            <a:r>
              <a:rPr lang="en-US" dirty="0" err="1"/>
              <a:t>Klik</a:t>
            </a:r>
            <a:r>
              <a:rPr lang="en-US" dirty="0"/>
              <a:t> </a:t>
            </a:r>
            <a:r>
              <a:rPr lang="en-US" dirty="0" err="1"/>
              <a:t>sel</a:t>
            </a:r>
            <a:r>
              <a:rPr lang="en-US" dirty="0"/>
              <a:t> </a:t>
            </a:r>
            <a:r>
              <a:rPr lang="en-US" dirty="0" err="1"/>
              <a:t>dimanapun</a:t>
            </a:r>
            <a:r>
              <a:rPr lang="en-US" dirty="0"/>
              <a:t> yang </a:t>
            </a:r>
            <a:r>
              <a:rPr lang="en-US" dirty="0" err="1"/>
              <a:t>Anda</a:t>
            </a:r>
            <a:r>
              <a:rPr lang="en-US" dirty="0"/>
              <a:t> </a:t>
            </a:r>
            <a:r>
              <a:rPr lang="en-US" dirty="0" err="1"/>
              <a:t>mau</a:t>
            </a:r>
            <a:endParaRPr lang="en-US" dirty="0"/>
          </a:p>
          <a:p>
            <a:pPr marL="514350" lvl="0" indent="-514350">
              <a:buFont typeface="+mj-lt"/>
              <a:buAutoNum type="arabicPeriod"/>
            </a:pPr>
            <a:r>
              <a:rPr lang="en-US" dirty="0" err="1"/>
              <a:t>Ketik</a:t>
            </a:r>
            <a:r>
              <a:rPr lang="en-US" dirty="0"/>
              <a:t> data di </a:t>
            </a:r>
            <a:r>
              <a:rPr lang="en-US" dirty="0" err="1"/>
              <a:t>dalam</a:t>
            </a:r>
            <a:r>
              <a:rPr lang="en-US" dirty="0"/>
              <a:t> </a:t>
            </a:r>
            <a:r>
              <a:rPr lang="en-US" dirty="0" err="1"/>
              <a:t>sel</a:t>
            </a:r>
            <a:endParaRPr lang="en-US" dirty="0"/>
          </a:p>
          <a:p>
            <a:pPr marL="514350" lvl="0" indent="-514350">
              <a:buFont typeface="+mj-lt"/>
              <a:buAutoNum type="arabicPeriod"/>
            </a:pPr>
            <a:r>
              <a:rPr lang="en-US" dirty="0" err="1"/>
              <a:t>Tekan</a:t>
            </a:r>
            <a:r>
              <a:rPr lang="en-US" dirty="0"/>
              <a:t> </a:t>
            </a:r>
            <a:r>
              <a:rPr lang="en-US" dirty="0" err="1"/>
              <a:t>tombol</a:t>
            </a:r>
            <a:r>
              <a:rPr lang="en-US" dirty="0"/>
              <a:t> enter/ tab/ move </a:t>
            </a:r>
            <a:r>
              <a:rPr lang="en-US" dirty="0" err="1"/>
              <a:t>untuk</a:t>
            </a:r>
            <a:r>
              <a:rPr lang="en-US" dirty="0"/>
              <a:t> </a:t>
            </a:r>
            <a:r>
              <a:rPr lang="en-US" dirty="0" err="1"/>
              <a:t>berpindah</a:t>
            </a:r>
            <a:r>
              <a:rPr lang="en-US" dirty="0"/>
              <a:t> </a:t>
            </a:r>
            <a:r>
              <a:rPr lang="en-US" dirty="0" err="1"/>
              <a:t>ke</a:t>
            </a:r>
            <a:r>
              <a:rPr lang="en-US" dirty="0"/>
              <a:t> </a:t>
            </a:r>
            <a:r>
              <a:rPr lang="en-US" dirty="0" err="1"/>
              <a:t>sel</a:t>
            </a:r>
            <a:r>
              <a:rPr lang="en-US" dirty="0"/>
              <a:t> </a:t>
            </a:r>
            <a:r>
              <a:rPr lang="en-US" dirty="0" err="1"/>
              <a:t>berikutnya</a:t>
            </a:r>
            <a:endParaRPr lang="en-US" dirty="0"/>
          </a:p>
          <a:p>
            <a:pPr marL="514350" indent="-514350">
              <a:buFont typeface="+mj-lt"/>
              <a:buAutoNum type="arabicPeriod"/>
            </a:pPr>
            <a:endParaRPr lang="en-US" dirty="0"/>
          </a:p>
        </p:txBody>
      </p:sp>
      <p:pic>
        <p:nvPicPr>
          <p:cNvPr id="7" name="Picture 6"/>
          <p:cNvPicPr>
            <a:picLocks noChangeAspect="1"/>
          </p:cNvPicPr>
          <p:nvPr/>
        </p:nvPicPr>
        <p:blipFill>
          <a:blip r:embed="rId2"/>
          <a:stretch>
            <a:fillRect/>
          </a:stretch>
        </p:blipFill>
        <p:spPr>
          <a:xfrm>
            <a:off x="5312455" y="1944688"/>
            <a:ext cx="6734175" cy="4733925"/>
          </a:xfrm>
          <a:prstGeom prst="rect">
            <a:avLst/>
          </a:prstGeom>
        </p:spPr>
      </p:pic>
    </p:spTree>
    <p:extLst>
      <p:ext uri="{BB962C8B-B14F-4D97-AF65-F5344CB8AC3E}">
        <p14:creationId xmlns:p14="http://schemas.microsoft.com/office/powerpoint/2010/main" val="242655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Memindah</a:t>
            </a:r>
            <a:r>
              <a:rPr lang="en-US" dirty="0" smtClean="0"/>
              <a:t> </a:t>
            </a:r>
            <a:r>
              <a:rPr lang="en-US" dirty="0"/>
              <a:t>(Cut) </a:t>
            </a:r>
            <a:r>
              <a:rPr lang="en-US" dirty="0" err="1"/>
              <a:t>atau</a:t>
            </a:r>
            <a:r>
              <a:rPr lang="en-US" dirty="0"/>
              <a:t> </a:t>
            </a:r>
            <a:r>
              <a:rPr lang="en-US" dirty="0" err="1"/>
              <a:t>Menggandakan</a:t>
            </a:r>
            <a:r>
              <a:rPr lang="en-US" dirty="0"/>
              <a:t> (Copy) </a:t>
            </a:r>
            <a:r>
              <a:rPr lang="en-US" dirty="0" err="1"/>
              <a:t>Sel</a:t>
            </a:r>
            <a:endParaRPr lang="en-US" dirty="0"/>
          </a:p>
        </p:txBody>
      </p:sp>
      <p:sp>
        <p:nvSpPr>
          <p:cNvPr id="3" name="Content Placeholder 2"/>
          <p:cNvSpPr>
            <a:spLocks noGrp="1"/>
          </p:cNvSpPr>
          <p:nvPr>
            <p:ph idx="1"/>
          </p:nvPr>
        </p:nvSpPr>
        <p:spPr>
          <a:xfrm>
            <a:off x="1541928" y="2240897"/>
            <a:ext cx="9744637" cy="4352408"/>
          </a:xfrm>
        </p:spPr>
        <p:txBody>
          <a:bodyPr>
            <a:normAutofit/>
          </a:bodyPr>
          <a:lstStyle/>
          <a:p>
            <a:pPr marL="514350" indent="-514350">
              <a:buFont typeface="+mj-lt"/>
              <a:buAutoNum type="arabicPeriod"/>
            </a:pPr>
            <a:r>
              <a:rPr lang="en-US" dirty="0" err="1"/>
              <a:t>Ketika</a:t>
            </a:r>
            <a:r>
              <a:rPr lang="en-US" dirty="0"/>
              <a:t> </a:t>
            </a:r>
            <a:r>
              <a:rPr lang="en-US" dirty="0" err="1"/>
              <a:t>Anda</a:t>
            </a:r>
            <a:r>
              <a:rPr lang="en-US" dirty="0"/>
              <a:t> </a:t>
            </a:r>
            <a:r>
              <a:rPr lang="en-US" dirty="0" err="1"/>
              <a:t>memindahkan</a:t>
            </a:r>
            <a:r>
              <a:rPr lang="en-US" dirty="0"/>
              <a:t>/ </a:t>
            </a:r>
            <a:r>
              <a:rPr lang="en-US" dirty="0" err="1"/>
              <a:t>meggandakan</a:t>
            </a:r>
            <a:r>
              <a:rPr lang="en-US" dirty="0"/>
              <a:t> </a:t>
            </a:r>
            <a:r>
              <a:rPr lang="en-US" dirty="0" err="1"/>
              <a:t>sel</a:t>
            </a:r>
            <a:r>
              <a:rPr lang="en-US" dirty="0"/>
              <a:t>, Excel </a:t>
            </a:r>
            <a:r>
              <a:rPr lang="en-US" dirty="0" err="1"/>
              <a:t>akan</a:t>
            </a:r>
            <a:r>
              <a:rPr lang="en-US" dirty="0"/>
              <a:t> </a:t>
            </a:r>
            <a:r>
              <a:rPr lang="en-US" dirty="0" err="1"/>
              <a:t>memindahkan</a:t>
            </a:r>
            <a:r>
              <a:rPr lang="en-US" dirty="0"/>
              <a:t>/ </a:t>
            </a:r>
            <a:r>
              <a:rPr lang="en-US" dirty="0" err="1"/>
              <a:t>meggandakan</a:t>
            </a:r>
            <a:r>
              <a:rPr lang="en-US" dirty="0"/>
              <a:t> </a:t>
            </a:r>
            <a:r>
              <a:rPr lang="en-US" dirty="0" err="1"/>
              <a:t>seluruh</a:t>
            </a:r>
            <a:r>
              <a:rPr lang="en-US" dirty="0"/>
              <a:t> </a:t>
            </a:r>
            <a:r>
              <a:rPr lang="en-US" dirty="0" err="1"/>
              <a:t>sel</a:t>
            </a:r>
            <a:r>
              <a:rPr lang="en-US" dirty="0"/>
              <a:t>, </a:t>
            </a:r>
            <a:r>
              <a:rPr lang="en-US" dirty="0" err="1"/>
              <a:t>termaksud</a:t>
            </a:r>
            <a:r>
              <a:rPr lang="en-US" dirty="0"/>
              <a:t> formula, </a:t>
            </a:r>
            <a:r>
              <a:rPr lang="en-US" dirty="0" err="1"/>
              <a:t>hasil</a:t>
            </a:r>
            <a:r>
              <a:rPr lang="en-US" dirty="0"/>
              <a:t> </a:t>
            </a:r>
            <a:r>
              <a:rPr lang="en-US" dirty="0" err="1"/>
              <a:t>dari</a:t>
            </a:r>
            <a:r>
              <a:rPr lang="en-US" dirty="0"/>
              <a:t> formula, format </a:t>
            </a:r>
            <a:r>
              <a:rPr lang="en-US" dirty="0" err="1"/>
              <a:t>sel</a:t>
            </a:r>
            <a:r>
              <a:rPr lang="en-US" dirty="0"/>
              <a:t> </a:t>
            </a:r>
            <a:r>
              <a:rPr lang="en-US" dirty="0" err="1"/>
              <a:t>dan</a:t>
            </a:r>
            <a:r>
              <a:rPr lang="en-US" dirty="0"/>
              <a:t> </a:t>
            </a:r>
            <a:r>
              <a:rPr lang="en-US" dirty="0" err="1"/>
              <a:t>komentar</a:t>
            </a:r>
            <a:r>
              <a:rPr lang="en-US" dirty="0"/>
              <a:t>.</a:t>
            </a:r>
          </a:p>
          <a:p>
            <a:pPr marL="514350" indent="-514350">
              <a:buFont typeface="+mj-lt"/>
              <a:buAutoNum type="arabicPeriod"/>
            </a:pPr>
            <a:r>
              <a:rPr lang="en-US" dirty="0" err="1"/>
              <a:t>Pilih</a:t>
            </a:r>
            <a:r>
              <a:rPr lang="en-US" dirty="0"/>
              <a:t> </a:t>
            </a:r>
            <a:r>
              <a:rPr lang="en-US" dirty="0" err="1"/>
              <a:t>sel</a:t>
            </a:r>
            <a:r>
              <a:rPr lang="en-US" dirty="0"/>
              <a:t> yang </a:t>
            </a:r>
            <a:r>
              <a:rPr lang="en-US" dirty="0" err="1"/>
              <a:t>mau</a:t>
            </a:r>
            <a:r>
              <a:rPr lang="en-US" dirty="0"/>
              <a:t> </a:t>
            </a:r>
            <a:r>
              <a:rPr lang="en-US" dirty="0" err="1"/>
              <a:t>dipindah</a:t>
            </a:r>
            <a:r>
              <a:rPr lang="en-US" dirty="0"/>
              <a:t> </a:t>
            </a:r>
            <a:r>
              <a:rPr lang="en-US" dirty="0" err="1"/>
              <a:t>atau</a:t>
            </a:r>
            <a:r>
              <a:rPr lang="en-US" dirty="0"/>
              <a:t> </a:t>
            </a:r>
            <a:r>
              <a:rPr lang="en-US" dirty="0" err="1"/>
              <a:t>digandakan</a:t>
            </a:r>
            <a:endParaRPr lang="en-US" dirty="0"/>
          </a:p>
          <a:p>
            <a:pPr marL="514350" indent="-514350">
              <a:buFont typeface="+mj-lt"/>
              <a:buAutoNum type="arabicPeriod"/>
            </a:pPr>
            <a:r>
              <a:rPr lang="en-US" dirty="0" err="1"/>
              <a:t>Buka</a:t>
            </a:r>
            <a:r>
              <a:rPr lang="en-US" dirty="0"/>
              <a:t> tab </a:t>
            </a:r>
            <a:r>
              <a:rPr lang="en-US" dirty="0">
                <a:solidFill>
                  <a:schemeClr val="accent4"/>
                </a:solidFill>
              </a:rPr>
              <a:t>Home</a:t>
            </a:r>
            <a:r>
              <a:rPr lang="en-US" dirty="0"/>
              <a:t>, </a:t>
            </a:r>
            <a:r>
              <a:rPr lang="en-US" dirty="0" err="1"/>
              <a:t>lihat</a:t>
            </a:r>
            <a:r>
              <a:rPr lang="en-US" dirty="0"/>
              <a:t> </a:t>
            </a:r>
            <a:r>
              <a:rPr lang="en-US" dirty="0" err="1"/>
              <a:t>grup</a:t>
            </a:r>
            <a:r>
              <a:rPr lang="en-US" dirty="0"/>
              <a:t> </a:t>
            </a:r>
            <a:r>
              <a:rPr lang="en-US" dirty="0">
                <a:solidFill>
                  <a:schemeClr val="accent4"/>
                </a:solidFill>
              </a:rPr>
              <a:t>Clipboard</a:t>
            </a:r>
            <a:r>
              <a:rPr lang="en-US" dirty="0"/>
              <a:t>, </a:t>
            </a:r>
            <a:r>
              <a:rPr lang="en-US" dirty="0" err="1"/>
              <a:t>dan</a:t>
            </a:r>
            <a:r>
              <a:rPr lang="en-US" dirty="0"/>
              <a:t> </a:t>
            </a:r>
            <a:r>
              <a:rPr lang="en-US" dirty="0" err="1"/>
              <a:t>lakukan</a:t>
            </a:r>
            <a:r>
              <a:rPr lang="en-US" dirty="0"/>
              <a:t>:</a:t>
            </a:r>
          </a:p>
          <a:p>
            <a:pPr marL="971550" lvl="1" indent="-514350">
              <a:buFont typeface="+mj-lt"/>
              <a:buAutoNum type="alphaLcParenR"/>
            </a:pPr>
            <a:r>
              <a:rPr lang="en-US" dirty="0" err="1"/>
              <a:t>Klik</a:t>
            </a:r>
            <a:r>
              <a:rPr lang="en-US" dirty="0"/>
              <a:t> </a:t>
            </a:r>
            <a:r>
              <a:rPr lang="en-US" dirty="0" err="1"/>
              <a:t>ikon</a:t>
            </a:r>
            <a:r>
              <a:rPr lang="en-US" dirty="0"/>
              <a:t> </a:t>
            </a:r>
            <a:r>
              <a:rPr lang="en-US" dirty="0" err="1"/>
              <a:t>gunting</a:t>
            </a:r>
            <a:r>
              <a:rPr lang="en-US" dirty="0"/>
              <a:t> (</a:t>
            </a:r>
            <a:r>
              <a:rPr lang="en-US" dirty="0">
                <a:solidFill>
                  <a:schemeClr val="accent4"/>
                </a:solidFill>
              </a:rPr>
              <a:t>cut</a:t>
            </a:r>
            <a:r>
              <a:rPr lang="en-US" dirty="0"/>
              <a:t>) </a:t>
            </a:r>
            <a:r>
              <a:rPr lang="en-US" dirty="0" err="1"/>
              <a:t>untuk</a:t>
            </a:r>
            <a:r>
              <a:rPr lang="en-US" dirty="0"/>
              <a:t> </a:t>
            </a:r>
            <a:r>
              <a:rPr lang="en-US" dirty="0" err="1">
                <a:solidFill>
                  <a:schemeClr val="accent4"/>
                </a:solidFill>
              </a:rPr>
              <a:t>memindahkan</a:t>
            </a:r>
            <a:r>
              <a:rPr lang="en-US" dirty="0">
                <a:solidFill>
                  <a:schemeClr val="accent4"/>
                </a:solidFill>
              </a:rPr>
              <a:t> </a:t>
            </a:r>
            <a:r>
              <a:rPr lang="en-US" dirty="0" err="1"/>
              <a:t>sel</a:t>
            </a:r>
            <a:r>
              <a:rPr lang="en-US" dirty="0"/>
              <a:t> </a:t>
            </a:r>
            <a:r>
              <a:rPr lang="en-US" dirty="0" err="1"/>
              <a:t>atau</a:t>
            </a:r>
            <a:r>
              <a:rPr lang="en-US" dirty="0"/>
              <a:t> </a:t>
            </a:r>
            <a:r>
              <a:rPr lang="en-US" dirty="0" err="1"/>
              <a:t>tekan</a:t>
            </a:r>
            <a:r>
              <a:rPr lang="en-US" dirty="0"/>
              <a:t> </a:t>
            </a:r>
            <a:r>
              <a:rPr lang="en-US" dirty="0" err="1"/>
              <a:t>tombol</a:t>
            </a:r>
            <a:r>
              <a:rPr lang="en-US" dirty="0"/>
              <a:t> </a:t>
            </a:r>
            <a:r>
              <a:rPr lang="en-US" dirty="0" err="1">
                <a:solidFill>
                  <a:schemeClr val="accent4"/>
                </a:solidFill>
              </a:rPr>
              <a:t>Ctrl+x</a:t>
            </a:r>
            <a:r>
              <a:rPr lang="en-US" dirty="0">
                <a:solidFill>
                  <a:schemeClr val="accent4"/>
                </a:solidFill>
              </a:rPr>
              <a:t> </a:t>
            </a:r>
            <a:r>
              <a:rPr lang="en-US" dirty="0" err="1"/>
              <a:t>pada</a:t>
            </a:r>
            <a:r>
              <a:rPr lang="en-US" dirty="0"/>
              <a:t> keyboard</a:t>
            </a:r>
          </a:p>
          <a:p>
            <a:pPr marL="971550" lvl="1" indent="-514350">
              <a:buFont typeface="+mj-lt"/>
              <a:buAutoNum type="alphaLcParenR"/>
            </a:pPr>
            <a:r>
              <a:rPr lang="en-US" dirty="0" err="1"/>
              <a:t>Klik</a:t>
            </a:r>
            <a:r>
              <a:rPr lang="en-US" dirty="0"/>
              <a:t> </a:t>
            </a:r>
            <a:r>
              <a:rPr lang="en-US" dirty="0" err="1"/>
              <a:t>ikon</a:t>
            </a:r>
            <a:r>
              <a:rPr lang="en-US" dirty="0"/>
              <a:t> 2 </a:t>
            </a:r>
            <a:r>
              <a:rPr lang="en-US" dirty="0" err="1"/>
              <a:t>lembar</a:t>
            </a:r>
            <a:r>
              <a:rPr lang="en-US" dirty="0"/>
              <a:t> </a:t>
            </a:r>
            <a:r>
              <a:rPr lang="en-US" dirty="0" err="1"/>
              <a:t>kertas</a:t>
            </a:r>
            <a:r>
              <a:rPr lang="en-US" dirty="0"/>
              <a:t> (</a:t>
            </a:r>
            <a:r>
              <a:rPr lang="en-US" dirty="0">
                <a:solidFill>
                  <a:schemeClr val="accent4"/>
                </a:solidFill>
              </a:rPr>
              <a:t>copy</a:t>
            </a:r>
            <a:r>
              <a:rPr lang="en-US" dirty="0"/>
              <a:t>) </a:t>
            </a:r>
            <a:r>
              <a:rPr lang="en-US" dirty="0" err="1"/>
              <a:t>untuk</a:t>
            </a:r>
            <a:r>
              <a:rPr lang="en-US" dirty="0"/>
              <a:t> </a:t>
            </a:r>
            <a:r>
              <a:rPr lang="en-US" dirty="0" err="1">
                <a:solidFill>
                  <a:schemeClr val="accent4"/>
                </a:solidFill>
              </a:rPr>
              <a:t>menggandakan</a:t>
            </a:r>
            <a:r>
              <a:rPr lang="en-US" dirty="0">
                <a:solidFill>
                  <a:schemeClr val="accent4"/>
                </a:solidFill>
              </a:rPr>
              <a:t> </a:t>
            </a:r>
            <a:r>
              <a:rPr lang="en-US" dirty="0" err="1"/>
              <a:t>atau</a:t>
            </a:r>
            <a:r>
              <a:rPr lang="en-US" dirty="0"/>
              <a:t> </a:t>
            </a:r>
            <a:r>
              <a:rPr lang="en-US" dirty="0" err="1"/>
              <a:t>tekan</a:t>
            </a:r>
            <a:r>
              <a:rPr lang="en-US" dirty="0"/>
              <a:t> </a:t>
            </a:r>
            <a:r>
              <a:rPr lang="en-US" dirty="0" err="1"/>
              <a:t>tombol</a:t>
            </a:r>
            <a:r>
              <a:rPr lang="en-US" dirty="0"/>
              <a:t> </a:t>
            </a:r>
            <a:r>
              <a:rPr lang="en-US" dirty="0" err="1">
                <a:solidFill>
                  <a:schemeClr val="accent4"/>
                </a:solidFill>
              </a:rPr>
              <a:t>Ctrl+c</a:t>
            </a:r>
            <a:r>
              <a:rPr lang="en-US" dirty="0">
                <a:solidFill>
                  <a:schemeClr val="accent4"/>
                </a:solidFill>
              </a:rPr>
              <a:t> </a:t>
            </a:r>
            <a:r>
              <a:rPr lang="en-US" dirty="0" err="1"/>
              <a:t>pada</a:t>
            </a:r>
            <a:r>
              <a:rPr lang="en-US" dirty="0"/>
              <a:t> keyboard</a:t>
            </a:r>
          </a:p>
          <a:p>
            <a:pPr marL="514350" indent="-514350">
              <a:buFont typeface="+mj-lt"/>
              <a:buAutoNum type="arabicPeriod"/>
            </a:pPr>
            <a:r>
              <a:rPr lang="en-US" dirty="0" err="1"/>
              <a:t>Klik</a:t>
            </a:r>
            <a:r>
              <a:rPr lang="en-US" dirty="0"/>
              <a:t> </a:t>
            </a:r>
            <a:r>
              <a:rPr lang="en-US" dirty="0" err="1"/>
              <a:t>sel</a:t>
            </a:r>
            <a:r>
              <a:rPr lang="en-US" dirty="0"/>
              <a:t> yang </a:t>
            </a:r>
            <a:r>
              <a:rPr lang="en-US" dirty="0" err="1"/>
              <a:t>ingin</a:t>
            </a:r>
            <a:r>
              <a:rPr lang="en-US" dirty="0"/>
              <a:t> </a:t>
            </a:r>
            <a:r>
              <a:rPr lang="en-US" dirty="0" err="1"/>
              <a:t>Anda</a:t>
            </a:r>
            <a:r>
              <a:rPr lang="en-US" dirty="0"/>
              <a:t> </a:t>
            </a:r>
            <a:r>
              <a:rPr lang="en-US" dirty="0" err="1"/>
              <a:t>beri</a:t>
            </a:r>
            <a:r>
              <a:rPr lang="en-US" dirty="0"/>
              <a:t> </a:t>
            </a:r>
            <a:r>
              <a:rPr lang="en-US" dirty="0" err="1"/>
              <a:t>informasi</a:t>
            </a:r>
            <a:r>
              <a:rPr lang="en-US" dirty="0"/>
              <a:t> </a:t>
            </a:r>
            <a:r>
              <a:rPr lang="en-US" dirty="0" err="1"/>
              <a:t>tadi</a:t>
            </a:r>
            <a:endParaRPr lang="en-US" dirty="0"/>
          </a:p>
          <a:p>
            <a:pPr marL="514350" indent="-514350">
              <a:buFont typeface="+mj-lt"/>
              <a:buAutoNum type="arabicPeriod"/>
            </a:pPr>
            <a:r>
              <a:rPr lang="en-US" dirty="0" err="1"/>
              <a:t>Masih</a:t>
            </a:r>
            <a:r>
              <a:rPr lang="en-US" dirty="0"/>
              <a:t> </a:t>
            </a:r>
            <a:r>
              <a:rPr lang="en-US" dirty="0" err="1"/>
              <a:t>pada</a:t>
            </a:r>
            <a:r>
              <a:rPr lang="en-US" dirty="0"/>
              <a:t> </a:t>
            </a:r>
            <a:r>
              <a:rPr lang="en-US" dirty="0" err="1"/>
              <a:t>grup</a:t>
            </a:r>
            <a:r>
              <a:rPr lang="en-US" dirty="0"/>
              <a:t> Clipboard, </a:t>
            </a:r>
            <a:r>
              <a:rPr lang="en-US" dirty="0" err="1"/>
              <a:t>klik</a:t>
            </a:r>
            <a:r>
              <a:rPr lang="en-US" dirty="0"/>
              <a:t> icon </a:t>
            </a:r>
            <a:r>
              <a:rPr lang="en-US" dirty="0">
                <a:solidFill>
                  <a:schemeClr val="accent4"/>
                </a:solidFill>
              </a:rPr>
              <a:t>Paste</a:t>
            </a:r>
            <a:r>
              <a:rPr lang="en-US" dirty="0"/>
              <a:t>  </a:t>
            </a:r>
            <a:r>
              <a:rPr lang="en-US" dirty="0" err="1"/>
              <a:t>atau</a:t>
            </a:r>
            <a:r>
              <a:rPr lang="en-US" dirty="0"/>
              <a:t> </a:t>
            </a:r>
            <a:r>
              <a:rPr lang="en-US" dirty="0" err="1"/>
              <a:t>tekan</a:t>
            </a:r>
            <a:r>
              <a:rPr lang="en-US" dirty="0"/>
              <a:t> </a:t>
            </a:r>
            <a:r>
              <a:rPr lang="en-US" dirty="0" err="1"/>
              <a:t>tombol</a:t>
            </a:r>
            <a:r>
              <a:rPr lang="en-US" dirty="0"/>
              <a:t> </a:t>
            </a:r>
            <a:r>
              <a:rPr lang="en-US" dirty="0" err="1">
                <a:solidFill>
                  <a:schemeClr val="accent4"/>
                </a:solidFill>
              </a:rPr>
              <a:t>Ctrl+v</a:t>
            </a:r>
            <a:r>
              <a:rPr lang="en-US" dirty="0">
                <a:solidFill>
                  <a:schemeClr val="accent4"/>
                </a:solidFill>
              </a:rPr>
              <a:t> </a:t>
            </a:r>
            <a:r>
              <a:rPr lang="en-US" dirty="0" err="1"/>
              <a:t>pada</a:t>
            </a:r>
            <a:r>
              <a:rPr lang="en-US" dirty="0"/>
              <a:t> </a:t>
            </a:r>
            <a:r>
              <a:rPr lang="en-US" dirty="0" smtClean="0"/>
              <a:t>keyboard</a:t>
            </a: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212614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Menggabungkan</a:t>
            </a:r>
            <a:r>
              <a:rPr lang="en-US" dirty="0" smtClean="0"/>
              <a:t> </a:t>
            </a:r>
            <a:r>
              <a:rPr lang="en-US" dirty="0"/>
              <a:t>(Merge) </a:t>
            </a:r>
            <a:r>
              <a:rPr lang="en-US" dirty="0" err="1"/>
              <a:t>Sel-Sel</a:t>
            </a:r>
            <a:endParaRPr lang="en-US" dirty="0"/>
          </a:p>
        </p:txBody>
      </p:sp>
      <p:sp>
        <p:nvSpPr>
          <p:cNvPr id="3" name="Content Placeholder 2"/>
          <p:cNvSpPr>
            <a:spLocks noGrp="1"/>
          </p:cNvSpPr>
          <p:nvPr>
            <p:ph idx="1"/>
          </p:nvPr>
        </p:nvSpPr>
        <p:spPr/>
        <p:txBody>
          <a:bodyPr/>
          <a:lstStyle/>
          <a:p>
            <a:pPr marL="0" indent="0">
              <a:buNone/>
            </a:pPr>
            <a:r>
              <a:rPr lang="en-US" dirty="0"/>
              <a:t>Merge and Center Cells</a:t>
            </a:r>
          </a:p>
          <a:p>
            <a:pPr marL="514350" indent="-514350">
              <a:buFont typeface="+mj-lt"/>
              <a:buAutoNum type="arabicPeriod"/>
            </a:pPr>
            <a:r>
              <a:rPr lang="en-US" dirty="0" err="1"/>
              <a:t>Pilih</a:t>
            </a:r>
            <a:r>
              <a:rPr lang="en-US" dirty="0"/>
              <a:t> </a:t>
            </a:r>
            <a:r>
              <a:rPr lang="en-US" dirty="0" err="1"/>
              <a:t>dua</a:t>
            </a:r>
            <a:r>
              <a:rPr lang="en-US" dirty="0"/>
              <a:t> </a:t>
            </a:r>
            <a:r>
              <a:rPr lang="en-US" dirty="0" err="1"/>
              <a:t>atau</a:t>
            </a:r>
            <a:r>
              <a:rPr lang="en-US" dirty="0"/>
              <a:t> </a:t>
            </a:r>
            <a:r>
              <a:rPr lang="en-US" dirty="0" err="1"/>
              <a:t>lebih</a:t>
            </a:r>
            <a:r>
              <a:rPr lang="en-US" dirty="0"/>
              <a:t> </a:t>
            </a:r>
            <a:r>
              <a:rPr lang="en-US" dirty="0" err="1"/>
              <a:t>sel</a:t>
            </a:r>
            <a:r>
              <a:rPr lang="en-US" dirty="0"/>
              <a:t> yang </a:t>
            </a:r>
            <a:r>
              <a:rPr lang="en-US" dirty="0" err="1"/>
              <a:t>ingin</a:t>
            </a:r>
            <a:r>
              <a:rPr lang="en-US" dirty="0"/>
              <a:t> </a:t>
            </a:r>
            <a:r>
              <a:rPr lang="en-US" dirty="0" err="1"/>
              <a:t>Anda</a:t>
            </a:r>
            <a:r>
              <a:rPr lang="en-US" dirty="0"/>
              <a:t> </a:t>
            </a:r>
            <a:r>
              <a:rPr lang="en-US" dirty="0" err="1"/>
              <a:t>gabung</a:t>
            </a:r>
            <a:endParaRPr lang="en-US" dirty="0"/>
          </a:p>
          <a:p>
            <a:pPr marL="514350" indent="-514350">
              <a:buFont typeface="+mj-lt"/>
              <a:buAutoNum type="arabicPeriod"/>
            </a:pPr>
            <a:r>
              <a:rPr lang="en-US" dirty="0" err="1"/>
              <a:t>Buka</a:t>
            </a:r>
            <a:r>
              <a:rPr lang="en-US" dirty="0"/>
              <a:t> tab </a:t>
            </a:r>
            <a:r>
              <a:rPr lang="en-US" dirty="0">
                <a:solidFill>
                  <a:schemeClr val="accent4"/>
                </a:solidFill>
              </a:rPr>
              <a:t>Home</a:t>
            </a:r>
            <a:r>
              <a:rPr lang="en-US" dirty="0"/>
              <a:t>, </a:t>
            </a:r>
            <a:r>
              <a:rPr lang="en-US" dirty="0" err="1"/>
              <a:t>lihat</a:t>
            </a:r>
            <a:r>
              <a:rPr lang="en-US" dirty="0"/>
              <a:t> </a:t>
            </a:r>
            <a:r>
              <a:rPr lang="en-US" dirty="0" err="1"/>
              <a:t>grup</a:t>
            </a:r>
            <a:r>
              <a:rPr lang="en-US" dirty="0"/>
              <a:t> </a:t>
            </a:r>
            <a:r>
              <a:rPr lang="en-US" dirty="0">
                <a:solidFill>
                  <a:schemeClr val="accent4"/>
                </a:solidFill>
              </a:rPr>
              <a:t>Alignment</a:t>
            </a:r>
            <a:r>
              <a:rPr lang="en-US" dirty="0"/>
              <a:t>, </a:t>
            </a:r>
            <a:r>
              <a:rPr lang="en-US" dirty="0" err="1"/>
              <a:t>lalu</a:t>
            </a:r>
            <a:r>
              <a:rPr lang="en-US" dirty="0"/>
              <a:t> </a:t>
            </a:r>
            <a:r>
              <a:rPr lang="en-US" dirty="0" err="1"/>
              <a:t>klik</a:t>
            </a:r>
            <a:r>
              <a:rPr lang="en-US" dirty="0"/>
              <a:t> </a:t>
            </a:r>
            <a:r>
              <a:rPr lang="en-US" dirty="0">
                <a:solidFill>
                  <a:schemeClr val="accent4"/>
                </a:solidFill>
              </a:rPr>
              <a:t>Merge</a:t>
            </a:r>
            <a:r>
              <a:rPr lang="en-US" dirty="0"/>
              <a:t> </a:t>
            </a:r>
            <a:r>
              <a:rPr lang="en-US" dirty="0">
                <a:solidFill>
                  <a:schemeClr val="accent4"/>
                </a:solidFill>
              </a:rPr>
              <a:t>and</a:t>
            </a:r>
            <a:r>
              <a:rPr lang="en-US" dirty="0"/>
              <a:t> </a:t>
            </a:r>
            <a:r>
              <a:rPr lang="en-US" dirty="0">
                <a:solidFill>
                  <a:schemeClr val="accent4"/>
                </a:solidFill>
              </a:rPr>
              <a:t>Center </a:t>
            </a:r>
          </a:p>
          <a:p>
            <a:pPr marL="514350" indent="-514350">
              <a:buFont typeface="+mj-lt"/>
              <a:buAutoNum type="arabicPeriod"/>
            </a:pPr>
            <a:r>
              <a:rPr lang="en-US" dirty="0" err="1"/>
              <a:t>Sel-sel</a:t>
            </a:r>
            <a:r>
              <a:rPr lang="en-US" dirty="0"/>
              <a:t> </a:t>
            </a:r>
            <a:r>
              <a:rPr lang="en-US" dirty="0" err="1"/>
              <a:t>akan</a:t>
            </a:r>
            <a:r>
              <a:rPr lang="en-US" dirty="0"/>
              <a:t> </a:t>
            </a:r>
            <a:r>
              <a:rPr lang="en-US" dirty="0" err="1"/>
              <a:t>bergabung</a:t>
            </a:r>
            <a:r>
              <a:rPr lang="en-US" dirty="0"/>
              <a:t> </a:t>
            </a:r>
            <a:r>
              <a:rPr lang="en-US" dirty="0" err="1"/>
              <a:t>menjadi</a:t>
            </a:r>
            <a:r>
              <a:rPr lang="en-US" dirty="0"/>
              <a:t> </a:t>
            </a:r>
            <a:r>
              <a:rPr lang="en-US" dirty="0" err="1"/>
              <a:t>satu</a:t>
            </a:r>
            <a:r>
              <a:rPr lang="en-US" dirty="0"/>
              <a:t> </a:t>
            </a:r>
            <a:r>
              <a:rPr lang="en-US" dirty="0" err="1"/>
              <a:t>baik</a:t>
            </a:r>
            <a:r>
              <a:rPr lang="en-US" dirty="0"/>
              <a:t> </a:t>
            </a:r>
            <a:r>
              <a:rPr lang="en-US" dirty="0" err="1"/>
              <a:t>berupa</a:t>
            </a:r>
            <a:r>
              <a:rPr lang="en-US" dirty="0"/>
              <a:t> </a:t>
            </a:r>
            <a:r>
              <a:rPr lang="en-US" dirty="0" err="1"/>
              <a:t>kolom</a:t>
            </a:r>
            <a:r>
              <a:rPr lang="en-US" dirty="0"/>
              <a:t> </a:t>
            </a:r>
            <a:r>
              <a:rPr lang="en-US" dirty="0" err="1"/>
              <a:t>atau</a:t>
            </a:r>
            <a:r>
              <a:rPr lang="en-US" dirty="0"/>
              <a:t> </a:t>
            </a:r>
            <a:r>
              <a:rPr lang="en-US" dirty="0" err="1"/>
              <a:t>baris</a:t>
            </a:r>
            <a:r>
              <a:rPr lang="en-US" dirty="0"/>
              <a:t> </a:t>
            </a:r>
            <a:r>
              <a:rPr lang="en-US" dirty="0" err="1"/>
              <a:t>dan</a:t>
            </a:r>
            <a:r>
              <a:rPr lang="en-US" dirty="0"/>
              <a:t> text </a:t>
            </a:r>
            <a:r>
              <a:rPr lang="en-US" dirty="0" err="1"/>
              <a:t>akan</a:t>
            </a:r>
            <a:r>
              <a:rPr lang="en-US" dirty="0"/>
              <a:t> </a:t>
            </a:r>
            <a:r>
              <a:rPr lang="en-US" dirty="0" err="1"/>
              <a:t>berada</a:t>
            </a:r>
            <a:r>
              <a:rPr lang="en-US" dirty="0"/>
              <a:t> di </a:t>
            </a:r>
            <a:r>
              <a:rPr lang="en-US" dirty="0" err="1"/>
              <a:t>tengah-tengah</a:t>
            </a:r>
            <a:r>
              <a:rPr lang="en-US" dirty="0"/>
              <a:t> </a:t>
            </a:r>
            <a:r>
              <a:rPr lang="en-US" dirty="0" err="1"/>
              <a:t>sel</a:t>
            </a:r>
            <a:endParaRPr lang="en-US" dirty="0"/>
          </a:p>
          <a:p>
            <a:pPr marL="0" indent="0">
              <a:buNone/>
            </a:pPr>
            <a:endParaRPr lang="en-US" altLang="id-ID" dirty="0"/>
          </a:p>
        </p:txBody>
      </p:sp>
      <p:sp>
        <p:nvSpPr>
          <p:cNvPr id="5"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9" name="Picture 8"/>
          <p:cNvPicPr>
            <a:picLocks noChangeAspect="1"/>
          </p:cNvPicPr>
          <p:nvPr/>
        </p:nvPicPr>
        <p:blipFill rotWithShape="1">
          <a:blip r:embed="rId2"/>
          <a:srcRect r="17283" b="51835"/>
          <a:stretch/>
        </p:blipFill>
        <p:spPr>
          <a:xfrm>
            <a:off x="344714" y="4530650"/>
            <a:ext cx="6131965" cy="2016302"/>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6705599" y="4530650"/>
            <a:ext cx="5211536" cy="949313"/>
          </a:xfrm>
          <a:prstGeom prst="rect">
            <a:avLst/>
          </a:prstGeom>
          <a:ln>
            <a:solidFill>
              <a:schemeClr val="tx1"/>
            </a:solidFill>
          </a:ln>
        </p:spPr>
      </p:pic>
    </p:spTree>
    <p:extLst>
      <p:ext uri="{BB962C8B-B14F-4D97-AF65-F5344CB8AC3E}">
        <p14:creationId xmlns:p14="http://schemas.microsoft.com/office/powerpoint/2010/main" val="3797364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929" y="1243666"/>
            <a:ext cx="9744636" cy="809251"/>
          </a:xfrm>
        </p:spPr>
        <p:txBody>
          <a:bodyPr>
            <a:noAutofit/>
          </a:bodyPr>
          <a:lstStyle/>
          <a:p>
            <a:r>
              <a:rPr lang="en-US" dirty="0" err="1" smtClean="0"/>
              <a:t>Membagi</a:t>
            </a:r>
            <a:r>
              <a:rPr lang="en-US" dirty="0" smtClean="0"/>
              <a:t> </a:t>
            </a:r>
            <a:r>
              <a:rPr lang="en-US" dirty="0"/>
              <a:t>(Split) </a:t>
            </a:r>
            <a:r>
              <a:rPr lang="en-US" dirty="0" err="1"/>
              <a:t>Sel-Sel</a:t>
            </a:r>
            <a:endParaRPr lang="en-US" dirty="0"/>
          </a:p>
        </p:txBody>
      </p:sp>
      <p:sp>
        <p:nvSpPr>
          <p:cNvPr id="3" name="Content Placeholder 2"/>
          <p:cNvSpPr>
            <a:spLocks noGrp="1"/>
          </p:cNvSpPr>
          <p:nvPr>
            <p:ph idx="1"/>
          </p:nvPr>
        </p:nvSpPr>
        <p:spPr/>
        <p:txBody>
          <a:bodyPr/>
          <a:lstStyle/>
          <a:p>
            <a:pPr marL="0" indent="0">
              <a:buNone/>
            </a:pPr>
            <a:r>
              <a:rPr lang="en-US" dirty="0"/>
              <a:t>Split Cells</a:t>
            </a:r>
          </a:p>
          <a:p>
            <a:pPr marL="514350" indent="-514350">
              <a:buFont typeface="+mj-lt"/>
              <a:buAutoNum type="arabicPeriod"/>
            </a:pPr>
            <a:r>
              <a:rPr lang="en-US" dirty="0" err="1"/>
              <a:t>Pilih</a:t>
            </a:r>
            <a:r>
              <a:rPr lang="en-US" dirty="0"/>
              <a:t> </a:t>
            </a:r>
            <a:r>
              <a:rPr lang="en-US" dirty="0" err="1"/>
              <a:t>sel</a:t>
            </a:r>
            <a:r>
              <a:rPr lang="en-US" dirty="0"/>
              <a:t> yang </a:t>
            </a:r>
            <a:r>
              <a:rPr lang="en-US" dirty="0" err="1"/>
              <a:t>tergabung</a:t>
            </a:r>
            <a:endParaRPr lang="en-US" dirty="0"/>
          </a:p>
          <a:p>
            <a:pPr marL="514350" indent="-514350">
              <a:buFont typeface="+mj-lt"/>
              <a:buAutoNum type="arabicPeriod"/>
            </a:pPr>
            <a:r>
              <a:rPr lang="en-US" dirty="0" err="1"/>
              <a:t>Buka</a:t>
            </a:r>
            <a:r>
              <a:rPr lang="en-US" dirty="0"/>
              <a:t> tab </a:t>
            </a:r>
            <a:r>
              <a:rPr lang="en-US" dirty="0">
                <a:solidFill>
                  <a:schemeClr val="accent4"/>
                </a:solidFill>
              </a:rPr>
              <a:t>Home</a:t>
            </a:r>
            <a:r>
              <a:rPr lang="en-US" dirty="0"/>
              <a:t>, </a:t>
            </a:r>
            <a:r>
              <a:rPr lang="en-US" dirty="0" err="1"/>
              <a:t>lihat</a:t>
            </a:r>
            <a:r>
              <a:rPr lang="en-US" dirty="0"/>
              <a:t> </a:t>
            </a:r>
            <a:r>
              <a:rPr lang="en-US" dirty="0" err="1"/>
              <a:t>grup</a:t>
            </a:r>
            <a:r>
              <a:rPr lang="en-US" dirty="0"/>
              <a:t> </a:t>
            </a:r>
            <a:r>
              <a:rPr lang="en-US" dirty="0">
                <a:solidFill>
                  <a:schemeClr val="accent4"/>
                </a:solidFill>
              </a:rPr>
              <a:t>Alignment</a:t>
            </a:r>
            <a:r>
              <a:rPr lang="en-US" dirty="0"/>
              <a:t>, </a:t>
            </a:r>
            <a:r>
              <a:rPr lang="en-US" dirty="0" err="1"/>
              <a:t>lalu</a:t>
            </a:r>
            <a:r>
              <a:rPr lang="en-US" dirty="0"/>
              <a:t> </a:t>
            </a:r>
            <a:r>
              <a:rPr lang="en-US" dirty="0" err="1"/>
              <a:t>klik</a:t>
            </a:r>
            <a:r>
              <a:rPr lang="en-US" dirty="0"/>
              <a:t> </a:t>
            </a:r>
            <a:r>
              <a:rPr lang="en-US" dirty="0">
                <a:solidFill>
                  <a:schemeClr val="accent4"/>
                </a:solidFill>
              </a:rPr>
              <a:t>Merge and Center </a:t>
            </a:r>
          </a:p>
          <a:p>
            <a:pPr marL="514350" indent="-514350">
              <a:buFont typeface="+mj-lt"/>
              <a:buAutoNum type="arabicPeriod"/>
            </a:pPr>
            <a:r>
              <a:rPr lang="id-ID" dirty="0"/>
              <a:t>Sel akan terpecah dan isi sel yang digabungkan </a:t>
            </a:r>
            <a:r>
              <a:rPr lang="en-US" dirty="0" err="1"/>
              <a:t>dan</a:t>
            </a:r>
            <a:r>
              <a:rPr lang="en-US" dirty="0"/>
              <a:t> </a:t>
            </a:r>
            <a:r>
              <a:rPr lang="id-ID" dirty="0"/>
              <a:t>muncul di sel kiri atas dari rentang sel yang terpisah.</a:t>
            </a:r>
            <a:endParaRPr lang="en-US" dirty="0"/>
          </a:p>
          <a:p>
            <a:pPr marL="0" indent="0">
              <a:buNone/>
            </a:pPr>
            <a:endParaRPr lang="en-US" altLang="id-ID" dirty="0"/>
          </a:p>
        </p:txBody>
      </p:sp>
      <p:sp>
        <p:nvSpPr>
          <p:cNvPr id="5"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10" name="Picture 9"/>
          <p:cNvPicPr>
            <a:picLocks noChangeAspect="1"/>
          </p:cNvPicPr>
          <p:nvPr/>
        </p:nvPicPr>
        <p:blipFill rotWithShape="1">
          <a:blip r:embed="rId2"/>
          <a:srcRect r="17731" b="55803"/>
          <a:stretch/>
        </p:blipFill>
        <p:spPr>
          <a:xfrm>
            <a:off x="362857" y="4563911"/>
            <a:ext cx="6342742" cy="1924203"/>
          </a:xfrm>
          <a:prstGeom prst="rect">
            <a:avLst/>
          </a:prstGeom>
          <a:ln>
            <a:solidFill>
              <a:schemeClr val="tx1"/>
            </a:solidFill>
          </a:ln>
        </p:spPr>
      </p:pic>
      <p:pic>
        <p:nvPicPr>
          <p:cNvPr id="11" name="Picture 10"/>
          <p:cNvPicPr>
            <a:picLocks noChangeAspect="1"/>
          </p:cNvPicPr>
          <p:nvPr/>
        </p:nvPicPr>
        <p:blipFill>
          <a:blip r:embed="rId3"/>
          <a:stretch>
            <a:fillRect/>
          </a:stretch>
        </p:blipFill>
        <p:spPr>
          <a:xfrm>
            <a:off x="6836229" y="4563911"/>
            <a:ext cx="5056186" cy="929069"/>
          </a:xfrm>
          <a:prstGeom prst="rect">
            <a:avLst/>
          </a:prstGeom>
          <a:ln>
            <a:solidFill>
              <a:schemeClr val="tx1"/>
            </a:solidFill>
          </a:ln>
        </p:spPr>
      </p:pic>
    </p:spTree>
    <p:extLst>
      <p:ext uri="{BB962C8B-B14F-4D97-AF65-F5344CB8AC3E}">
        <p14:creationId xmlns:p14="http://schemas.microsoft.com/office/powerpoint/2010/main" val="1647147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Number</a:t>
            </a:r>
            <a:endParaRPr lang="en-US" dirty="0"/>
          </a:p>
        </p:txBody>
      </p:sp>
      <p:sp>
        <p:nvSpPr>
          <p:cNvPr id="3" name="Content Placeholder 2"/>
          <p:cNvSpPr>
            <a:spLocks noGrp="1"/>
          </p:cNvSpPr>
          <p:nvPr>
            <p:ph idx="1"/>
          </p:nvPr>
        </p:nvSpPr>
        <p:spPr>
          <a:xfrm>
            <a:off x="1541928" y="2240897"/>
            <a:ext cx="9744637" cy="4135840"/>
          </a:xfrm>
        </p:spPr>
        <p:txBody>
          <a:bodyPr>
            <a:normAutofit/>
          </a:bodyPr>
          <a:lstStyle/>
          <a:p>
            <a:pPr marL="0" indent="0">
              <a:buNone/>
            </a:pPr>
            <a:r>
              <a:rPr lang="id-ID" sz="2200" dirty="0"/>
              <a:t>Di Excel, format sel terpisah dari data yang disimpan di sel. Perbedaan tampilan ini dapat memiliki efek yang signifikan ketika data bersifat numerik. Misalnya, angka dalam sel akan menjadi default karena angka bulat, tanggal dan waktu mungkin tidak muncul seperti yang diantisipasi. Setelah Anda mengetik angka dalam sel, Anda dapat mengubah format di mana mereka ditampilkan untuk memastikan angka-angka dalam spreadsheet Anda</a:t>
            </a:r>
            <a:endParaRPr lang="en-US" sz="2200" dirty="0"/>
          </a:p>
          <a:p>
            <a:pPr marL="347663" indent="-347663">
              <a:buAutoNum type="arabicPeriod"/>
            </a:pPr>
            <a:r>
              <a:rPr lang="en-US" sz="2200" dirty="0" err="1"/>
              <a:t>Pilih</a:t>
            </a:r>
            <a:r>
              <a:rPr lang="en-US" sz="2200" dirty="0"/>
              <a:t> </a:t>
            </a:r>
            <a:r>
              <a:rPr lang="en-US" sz="2200" dirty="0" err="1"/>
              <a:t>sel</a:t>
            </a:r>
            <a:r>
              <a:rPr lang="en-US" sz="2200" dirty="0"/>
              <a:t> yang </a:t>
            </a:r>
            <a:r>
              <a:rPr lang="en-US" sz="2200" dirty="0" err="1"/>
              <a:t>berisi</a:t>
            </a:r>
            <a:r>
              <a:rPr lang="en-US" sz="2200" dirty="0"/>
              <a:t> </a:t>
            </a:r>
            <a:r>
              <a:rPr lang="en-US" sz="2200" dirty="0" err="1"/>
              <a:t>angka</a:t>
            </a:r>
            <a:r>
              <a:rPr lang="en-US" sz="2200" dirty="0"/>
              <a:t> yang </a:t>
            </a:r>
            <a:r>
              <a:rPr lang="en-US" sz="2200" dirty="0" err="1"/>
              <a:t>ingin</a:t>
            </a:r>
            <a:r>
              <a:rPr lang="en-US" sz="2200" dirty="0"/>
              <a:t> </a:t>
            </a:r>
          </a:p>
          <a:p>
            <a:pPr marL="347663" indent="-347663">
              <a:buNone/>
            </a:pPr>
            <a:r>
              <a:rPr lang="en-US" sz="2200" dirty="0"/>
              <a:t>     </a:t>
            </a:r>
            <a:r>
              <a:rPr lang="en-US" sz="2200" dirty="0" err="1"/>
              <a:t>dirubah</a:t>
            </a:r>
            <a:endParaRPr lang="en-US" sz="2200" dirty="0"/>
          </a:p>
          <a:p>
            <a:pPr marL="347663" indent="-347663">
              <a:buFont typeface="+mj-lt"/>
              <a:buAutoNum type="arabicPeriod" startAt="2"/>
            </a:pPr>
            <a:r>
              <a:rPr lang="en-US" sz="2200" dirty="0" err="1"/>
              <a:t>Buka</a:t>
            </a:r>
            <a:r>
              <a:rPr lang="en-US" sz="2200" dirty="0"/>
              <a:t> tab </a:t>
            </a:r>
            <a:r>
              <a:rPr lang="en-US" sz="2200" dirty="0">
                <a:solidFill>
                  <a:schemeClr val="accent4"/>
                </a:solidFill>
              </a:rPr>
              <a:t>Home</a:t>
            </a:r>
            <a:r>
              <a:rPr lang="en-US" sz="2200" dirty="0"/>
              <a:t>, </a:t>
            </a:r>
            <a:r>
              <a:rPr lang="en-US" sz="2200" dirty="0" err="1"/>
              <a:t>lihat</a:t>
            </a:r>
            <a:r>
              <a:rPr lang="en-US" sz="2200" dirty="0"/>
              <a:t> </a:t>
            </a:r>
            <a:r>
              <a:rPr lang="en-US" sz="2200" dirty="0" err="1"/>
              <a:t>grup</a:t>
            </a:r>
            <a:r>
              <a:rPr lang="en-US" sz="2200" dirty="0"/>
              <a:t> </a:t>
            </a:r>
            <a:r>
              <a:rPr lang="en-US" sz="2200" dirty="0">
                <a:solidFill>
                  <a:schemeClr val="accent4"/>
                </a:solidFill>
              </a:rPr>
              <a:t>Number</a:t>
            </a:r>
            <a:r>
              <a:rPr lang="en-US" sz="2200" dirty="0"/>
              <a:t>,</a:t>
            </a:r>
          </a:p>
          <a:p>
            <a:pPr marL="347663" indent="-347663">
              <a:buNone/>
            </a:pPr>
            <a:r>
              <a:rPr lang="en-US" sz="2200" dirty="0"/>
              <a:t>     </a:t>
            </a:r>
            <a:r>
              <a:rPr lang="en-US" sz="2200" dirty="0" err="1"/>
              <a:t>lalu</a:t>
            </a:r>
            <a:r>
              <a:rPr lang="en-US" sz="2200" dirty="0"/>
              <a:t> </a:t>
            </a:r>
            <a:r>
              <a:rPr lang="en-US" sz="2200" dirty="0" err="1"/>
              <a:t>klik</a:t>
            </a:r>
            <a:r>
              <a:rPr lang="en-US" sz="2200" dirty="0"/>
              <a:t> </a:t>
            </a:r>
            <a:r>
              <a:rPr lang="en-US" sz="2200" dirty="0">
                <a:solidFill>
                  <a:schemeClr val="accent4"/>
                </a:solidFill>
              </a:rPr>
              <a:t>General, </a:t>
            </a:r>
            <a:r>
              <a:rPr lang="en-US" sz="2200" dirty="0" err="1">
                <a:solidFill>
                  <a:schemeClr val="accent4"/>
                </a:solidFill>
              </a:rPr>
              <a:t>dan</a:t>
            </a:r>
            <a:r>
              <a:rPr lang="en-US" sz="2200" dirty="0">
                <a:solidFill>
                  <a:schemeClr val="accent4"/>
                </a:solidFill>
              </a:rPr>
              <a:t> </a:t>
            </a:r>
            <a:r>
              <a:rPr lang="en-US" sz="2200" dirty="0" err="1">
                <a:solidFill>
                  <a:schemeClr val="accent4"/>
                </a:solidFill>
              </a:rPr>
              <a:t>klik</a:t>
            </a:r>
            <a:r>
              <a:rPr lang="en-US" sz="2200" dirty="0">
                <a:solidFill>
                  <a:schemeClr val="accent4"/>
                </a:solidFill>
              </a:rPr>
              <a:t> Accounting</a:t>
            </a:r>
          </a:p>
          <a:p>
            <a:pPr marL="457200" indent="-457200">
              <a:buAutoNum type="arabicPeriod"/>
            </a:pPr>
            <a:endParaRPr lang="en-US" sz="2200" dirty="0"/>
          </a:p>
          <a:p>
            <a:pPr marL="457200" indent="-457200">
              <a:buAutoNum type="arabicPeriod"/>
            </a:pPr>
            <a:endParaRPr lang="en-US" sz="2200" dirty="0"/>
          </a:p>
          <a:p>
            <a:pPr marL="0" indent="0">
              <a:buNone/>
            </a:pPr>
            <a:endParaRPr lang="en-US" altLang="id-ID" sz="2200"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9" name="Picture 8"/>
          <p:cNvPicPr>
            <a:picLocks noChangeAspect="1"/>
          </p:cNvPicPr>
          <p:nvPr/>
        </p:nvPicPr>
        <p:blipFill rotWithShape="1">
          <a:blip r:embed="rId2"/>
          <a:srcRect r="14370" b="26042"/>
          <a:stretch/>
        </p:blipFill>
        <p:spPr>
          <a:xfrm>
            <a:off x="6328610" y="3959350"/>
            <a:ext cx="5838946" cy="2847847"/>
          </a:xfrm>
          <a:prstGeom prst="rect">
            <a:avLst/>
          </a:prstGeom>
          <a:ln>
            <a:solidFill>
              <a:schemeClr val="tx1"/>
            </a:solidFill>
          </a:ln>
        </p:spPr>
      </p:pic>
    </p:spTree>
    <p:extLst>
      <p:ext uri="{BB962C8B-B14F-4D97-AF65-F5344CB8AC3E}">
        <p14:creationId xmlns:p14="http://schemas.microsoft.com/office/powerpoint/2010/main" val="2449241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Number (2)</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dirty="0" err="1"/>
              <a:t>Jika</a:t>
            </a:r>
            <a:r>
              <a:rPr lang="en-US" dirty="0"/>
              <a:t> </a:t>
            </a:r>
            <a:r>
              <a:rPr lang="en-US" dirty="0" err="1"/>
              <a:t>sudah</a:t>
            </a:r>
            <a:r>
              <a:rPr lang="en-US" dirty="0"/>
              <a:t> </a:t>
            </a:r>
            <a:r>
              <a:rPr lang="en-US" dirty="0" err="1"/>
              <a:t>tersetting</a:t>
            </a:r>
            <a:r>
              <a:rPr lang="en-US" dirty="0"/>
              <a:t> Rupiah, </a:t>
            </a:r>
            <a:r>
              <a:rPr lang="en-US" dirty="0" err="1"/>
              <a:t>maka</a:t>
            </a:r>
            <a:r>
              <a:rPr lang="en-US" dirty="0"/>
              <a:t> </a:t>
            </a:r>
            <a:r>
              <a:rPr lang="en-US" dirty="0" err="1"/>
              <a:t>cukup</a:t>
            </a:r>
            <a:r>
              <a:rPr lang="en-US" dirty="0"/>
              <a:t> </a:t>
            </a:r>
            <a:r>
              <a:rPr lang="en-US" dirty="0" err="1"/>
              <a:t>klik</a:t>
            </a:r>
            <a:r>
              <a:rPr lang="en-US" dirty="0"/>
              <a:t> </a:t>
            </a:r>
            <a:r>
              <a:rPr lang="en-US" dirty="0">
                <a:solidFill>
                  <a:schemeClr val="accent4"/>
                </a:solidFill>
              </a:rPr>
              <a:t>Accounting</a:t>
            </a:r>
            <a:r>
              <a:rPr lang="en-US" dirty="0"/>
              <a:t>. </a:t>
            </a:r>
            <a:r>
              <a:rPr lang="en-US" dirty="0" err="1"/>
              <a:t>Jika</a:t>
            </a:r>
            <a:r>
              <a:rPr lang="en-US" dirty="0"/>
              <a:t> </a:t>
            </a:r>
            <a:r>
              <a:rPr lang="en-US" dirty="0" err="1"/>
              <a:t>belum</a:t>
            </a:r>
            <a:r>
              <a:rPr lang="en-US" dirty="0"/>
              <a:t> </a:t>
            </a:r>
            <a:r>
              <a:rPr lang="en-US" dirty="0" err="1"/>
              <a:t>maka</a:t>
            </a:r>
            <a:r>
              <a:rPr lang="en-US" dirty="0"/>
              <a:t> </a:t>
            </a:r>
            <a:r>
              <a:rPr lang="en-US" dirty="0" err="1"/>
              <a:t>kita</a:t>
            </a:r>
            <a:r>
              <a:rPr lang="en-US" dirty="0"/>
              <a:t> </a:t>
            </a:r>
            <a:r>
              <a:rPr lang="en-US" dirty="0" err="1"/>
              <a:t>harus</a:t>
            </a:r>
            <a:r>
              <a:rPr lang="en-US" dirty="0"/>
              <a:t> setting Rupiah </a:t>
            </a:r>
            <a:r>
              <a:rPr lang="en-US" dirty="0" err="1"/>
              <a:t>dengan</a:t>
            </a:r>
            <a:r>
              <a:rPr lang="en-US" dirty="0"/>
              <a:t> </a:t>
            </a:r>
            <a:r>
              <a:rPr lang="en-US" dirty="0" err="1"/>
              <a:t>klik</a:t>
            </a:r>
            <a:r>
              <a:rPr lang="en-US" dirty="0"/>
              <a:t>  </a:t>
            </a:r>
            <a:r>
              <a:rPr lang="en-US" dirty="0">
                <a:solidFill>
                  <a:schemeClr val="accent4"/>
                </a:solidFill>
              </a:rPr>
              <a:t>More</a:t>
            </a:r>
            <a:r>
              <a:rPr lang="en-US" dirty="0"/>
              <a:t> </a:t>
            </a:r>
            <a:r>
              <a:rPr lang="en-US" dirty="0">
                <a:solidFill>
                  <a:schemeClr val="accent4"/>
                </a:solidFill>
              </a:rPr>
              <a:t>Number</a:t>
            </a:r>
            <a:r>
              <a:rPr lang="en-US" dirty="0"/>
              <a:t> </a:t>
            </a:r>
            <a:r>
              <a:rPr lang="en-US" dirty="0">
                <a:solidFill>
                  <a:schemeClr val="accent4"/>
                </a:solidFill>
              </a:rPr>
              <a:t>Format</a:t>
            </a:r>
            <a:r>
              <a:rPr lang="en-US" dirty="0"/>
              <a:t>.</a:t>
            </a:r>
          </a:p>
          <a:p>
            <a:pPr marL="457200" indent="-457200">
              <a:buFont typeface="+mj-lt"/>
              <a:buAutoNum type="arabicPeriod" startAt="3"/>
            </a:pPr>
            <a:r>
              <a:rPr lang="en-US" dirty="0" err="1"/>
              <a:t>Pilih</a:t>
            </a:r>
            <a:r>
              <a:rPr lang="en-US" dirty="0"/>
              <a:t> </a:t>
            </a:r>
            <a:r>
              <a:rPr lang="en-US" dirty="0">
                <a:solidFill>
                  <a:schemeClr val="accent4"/>
                </a:solidFill>
              </a:rPr>
              <a:t>Accounting</a:t>
            </a:r>
            <a:r>
              <a:rPr lang="en-US" dirty="0"/>
              <a:t> </a:t>
            </a:r>
            <a:r>
              <a:rPr lang="en-US" dirty="0" err="1"/>
              <a:t>dan</a:t>
            </a:r>
            <a:r>
              <a:rPr lang="en-US" dirty="0"/>
              <a:t> </a:t>
            </a:r>
            <a:r>
              <a:rPr lang="en-US" dirty="0" err="1"/>
              <a:t>cari</a:t>
            </a:r>
            <a:r>
              <a:rPr lang="en-US" dirty="0"/>
              <a:t> </a:t>
            </a:r>
            <a:r>
              <a:rPr lang="en-US" dirty="0">
                <a:solidFill>
                  <a:schemeClr val="accent4"/>
                </a:solidFill>
              </a:rPr>
              <a:t>Symbol Rupiah</a:t>
            </a:r>
          </a:p>
          <a:p>
            <a:pPr marL="457200" indent="-457200">
              <a:buFont typeface="+mj-lt"/>
              <a:buAutoNum type="arabicPeriod" startAt="3"/>
            </a:pPr>
            <a:r>
              <a:rPr lang="en-US" dirty="0" err="1"/>
              <a:t>Klik</a:t>
            </a:r>
            <a:r>
              <a:rPr lang="en-US" dirty="0"/>
              <a:t> </a:t>
            </a:r>
            <a:r>
              <a:rPr lang="en-US" dirty="0">
                <a:solidFill>
                  <a:schemeClr val="accent4"/>
                </a:solidFill>
              </a:rPr>
              <a:t>Ok</a:t>
            </a:r>
          </a:p>
          <a:p>
            <a:pPr marL="0" indent="0">
              <a:buNone/>
            </a:pPr>
            <a:endParaRPr lang="id-ID"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4259179" y="3485461"/>
            <a:ext cx="3725970" cy="3255771"/>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8610889" y="3485461"/>
            <a:ext cx="2105025" cy="1952625"/>
          </a:xfrm>
          <a:prstGeom prst="rect">
            <a:avLst/>
          </a:prstGeom>
          <a:ln>
            <a:solidFill>
              <a:schemeClr val="tx1"/>
            </a:solidFill>
          </a:ln>
        </p:spPr>
      </p:pic>
    </p:spTree>
    <p:extLst>
      <p:ext uri="{BB962C8B-B14F-4D97-AF65-F5344CB8AC3E}">
        <p14:creationId xmlns:p14="http://schemas.microsoft.com/office/powerpoint/2010/main" val="826752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Menerapkan</a:t>
            </a:r>
            <a:r>
              <a:rPr lang="en-US" dirty="0" smtClean="0"/>
              <a:t> Format Number</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err="1"/>
              <a:t>Klik</a:t>
            </a:r>
            <a:r>
              <a:rPr lang="en-US" dirty="0"/>
              <a:t> </a:t>
            </a:r>
            <a:r>
              <a:rPr lang="en-US" dirty="0" err="1"/>
              <a:t>sel</a:t>
            </a:r>
            <a:r>
              <a:rPr lang="en-US" dirty="0"/>
              <a:t> </a:t>
            </a:r>
            <a:r>
              <a:rPr lang="en-US" dirty="0" err="1"/>
              <a:t>dengan</a:t>
            </a:r>
            <a:r>
              <a:rPr lang="en-US" dirty="0"/>
              <a:t> Format Number yang </a:t>
            </a:r>
            <a:r>
              <a:rPr lang="en-US" dirty="0" err="1"/>
              <a:t>Anda</a:t>
            </a:r>
            <a:r>
              <a:rPr lang="en-US" dirty="0"/>
              <a:t> </a:t>
            </a:r>
            <a:r>
              <a:rPr lang="en-US" dirty="0" err="1"/>
              <a:t>pilih</a:t>
            </a:r>
            <a:endParaRPr lang="en-US" dirty="0"/>
          </a:p>
          <a:p>
            <a:pPr marL="457200" indent="-457200">
              <a:buFont typeface="+mj-lt"/>
              <a:buAutoNum type="arabicPeriod"/>
            </a:pPr>
            <a:r>
              <a:rPr lang="en-US" dirty="0" err="1"/>
              <a:t>Buka</a:t>
            </a:r>
            <a:r>
              <a:rPr lang="en-US" dirty="0"/>
              <a:t> tab </a:t>
            </a:r>
            <a:r>
              <a:rPr lang="en-US" dirty="0">
                <a:solidFill>
                  <a:schemeClr val="accent4"/>
                </a:solidFill>
              </a:rPr>
              <a:t>Home</a:t>
            </a:r>
            <a:r>
              <a:rPr lang="en-US" dirty="0"/>
              <a:t>, </a:t>
            </a:r>
            <a:r>
              <a:rPr lang="en-US" dirty="0" err="1"/>
              <a:t>lihat</a:t>
            </a:r>
            <a:r>
              <a:rPr lang="en-US" dirty="0"/>
              <a:t> </a:t>
            </a:r>
            <a:r>
              <a:rPr lang="en-US" dirty="0" err="1"/>
              <a:t>grup</a:t>
            </a:r>
            <a:r>
              <a:rPr lang="en-US" dirty="0"/>
              <a:t> </a:t>
            </a:r>
            <a:r>
              <a:rPr lang="en-US" dirty="0">
                <a:solidFill>
                  <a:schemeClr val="accent4"/>
                </a:solidFill>
              </a:rPr>
              <a:t>Clipboard</a:t>
            </a:r>
            <a:r>
              <a:rPr lang="en-US" dirty="0"/>
              <a:t>, </a:t>
            </a:r>
            <a:r>
              <a:rPr lang="en-US" dirty="0" err="1"/>
              <a:t>lalu</a:t>
            </a:r>
            <a:r>
              <a:rPr lang="en-US" dirty="0"/>
              <a:t> </a:t>
            </a:r>
            <a:r>
              <a:rPr lang="en-US" dirty="0" err="1"/>
              <a:t>klik</a:t>
            </a:r>
            <a:r>
              <a:rPr lang="en-US" dirty="0"/>
              <a:t> </a:t>
            </a:r>
            <a:r>
              <a:rPr lang="en-US" dirty="0">
                <a:solidFill>
                  <a:schemeClr val="accent4"/>
                </a:solidFill>
              </a:rPr>
              <a:t>Format</a:t>
            </a:r>
            <a:r>
              <a:rPr lang="en-US" dirty="0"/>
              <a:t> </a:t>
            </a:r>
            <a:r>
              <a:rPr lang="en-US" dirty="0">
                <a:solidFill>
                  <a:schemeClr val="accent4"/>
                </a:solidFill>
              </a:rPr>
              <a:t>Painter</a:t>
            </a:r>
          </a:p>
          <a:p>
            <a:pPr marL="457200" indent="-457200">
              <a:buFont typeface="+mj-lt"/>
              <a:buAutoNum type="arabicPeriod"/>
            </a:pPr>
            <a:r>
              <a:rPr lang="en-US" dirty="0">
                <a:solidFill>
                  <a:schemeClr val="accent4"/>
                </a:solidFill>
              </a:rPr>
              <a:t>Block</a:t>
            </a:r>
            <a:r>
              <a:rPr lang="en-US" dirty="0"/>
              <a:t> yang </a:t>
            </a:r>
            <a:r>
              <a:rPr lang="en-US" dirty="0" err="1"/>
              <a:t>ingin</a:t>
            </a:r>
            <a:r>
              <a:rPr lang="en-US" dirty="0"/>
              <a:t> di edit</a:t>
            </a:r>
          </a:p>
          <a:p>
            <a:pPr marL="457200" indent="-457200">
              <a:buFont typeface="+mj-lt"/>
              <a:buAutoNum type="arabicPeriod"/>
            </a:pPr>
            <a:r>
              <a:rPr lang="en-US" dirty="0" err="1"/>
              <a:t>Sel</a:t>
            </a:r>
            <a:r>
              <a:rPr lang="en-US" dirty="0"/>
              <a:t> yang </a:t>
            </a:r>
            <a:r>
              <a:rPr lang="en-US" dirty="0" err="1"/>
              <a:t>diblock</a:t>
            </a:r>
            <a:r>
              <a:rPr lang="en-US" dirty="0"/>
              <a:t> </a:t>
            </a:r>
            <a:r>
              <a:rPr lang="en-US" dirty="0" err="1"/>
              <a:t>tadi</a:t>
            </a:r>
            <a:r>
              <a:rPr lang="en-US" dirty="0"/>
              <a:t> </a:t>
            </a:r>
            <a:r>
              <a:rPr lang="en-US" dirty="0" err="1"/>
              <a:t>akan</a:t>
            </a:r>
            <a:r>
              <a:rPr lang="en-US" dirty="0"/>
              <a:t> </a:t>
            </a:r>
            <a:r>
              <a:rPr lang="en-US" dirty="0" err="1"/>
              <a:t>memiliki</a:t>
            </a:r>
            <a:r>
              <a:rPr lang="en-US" dirty="0"/>
              <a:t> format number yang </a:t>
            </a:r>
            <a:r>
              <a:rPr lang="en-US" dirty="0" err="1"/>
              <a:t>sama</a:t>
            </a: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id-ID"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14" name="Picture 13"/>
          <p:cNvPicPr>
            <a:picLocks noChangeAspect="1"/>
          </p:cNvPicPr>
          <p:nvPr/>
        </p:nvPicPr>
        <p:blipFill rotWithShape="1">
          <a:blip r:embed="rId2"/>
          <a:srcRect r="60709" b="41220"/>
          <a:stretch/>
        </p:blipFill>
        <p:spPr>
          <a:xfrm>
            <a:off x="780143" y="3933795"/>
            <a:ext cx="2808514" cy="2362231"/>
          </a:xfrm>
          <a:prstGeom prst="rect">
            <a:avLst/>
          </a:prstGeom>
          <a:ln>
            <a:solidFill>
              <a:schemeClr val="tx1"/>
            </a:solidFill>
          </a:ln>
        </p:spPr>
      </p:pic>
      <p:pic>
        <p:nvPicPr>
          <p:cNvPr id="15" name="Picture 14"/>
          <p:cNvPicPr>
            <a:picLocks noChangeAspect="1"/>
          </p:cNvPicPr>
          <p:nvPr/>
        </p:nvPicPr>
        <p:blipFill rotWithShape="1">
          <a:blip r:embed="rId3"/>
          <a:srcRect l="17203" t="42113" r="61546" b="40923"/>
          <a:stretch/>
        </p:blipFill>
        <p:spPr>
          <a:xfrm>
            <a:off x="4206761" y="3948732"/>
            <a:ext cx="2764972" cy="1240973"/>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7589837" y="3922908"/>
            <a:ext cx="2752725" cy="1190625"/>
          </a:xfrm>
          <a:prstGeom prst="rect">
            <a:avLst/>
          </a:prstGeom>
          <a:ln>
            <a:solidFill>
              <a:schemeClr val="tx1"/>
            </a:solidFill>
          </a:ln>
        </p:spPr>
      </p:pic>
      <p:sp>
        <p:nvSpPr>
          <p:cNvPr id="17" name="Rectangle 16"/>
          <p:cNvSpPr/>
          <p:nvPr/>
        </p:nvSpPr>
        <p:spPr>
          <a:xfrm>
            <a:off x="984887" y="4442301"/>
            <a:ext cx="207810" cy="169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919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7A9892-66A7-4059-BFE8-B1162248C647}"/>
              </a:ext>
            </a:extLst>
          </p:cNvPr>
          <p:cNvSpPr>
            <a:spLocks noGrp="1"/>
          </p:cNvSpPr>
          <p:nvPr>
            <p:ph type="title"/>
          </p:nvPr>
        </p:nvSpPr>
        <p:spPr>
          <a:xfrm>
            <a:off x="1541929" y="1270185"/>
            <a:ext cx="5354172" cy="809251"/>
          </a:xfrm>
        </p:spPr>
        <p:txBody>
          <a:bodyPr>
            <a:normAutofit/>
          </a:bodyPr>
          <a:lstStyle/>
          <a:p>
            <a:r>
              <a:rPr lang="en-ID" sz="3200" baseline="1207" dirty="0" err="1">
                <a:cs typeface="Times New Roman"/>
              </a:rPr>
              <a:t>Ca</a:t>
            </a:r>
            <a:r>
              <a:rPr lang="en-ID" sz="3200" spc="-29" baseline="1207" dirty="0" err="1">
                <a:cs typeface="Times New Roman"/>
              </a:rPr>
              <a:t>p</a:t>
            </a:r>
            <a:r>
              <a:rPr lang="en-ID" sz="3200" spc="-34" baseline="1207" dirty="0" err="1">
                <a:cs typeface="Times New Roman"/>
              </a:rPr>
              <a:t>a</a:t>
            </a:r>
            <a:r>
              <a:rPr lang="en-ID" sz="3200" spc="-9" baseline="1207" dirty="0" err="1">
                <a:cs typeface="Times New Roman"/>
              </a:rPr>
              <a:t>i</a:t>
            </a:r>
            <a:r>
              <a:rPr lang="en-ID" sz="3200" spc="-34" baseline="1207" dirty="0" err="1">
                <a:cs typeface="Times New Roman"/>
              </a:rPr>
              <a:t>a</a:t>
            </a:r>
            <a:r>
              <a:rPr lang="en-ID" sz="3200" baseline="1207" dirty="0" err="1">
                <a:cs typeface="Times New Roman"/>
              </a:rPr>
              <a:t>n</a:t>
            </a:r>
            <a:r>
              <a:rPr lang="en-ID" sz="3200" spc="14" baseline="1207" dirty="0">
                <a:cs typeface="Times New Roman"/>
              </a:rPr>
              <a:t> </a:t>
            </a:r>
            <a:r>
              <a:rPr lang="en-ID" sz="3200" spc="-9" baseline="1207" dirty="0" err="1">
                <a:cs typeface="Times New Roman"/>
              </a:rPr>
              <a:t>P</a:t>
            </a:r>
            <a:r>
              <a:rPr lang="en-ID" sz="3200" baseline="1207" dirty="0" err="1">
                <a:cs typeface="Times New Roman"/>
              </a:rPr>
              <a:t>e</a:t>
            </a:r>
            <a:r>
              <a:rPr lang="en-ID" sz="3200" spc="-19" baseline="1207" dirty="0" err="1">
                <a:cs typeface="Times New Roman"/>
              </a:rPr>
              <a:t>m</a:t>
            </a:r>
            <a:r>
              <a:rPr lang="en-ID" sz="3200" spc="-29" baseline="1207" dirty="0" err="1">
                <a:cs typeface="Times New Roman"/>
              </a:rPr>
              <a:t>b</a:t>
            </a:r>
            <a:r>
              <a:rPr lang="en-ID" sz="3200" spc="-14" baseline="1207" dirty="0" err="1">
                <a:cs typeface="Times New Roman"/>
              </a:rPr>
              <a:t>e</a:t>
            </a:r>
            <a:r>
              <a:rPr lang="en-ID" sz="3200" spc="-29" baseline="1207" dirty="0" err="1">
                <a:cs typeface="Times New Roman"/>
              </a:rPr>
              <a:t>l</a:t>
            </a:r>
            <a:r>
              <a:rPr lang="en-ID" sz="3200" spc="-19" baseline="1207" dirty="0" err="1">
                <a:cs typeface="Times New Roman"/>
              </a:rPr>
              <a:t>a</a:t>
            </a:r>
            <a:r>
              <a:rPr lang="en-ID" sz="3200" spc="-29" baseline="1207" dirty="0" err="1">
                <a:cs typeface="Times New Roman"/>
              </a:rPr>
              <a:t>j</a:t>
            </a:r>
            <a:r>
              <a:rPr lang="en-ID" sz="3200" spc="-19" baseline="1207" dirty="0" err="1">
                <a:cs typeface="Times New Roman"/>
              </a:rPr>
              <a:t>a</a:t>
            </a:r>
            <a:r>
              <a:rPr lang="en-ID" sz="3200" spc="-25" baseline="1207" dirty="0" err="1">
                <a:cs typeface="Times New Roman"/>
              </a:rPr>
              <a:t>r</a:t>
            </a:r>
            <a:r>
              <a:rPr lang="en-ID" sz="3200" spc="-34" baseline="1207" dirty="0" err="1">
                <a:cs typeface="Times New Roman"/>
              </a:rPr>
              <a:t>a</a:t>
            </a:r>
            <a:r>
              <a:rPr lang="en-ID" sz="3200" baseline="1207" dirty="0" err="1">
                <a:cs typeface="Times New Roman"/>
              </a:rPr>
              <a:t>n</a:t>
            </a:r>
            <a:endParaRPr lang="en-ID" sz="3200" dirty="0">
              <a:solidFill>
                <a:srgbClr val="FFFF00"/>
              </a:solidFill>
            </a:endParaRPr>
          </a:p>
        </p:txBody>
      </p:sp>
      <p:sp>
        <p:nvSpPr>
          <p:cNvPr id="3" name="Content Placeholder 2">
            <a:extLst>
              <a:ext uri="{FF2B5EF4-FFF2-40B4-BE49-F238E27FC236}">
                <a16:creationId xmlns:a16="http://schemas.microsoft.com/office/drawing/2014/main" xmlns="" id="{F62C16DE-9637-4540-AC44-136E2A9F7E7F}"/>
              </a:ext>
            </a:extLst>
          </p:cNvPr>
          <p:cNvSpPr>
            <a:spLocks noGrp="1"/>
          </p:cNvSpPr>
          <p:nvPr>
            <p:ph idx="1"/>
          </p:nvPr>
        </p:nvSpPr>
        <p:spPr>
          <a:xfrm>
            <a:off x="1944410" y="2200440"/>
            <a:ext cx="4476633" cy="828493"/>
          </a:xfrm>
        </p:spPr>
        <p:txBody>
          <a:bodyPr>
            <a:normAutofit/>
          </a:bodyPr>
          <a:lstStyle/>
          <a:p>
            <a:pPr marL="0" indent="0">
              <a:buNone/>
            </a:pPr>
            <a:r>
              <a:rPr lang="id-ID" sz="1600" dirty="0"/>
              <a:t>Mahasiswa mampu mampu </a:t>
            </a:r>
            <a:r>
              <a:rPr lang="en-US" sz="1600" dirty="0" err="1"/>
              <a:t>membuat</a:t>
            </a:r>
            <a:r>
              <a:rPr lang="en-US" sz="1600" dirty="0"/>
              <a:t> </a:t>
            </a:r>
            <a:r>
              <a:rPr lang="en-US" sz="1600" dirty="0" err="1"/>
              <a:t>tabel</a:t>
            </a:r>
            <a:r>
              <a:rPr lang="en-US" sz="1600" dirty="0"/>
              <a:t> yang </a:t>
            </a:r>
            <a:r>
              <a:rPr lang="en-US" sz="1600" dirty="0" err="1"/>
              <a:t>rapi</a:t>
            </a:r>
            <a:r>
              <a:rPr lang="en-US" sz="1600" dirty="0"/>
              <a:t> di Ms. Excel</a:t>
            </a:r>
            <a:endParaRPr lang="en-ID" sz="1600" dirty="0"/>
          </a:p>
        </p:txBody>
      </p:sp>
      <p:grpSp>
        <p:nvGrpSpPr>
          <p:cNvPr id="4" name="Google Shape;356;p47">
            <a:extLst>
              <a:ext uri="{FF2B5EF4-FFF2-40B4-BE49-F238E27FC236}">
                <a16:creationId xmlns:a16="http://schemas.microsoft.com/office/drawing/2014/main" xmlns="" id="{942724DC-AE87-4A9C-AA09-44FE39AC5C2A}"/>
              </a:ext>
            </a:extLst>
          </p:cNvPr>
          <p:cNvGrpSpPr/>
          <p:nvPr/>
        </p:nvGrpSpPr>
        <p:grpSpPr>
          <a:xfrm>
            <a:off x="7192760" y="1684804"/>
            <a:ext cx="4462973" cy="3941789"/>
            <a:chOff x="3147275" y="533250"/>
            <a:chExt cx="4704657" cy="4155250"/>
          </a:xfrm>
        </p:grpSpPr>
        <p:sp>
          <p:nvSpPr>
            <p:cNvPr id="5" name="Google Shape;357;p47">
              <a:extLst>
                <a:ext uri="{FF2B5EF4-FFF2-40B4-BE49-F238E27FC236}">
                  <a16:creationId xmlns:a16="http://schemas.microsoft.com/office/drawing/2014/main" xmlns=""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a16="http://schemas.microsoft.com/office/drawing/2014/main" xmlns=""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a16="http://schemas.microsoft.com/office/drawing/2014/main" xmlns=""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a16="http://schemas.microsoft.com/office/drawing/2014/main" xmlns=""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a16="http://schemas.microsoft.com/office/drawing/2014/main" xmlns=""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a16="http://schemas.microsoft.com/office/drawing/2014/main" xmlns=""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a16="http://schemas.microsoft.com/office/drawing/2014/main" xmlns=""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a16="http://schemas.microsoft.com/office/drawing/2014/main" xmlns=""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a16="http://schemas.microsoft.com/office/drawing/2014/main" xmlns=""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a16="http://schemas.microsoft.com/office/drawing/2014/main" xmlns=""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a16="http://schemas.microsoft.com/office/drawing/2014/main" xmlns=""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a16="http://schemas.microsoft.com/office/drawing/2014/main" xmlns=""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a16="http://schemas.microsoft.com/office/drawing/2014/main" xmlns=""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a16="http://schemas.microsoft.com/office/drawing/2014/main" xmlns=""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a16="http://schemas.microsoft.com/office/drawing/2014/main" xmlns=""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a16="http://schemas.microsoft.com/office/drawing/2014/main" xmlns=""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a16="http://schemas.microsoft.com/office/drawing/2014/main" xmlns=""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a16="http://schemas.microsoft.com/office/drawing/2014/main" xmlns=""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a16="http://schemas.microsoft.com/office/drawing/2014/main" xmlns=""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a16="http://schemas.microsoft.com/office/drawing/2014/main" xmlns=""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a16="http://schemas.microsoft.com/office/drawing/2014/main" xmlns=""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a16="http://schemas.microsoft.com/office/drawing/2014/main" xmlns=""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a16="http://schemas.microsoft.com/office/drawing/2014/main" xmlns=""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a16="http://schemas.microsoft.com/office/drawing/2014/main" xmlns=""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a16="http://schemas.microsoft.com/office/drawing/2014/main" xmlns=""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a16="http://schemas.microsoft.com/office/drawing/2014/main" xmlns=""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a16="http://schemas.microsoft.com/office/drawing/2014/main" xmlns=""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a16="http://schemas.microsoft.com/office/drawing/2014/main" xmlns=""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a16="http://schemas.microsoft.com/office/drawing/2014/main" xmlns=""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a16="http://schemas.microsoft.com/office/drawing/2014/main" xmlns=""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a16="http://schemas.microsoft.com/office/drawing/2014/main" xmlns=""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a16="http://schemas.microsoft.com/office/drawing/2014/main" xmlns=""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a16="http://schemas.microsoft.com/office/drawing/2014/main" xmlns=""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a16="http://schemas.microsoft.com/office/drawing/2014/main" xmlns=""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a16="http://schemas.microsoft.com/office/drawing/2014/main" xmlns=""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a16="http://schemas.microsoft.com/office/drawing/2014/main" xmlns=""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a16="http://schemas.microsoft.com/office/drawing/2014/main" xmlns=""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a16="http://schemas.microsoft.com/office/drawing/2014/main" xmlns=""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a16="http://schemas.microsoft.com/office/drawing/2014/main" xmlns=""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a16="http://schemas.microsoft.com/office/drawing/2014/main" xmlns=""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a16="http://schemas.microsoft.com/office/drawing/2014/main" xmlns=""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a16="http://schemas.microsoft.com/office/drawing/2014/main" xmlns=""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a16="http://schemas.microsoft.com/office/drawing/2014/main" xmlns=""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a16="http://schemas.microsoft.com/office/drawing/2014/main" xmlns=""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a16="http://schemas.microsoft.com/office/drawing/2014/main" xmlns=""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a16="http://schemas.microsoft.com/office/drawing/2014/main" xmlns=""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a16="http://schemas.microsoft.com/office/drawing/2014/main" xmlns=""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a16="http://schemas.microsoft.com/office/drawing/2014/main" xmlns=""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a16="http://schemas.microsoft.com/office/drawing/2014/main" xmlns=""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a16="http://schemas.microsoft.com/office/drawing/2014/main" xmlns=""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a16="http://schemas.microsoft.com/office/drawing/2014/main" xmlns=""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a16="http://schemas.microsoft.com/office/drawing/2014/main" xmlns=""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a16="http://schemas.microsoft.com/office/drawing/2014/main" xmlns=""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a16="http://schemas.microsoft.com/office/drawing/2014/main" xmlns=""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a16="http://schemas.microsoft.com/office/drawing/2014/main" xmlns=""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a16="http://schemas.microsoft.com/office/drawing/2014/main" xmlns=""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a16="http://schemas.microsoft.com/office/drawing/2014/main" xmlns=""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a16="http://schemas.microsoft.com/office/drawing/2014/main" xmlns=""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a16="http://schemas.microsoft.com/office/drawing/2014/main" xmlns=""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a16="http://schemas.microsoft.com/office/drawing/2014/main" xmlns=""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a16="http://schemas.microsoft.com/office/drawing/2014/main" xmlns=""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a16="http://schemas.microsoft.com/office/drawing/2014/main" xmlns=""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a16="http://schemas.microsoft.com/office/drawing/2014/main" xmlns=""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a16="http://schemas.microsoft.com/office/drawing/2014/main" xmlns=""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a16="http://schemas.microsoft.com/office/drawing/2014/main" xmlns=""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a16="http://schemas.microsoft.com/office/drawing/2014/main" xmlns=""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a16="http://schemas.microsoft.com/office/drawing/2014/main" xmlns=""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a16="http://schemas.microsoft.com/office/drawing/2014/main" xmlns=""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a16="http://schemas.microsoft.com/office/drawing/2014/main" xmlns=""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a16="http://schemas.microsoft.com/office/drawing/2014/main" xmlns=""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a16="http://schemas.microsoft.com/office/drawing/2014/main" xmlns=""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a16="http://schemas.microsoft.com/office/drawing/2014/main" xmlns=""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a16="http://schemas.microsoft.com/office/drawing/2014/main" xmlns=""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a16="http://schemas.microsoft.com/office/drawing/2014/main" xmlns=""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a16="http://schemas.microsoft.com/office/drawing/2014/main" xmlns=""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Title 1">
            <a:extLst>
              <a:ext uri="{FF2B5EF4-FFF2-40B4-BE49-F238E27FC236}">
                <a16:creationId xmlns:a16="http://schemas.microsoft.com/office/drawing/2014/main" xmlns="" id="{B539B913-656A-4855-BB9F-7EDD901C5AFB}"/>
              </a:ext>
            </a:extLst>
          </p:cNvPr>
          <p:cNvSpPr txBox="1">
            <a:spLocks/>
          </p:cNvSpPr>
          <p:nvPr/>
        </p:nvSpPr>
        <p:spPr>
          <a:xfrm>
            <a:off x="1541929" y="3330365"/>
            <a:ext cx="5354172" cy="809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ID" sz="3200" baseline="1207" dirty="0" err="1">
                <a:cs typeface="Times New Roman"/>
              </a:rPr>
              <a:t>Kemampuan</a:t>
            </a:r>
            <a:r>
              <a:rPr lang="en-ID" sz="3200" baseline="1207" dirty="0">
                <a:cs typeface="Times New Roman"/>
              </a:rPr>
              <a:t> Akhir yang </a:t>
            </a:r>
            <a:r>
              <a:rPr lang="en-ID" sz="3200" baseline="1207" dirty="0" err="1">
                <a:cs typeface="Times New Roman"/>
              </a:rPr>
              <a:t>Diharapkan</a:t>
            </a:r>
            <a:endParaRPr lang="en-ID" sz="3200" dirty="0">
              <a:solidFill>
                <a:srgbClr val="FFFF00"/>
              </a:solidFill>
            </a:endParaRPr>
          </a:p>
        </p:txBody>
      </p:sp>
      <p:sp>
        <p:nvSpPr>
          <p:cNvPr id="83" name="Content Placeholder 2">
            <a:extLst>
              <a:ext uri="{FF2B5EF4-FFF2-40B4-BE49-F238E27FC236}">
                <a16:creationId xmlns:a16="http://schemas.microsoft.com/office/drawing/2014/main" xmlns="" id="{FB3AE7A1-F012-4542-A649-7AB7CDD493BB}"/>
              </a:ext>
            </a:extLst>
          </p:cNvPr>
          <p:cNvSpPr txBox="1">
            <a:spLocks/>
          </p:cNvSpPr>
          <p:nvPr/>
        </p:nvSpPr>
        <p:spPr>
          <a:xfrm>
            <a:off x="1944410" y="4327596"/>
            <a:ext cx="4476633" cy="17112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buFont typeface="+mj-lt"/>
              <a:buAutoNum type="arabicPeriod"/>
            </a:pPr>
            <a:r>
              <a:rPr lang="en-ID" sz="1600" spc="-17" dirty="0" err="1" smtClean="0">
                <a:cs typeface="Times New Roman"/>
              </a:rPr>
              <a:t>Mahasiswa</a:t>
            </a:r>
            <a:r>
              <a:rPr lang="en-ID" sz="1600" spc="-17" dirty="0" smtClean="0">
                <a:cs typeface="Times New Roman"/>
              </a:rPr>
              <a:t> </a:t>
            </a:r>
            <a:r>
              <a:rPr lang="en-ID" sz="1600" spc="-17" dirty="0" err="1" smtClean="0">
                <a:cs typeface="Times New Roman"/>
              </a:rPr>
              <a:t>dapat</a:t>
            </a:r>
            <a:r>
              <a:rPr lang="en-ID" sz="1600" spc="-17" dirty="0" smtClean="0">
                <a:cs typeface="Times New Roman"/>
              </a:rPr>
              <a:t> </a:t>
            </a:r>
            <a:r>
              <a:rPr lang="en-US" sz="1600" dirty="0" err="1"/>
              <a:t>m</a:t>
            </a:r>
            <a:r>
              <a:rPr lang="en-US" sz="1600" dirty="0" err="1" smtClean="0"/>
              <a:t>enggabungkan</a:t>
            </a:r>
            <a:r>
              <a:rPr lang="en-US" sz="1600" dirty="0" smtClean="0"/>
              <a:t> </a:t>
            </a:r>
            <a:r>
              <a:rPr lang="en-US" sz="1600" dirty="0" err="1"/>
              <a:t>sel</a:t>
            </a:r>
            <a:endParaRPr lang="en-US" sz="1600" dirty="0"/>
          </a:p>
          <a:p>
            <a:pPr marL="342900" lvl="0" indent="-342900">
              <a:buFont typeface="+mj-lt"/>
              <a:buAutoNum type="arabicPeriod"/>
            </a:pPr>
            <a:r>
              <a:rPr lang="en-ID" sz="1600" spc="-17" dirty="0" err="1">
                <a:cs typeface="Times New Roman"/>
              </a:rPr>
              <a:t>Mahasiswa</a:t>
            </a:r>
            <a:r>
              <a:rPr lang="en-ID" sz="1600" spc="-17" dirty="0">
                <a:cs typeface="Times New Roman"/>
              </a:rPr>
              <a:t> </a:t>
            </a:r>
            <a:r>
              <a:rPr lang="en-ID" sz="1600" spc="-17" dirty="0" err="1">
                <a:cs typeface="Times New Roman"/>
              </a:rPr>
              <a:t>dapat</a:t>
            </a:r>
            <a:r>
              <a:rPr lang="en-ID" sz="1600" spc="-17" dirty="0">
                <a:cs typeface="Times New Roman"/>
              </a:rPr>
              <a:t> </a:t>
            </a:r>
            <a:r>
              <a:rPr lang="en-US" sz="1600" dirty="0" err="1"/>
              <a:t>m</a:t>
            </a:r>
            <a:r>
              <a:rPr lang="en-US" sz="1600" dirty="0" err="1" smtClean="0"/>
              <a:t>enerapkan</a:t>
            </a:r>
            <a:r>
              <a:rPr lang="en-US" sz="1600" dirty="0" smtClean="0"/>
              <a:t> </a:t>
            </a:r>
            <a:r>
              <a:rPr lang="en-US" sz="1600" dirty="0"/>
              <a:t>format number</a:t>
            </a:r>
          </a:p>
          <a:p>
            <a:pPr marL="342900" lvl="0" indent="-342900">
              <a:buFont typeface="+mj-lt"/>
              <a:buAutoNum type="arabicPeriod"/>
            </a:pPr>
            <a:r>
              <a:rPr lang="en-ID" sz="1600" spc="-17" dirty="0" err="1">
                <a:cs typeface="Times New Roman"/>
              </a:rPr>
              <a:t>Mahasiswa</a:t>
            </a:r>
            <a:r>
              <a:rPr lang="en-ID" sz="1600" spc="-17" dirty="0">
                <a:cs typeface="Times New Roman"/>
              </a:rPr>
              <a:t> </a:t>
            </a:r>
            <a:r>
              <a:rPr lang="en-ID" sz="1600" spc="-17" dirty="0" err="1">
                <a:cs typeface="Times New Roman"/>
              </a:rPr>
              <a:t>dapat</a:t>
            </a:r>
            <a:r>
              <a:rPr lang="en-ID" sz="1600" spc="-17" dirty="0">
                <a:cs typeface="Times New Roman"/>
              </a:rPr>
              <a:t> </a:t>
            </a:r>
            <a:r>
              <a:rPr lang="en-US" sz="1600" dirty="0" err="1"/>
              <a:t>m</a:t>
            </a:r>
            <a:r>
              <a:rPr lang="en-US" sz="1600" dirty="0" err="1" smtClean="0"/>
              <a:t>emanfaatkan</a:t>
            </a:r>
            <a:r>
              <a:rPr lang="en-US" sz="1600" dirty="0" smtClean="0"/>
              <a:t> </a:t>
            </a:r>
            <a:r>
              <a:rPr lang="en-US" sz="1600" dirty="0"/>
              <a:t>border</a:t>
            </a:r>
          </a:p>
          <a:p>
            <a:pPr marL="342900" lvl="0" indent="-342900">
              <a:buFont typeface="+mj-lt"/>
              <a:buAutoNum type="arabicPeriod"/>
            </a:pPr>
            <a:r>
              <a:rPr lang="en-ID" sz="1600" spc="-17" dirty="0" err="1">
                <a:cs typeface="Times New Roman"/>
              </a:rPr>
              <a:t>Mahasiswa</a:t>
            </a:r>
            <a:r>
              <a:rPr lang="en-ID" sz="1600" spc="-17" dirty="0">
                <a:cs typeface="Times New Roman"/>
              </a:rPr>
              <a:t> </a:t>
            </a:r>
            <a:r>
              <a:rPr lang="en-ID" sz="1600" spc="-17" dirty="0" err="1">
                <a:cs typeface="Times New Roman"/>
              </a:rPr>
              <a:t>dapat</a:t>
            </a:r>
            <a:r>
              <a:rPr lang="en-ID" sz="1600" spc="-17" dirty="0">
                <a:cs typeface="Times New Roman"/>
              </a:rPr>
              <a:t> </a:t>
            </a:r>
            <a:r>
              <a:rPr lang="en-US" sz="1600" dirty="0" err="1"/>
              <a:t>m</a:t>
            </a:r>
            <a:r>
              <a:rPr lang="en-US" sz="1600" dirty="0" err="1" smtClean="0"/>
              <a:t>enggunakan</a:t>
            </a:r>
            <a:r>
              <a:rPr lang="en-US" sz="1600" dirty="0" smtClean="0"/>
              <a:t> </a:t>
            </a:r>
            <a:r>
              <a:rPr lang="en-US" sz="1600" dirty="0"/>
              <a:t>wrap text </a:t>
            </a:r>
            <a:r>
              <a:rPr lang="en-US" sz="1600" dirty="0" err="1"/>
              <a:t>dan</a:t>
            </a:r>
            <a:r>
              <a:rPr lang="en-US" sz="1600" dirty="0"/>
              <a:t> insert </a:t>
            </a:r>
            <a:r>
              <a:rPr lang="en-US" sz="1600" dirty="0" err="1"/>
              <a:t>kolom</a:t>
            </a:r>
            <a:endParaRPr lang="en-US" sz="1600" dirty="0"/>
          </a:p>
          <a:p>
            <a:pPr marL="342900" indent="-342900">
              <a:buFont typeface="+mj-lt"/>
              <a:buAutoNum type="arabicPeriod"/>
            </a:pPr>
            <a:r>
              <a:rPr lang="en-ID" sz="1600" spc="-17" dirty="0" err="1">
                <a:cs typeface="Times New Roman"/>
              </a:rPr>
              <a:t>Mahasiswa</a:t>
            </a:r>
            <a:r>
              <a:rPr lang="en-ID" sz="1600" spc="-17" dirty="0">
                <a:cs typeface="Times New Roman"/>
              </a:rPr>
              <a:t> </a:t>
            </a:r>
            <a:r>
              <a:rPr lang="en-ID" sz="1600" spc="-17" dirty="0" err="1">
                <a:cs typeface="Times New Roman"/>
              </a:rPr>
              <a:t>dapat</a:t>
            </a:r>
            <a:r>
              <a:rPr lang="en-ID" sz="1600" spc="-17" dirty="0">
                <a:cs typeface="Times New Roman"/>
              </a:rPr>
              <a:t> </a:t>
            </a:r>
            <a:r>
              <a:rPr lang="en-US" sz="1600" dirty="0" err="1"/>
              <a:t>m</a:t>
            </a:r>
            <a:r>
              <a:rPr lang="en-US" sz="1600" dirty="0" err="1" smtClean="0"/>
              <a:t>enerapkan</a:t>
            </a:r>
            <a:r>
              <a:rPr lang="en-US" sz="1600" dirty="0" smtClean="0"/>
              <a:t> </a:t>
            </a:r>
            <a:r>
              <a:rPr lang="en-US" sz="1600" dirty="0"/>
              <a:t>formula *, +, sum, if, min, max, small, large, average, </a:t>
            </a:r>
            <a:r>
              <a:rPr lang="en-US" sz="1600" dirty="0" err="1"/>
              <a:t>countif</a:t>
            </a:r>
            <a:endParaRPr lang="en-ID" sz="1600" dirty="0"/>
          </a:p>
        </p:txBody>
      </p:sp>
      <p:sp>
        <p:nvSpPr>
          <p:cNvPr id="80"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3303136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Borders</a:t>
            </a:r>
            <a:endParaRPr lang="en-US" dirty="0"/>
          </a:p>
        </p:txBody>
      </p:sp>
      <p:sp>
        <p:nvSpPr>
          <p:cNvPr id="3" name="Content Placeholder 2"/>
          <p:cNvSpPr>
            <a:spLocks noGrp="1"/>
          </p:cNvSpPr>
          <p:nvPr>
            <p:ph idx="1"/>
          </p:nvPr>
        </p:nvSpPr>
        <p:spPr/>
        <p:txBody>
          <a:bodyPr>
            <a:normAutofit lnSpcReduction="10000"/>
          </a:bodyPr>
          <a:lstStyle/>
          <a:p>
            <a:r>
              <a:rPr lang="en-US" dirty="0" err="1"/>
              <a:t>Dengan</a:t>
            </a:r>
            <a:r>
              <a:rPr lang="en-US" dirty="0"/>
              <a:t> </a:t>
            </a:r>
            <a:r>
              <a:rPr lang="en-US" dirty="0" err="1"/>
              <a:t>menggunakan</a:t>
            </a:r>
            <a:r>
              <a:rPr lang="en-US" dirty="0"/>
              <a:t> cell borders, </a:t>
            </a:r>
            <a:r>
              <a:rPr lang="en-US" dirty="0" err="1"/>
              <a:t>Anda</a:t>
            </a:r>
            <a:r>
              <a:rPr lang="en-US" dirty="0"/>
              <a:t> </a:t>
            </a:r>
            <a:r>
              <a:rPr lang="en-US" dirty="0" err="1"/>
              <a:t>dapat</a:t>
            </a:r>
            <a:r>
              <a:rPr lang="en-US" dirty="0"/>
              <a:t> </a:t>
            </a:r>
            <a:r>
              <a:rPr lang="en-US" dirty="0" err="1"/>
              <a:t>dengan</a:t>
            </a:r>
            <a:r>
              <a:rPr lang="en-US" dirty="0"/>
              <a:t> </a:t>
            </a:r>
            <a:r>
              <a:rPr lang="en-US" dirty="0" err="1"/>
              <a:t>cepat</a:t>
            </a:r>
            <a:r>
              <a:rPr lang="en-US" dirty="0"/>
              <a:t> </a:t>
            </a:r>
            <a:r>
              <a:rPr lang="en-US" dirty="0" err="1"/>
              <a:t>menambahkan</a:t>
            </a:r>
            <a:r>
              <a:rPr lang="en-US" dirty="0"/>
              <a:t> </a:t>
            </a:r>
            <a:r>
              <a:rPr lang="en-US" dirty="0" err="1"/>
              <a:t>perbatasan</a:t>
            </a:r>
            <a:r>
              <a:rPr lang="en-US" dirty="0"/>
              <a:t> di </a:t>
            </a:r>
            <a:r>
              <a:rPr lang="en-US" dirty="0" err="1"/>
              <a:t>sekitar</a:t>
            </a:r>
            <a:r>
              <a:rPr lang="en-US" dirty="0"/>
              <a:t> </a:t>
            </a:r>
            <a:r>
              <a:rPr lang="en-US" dirty="0" err="1"/>
              <a:t>sel</a:t>
            </a:r>
            <a:r>
              <a:rPr lang="en-US" dirty="0"/>
              <a:t> </a:t>
            </a:r>
            <a:r>
              <a:rPr lang="en-US" dirty="0" err="1"/>
              <a:t>atau</a:t>
            </a:r>
            <a:r>
              <a:rPr lang="en-US" dirty="0"/>
              <a:t> </a:t>
            </a:r>
            <a:r>
              <a:rPr lang="en-US" dirty="0" err="1"/>
              <a:t>rentang</a:t>
            </a:r>
            <a:r>
              <a:rPr lang="en-US" dirty="0"/>
              <a:t> sel. </a:t>
            </a:r>
            <a:r>
              <a:rPr lang="en-US" dirty="0" err="1"/>
              <a:t>Jika</a:t>
            </a:r>
            <a:r>
              <a:rPr lang="en-US" dirty="0"/>
              <a:t> </a:t>
            </a:r>
            <a:r>
              <a:rPr lang="en-US" dirty="0" err="1"/>
              <a:t>batas</a:t>
            </a:r>
            <a:r>
              <a:rPr lang="en-US" dirty="0"/>
              <a:t> </a:t>
            </a:r>
            <a:r>
              <a:rPr lang="en-US" dirty="0" err="1"/>
              <a:t>sel</a:t>
            </a:r>
            <a:r>
              <a:rPr lang="en-US" dirty="0"/>
              <a:t> yang </a:t>
            </a:r>
            <a:r>
              <a:rPr lang="en-US" dirty="0" err="1"/>
              <a:t>telah</a:t>
            </a:r>
            <a:r>
              <a:rPr lang="en-US" dirty="0"/>
              <a:t> </a:t>
            </a:r>
            <a:r>
              <a:rPr lang="en-US" dirty="0" err="1"/>
              <a:t>ditentukan</a:t>
            </a:r>
            <a:r>
              <a:rPr lang="en-US" dirty="0"/>
              <a:t> </a:t>
            </a:r>
            <a:r>
              <a:rPr lang="en-US" dirty="0" err="1"/>
              <a:t>tidak</a:t>
            </a:r>
            <a:r>
              <a:rPr lang="en-US" dirty="0"/>
              <a:t> </a:t>
            </a:r>
            <a:r>
              <a:rPr lang="en-US" dirty="0" err="1"/>
              <a:t>memenuhi</a:t>
            </a:r>
            <a:r>
              <a:rPr lang="en-US" dirty="0"/>
              <a:t> </a:t>
            </a:r>
            <a:r>
              <a:rPr lang="en-US" dirty="0" err="1"/>
              <a:t>kebutuhan</a:t>
            </a:r>
            <a:r>
              <a:rPr lang="en-US" dirty="0"/>
              <a:t> </a:t>
            </a:r>
            <a:r>
              <a:rPr lang="en-US" dirty="0" err="1"/>
              <a:t>Anda</a:t>
            </a:r>
            <a:r>
              <a:rPr lang="en-US" dirty="0"/>
              <a:t>, </a:t>
            </a:r>
            <a:r>
              <a:rPr lang="en-US" dirty="0" err="1"/>
              <a:t>Anda</a:t>
            </a:r>
            <a:r>
              <a:rPr lang="en-US" dirty="0"/>
              <a:t> </a:t>
            </a:r>
            <a:r>
              <a:rPr lang="en-US" dirty="0" err="1"/>
              <a:t>dapat</a:t>
            </a:r>
            <a:r>
              <a:rPr lang="en-US" dirty="0"/>
              <a:t> </a:t>
            </a:r>
            <a:r>
              <a:rPr lang="en-US" dirty="0" err="1"/>
              <a:t>membuat</a:t>
            </a:r>
            <a:r>
              <a:rPr lang="en-US" dirty="0"/>
              <a:t> </a:t>
            </a:r>
            <a:r>
              <a:rPr lang="en-US" dirty="0" err="1"/>
              <a:t>perbatasan</a:t>
            </a:r>
            <a:r>
              <a:rPr lang="en-US" dirty="0"/>
              <a:t> </a:t>
            </a:r>
            <a:r>
              <a:rPr lang="en-US" dirty="0" err="1"/>
              <a:t>khusus</a:t>
            </a:r>
            <a:r>
              <a:rPr lang="en-US" dirty="0"/>
              <a:t>.</a:t>
            </a:r>
          </a:p>
          <a:p>
            <a:r>
              <a:rPr lang="en-US" dirty="0"/>
              <a:t>CATATAN: Cell borders yang </a:t>
            </a:r>
            <a:r>
              <a:rPr lang="en-US" dirty="0" err="1"/>
              <a:t>Anda</a:t>
            </a:r>
            <a:r>
              <a:rPr lang="en-US" dirty="0"/>
              <a:t> </a:t>
            </a:r>
            <a:r>
              <a:rPr lang="en-US" dirty="0" err="1"/>
              <a:t>terapkan</a:t>
            </a:r>
            <a:r>
              <a:rPr lang="en-US" dirty="0"/>
              <a:t> </a:t>
            </a:r>
            <a:r>
              <a:rPr lang="en-US" dirty="0" err="1"/>
              <a:t>muncul</a:t>
            </a:r>
            <a:r>
              <a:rPr lang="en-US" dirty="0"/>
              <a:t> </a:t>
            </a:r>
            <a:r>
              <a:rPr lang="en-US" dirty="0" err="1"/>
              <a:t>pada</a:t>
            </a:r>
            <a:r>
              <a:rPr lang="en-US" dirty="0"/>
              <a:t> </a:t>
            </a:r>
            <a:r>
              <a:rPr lang="en-US" dirty="0" err="1"/>
              <a:t>halaman</a:t>
            </a:r>
            <a:r>
              <a:rPr lang="en-US" dirty="0"/>
              <a:t> yang </a:t>
            </a:r>
            <a:r>
              <a:rPr lang="en-US" dirty="0" err="1"/>
              <a:t>dicetak</a:t>
            </a:r>
            <a:r>
              <a:rPr lang="en-US" dirty="0"/>
              <a:t>. </a:t>
            </a:r>
            <a:r>
              <a:rPr lang="en-US" dirty="0" err="1"/>
              <a:t>Jika</a:t>
            </a:r>
            <a:r>
              <a:rPr lang="en-US" dirty="0"/>
              <a:t> </a:t>
            </a:r>
            <a:r>
              <a:rPr lang="en-US" dirty="0" err="1"/>
              <a:t>Anda</a:t>
            </a:r>
            <a:r>
              <a:rPr lang="en-US" dirty="0"/>
              <a:t> </a:t>
            </a:r>
            <a:r>
              <a:rPr lang="en-US" dirty="0" err="1"/>
              <a:t>tidak</a:t>
            </a:r>
            <a:r>
              <a:rPr lang="en-US" dirty="0"/>
              <a:t> </a:t>
            </a:r>
            <a:r>
              <a:rPr lang="en-US" dirty="0" err="1"/>
              <a:t>menggunakan</a:t>
            </a:r>
            <a:r>
              <a:rPr lang="en-US" dirty="0"/>
              <a:t> </a:t>
            </a:r>
            <a:r>
              <a:rPr lang="en-US" dirty="0" err="1"/>
              <a:t>batas</a:t>
            </a:r>
            <a:r>
              <a:rPr lang="en-US" dirty="0"/>
              <a:t> </a:t>
            </a:r>
            <a:r>
              <a:rPr lang="en-US" dirty="0" err="1"/>
              <a:t>sel</a:t>
            </a:r>
            <a:r>
              <a:rPr lang="en-US" dirty="0"/>
              <a:t> </a:t>
            </a:r>
            <a:r>
              <a:rPr lang="en-US" dirty="0" err="1"/>
              <a:t>tetapi</a:t>
            </a:r>
            <a:r>
              <a:rPr lang="en-US" dirty="0"/>
              <a:t> </a:t>
            </a:r>
            <a:r>
              <a:rPr lang="en-US" dirty="0" err="1"/>
              <a:t>ingin</a:t>
            </a:r>
            <a:r>
              <a:rPr lang="en-US" dirty="0"/>
              <a:t> </a:t>
            </a:r>
            <a:r>
              <a:rPr lang="en-US" dirty="0" err="1"/>
              <a:t>garis</a:t>
            </a:r>
            <a:r>
              <a:rPr lang="en-US" dirty="0"/>
              <a:t> </a:t>
            </a:r>
            <a:r>
              <a:rPr lang="en-US" dirty="0" err="1"/>
              <a:t>batas</a:t>
            </a:r>
            <a:r>
              <a:rPr lang="en-US" dirty="0"/>
              <a:t> gridline worksheet </a:t>
            </a:r>
            <a:r>
              <a:rPr lang="en-US" dirty="0" err="1"/>
              <a:t>untuk</a:t>
            </a:r>
            <a:r>
              <a:rPr lang="en-US" dirty="0"/>
              <a:t> </a:t>
            </a:r>
            <a:r>
              <a:rPr lang="en-US" dirty="0" err="1"/>
              <a:t>semua</a:t>
            </a:r>
            <a:r>
              <a:rPr lang="en-US" dirty="0"/>
              <a:t> </a:t>
            </a:r>
            <a:r>
              <a:rPr lang="en-US" dirty="0" err="1"/>
              <a:t>sel</a:t>
            </a:r>
            <a:r>
              <a:rPr lang="en-US" dirty="0"/>
              <a:t> agar </a:t>
            </a:r>
            <a:r>
              <a:rPr lang="en-US" dirty="0" err="1"/>
              <a:t>terlihat</a:t>
            </a:r>
            <a:r>
              <a:rPr lang="en-US" dirty="0"/>
              <a:t> </a:t>
            </a:r>
            <a:r>
              <a:rPr lang="en-US" dirty="0" err="1"/>
              <a:t>pada</a:t>
            </a:r>
            <a:r>
              <a:rPr lang="en-US" dirty="0"/>
              <a:t> </a:t>
            </a:r>
            <a:r>
              <a:rPr lang="en-US" dirty="0" err="1"/>
              <a:t>halaman</a:t>
            </a:r>
            <a:r>
              <a:rPr lang="en-US" dirty="0"/>
              <a:t> </a:t>
            </a:r>
            <a:r>
              <a:rPr lang="en-US" dirty="0" err="1"/>
              <a:t>tercetak</a:t>
            </a:r>
            <a:r>
              <a:rPr lang="en-US" dirty="0"/>
              <a:t>, </a:t>
            </a:r>
            <a:r>
              <a:rPr lang="en-US" dirty="0" err="1"/>
              <a:t>Anda</a:t>
            </a:r>
            <a:r>
              <a:rPr lang="en-US" dirty="0"/>
              <a:t> </a:t>
            </a:r>
            <a:r>
              <a:rPr lang="en-US" dirty="0" err="1"/>
              <a:t>dapat</a:t>
            </a:r>
            <a:r>
              <a:rPr lang="en-US" dirty="0"/>
              <a:t> </a:t>
            </a:r>
            <a:r>
              <a:rPr lang="en-US" dirty="0" err="1"/>
              <a:t>menampilkan</a:t>
            </a:r>
            <a:r>
              <a:rPr lang="en-US" dirty="0"/>
              <a:t> </a:t>
            </a:r>
            <a:r>
              <a:rPr lang="en-US" dirty="0" err="1"/>
              <a:t>garis</a:t>
            </a:r>
            <a:r>
              <a:rPr lang="en-US" dirty="0"/>
              <a:t> (gridlines).</a:t>
            </a:r>
          </a:p>
          <a:p>
            <a:endParaRPr lang="id-ID"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2978662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Menggunakan</a:t>
            </a:r>
            <a:r>
              <a:rPr lang="en-US" dirty="0" smtClean="0"/>
              <a:t> Cell Borders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Block </a:t>
            </a:r>
            <a:r>
              <a:rPr lang="en-US" dirty="0" err="1"/>
              <a:t>sel-sel</a:t>
            </a:r>
            <a:r>
              <a:rPr lang="en-US" dirty="0"/>
              <a:t> yang </a:t>
            </a:r>
            <a:r>
              <a:rPr lang="en-US" dirty="0" err="1"/>
              <a:t>ingin</a:t>
            </a:r>
            <a:r>
              <a:rPr lang="en-US" dirty="0"/>
              <a:t> </a:t>
            </a:r>
            <a:r>
              <a:rPr lang="en-US" dirty="0" err="1"/>
              <a:t>diberi</a:t>
            </a:r>
            <a:r>
              <a:rPr lang="en-US" dirty="0"/>
              <a:t> border</a:t>
            </a:r>
          </a:p>
          <a:p>
            <a:pPr marL="457200" indent="-457200">
              <a:buFont typeface="+mj-lt"/>
              <a:buAutoNum type="arabicPeriod"/>
            </a:pPr>
            <a:r>
              <a:rPr lang="en-US" dirty="0" err="1"/>
              <a:t>Buka</a:t>
            </a:r>
            <a:r>
              <a:rPr lang="en-US" dirty="0"/>
              <a:t> tab </a:t>
            </a:r>
            <a:r>
              <a:rPr lang="en-US" dirty="0">
                <a:solidFill>
                  <a:schemeClr val="accent5"/>
                </a:solidFill>
              </a:rPr>
              <a:t>Home</a:t>
            </a:r>
            <a:r>
              <a:rPr lang="en-US" dirty="0"/>
              <a:t>, </a:t>
            </a:r>
            <a:r>
              <a:rPr lang="en-US" dirty="0" err="1"/>
              <a:t>lihat</a:t>
            </a:r>
            <a:r>
              <a:rPr lang="en-US" dirty="0"/>
              <a:t> </a:t>
            </a:r>
            <a:r>
              <a:rPr lang="en-US" dirty="0" err="1"/>
              <a:t>grup</a:t>
            </a:r>
            <a:r>
              <a:rPr lang="en-US" dirty="0"/>
              <a:t> </a:t>
            </a:r>
            <a:r>
              <a:rPr lang="en-US" dirty="0">
                <a:solidFill>
                  <a:schemeClr val="accent5"/>
                </a:solidFill>
              </a:rPr>
              <a:t>Font</a:t>
            </a:r>
            <a:r>
              <a:rPr lang="en-US" dirty="0"/>
              <a:t>, </a:t>
            </a:r>
            <a:r>
              <a:rPr lang="en-US" dirty="0" err="1"/>
              <a:t>lalu</a:t>
            </a:r>
            <a:r>
              <a:rPr lang="en-US" dirty="0"/>
              <a:t> </a:t>
            </a:r>
            <a:r>
              <a:rPr lang="en-US" dirty="0" err="1"/>
              <a:t>klik</a:t>
            </a:r>
            <a:r>
              <a:rPr lang="en-US" dirty="0"/>
              <a:t> </a:t>
            </a:r>
            <a:r>
              <a:rPr lang="en-US" dirty="0">
                <a:solidFill>
                  <a:schemeClr val="accent5"/>
                </a:solidFill>
              </a:rPr>
              <a:t>Border</a:t>
            </a:r>
            <a:r>
              <a:rPr lang="en-US" dirty="0"/>
              <a:t> </a:t>
            </a:r>
            <a:r>
              <a:rPr lang="en-US" dirty="0" err="1"/>
              <a:t>dan</a:t>
            </a:r>
            <a:r>
              <a:rPr lang="en-US" dirty="0"/>
              <a:t> </a:t>
            </a:r>
            <a:r>
              <a:rPr lang="en-US" dirty="0" err="1"/>
              <a:t>pilih</a:t>
            </a:r>
            <a:r>
              <a:rPr lang="en-US" dirty="0"/>
              <a:t> </a:t>
            </a:r>
            <a:r>
              <a:rPr lang="en-US" dirty="0">
                <a:solidFill>
                  <a:schemeClr val="accent5"/>
                </a:solidFill>
              </a:rPr>
              <a:t>All</a:t>
            </a:r>
            <a:r>
              <a:rPr lang="en-US" dirty="0"/>
              <a:t> </a:t>
            </a:r>
            <a:r>
              <a:rPr lang="en-US" dirty="0">
                <a:solidFill>
                  <a:schemeClr val="accent5"/>
                </a:solidFill>
              </a:rPr>
              <a:t>Border</a:t>
            </a:r>
          </a:p>
          <a:p>
            <a:pPr marL="457200" indent="-457200">
              <a:buFont typeface="+mj-lt"/>
              <a:buAutoNum type="arabicPeriod"/>
            </a:pPr>
            <a:r>
              <a:rPr lang="en-US" dirty="0"/>
              <a:t>Border </a:t>
            </a:r>
            <a:r>
              <a:rPr lang="en-US" dirty="0" err="1"/>
              <a:t>Anda</a:t>
            </a:r>
            <a:r>
              <a:rPr lang="en-US" dirty="0"/>
              <a:t> </a:t>
            </a:r>
            <a:r>
              <a:rPr lang="en-US" dirty="0" err="1"/>
              <a:t>bisa</a:t>
            </a:r>
            <a:r>
              <a:rPr lang="en-US" dirty="0"/>
              <a:t> </a:t>
            </a:r>
            <a:r>
              <a:rPr lang="en-US" dirty="0" err="1"/>
              <a:t>terlihat</a:t>
            </a:r>
            <a:r>
              <a:rPr lang="en-US" dirty="0"/>
              <a:t> di worksheet </a:t>
            </a:r>
            <a:r>
              <a:rPr lang="en-US" dirty="0" err="1"/>
              <a:t>dan</a:t>
            </a:r>
            <a:r>
              <a:rPr lang="en-US" dirty="0"/>
              <a:t> </a:t>
            </a:r>
            <a:r>
              <a:rPr lang="en-US" dirty="0" err="1"/>
              <a:t>saat</a:t>
            </a:r>
            <a:r>
              <a:rPr lang="en-US" dirty="0"/>
              <a:t> </a:t>
            </a:r>
            <a:r>
              <a:rPr lang="en-US" dirty="0" err="1"/>
              <a:t>pencetakan</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6" name="Picture 5"/>
          <p:cNvPicPr>
            <a:picLocks noChangeAspect="1"/>
          </p:cNvPicPr>
          <p:nvPr/>
        </p:nvPicPr>
        <p:blipFill rotWithShape="1">
          <a:blip r:embed="rId2"/>
          <a:srcRect r="40630" b="38106"/>
          <a:stretch/>
        </p:blipFill>
        <p:spPr>
          <a:xfrm>
            <a:off x="250911" y="3494476"/>
            <a:ext cx="5158853" cy="3023707"/>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5641775" y="3494476"/>
            <a:ext cx="6340959" cy="1674823"/>
          </a:xfrm>
          <a:prstGeom prst="rect">
            <a:avLst/>
          </a:prstGeom>
          <a:ln>
            <a:solidFill>
              <a:schemeClr val="tx1"/>
            </a:solidFill>
          </a:ln>
        </p:spPr>
      </p:pic>
    </p:spTree>
    <p:extLst>
      <p:ext uri="{BB962C8B-B14F-4D97-AF65-F5344CB8AC3E}">
        <p14:creationId xmlns:p14="http://schemas.microsoft.com/office/powerpoint/2010/main" val="1275300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Thick Box Border</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Block </a:t>
            </a:r>
            <a:r>
              <a:rPr lang="en-US" dirty="0" err="1"/>
              <a:t>sel-sel</a:t>
            </a:r>
            <a:r>
              <a:rPr lang="en-US" dirty="0"/>
              <a:t> yang </a:t>
            </a:r>
            <a:r>
              <a:rPr lang="en-US" dirty="0" err="1"/>
              <a:t>ingin</a:t>
            </a:r>
            <a:r>
              <a:rPr lang="en-US" dirty="0"/>
              <a:t> </a:t>
            </a:r>
            <a:r>
              <a:rPr lang="en-US" dirty="0" err="1"/>
              <a:t>diberi</a:t>
            </a:r>
            <a:r>
              <a:rPr lang="en-US" dirty="0"/>
              <a:t> border</a:t>
            </a:r>
          </a:p>
          <a:p>
            <a:pPr marL="457200" indent="-457200">
              <a:buFont typeface="+mj-lt"/>
              <a:buAutoNum type="arabicPeriod"/>
            </a:pPr>
            <a:r>
              <a:rPr lang="en-US" dirty="0" err="1"/>
              <a:t>Buka</a:t>
            </a:r>
            <a:r>
              <a:rPr lang="en-US" dirty="0"/>
              <a:t> tab </a:t>
            </a:r>
            <a:r>
              <a:rPr lang="en-US" dirty="0">
                <a:solidFill>
                  <a:schemeClr val="accent4"/>
                </a:solidFill>
              </a:rPr>
              <a:t>Home</a:t>
            </a:r>
            <a:r>
              <a:rPr lang="en-US" dirty="0"/>
              <a:t>, </a:t>
            </a:r>
            <a:r>
              <a:rPr lang="en-US" dirty="0" err="1"/>
              <a:t>lihat</a:t>
            </a:r>
            <a:r>
              <a:rPr lang="en-US" dirty="0"/>
              <a:t> </a:t>
            </a:r>
            <a:r>
              <a:rPr lang="en-US" dirty="0" err="1"/>
              <a:t>grup</a:t>
            </a:r>
            <a:r>
              <a:rPr lang="en-US" dirty="0"/>
              <a:t> </a:t>
            </a:r>
            <a:r>
              <a:rPr lang="en-US" dirty="0">
                <a:solidFill>
                  <a:schemeClr val="accent4"/>
                </a:solidFill>
              </a:rPr>
              <a:t>Font</a:t>
            </a:r>
            <a:r>
              <a:rPr lang="en-US" dirty="0"/>
              <a:t>, </a:t>
            </a:r>
            <a:r>
              <a:rPr lang="en-US" dirty="0" err="1"/>
              <a:t>lalu</a:t>
            </a:r>
            <a:r>
              <a:rPr lang="en-US" dirty="0"/>
              <a:t> </a:t>
            </a:r>
            <a:r>
              <a:rPr lang="en-US" dirty="0" err="1"/>
              <a:t>klik</a:t>
            </a:r>
            <a:r>
              <a:rPr lang="en-US" dirty="0"/>
              <a:t> </a:t>
            </a:r>
            <a:r>
              <a:rPr lang="en-US" dirty="0">
                <a:solidFill>
                  <a:schemeClr val="accent4"/>
                </a:solidFill>
              </a:rPr>
              <a:t>Border</a:t>
            </a:r>
            <a:r>
              <a:rPr lang="en-US" dirty="0"/>
              <a:t> </a:t>
            </a:r>
            <a:r>
              <a:rPr lang="en-US" dirty="0" err="1"/>
              <a:t>dan</a:t>
            </a:r>
            <a:r>
              <a:rPr lang="en-US" dirty="0"/>
              <a:t> </a:t>
            </a:r>
            <a:r>
              <a:rPr lang="en-US" dirty="0" err="1"/>
              <a:t>pilih</a:t>
            </a:r>
            <a:r>
              <a:rPr lang="en-US" dirty="0"/>
              <a:t> </a:t>
            </a:r>
            <a:r>
              <a:rPr lang="en-US" dirty="0">
                <a:solidFill>
                  <a:schemeClr val="accent4"/>
                </a:solidFill>
              </a:rPr>
              <a:t>Thick</a:t>
            </a:r>
            <a:r>
              <a:rPr lang="en-US" dirty="0"/>
              <a:t> </a:t>
            </a:r>
            <a:r>
              <a:rPr lang="en-US" dirty="0">
                <a:solidFill>
                  <a:schemeClr val="accent4"/>
                </a:solidFill>
              </a:rPr>
              <a:t>Box</a:t>
            </a:r>
            <a:r>
              <a:rPr lang="en-US" dirty="0"/>
              <a:t> </a:t>
            </a:r>
            <a:r>
              <a:rPr lang="en-US" dirty="0">
                <a:solidFill>
                  <a:schemeClr val="accent4"/>
                </a:solidFill>
              </a:rPr>
              <a:t>Border</a:t>
            </a:r>
          </a:p>
          <a:p>
            <a:pPr marL="457200" indent="-457200">
              <a:buFont typeface="+mj-lt"/>
              <a:buAutoNum type="arabicPeriod"/>
            </a:pPr>
            <a:r>
              <a:rPr lang="en-US" dirty="0" err="1"/>
              <a:t>Lakukan</a:t>
            </a:r>
            <a:r>
              <a:rPr lang="en-US" dirty="0"/>
              <a:t> </a:t>
            </a:r>
            <a:r>
              <a:rPr lang="en-US" dirty="0" err="1"/>
              <a:t>pada</a:t>
            </a:r>
            <a:r>
              <a:rPr lang="en-US" dirty="0"/>
              <a:t> </a:t>
            </a:r>
            <a:r>
              <a:rPr lang="en-US" dirty="0" err="1"/>
              <a:t>tabel</a:t>
            </a:r>
            <a:r>
              <a:rPr lang="en-US" dirty="0"/>
              <a:t> paling </a:t>
            </a:r>
            <a:r>
              <a:rPr lang="en-US" dirty="0" err="1"/>
              <a:t>dan</a:t>
            </a:r>
            <a:r>
              <a:rPr lang="en-US" dirty="0"/>
              <a:t> paling </a:t>
            </a:r>
            <a:r>
              <a:rPr lang="en-US" dirty="0" err="1"/>
              <a:t>bawah</a:t>
            </a:r>
            <a:r>
              <a:rPr lang="en-US" dirty="0"/>
              <a:t>, </a:t>
            </a:r>
            <a:r>
              <a:rPr lang="en-US" dirty="0" err="1"/>
              <a:t>serta</a:t>
            </a:r>
            <a:r>
              <a:rPr lang="en-US" dirty="0"/>
              <a:t> </a:t>
            </a:r>
            <a:r>
              <a:rPr lang="en-US" dirty="0" err="1"/>
              <a:t>seluruh</a:t>
            </a:r>
            <a:r>
              <a:rPr lang="en-US" dirty="0"/>
              <a:t> </a:t>
            </a:r>
            <a:r>
              <a:rPr lang="en-US" dirty="0" err="1"/>
              <a:t>tabel</a:t>
            </a:r>
            <a:endParaRPr lang="en-US" dirty="0"/>
          </a:p>
          <a:p>
            <a:pPr marL="457200" indent="-457200">
              <a:buFont typeface="+mj-lt"/>
              <a:buAutoNum type="arabicPeriod"/>
            </a:pPr>
            <a:r>
              <a:rPr lang="en-US" dirty="0"/>
              <a:t>Border </a:t>
            </a:r>
            <a:r>
              <a:rPr lang="en-US" dirty="0" err="1"/>
              <a:t>Anda</a:t>
            </a:r>
            <a:r>
              <a:rPr lang="en-US" dirty="0"/>
              <a:t> </a:t>
            </a:r>
            <a:r>
              <a:rPr lang="en-US" dirty="0" err="1"/>
              <a:t>bisa</a:t>
            </a:r>
            <a:r>
              <a:rPr lang="en-US" dirty="0"/>
              <a:t> </a:t>
            </a:r>
            <a:r>
              <a:rPr lang="en-US" dirty="0" err="1"/>
              <a:t>terlihat</a:t>
            </a:r>
            <a:r>
              <a:rPr lang="en-US" dirty="0"/>
              <a:t> di worksheet </a:t>
            </a:r>
            <a:r>
              <a:rPr lang="en-US" dirty="0" err="1"/>
              <a:t>dan</a:t>
            </a:r>
            <a:r>
              <a:rPr lang="en-US" dirty="0"/>
              <a:t> </a:t>
            </a:r>
            <a:r>
              <a:rPr lang="en-US" dirty="0" err="1"/>
              <a:t>saat</a:t>
            </a:r>
            <a:r>
              <a:rPr lang="en-US" dirty="0"/>
              <a:t> </a:t>
            </a:r>
            <a:r>
              <a:rPr lang="en-US" dirty="0" err="1"/>
              <a:t>pencetakan</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8" name="Picture 7"/>
          <p:cNvPicPr>
            <a:picLocks noChangeAspect="1"/>
          </p:cNvPicPr>
          <p:nvPr/>
        </p:nvPicPr>
        <p:blipFill rotWithShape="1">
          <a:blip r:embed="rId2"/>
          <a:srcRect l="106" t="-47" r="34965" b="49300"/>
          <a:stretch/>
        </p:blipFill>
        <p:spPr>
          <a:xfrm>
            <a:off x="302471" y="4168483"/>
            <a:ext cx="5920908" cy="2601756"/>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6368172" y="4168483"/>
            <a:ext cx="5539491" cy="1202270"/>
          </a:xfrm>
          <a:prstGeom prst="rect">
            <a:avLst/>
          </a:prstGeom>
        </p:spPr>
      </p:pic>
    </p:spTree>
    <p:extLst>
      <p:ext uri="{BB962C8B-B14F-4D97-AF65-F5344CB8AC3E}">
        <p14:creationId xmlns:p14="http://schemas.microsoft.com/office/powerpoint/2010/main" val="4227095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Menghapus</a:t>
            </a:r>
            <a:r>
              <a:rPr lang="en-US" dirty="0" smtClean="0"/>
              <a:t> Cell Border</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Block </a:t>
            </a:r>
            <a:r>
              <a:rPr lang="en-US" dirty="0" err="1"/>
              <a:t>sel-sel</a:t>
            </a:r>
            <a:r>
              <a:rPr lang="en-US" dirty="0"/>
              <a:t> yang </a:t>
            </a:r>
            <a:r>
              <a:rPr lang="en-US" dirty="0" err="1"/>
              <a:t>ingin</a:t>
            </a:r>
            <a:r>
              <a:rPr lang="en-US" dirty="0"/>
              <a:t> </a:t>
            </a:r>
            <a:r>
              <a:rPr lang="en-US" dirty="0" err="1"/>
              <a:t>diberi</a:t>
            </a:r>
            <a:r>
              <a:rPr lang="en-US" dirty="0"/>
              <a:t> border</a:t>
            </a:r>
          </a:p>
          <a:p>
            <a:pPr marL="457200" indent="-457200">
              <a:buFont typeface="+mj-lt"/>
              <a:buAutoNum type="arabicPeriod"/>
            </a:pPr>
            <a:r>
              <a:rPr lang="en-US" dirty="0" err="1"/>
              <a:t>Buka</a:t>
            </a:r>
            <a:r>
              <a:rPr lang="en-US" dirty="0"/>
              <a:t> tab </a:t>
            </a:r>
            <a:r>
              <a:rPr lang="en-US" dirty="0">
                <a:solidFill>
                  <a:srgbClr val="FFC000"/>
                </a:solidFill>
              </a:rPr>
              <a:t>Home</a:t>
            </a:r>
            <a:r>
              <a:rPr lang="en-US" dirty="0"/>
              <a:t>, </a:t>
            </a:r>
            <a:r>
              <a:rPr lang="en-US" dirty="0" err="1"/>
              <a:t>lihat</a:t>
            </a:r>
            <a:r>
              <a:rPr lang="en-US" dirty="0"/>
              <a:t> </a:t>
            </a:r>
            <a:r>
              <a:rPr lang="en-US" dirty="0" err="1"/>
              <a:t>grup</a:t>
            </a:r>
            <a:r>
              <a:rPr lang="en-US" dirty="0"/>
              <a:t> </a:t>
            </a:r>
            <a:r>
              <a:rPr lang="en-US" dirty="0">
                <a:solidFill>
                  <a:schemeClr val="accent4"/>
                </a:solidFill>
              </a:rPr>
              <a:t>Font</a:t>
            </a:r>
            <a:r>
              <a:rPr lang="en-US" dirty="0"/>
              <a:t>, </a:t>
            </a:r>
            <a:r>
              <a:rPr lang="en-US" dirty="0" err="1"/>
              <a:t>lalu</a:t>
            </a:r>
            <a:r>
              <a:rPr lang="en-US" dirty="0"/>
              <a:t> </a:t>
            </a:r>
            <a:r>
              <a:rPr lang="en-US" dirty="0" err="1"/>
              <a:t>klik</a:t>
            </a:r>
            <a:r>
              <a:rPr lang="en-US" dirty="0"/>
              <a:t> </a:t>
            </a:r>
            <a:r>
              <a:rPr lang="en-US" dirty="0">
                <a:solidFill>
                  <a:srgbClr val="FFC000"/>
                </a:solidFill>
              </a:rPr>
              <a:t>Border</a:t>
            </a:r>
            <a:r>
              <a:rPr lang="en-US" dirty="0"/>
              <a:t> </a:t>
            </a:r>
            <a:r>
              <a:rPr lang="en-US" dirty="0" err="1"/>
              <a:t>dan</a:t>
            </a:r>
            <a:r>
              <a:rPr lang="en-US" dirty="0"/>
              <a:t> </a:t>
            </a:r>
            <a:r>
              <a:rPr lang="en-US" dirty="0" err="1"/>
              <a:t>pilih</a:t>
            </a:r>
            <a:r>
              <a:rPr lang="en-US" dirty="0"/>
              <a:t> </a:t>
            </a:r>
            <a:r>
              <a:rPr lang="en-US" dirty="0">
                <a:solidFill>
                  <a:srgbClr val="FFC000"/>
                </a:solidFill>
              </a:rPr>
              <a:t>No</a:t>
            </a:r>
            <a:r>
              <a:rPr lang="en-US" dirty="0"/>
              <a:t> </a:t>
            </a:r>
            <a:r>
              <a:rPr lang="en-US" dirty="0">
                <a:solidFill>
                  <a:srgbClr val="FFC000"/>
                </a:solidFill>
              </a:rPr>
              <a:t>Border</a:t>
            </a:r>
          </a:p>
          <a:p>
            <a:pPr marL="457200" indent="-457200">
              <a:buFont typeface="+mj-lt"/>
              <a:buAutoNum type="arabicPeriod"/>
            </a:pPr>
            <a:r>
              <a:rPr lang="en-US" dirty="0"/>
              <a:t>Border </a:t>
            </a:r>
            <a:r>
              <a:rPr lang="en-US" dirty="0" err="1"/>
              <a:t>Anda</a:t>
            </a:r>
            <a:r>
              <a:rPr lang="en-US" dirty="0"/>
              <a:t> </a:t>
            </a:r>
            <a:r>
              <a:rPr lang="en-US" dirty="0" err="1"/>
              <a:t>akan</a:t>
            </a:r>
            <a:r>
              <a:rPr lang="en-US" dirty="0"/>
              <a:t> </a:t>
            </a:r>
            <a:r>
              <a:rPr lang="en-US" dirty="0" err="1"/>
              <a:t>menghilang</a:t>
            </a:r>
            <a:r>
              <a:rPr lang="en-US" dirty="0"/>
              <a:t> di worksheet </a:t>
            </a:r>
            <a:r>
              <a:rPr lang="en-US" dirty="0" err="1"/>
              <a:t>dan</a:t>
            </a:r>
            <a:r>
              <a:rPr lang="en-US" dirty="0"/>
              <a:t> </a:t>
            </a:r>
            <a:r>
              <a:rPr lang="en-US" dirty="0" err="1"/>
              <a:t>saat</a:t>
            </a:r>
            <a:r>
              <a:rPr lang="en-US" dirty="0"/>
              <a:t> </a:t>
            </a:r>
            <a:r>
              <a:rPr lang="en-US" dirty="0" err="1"/>
              <a:t>pencetakan</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214237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B63C5-3EED-4AD2-A28C-E7A83BECEEF8}"/>
              </a:ext>
            </a:extLst>
          </p:cNvPr>
          <p:cNvSpPr>
            <a:spLocks noGrp="1"/>
          </p:cNvSpPr>
          <p:nvPr>
            <p:ph type="title"/>
          </p:nvPr>
        </p:nvSpPr>
        <p:spPr>
          <a:xfrm>
            <a:off x="6855114" y="1960171"/>
            <a:ext cx="4823010" cy="2145086"/>
          </a:xfrm>
        </p:spPr>
        <p:txBody>
          <a:bodyPr/>
          <a:lstStyle/>
          <a:p>
            <a:r>
              <a:rPr lang="en-US" b="1" i="0" dirty="0" smtClean="0"/>
              <a:t>Formula</a:t>
            </a:r>
            <a:endParaRPr lang="en-ID" b="1" i="0" dirty="0"/>
          </a:p>
        </p:txBody>
      </p:sp>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backgroundRemoval t="4121" b="90000" l="9985" r="89978">
                        <a14:foregroundMark x1="13794" y1="66182" x2="13794" y2="66182"/>
                        <a14:foregroundMark x1="16642" y1="63394" x2="16642" y2="63394"/>
                        <a14:foregroundMark x1="20895" y1="59697" x2="20895" y2="59697"/>
                        <a14:foregroundMark x1="66679" y1="40485" x2="66679" y2="40485"/>
                        <a14:foregroundMark x1="16346" y1="13818" x2="16346" y2="13818"/>
                        <a14:foregroundMark x1="80251" y1="4121" x2="80251" y2="4121"/>
                      </a14:backgroundRemoval>
                    </a14:imgEffect>
                  </a14:imgLayer>
                </a14:imgProps>
              </a:ext>
              <a:ext uri="{28A0092B-C50C-407E-A947-70E740481C1C}">
                <a14:useLocalDpi xmlns:a14="http://schemas.microsoft.com/office/drawing/2010/main" val="0"/>
              </a:ext>
            </a:extLst>
          </a:blip>
          <a:stretch>
            <a:fillRect/>
          </a:stretch>
        </p:blipFill>
        <p:spPr>
          <a:xfrm>
            <a:off x="508933" y="1264382"/>
            <a:ext cx="6346181" cy="3873550"/>
          </a:xfrm>
          <a:prstGeom prst="rect">
            <a:avLst/>
          </a:prstGeom>
        </p:spPr>
      </p:pic>
      <p:sp>
        <p:nvSpPr>
          <p:cNvPr id="9"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schemeClr val="bg1"/>
                </a:solidFill>
              </a:rPr>
              <a:t>MATA KULIAH</a:t>
            </a:r>
          </a:p>
          <a:p>
            <a:pPr algn="r">
              <a:spcBef>
                <a:spcPts val="0"/>
              </a:spcBef>
            </a:pPr>
            <a:r>
              <a:rPr lang="en-US" sz="1200" b="1" dirty="0" smtClean="0">
                <a:solidFill>
                  <a:schemeClr val="bg1"/>
                </a:solidFill>
              </a:rPr>
              <a:t>DASAR KOMPUTASI</a:t>
            </a:r>
          </a:p>
          <a:p>
            <a:pPr algn="r">
              <a:spcBef>
                <a:spcPts val="0"/>
              </a:spcBef>
            </a:pPr>
            <a:endParaRPr lang="en-ID" sz="1050" b="1" dirty="0">
              <a:solidFill>
                <a:schemeClr val="bg1"/>
              </a:solidFill>
            </a:endParaRPr>
          </a:p>
        </p:txBody>
      </p:sp>
      <p:sp>
        <p:nvSpPr>
          <p:cNvPr id="10"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solidFill>
                  <a:schemeClr val="bg1"/>
                </a:solidFill>
              </a:rPr>
              <a:t>PROGRAM STUDI</a:t>
            </a:r>
          </a:p>
          <a:p>
            <a:pPr algn="r">
              <a:spcBef>
                <a:spcPts val="0"/>
              </a:spcBef>
            </a:pPr>
            <a:r>
              <a:rPr lang="en-US" sz="1200" b="1" dirty="0" smtClean="0">
                <a:solidFill>
                  <a:schemeClr val="bg1"/>
                </a:solidFill>
              </a:rPr>
              <a:t>TEKNIK INFORMATIKA</a:t>
            </a:r>
            <a:endParaRPr lang="en-ID" sz="1050" b="1" dirty="0">
              <a:solidFill>
                <a:schemeClr val="bg1"/>
              </a:solidFill>
            </a:endParaRPr>
          </a:p>
        </p:txBody>
      </p:sp>
      <p:sp>
        <p:nvSpPr>
          <p:cNvPr id="11" name="Rectangle 10">
            <a:extLst>
              <a:ext uri="{FF2B5EF4-FFF2-40B4-BE49-F238E27FC236}">
                <a16:creationId xmlns:a16="http://schemas.microsoft.com/office/drawing/2014/main" xmlns="" id="{EB18B8BB-E556-400E-8B9E-06BAB46166C7}"/>
              </a:ext>
            </a:extLst>
          </p:cNvPr>
          <p:cNvSpPr/>
          <p:nvPr/>
        </p:nvSpPr>
        <p:spPr>
          <a:xfrm>
            <a:off x="1638544" y="4968655"/>
            <a:ext cx="3653823" cy="338554"/>
          </a:xfrm>
          <a:prstGeom prst="rect">
            <a:avLst/>
          </a:prstGeom>
        </p:spPr>
        <p:txBody>
          <a:bodyPr wrap="square">
            <a:spAutoFit/>
          </a:bodyPr>
          <a:lstStyle/>
          <a:p>
            <a:pPr algn="ctr"/>
            <a:r>
              <a:rPr lang="en-US" sz="800" dirty="0">
                <a:solidFill>
                  <a:schemeClr val="bg1"/>
                </a:solidFill>
              </a:rPr>
              <a:t>&lt;a </a:t>
            </a:r>
            <a:r>
              <a:rPr lang="en-US" sz="800" dirty="0" err="1">
                <a:solidFill>
                  <a:schemeClr val="bg1"/>
                </a:solidFill>
              </a:rPr>
              <a:t>href</a:t>
            </a:r>
            <a:r>
              <a:rPr lang="en-US" sz="800" dirty="0">
                <a:solidFill>
                  <a:schemeClr val="bg1"/>
                </a:solidFill>
              </a:rPr>
              <a:t>='https://www.freepik.com/vectors/business'&gt;Business vector created by </a:t>
            </a:r>
            <a:r>
              <a:rPr lang="en-US" sz="800" dirty="0" err="1">
                <a:solidFill>
                  <a:schemeClr val="bg1"/>
                </a:solidFill>
              </a:rPr>
              <a:t>pch.vector</a:t>
            </a:r>
            <a:r>
              <a:rPr lang="en-US" sz="800" dirty="0">
                <a:solidFill>
                  <a:schemeClr val="bg1"/>
                </a:solidFill>
              </a:rPr>
              <a:t> - www.freepik.com&lt;/a&gt;</a:t>
            </a:r>
            <a:endParaRPr lang="en-US" sz="800" dirty="0">
              <a:solidFill>
                <a:schemeClr val="bg1"/>
              </a:solidFill>
            </a:endParaRPr>
          </a:p>
        </p:txBody>
      </p:sp>
    </p:spTree>
    <p:extLst>
      <p:ext uri="{BB962C8B-B14F-4D97-AF65-F5344CB8AC3E}">
        <p14:creationId xmlns:p14="http://schemas.microsoft.com/office/powerpoint/2010/main" val="652955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sp>
        <p:nvSpPr>
          <p:cNvPr id="3" name="Content Placeholder 2"/>
          <p:cNvSpPr>
            <a:spLocks noGrp="1"/>
          </p:cNvSpPr>
          <p:nvPr>
            <p:ph idx="1"/>
          </p:nvPr>
        </p:nvSpPr>
        <p:spPr>
          <a:xfrm>
            <a:off x="1541928" y="3555347"/>
            <a:ext cx="10059522" cy="2445403"/>
          </a:xfrm>
        </p:spPr>
        <p:txBody>
          <a:bodyPr>
            <a:normAutofit/>
          </a:bodyPr>
          <a:lstStyle/>
          <a:p>
            <a:pPr marL="0" indent="0">
              <a:buNone/>
            </a:pPr>
            <a:r>
              <a:rPr lang="id-ID" dirty="0"/>
              <a:t>Rumus adalah persamaan yang melakukan perhitungan pada nilai di lembar kerja Anda. Rumus selalu dimulai dengan tanda yang sama (=). Contoh yang sederhana adalah = 5 + 2 * 3 mengalikan dua angka </a:t>
            </a:r>
            <a:r>
              <a:rPr lang="en-US" dirty="0" err="1"/>
              <a:t>dulu</a:t>
            </a:r>
            <a:r>
              <a:rPr lang="en-US" dirty="0"/>
              <a:t> </a:t>
            </a:r>
            <a:r>
              <a:rPr lang="en-US" dirty="0" err="1"/>
              <a:t>lalu</a:t>
            </a:r>
            <a:r>
              <a:rPr lang="id-ID" dirty="0"/>
              <a:t> kemudian menambahkan angka ke hasil. Microsoft Office Excel mengikuti tatanan standar operasi matematika. Pada contoh sebelumnya, operasi perkalian (2 * 3) dilakukan pertama, dan kemudian 5 ditambahkan ke hasilnya.</a:t>
            </a: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978" y="1990425"/>
            <a:ext cx="3688804" cy="162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961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sp>
        <p:nvSpPr>
          <p:cNvPr id="3" name="Content Placeholder 2"/>
          <p:cNvSpPr>
            <a:spLocks noGrp="1"/>
          </p:cNvSpPr>
          <p:nvPr>
            <p:ph idx="1"/>
          </p:nvPr>
        </p:nvSpPr>
        <p:spPr>
          <a:xfrm>
            <a:off x="1541928" y="3555347"/>
            <a:ext cx="10059522" cy="2445403"/>
          </a:xfrm>
        </p:spPr>
        <p:txBody>
          <a:bodyPr>
            <a:normAutofit/>
          </a:bodyPr>
          <a:lstStyle/>
          <a:p>
            <a:pPr marL="0" indent="0">
              <a:buNone/>
            </a:pPr>
            <a:r>
              <a:rPr lang="id-ID" dirty="0"/>
              <a:t>Anda juga dapat membuat rumus dengan menggunakan fungsi yang merupakan rumus yang ditulis sebelumnya yang mengambil nilai, melakukan operasi, dan mengembalikan nilai. Misalnya, rumus = SUM (A1: A2) dan SUM (A1, A2) keduanya menggunakan fungsi SUM untuk menambahkan nilai dalam sel A1 dan A2.</a:t>
            </a: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978" y="1990425"/>
            <a:ext cx="3688804" cy="162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047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di Excel (1)</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Tergantung</a:t>
            </a:r>
            <a:r>
              <a:rPr lang="en-US" dirty="0"/>
              <a:t> </a:t>
            </a:r>
            <a:r>
              <a:rPr lang="en-US" dirty="0" err="1"/>
              <a:t>pada</a:t>
            </a:r>
            <a:r>
              <a:rPr lang="en-US" dirty="0"/>
              <a:t> </a:t>
            </a:r>
            <a:r>
              <a:rPr lang="en-US" dirty="0" err="1"/>
              <a:t>jenis</a:t>
            </a:r>
            <a:r>
              <a:rPr lang="en-US" dirty="0"/>
              <a:t> </a:t>
            </a:r>
            <a:r>
              <a:rPr lang="en-US" dirty="0" err="1"/>
              <a:t>rumus</a:t>
            </a:r>
            <a:r>
              <a:rPr lang="en-US" dirty="0"/>
              <a:t> yang </a:t>
            </a:r>
            <a:r>
              <a:rPr lang="en-US" dirty="0" err="1"/>
              <a:t>Anda</a:t>
            </a:r>
            <a:r>
              <a:rPr lang="en-US" dirty="0"/>
              <a:t> </a:t>
            </a:r>
            <a:r>
              <a:rPr lang="en-US" dirty="0" err="1"/>
              <a:t>buat</a:t>
            </a:r>
            <a:r>
              <a:rPr lang="en-US" dirty="0"/>
              <a:t>, formula </a:t>
            </a:r>
            <a:r>
              <a:rPr lang="en-US" dirty="0" err="1"/>
              <a:t>dapat</a:t>
            </a:r>
            <a:r>
              <a:rPr lang="en-US" dirty="0"/>
              <a:t> </a:t>
            </a:r>
            <a:r>
              <a:rPr lang="en-US" dirty="0" err="1"/>
              <a:t>berisi</a:t>
            </a:r>
            <a:r>
              <a:rPr lang="en-US" dirty="0"/>
              <a:t> </a:t>
            </a:r>
            <a:r>
              <a:rPr lang="en-US" dirty="0" err="1"/>
              <a:t>salah</a:t>
            </a:r>
            <a:r>
              <a:rPr lang="en-US" dirty="0"/>
              <a:t> </a:t>
            </a:r>
            <a:r>
              <a:rPr lang="en-US" dirty="0" err="1"/>
              <a:t>satu</a:t>
            </a:r>
            <a:r>
              <a:rPr lang="en-US" dirty="0"/>
              <a:t> </a:t>
            </a:r>
            <a:r>
              <a:rPr lang="en-US" dirty="0" err="1"/>
              <a:t>atau</a:t>
            </a:r>
            <a:r>
              <a:rPr lang="en-US" dirty="0"/>
              <a:t> </a:t>
            </a:r>
            <a:r>
              <a:rPr lang="en-US" dirty="0" err="1"/>
              <a:t>semua</a:t>
            </a:r>
            <a:r>
              <a:rPr lang="en-US" dirty="0"/>
              <a:t> </a:t>
            </a:r>
            <a:r>
              <a:rPr lang="en-US" dirty="0" err="1"/>
              <a:t>bagian</a:t>
            </a:r>
            <a:r>
              <a:rPr lang="en-US" dirty="0"/>
              <a:t> </a:t>
            </a:r>
            <a:r>
              <a:rPr lang="en-US" dirty="0" err="1"/>
              <a:t>berikut</a:t>
            </a:r>
            <a:r>
              <a:rPr lang="en-US" dirty="0"/>
              <a:t>.</a:t>
            </a:r>
          </a:p>
          <a:p>
            <a:pPr lvl="1"/>
            <a:r>
              <a:rPr lang="en-US" dirty="0" err="1"/>
              <a:t>Fungsi</a:t>
            </a:r>
            <a:r>
              <a:rPr lang="en-US" dirty="0"/>
              <a:t>, </a:t>
            </a:r>
            <a:r>
              <a:rPr lang="en-US" dirty="0" err="1"/>
              <a:t>seperti</a:t>
            </a:r>
            <a:r>
              <a:rPr lang="en-US" dirty="0"/>
              <a:t> MAX () </a:t>
            </a:r>
            <a:r>
              <a:rPr lang="en-US" dirty="0" err="1"/>
              <a:t>atau</a:t>
            </a:r>
            <a:r>
              <a:rPr lang="en-US" dirty="0"/>
              <a:t> SUM (), </a:t>
            </a:r>
            <a:r>
              <a:rPr lang="en-US" dirty="0" err="1"/>
              <a:t>dimulai</a:t>
            </a:r>
            <a:r>
              <a:rPr lang="en-US" dirty="0"/>
              <a:t> </a:t>
            </a:r>
            <a:r>
              <a:rPr lang="en-US" dirty="0" err="1"/>
              <a:t>dengan</a:t>
            </a:r>
            <a:r>
              <a:rPr lang="en-US" dirty="0"/>
              <a:t> </a:t>
            </a:r>
            <a:r>
              <a:rPr lang="en-US" dirty="0" err="1"/>
              <a:t>tanda</a:t>
            </a:r>
            <a:r>
              <a:rPr lang="en-US" dirty="0"/>
              <a:t> yang </a:t>
            </a:r>
            <a:r>
              <a:rPr lang="en-US" dirty="0" err="1"/>
              <a:t>sama</a:t>
            </a:r>
            <a:r>
              <a:rPr lang="en-US" dirty="0"/>
              <a:t> (=).</a:t>
            </a:r>
          </a:p>
          <a:p>
            <a:pPr lvl="1"/>
            <a:r>
              <a:rPr lang="en-US" dirty="0" err="1"/>
              <a:t>Pemanggilan</a:t>
            </a:r>
            <a:r>
              <a:rPr lang="en-US" dirty="0"/>
              <a:t> </a:t>
            </a:r>
            <a:r>
              <a:rPr lang="en-US" dirty="0" err="1"/>
              <a:t>referensi</a:t>
            </a:r>
            <a:r>
              <a:rPr lang="en-US" dirty="0"/>
              <a:t> </a:t>
            </a:r>
            <a:r>
              <a:rPr lang="en-US" dirty="0" err="1"/>
              <a:t>sel</a:t>
            </a:r>
            <a:r>
              <a:rPr lang="en-US" dirty="0"/>
              <a:t>, </a:t>
            </a:r>
            <a:r>
              <a:rPr lang="en-US" dirty="0" err="1"/>
              <a:t>Anda</a:t>
            </a:r>
            <a:r>
              <a:rPr lang="en-US" dirty="0"/>
              <a:t> </a:t>
            </a:r>
            <a:r>
              <a:rPr lang="en-US" dirty="0" err="1"/>
              <a:t>dapat</a:t>
            </a:r>
            <a:r>
              <a:rPr lang="en-US" dirty="0"/>
              <a:t> </a:t>
            </a:r>
            <a:r>
              <a:rPr lang="en-US" dirty="0" err="1"/>
              <a:t>merujuk</a:t>
            </a:r>
            <a:r>
              <a:rPr lang="en-US" dirty="0"/>
              <a:t> </a:t>
            </a:r>
            <a:r>
              <a:rPr lang="en-US" dirty="0" err="1"/>
              <a:t>ke</a:t>
            </a:r>
            <a:r>
              <a:rPr lang="en-US" dirty="0"/>
              <a:t> data </a:t>
            </a:r>
            <a:r>
              <a:rPr lang="en-US" dirty="0" err="1"/>
              <a:t>dalam</a:t>
            </a:r>
            <a:r>
              <a:rPr lang="en-US" dirty="0"/>
              <a:t> </a:t>
            </a:r>
            <a:r>
              <a:rPr lang="en-US" dirty="0" err="1"/>
              <a:t>sel</a:t>
            </a:r>
            <a:r>
              <a:rPr lang="en-US" dirty="0"/>
              <a:t> </a:t>
            </a:r>
            <a:r>
              <a:rPr lang="en-US" dirty="0" err="1"/>
              <a:t>lembar</a:t>
            </a:r>
            <a:r>
              <a:rPr lang="en-US" dirty="0"/>
              <a:t> </a:t>
            </a:r>
            <a:r>
              <a:rPr lang="en-US" dirty="0" err="1"/>
              <a:t>kerja</a:t>
            </a:r>
            <a:r>
              <a:rPr lang="en-US" dirty="0"/>
              <a:t> </a:t>
            </a:r>
            <a:r>
              <a:rPr lang="en-US" dirty="0" err="1"/>
              <a:t>dengan</a:t>
            </a:r>
            <a:r>
              <a:rPr lang="en-US" dirty="0"/>
              <a:t> </a:t>
            </a:r>
            <a:r>
              <a:rPr lang="en-US" dirty="0" err="1"/>
              <a:t>menyertakan</a:t>
            </a:r>
            <a:r>
              <a:rPr lang="en-US" dirty="0"/>
              <a:t> </a:t>
            </a:r>
            <a:r>
              <a:rPr lang="en-US" dirty="0" err="1"/>
              <a:t>referensi</a:t>
            </a:r>
            <a:r>
              <a:rPr lang="en-US" dirty="0"/>
              <a:t> </a:t>
            </a:r>
            <a:r>
              <a:rPr lang="en-US" dirty="0" err="1"/>
              <a:t>sel</a:t>
            </a:r>
            <a:r>
              <a:rPr lang="en-US" dirty="0"/>
              <a:t> </a:t>
            </a:r>
            <a:r>
              <a:rPr lang="en-US" dirty="0" err="1"/>
              <a:t>dalam</a:t>
            </a:r>
            <a:r>
              <a:rPr lang="en-US" dirty="0"/>
              <a:t> </a:t>
            </a:r>
            <a:r>
              <a:rPr lang="en-US" dirty="0" err="1"/>
              <a:t>rumus</a:t>
            </a:r>
            <a:r>
              <a:rPr lang="en-US" dirty="0"/>
              <a:t>. </a:t>
            </a:r>
            <a:r>
              <a:rPr lang="en-US" dirty="0" err="1"/>
              <a:t>Sebagai</a:t>
            </a:r>
            <a:r>
              <a:rPr lang="en-US" dirty="0"/>
              <a:t> </a:t>
            </a:r>
            <a:r>
              <a:rPr lang="en-US" dirty="0" err="1"/>
              <a:t>contoh</a:t>
            </a:r>
            <a:r>
              <a:rPr lang="en-US" dirty="0"/>
              <a:t>, </a:t>
            </a:r>
            <a:r>
              <a:rPr lang="en-US" dirty="0" err="1"/>
              <a:t>referensi</a:t>
            </a:r>
            <a:r>
              <a:rPr lang="en-US" dirty="0"/>
              <a:t> </a:t>
            </a:r>
            <a:r>
              <a:rPr lang="en-US" dirty="0" err="1"/>
              <a:t>sel</a:t>
            </a:r>
            <a:r>
              <a:rPr lang="en-US" dirty="0"/>
              <a:t> C1 </a:t>
            </a:r>
            <a:r>
              <a:rPr lang="en-US" dirty="0" err="1"/>
              <a:t>mengembalikan</a:t>
            </a:r>
            <a:r>
              <a:rPr lang="en-US" dirty="0"/>
              <a:t> </a:t>
            </a:r>
            <a:r>
              <a:rPr lang="en-US" dirty="0" err="1"/>
              <a:t>nilai</a:t>
            </a:r>
            <a:r>
              <a:rPr lang="en-US" dirty="0"/>
              <a:t> </a:t>
            </a:r>
            <a:r>
              <a:rPr lang="en-US" dirty="0" err="1"/>
              <a:t>sel</a:t>
            </a:r>
            <a:r>
              <a:rPr lang="en-US" dirty="0"/>
              <a:t> </a:t>
            </a:r>
            <a:r>
              <a:rPr lang="en-US" dirty="0" err="1"/>
              <a:t>itu</a:t>
            </a:r>
            <a:r>
              <a:rPr lang="en-US" dirty="0"/>
              <a:t> </a:t>
            </a:r>
            <a:r>
              <a:rPr lang="en-US" dirty="0" err="1"/>
              <a:t>atau</a:t>
            </a:r>
            <a:r>
              <a:rPr lang="en-US" dirty="0"/>
              <a:t> </a:t>
            </a:r>
            <a:r>
              <a:rPr lang="en-US" dirty="0" err="1"/>
              <a:t>menggunakan</a:t>
            </a:r>
            <a:r>
              <a:rPr lang="en-US" dirty="0"/>
              <a:t> </a:t>
            </a:r>
            <a:r>
              <a:rPr lang="en-US" dirty="0" err="1"/>
              <a:t>nilai</a:t>
            </a:r>
            <a:r>
              <a:rPr lang="en-US" dirty="0"/>
              <a:t> </a:t>
            </a:r>
            <a:r>
              <a:rPr lang="en-US" dirty="0" err="1"/>
              <a:t>itu</a:t>
            </a:r>
            <a:r>
              <a:rPr lang="en-US" dirty="0"/>
              <a:t> </a:t>
            </a:r>
            <a:r>
              <a:rPr lang="en-US" dirty="0" err="1"/>
              <a:t>dalam</a:t>
            </a:r>
            <a:r>
              <a:rPr lang="en-US" dirty="0"/>
              <a:t> </a:t>
            </a:r>
            <a:r>
              <a:rPr lang="en-US" dirty="0" err="1"/>
              <a:t>perhitungan</a:t>
            </a:r>
            <a:r>
              <a:rPr lang="en-US" dirty="0"/>
              <a:t>.</a:t>
            </a:r>
          </a:p>
          <a:p>
            <a:pPr marL="0" indent="0">
              <a:buNone/>
            </a:pP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928" y="4623202"/>
            <a:ext cx="3384376" cy="156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008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di Excel (2)</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Tergantung</a:t>
            </a:r>
            <a:r>
              <a:rPr lang="en-US" dirty="0"/>
              <a:t> </a:t>
            </a:r>
            <a:r>
              <a:rPr lang="en-US" dirty="0" err="1"/>
              <a:t>pada</a:t>
            </a:r>
            <a:r>
              <a:rPr lang="en-US" dirty="0"/>
              <a:t> </a:t>
            </a:r>
            <a:r>
              <a:rPr lang="en-US" dirty="0" err="1"/>
              <a:t>jenis</a:t>
            </a:r>
            <a:r>
              <a:rPr lang="en-US" dirty="0"/>
              <a:t> </a:t>
            </a:r>
            <a:r>
              <a:rPr lang="en-US" dirty="0" err="1"/>
              <a:t>rumus</a:t>
            </a:r>
            <a:r>
              <a:rPr lang="en-US" dirty="0"/>
              <a:t> yang </a:t>
            </a:r>
            <a:r>
              <a:rPr lang="en-US" dirty="0" err="1"/>
              <a:t>Anda</a:t>
            </a:r>
            <a:r>
              <a:rPr lang="en-US" dirty="0"/>
              <a:t> </a:t>
            </a:r>
            <a:r>
              <a:rPr lang="en-US" dirty="0" err="1"/>
              <a:t>buat</a:t>
            </a:r>
            <a:r>
              <a:rPr lang="en-US" dirty="0"/>
              <a:t>, formula </a:t>
            </a:r>
            <a:r>
              <a:rPr lang="en-US" dirty="0" err="1"/>
              <a:t>dapat</a:t>
            </a:r>
            <a:r>
              <a:rPr lang="en-US" dirty="0"/>
              <a:t> </a:t>
            </a:r>
            <a:r>
              <a:rPr lang="en-US" dirty="0" err="1"/>
              <a:t>berisi</a:t>
            </a:r>
            <a:r>
              <a:rPr lang="en-US" dirty="0"/>
              <a:t> </a:t>
            </a:r>
            <a:r>
              <a:rPr lang="en-US" dirty="0" err="1"/>
              <a:t>salah</a:t>
            </a:r>
            <a:r>
              <a:rPr lang="en-US" dirty="0"/>
              <a:t> </a:t>
            </a:r>
            <a:r>
              <a:rPr lang="en-US" dirty="0" err="1"/>
              <a:t>satu</a:t>
            </a:r>
            <a:r>
              <a:rPr lang="en-US" dirty="0"/>
              <a:t> </a:t>
            </a:r>
            <a:r>
              <a:rPr lang="en-US" dirty="0" err="1"/>
              <a:t>atau</a:t>
            </a:r>
            <a:r>
              <a:rPr lang="en-US" dirty="0"/>
              <a:t> </a:t>
            </a:r>
            <a:r>
              <a:rPr lang="en-US" dirty="0" err="1"/>
              <a:t>semua</a:t>
            </a:r>
            <a:r>
              <a:rPr lang="en-US" dirty="0"/>
              <a:t> </a:t>
            </a:r>
            <a:r>
              <a:rPr lang="en-US" dirty="0" err="1"/>
              <a:t>bagian</a:t>
            </a:r>
            <a:r>
              <a:rPr lang="en-US" dirty="0"/>
              <a:t> </a:t>
            </a:r>
            <a:r>
              <a:rPr lang="en-US" dirty="0" err="1"/>
              <a:t>berikut</a:t>
            </a:r>
            <a:r>
              <a:rPr lang="en-US" dirty="0"/>
              <a:t>.</a:t>
            </a:r>
          </a:p>
          <a:p>
            <a:pPr lvl="1"/>
            <a:r>
              <a:rPr lang="en-US" dirty="0" err="1"/>
              <a:t>Konstanta</a:t>
            </a:r>
            <a:r>
              <a:rPr lang="en-US" dirty="0"/>
              <a:t> </a:t>
            </a:r>
            <a:r>
              <a:rPr lang="en-US" dirty="0" err="1"/>
              <a:t>Anda</a:t>
            </a:r>
            <a:r>
              <a:rPr lang="en-US" dirty="0"/>
              <a:t> </a:t>
            </a:r>
            <a:r>
              <a:rPr lang="en-US" dirty="0" err="1"/>
              <a:t>juga</a:t>
            </a:r>
            <a:r>
              <a:rPr lang="en-US" dirty="0"/>
              <a:t> </a:t>
            </a:r>
            <a:r>
              <a:rPr lang="en-US" dirty="0" err="1"/>
              <a:t>dapat</a:t>
            </a:r>
            <a:r>
              <a:rPr lang="en-US" dirty="0"/>
              <a:t> </a:t>
            </a:r>
            <a:r>
              <a:rPr lang="en-US" dirty="0" err="1"/>
              <a:t>memasukkan</a:t>
            </a:r>
            <a:r>
              <a:rPr lang="en-US" dirty="0"/>
              <a:t> </a:t>
            </a:r>
            <a:r>
              <a:rPr lang="en-US" dirty="0" err="1"/>
              <a:t>konstanta</a:t>
            </a:r>
            <a:r>
              <a:rPr lang="en-US" dirty="0"/>
              <a:t>, </a:t>
            </a:r>
            <a:r>
              <a:rPr lang="en-US" dirty="0" err="1"/>
              <a:t>seperti</a:t>
            </a:r>
            <a:r>
              <a:rPr lang="en-US" dirty="0"/>
              <a:t> </a:t>
            </a:r>
            <a:r>
              <a:rPr lang="en-US" dirty="0" err="1"/>
              <a:t>angka</a:t>
            </a:r>
            <a:r>
              <a:rPr lang="en-US" dirty="0"/>
              <a:t> (</a:t>
            </a:r>
            <a:r>
              <a:rPr lang="en-US" dirty="0" err="1"/>
              <a:t>seperti</a:t>
            </a:r>
            <a:r>
              <a:rPr lang="en-US" dirty="0"/>
              <a:t> 2) </a:t>
            </a:r>
            <a:r>
              <a:rPr lang="en-US" dirty="0" err="1"/>
              <a:t>atau</a:t>
            </a:r>
            <a:r>
              <a:rPr lang="en-US" dirty="0"/>
              <a:t> </a:t>
            </a:r>
            <a:r>
              <a:rPr lang="en-US" dirty="0" err="1"/>
              <a:t>nilai</a:t>
            </a:r>
            <a:r>
              <a:rPr lang="en-US" dirty="0"/>
              <a:t> </a:t>
            </a:r>
            <a:r>
              <a:rPr lang="en-US" dirty="0" err="1"/>
              <a:t>teks</a:t>
            </a:r>
            <a:r>
              <a:rPr lang="en-US" dirty="0"/>
              <a:t>, </a:t>
            </a:r>
            <a:r>
              <a:rPr lang="en-US" dirty="0" err="1"/>
              <a:t>langsung</a:t>
            </a:r>
            <a:r>
              <a:rPr lang="en-US" dirty="0"/>
              <a:t> </a:t>
            </a:r>
            <a:r>
              <a:rPr lang="en-US" dirty="0" err="1"/>
              <a:t>ke</a:t>
            </a:r>
            <a:r>
              <a:rPr lang="en-US" dirty="0"/>
              <a:t> </a:t>
            </a:r>
            <a:r>
              <a:rPr lang="en-US" dirty="0" err="1"/>
              <a:t>rumus</a:t>
            </a:r>
            <a:r>
              <a:rPr lang="en-US" dirty="0"/>
              <a:t>.</a:t>
            </a:r>
          </a:p>
          <a:p>
            <a:pPr lvl="1"/>
            <a:r>
              <a:rPr lang="en-US" dirty="0"/>
              <a:t>Operator </a:t>
            </a:r>
            <a:r>
              <a:rPr lang="en-US" dirty="0" err="1"/>
              <a:t>Operator</a:t>
            </a:r>
            <a:r>
              <a:rPr lang="en-US" dirty="0"/>
              <a:t> </a:t>
            </a:r>
            <a:r>
              <a:rPr lang="en-US" dirty="0" err="1"/>
              <a:t>adalah</a:t>
            </a:r>
            <a:r>
              <a:rPr lang="en-US" dirty="0"/>
              <a:t> </a:t>
            </a:r>
            <a:r>
              <a:rPr lang="en-US" dirty="0" err="1"/>
              <a:t>simbol</a:t>
            </a:r>
            <a:r>
              <a:rPr lang="en-US" dirty="0"/>
              <a:t> yang </a:t>
            </a:r>
            <a:r>
              <a:rPr lang="en-US" dirty="0" err="1"/>
              <a:t>digunakan</a:t>
            </a:r>
            <a:r>
              <a:rPr lang="en-US" dirty="0"/>
              <a:t> </a:t>
            </a:r>
            <a:r>
              <a:rPr lang="en-US" dirty="0" err="1"/>
              <a:t>untuk</a:t>
            </a:r>
            <a:r>
              <a:rPr lang="en-US" dirty="0"/>
              <a:t> </a:t>
            </a:r>
            <a:r>
              <a:rPr lang="en-US" dirty="0" err="1"/>
              <a:t>menentukan</a:t>
            </a:r>
            <a:r>
              <a:rPr lang="en-US" dirty="0"/>
              <a:t> </a:t>
            </a:r>
            <a:r>
              <a:rPr lang="en-US" dirty="0" err="1"/>
              <a:t>jenis</a:t>
            </a:r>
            <a:r>
              <a:rPr lang="en-US" dirty="0"/>
              <a:t> </a:t>
            </a:r>
            <a:r>
              <a:rPr lang="en-US" dirty="0" err="1"/>
              <a:t>perhitungan</a:t>
            </a:r>
            <a:r>
              <a:rPr lang="en-US" dirty="0"/>
              <a:t> yang </a:t>
            </a:r>
            <a:r>
              <a:rPr lang="en-US" dirty="0" err="1"/>
              <a:t>Anda</a:t>
            </a:r>
            <a:r>
              <a:rPr lang="en-US" dirty="0"/>
              <a:t> </a:t>
            </a:r>
            <a:r>
              <a:rPr lang="en-US" dirty="0" err="1"/>
              <a:t>inginkan</a:t>
            </a:r>
            <a:r>
              <a:rPr lang="en-US" dirty="0"/>
              <a:t> </a:t>
            </a:r>
            <a:r>
              <a:rPr lang="en-US" dirty="0" err="1"/>
              <a:t>untuk</a:t>
            </a:r>
            <a:r>
              <a:rPr lang="en-US" dirty="0"/>
              <a:t> </a:t>
            </a:r>
            <a:r>
              <a:rPr lang="en-US" dirty="0" err="1"/>
              <a:t>dilakukan</a:t>
            </a:r>
            <a:r>
              <a:rPr lang="en-US" dirty="0"/>
              <a:t> </a:t>
            </a:r>
            <a:r>
              <a:rPr lang="en-US" dirty="0" err="1"/>
              <a:t>oleh</a:t>
            </a:r>
            <a:r>
              <a:rPr lang="en-US" dirty="0"/>
              <a:t> </a:t>
            </a:r>
            <a:r>
              <a:rPr lang="en-US" dirty="0" err="1"/>
              <a:t>rumus</a:t>
            </a:r>
            <a:r>
              <a:rPr lang="en-US" dirty="0"/>
              <a:t>.</a:t>
            </a: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928" y="4623202"/>
            <a:ext cx="3384376" cy="156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642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di Excel (3)</a:t>
            </a:r>
            <a:endParaRPr lang="en-US" dirty="0"/>
          </a:p>
        </p:txBody>
      </p:sp>
      <p:sp>
        <p:nvSpPr>
          <p:cNvPr id="3" name="Content Placeholder 2"/>
          <p:cNvSpPr>
            <a:spLocks noGrp="1"/>
          </p:cNvSpPr>
          <p:nvPr>
            <p:ph idx="1"/>
          </p:nvPr>
        </p:nvSpPr>
        <p:spPr/>
        <p:txBody>
          <a:bodyPr>
            <a:normAutofit/>
          </a:bodyPr>
          <a:lstStyle/>
          <a:p>
            <a:r>
              <a:rPr lang="en-US" dirty="0" err="1"/>
              <a:t>Referensi</a:t>
            </a:r>
            <a:r>
              <a:rPr lang="en-US" dirty="0"/>
              <a:t> </a:t>
            </a:r>
            <a:r>
              <a:rPr lang="en-US" dirty="0" err="1"/>
              <a:t>sel</a:t>
            </a:r>
            <a:r>
              <a:rPr lang="en-US" dirty="0"/>
              <a:t> </a:t>
            </a:r>
            <a:r>
              <a:rPr lang="en-US" dirty="0" err="1"/>
              <a:t>pertama</a:t>
            </a:r>
            <a:r>
              <a:rPr lang="en-US" dirty="0"/>
              <a:t> </a:t>
            </a:r>
            <a:r>
              <a:rPr lang="en-US" dirty="0" err="1"/>
              <a:t>adalah</a:t>
            </a:r>
            <a:r>
              <a:rPr lang="en-US" dirty="0"/>
              <a:t> B3, </a:t>
            </a:r>
            <a:r>
              <a:rPr lang="en-US" dirty="0" err="1"/>
              <a:t>warnanya</a:t>
            </a:r>
            <a:r>
              <a:rPr lang="en-US" dirty="0"/>
              <a:t> </a:t>
            </a:r>
            <a:r>
              <a:rPr lang="en-US" dirty="0" err="1"/>
              <a:t>biru</a:t>
            </a:r>
            <a:r>
              <a:rPr lang="en-US" dirty="0"/>
              <a:t>, </a:t>
            </a:r>
            <a:r>
              <a:rPr lang="en-US" dirty="0" err="1"/>
              <a:t>dan</a:t>
            </a:r>
            <a:r>
              <a:rPr lang="en-US" dirty="0"/>
              <a:t> </a:t>
            </a:r>
            <a:r>
              <a:rPr lang="en-US" dirty="0" err="1"/>
              <a:t>rentang</a:t>
            </a:r>
            <a:r>
              <a:rPr lang="en-US" dirty="0"/>
              <a:t> </a:t>
            </a:r>
            <a:r>
              <a:rPr lang="en-US" dirty="0" err="1"/>
              <a:t>sel</a:t>
            </a:r>
            <a:r>
              <a:rPr lang="en-US" dirty="0"/>
              <a:t> </a:t>
            </a:r>
            <a:r>
              <a:rPr lang="en-US" dirty="0" err="1"/>
              <a:t>memiliki</a:t>
            </a:r>
            <a:r>
              <a:rPr lang="en-US" dirty="0"/>
              <a:t> </a:t>
            </a:r>
            <a:r>
              <a:rPr lang="en-US" dirty="0" err="1"/>
              <a:t>batas</a:t>
            </a:r>
            <a:r>
              <a:rPr lang="en-US" dirty="0"/>
              <a:t> </a:t>
            </a:r>
            <a:r>
              <a:rPr lang="en-US" dirty="0" err="1"/>
              <a:t>biru</a:t>
            </a:r>
            <a:r>
              <a:rPr lang="en-US" dirty="0"/>
              <a:t> </a:t>
            </a:r>
            <a:r>
              <a:rPr lang="en-US" dirty="0" err="1"/>
              <a:t>dengan</a:t>
            </a:r>
            <a:r>
              <a:rPr lang="en-US" dirty="0"/>
              <a:t> </a:t>
            </a:r>
            <a:r>
              <a:rPr lang="en-US" dirty="0" err="1"/>
              <a:t>sudut</a:t>
            </a:r>
            <a:r>
              <a:rPr lang="en-US" dirty="0"/>
              <a:t> </a:t>
            </a:r>
            <a:r>
              <a:rPr lang="en-US" dirty="0" err="1"/>
              <a:t>persegi</a:t>
            </a:r>
            <a:r>
              <a:rPr lang="en-US" dirty="0"/>
              <a:t>.</a:t>
            </a:r>
          </a:p>
          <a:p>
            <a:r>
              <a:rPr lang="en-US" dirty="0" err="1"/>
              <a:t>Referensi</a:t>
            </a:r>
            <a:r>
              <a:rPr lang="en-US" dirty="0"/>
              <a:t> </a:t>
            </a:r>
            <a:r>
              <a:rPr lang="en-US" dirty="0" err="1"/>
              <a:t>sel</a:t>
            </a:r>
            <a:r>
              <a:rPr lang="en-US" dirty="0"/>
              <a:t> </a:t>
            </a:r>
            <a:r>
              <a:rPr lang="en-US" dirty="0" err="1"/>
              <a:t>kedua</a:t>
            </a:r>
            <a:r>
              <a:rPr lang="en-US" dirty="0"/>
              <a:t> </a:t>
            </a:r>
            <a:r>
              <a:rPr lang="en-US" dirty="0" err="1"/>
              <a:t>adalah</a:t>
            </a:r>
            <a:r>
              <a:rPr lang="en-US" dirty="0"/>
              <a:t> C3, </a:t>
            </a:r>
            <a:r>
              <a:rPr lang="en-US" dirty="0" err="1"/>
              <a:t>warnanya</a:t>
            </a:r>
            <a:r>
              <a:rPr lang="en-US" dirty="0"/>
              <a:t> </a:t>
            </a:r>
            <a:r>
              <a:rPr lang="en-US" dirty="0" err="1"/>
              <a:t>hijau</a:t>
            </a:r>
            <a:r>
              <a:rPr lang="en-US" dirty="0"/>
              <a:t>, </a:t>
            </a:r>
            <a:r>
              <a:rPr lang="en-US" dirty="0" err="1"/>
              <a:t>dan</a:t>
            </a:r>
            <a:r>
              <a:rPr lang="en-US" dirty="0"/>
              <a:t> </a:t>
            </a:r>
            <a:r>
              <a:rPr lang="en-US" dirty="0" err="1"/>
              <a:t>rentang</a:t>
            </a:r>
            <a:r>
              <a:rPr lang="en-US" dirty="0"/>
              <a:t> </a:t>
            </a:r>
            <a:r>
              <a:rPr lang="en-US" dirty="0" err="1"/>
              <a:t>sel</a:t>
            </a:r>
            <a:r>
              <a:rPr lang="en-US" dirty="0"/>
              <a:t> </a:t>
            </a:r>
            <a:r>
              <a:rPr lang="en-US" dirty="0" err="1"/>
              <a:t>memiliki</a:t>
            </a:r>
            <a:r>
              <a:rPr lang="en-US" dirty="0"/>
              <a:t> </a:t>
            </a:r>
            <a:r>
              <a:rPr lang="en-US" dirty="0" err="1"/>
              <a:t>batas</a:t>
            </a:r>
            <a:r>
              <a:rPr lang="en-US" dirty="0"/>
              <a:t> </a:t>
            </a:r>
            <a:r>
              <a:rPr lang="en-US" dirty="0" err="1"/>
              <a:t>hijau</a:t>
            </a:r>
            <a:r>
              <a:rPr lang="en-US" dirty="0"/>
              <a:t> </a:t>
            </a:r>
            <a:r>
              <a:rPr lang="en-US" dirty="0" err="1"/>
              <a:t>dengan</a:t>
            </a:r>
            <a:r>
              <a:rPr lang="en-US" dirty="0"/>
              <a:t> </a:t>
            </a:r>
            <a:r>
              <a:rPr lang="en-US" dirty="0" err="1"/>
              <a:t>sudut</a:t>
            </a:r>
            <a:r>
              <a:rPr lang="en-US" dirty="0"/>
              <a:t> </a:t>
            </a:r>
            <a:r>
              <a:rPr lang="en-US" dirty="0" err="1"/>
              <a:t>persegi</a:t>
            </a:r>
            <a:r>
              <a:rPr lang="en-US" dirty="0"/>
              <a:t>.</a:t>
            </a:r>
          </a:p>
          <a:p>
            <a:pPr marL="0" indent="0">
              <a:buNone/>
            </a:pP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928" y="4623202"/>
            <a:ext cx="3384376" cy="156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2817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p:txBody>
          <a:bodyPr>
            <a:normAutofit/>
          </a:bodyPr>
          <a:lstStyle/>
          <a:p>
            <a:r>
              <a:rPr lang="en-US" sz="4400" dirty="0" smtClean="0"/>
              <a:t>Ribbon</a:t>
            </a:r>
            <a:endParaRPr lang="en-ID" sz="4400" dirty="0"/>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
        <p:nvSpPr>
          <p:cNvPr id="2" name="Content Placeholder 1"/>
          <p:cNvSpPr>
            <a:spLocks noGrp="1"/>
          </p:cNvSpPr>
          <p:nvPr>
            <p:ph idx="1"/>
          </p:nvPr>
        </p:nvSpPr>
        <p:spPr/>
        <p:txBody>
          <a:bodyPr/>
          <a:lstStyle/>
          <a:p>
            <a:endParaRPr lang="en-US"/>
          </a:p>
        </p:txBody>
      </p:sp>
      <p:sp>
        <p:nvSpPr>
          <p:cNvPr id="7" name="Rectangle 3"/>
          <p:cNvSpPr txBox="1">
            <a:spLocks noChangeArrowheads="1"/>
          </p:cNvSpPr>
          <p:nvPr/>
        </p:nvSpPr>
        <p:spPr>
          <a:xfrm>
            <a:off x="456651" y="5832320"/>
            <a:ext cx="11232696" cy="91717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id-ID" sz="1600" dirty="0" smtClean="0"/>
              <a:t>Memahami </a:t>
            </a:r>
            <a:r>
              <a:rPr lang="en-US" sz="1600" dirty="0" smtClean="0"/>
              <a:t>Ribbon </a:t>
            </a:r>
            <a:r>
              <a:rPr lang="id-ID" sz="1600" dirty="0" smtClean="0"/>
              <a:t>adalah cara yang bagus untuk membantu memahami perubahan antara Microsoft 2003 hingga Microsoft 2010. </a:t>
            </a:r>
            <a:r>
              <a:rPr lang="en-US" sz="1600" dirty="0" smtClean="0"/>
              <a:t>Ribbon </a:t>
            </a:r>
            <a:r>
              <a:rPr lang="id-ID" sz="1600" dirty="0" smtClean="0"/>
              <a:t>menyimpan semua informasi di versi Microsoft Office sebelumnya dengan cara garis aliran yang lebih visual melalui serangkaian tab yang menyertakan variasi besar dari fitur program</a:t>
            </a:r>
            <a:r>
              <a:rPr lang="en-US" sz="1600" dirty="0" smtClean="0"/>
              <a:t>. Ribbon </a:t>
            </a:r>
            <a:r>
              <a:rPr lang="en-US" sz="1600" dirty="0" err="1" smtClean="0"/>
              <a:t>pada</a:t>
            </a:r>
            <a:r>
              <a:rPr lang="en-US" sz="1600" dirty="0" smtClean="0"/>
              <a:t> </a:t>
            </a:r>
            <a:r>
              <a:rPr lang="id-ID" sz="1600" dirty="0" smtClean="0"/>
              <a:t>Microsoft </a:t>
            </a:r>
            <a:r>
              <a:rPr lang="en-US" sz="1600" dirty="0" smtClean="0"/>
              <a:t>Excel 2010 </a:t>
            </a:r>
            <a:r>
              <a:rPr lang="en-US" sz="1600" dirty="0" err="1" smtClean="0"/>
              <a:t>tidak</a:t>
            </a:r>
            <a:r>
              <a:rPr lang="en-US" sz="1600" dirty="0" smtClean="0"/>
              <a:t> </a:t>
            </a:r>
            <a:r>
              <a:rPr lang="en-US" sz="1600" dirty="0" err="1" smtClean="0"/>
              <a:t>jauh</a:t>
            </a:r>
            <a:r>
              <a:rPr lang="en-US" sz="1600" dirty="0" smtClean="0"/>
              <a:t> </a:t>
            </a:r>
            <a:r>
              <a:rPr lang="en-US" sz="1600" dirty="0" err="1" smtClean="0"/>
              <a:t>berbeda</a:t>
            </a:r>
            <a:r>
              <a:rPr lang="en-US" sz="1600" dirty="0" smtClean="0"/>
              <a:t> </a:t>
            </a:r>
            <a:r>
              <a:rPr lang="en-US" sz="1600" dirty="0" err="1" smtClean="0"/>
              <a:t>dengan</a:t>
            </a:r>
            <a:r>
              <a:rPr lang="en-US" sz="1600" dirty="0" smtClean="0"/>
              <a:t> </a:t>
            </a:r>
            <a:r>
              <a:rPr lang="id-ID" sz="1600" dirty="0" smtClean="0"/>
              <a:t>Microsoft </a:t>
            </a:r>
            <a:r>
              <a:rPr lang="en-US" sz="1600" dirty="0" smtClean="0"/>
              <a:t>Excel 2013.</a:t>
            </a:r>
            <a:endParaRPr lang="en-US" sz="1600" dirty="0"/>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78557"/>
          <a:stretch/>
        </p:blipFill>
        <p:spPr bwMode="auto">
          <a:xfrm>
            <a:off x="499812" y="3411601"/>
            <a:ext cx="8343900" cy="1321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12" y="1916087"/>
            <a:ext cx="4701268" cy="1419496"/>
          </a:xfrm>
          <a:prstGeom prst="rect">
            <a:avLst/>
          </a:prstGeom>
        </p:spPr>
      </p:pic>
      <p:pic>
        <p:nvPicPr>
          <p:cNvPr id="13" name="Picture 12"/>
          <p:cNvPicPr>
            <a:picLocks noChangeAspect="1"/>
          </p:cNvPicPr>
          <p:nvPr/>
        </p:nvPicPr>
        <p:blipFill>
          <a:blip r:embed="rId4"/>
          <a:stretch>
            <a:fillRect/>
          </a:stretch>
        </p:blipFill>
        <p:spPr>
          <a:xfrm>
            <a:off x="499812" y="4798642"/>
            <a:ext cx="9893562" cy="1083927"/>
          </a:xfrm>
          <a:prstGeom prst="rect">
            <a:avLst/>
          </a:prstGeom>
        </p:spPr>
      </p:pic>
      <p:sp>
        <p:nvSpPr>
          <p:cNvPr id="14" name="Rectangle 3"/>
          <p:cNvSpPr txBox="1">
            <a:spLocks noChangeArrowheads="1"/>
          </p:cNvSpPr>
          <p:nvPr/>
        </p:nvSpPr>
        <p:spPr>
          <a:xfrm>
            <a:off x="5331708" y="2067300"/>
            <a:ext cx="2612572" cy="917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id-ID" sz="1600" dirty="0"/>
              <a:t>Microsoft </a:t>
            </a:r>
            <a:r>
              <a:rPr lang="en-US" sz="1600" dirty="0"/>
              <a:t>Excel </a:t>
            </a:r>
            <a:r>
              <a:rPr lang="en-US" sz="1600" dirty="0" smtClean="0"/>
              <a:t>2003</a:t>
            </a:r>
            <a:endParaRPr lang="en-US" sz="1600" dirty="0"/>
          </a:p>
        </p:txBody>
      </p:sp>
      <p:sp>
        <p:nvSpPr>
          <p:cNvPr id="15" name="Rectangle 3"/>
          <p:cNvSpPr txBox="1">
            <a:spLocks noChangeArrowheads="1"/>
          </p:cNvSpPr>
          <p:nvPr/>
        </p:nvSpPr>
        <p:spPr>
          <a:xfrm>
            <a:off x="9087088" y="3411601"/>
            <a:ext cx="2612572" cy="917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id-ID" sz="1600" dirty="0"/>
              <a:t>Microsoft </a:t>
            </a:r>
            <a:r>
              <a:rPr lang="en-US" sz="1600" dirty="0"/>
              <a:t>Excel </a:t>
            </a:r>
            <a:r>
              <a:rPr lang="en-US" sz="1600" dirty="0" smtClean="0"/>
              <a:t>2010</a:t>
            </a:r>
            <a:endParaRPr lang="en-US" sz="1600" dirty="0"/>
          </a:p>
        </p:txBody>
      </p:sp>
      <p:sp>
        <p:nvSpPr>
          <p:cNvPr id="16" name="Rectangle 3"/>
          <p:cNvSpPr txBox="1">
            <a:spLocks noChangeArrowheads="1"/>
          </p:cNvSpPr>
          <p:nvPr/>
        </p:nvSpPr>
        <p:spPr>
          <a:xfrm>
            <a:off x="10531259" y="4875316"/>
            <a:ext cx="2612572" cy="917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id-ID" sz="1600" dirty="0"/>
              <a:t>Microsoft </a:t>
            </a:r>
            <a:endParaRPr lang="en-US" sz="1600" dirty="0" smtClean="0"/>
          </a:p>
          <a:p>
            <a:pPr marL="0" indent="0">
              <a:spcBef>
                <a:spcPct val="0"/>
              </a:spcBef>
              <a:buNone/>
            </a:pPr>
            <a:r>
              <a:rPr lang="en-US" sz="1600" dirty="0" smtClean="0"/>
              <a:t>Excel 2013</a:t>
            </a:r>
            <a:endParaRPr lang="en-US" sz="1600" dirty="0"/>
          </a:p>
        </p:txBody>
      </p:sp>
    </p:spTree>
    <p:extLst>
      <p:ext uri="{BB962C8B-B14F-4D97-AF65-F5344CB8AC3E}">
        <p14:creationId xmlns:p14="http://schemas.microsoft.com/office/powerpoint/2010/main" val="2728261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Simpel</a:t>
            </a:r>
            <a:r>
              <a:rPr lang="en-US" dirty="0" smtClean="0"/>
              <a:t> Formula</a:t>
            </a:r>
            <a:endParaRPr lang="en-US" dirty="0"/>
          </a:p>
        </p:txBody>
      </p:sp>
      <p:sp>
        <p:nvSpPr>
          <p:cNvPr id="3" name="Content Placeholder 2"/>
          <p:cNvSpPr>
            <a:spLocks noGrp="1"/>
          </p:cNvSpPr>
          <p:nvPr>
            <p:ph idx="1"/>
          </p:nvPr>
        </p:nvSpPr>
        <p:spPr/>
        <p:txBody>
          <a:bodyPr>
            <a:normAutofit/>
          </a:bodyPr>
          <a:lstStyle/>
          <a:p>
            <a:r>
              <a:rPr lang="en-US" dirty="0"/>
              <a:t>=5+2               5 </a:t>
            </a:r>
            <a:r>
              <a:rPr lang="en-US" dirty="0" err="1"/>
              <a:t>tambah</a:t>
            </a:r>
            <a:r>
              <a:rPr lang="en-US" dirty="0"/>
              <a:t> 2</a:t>
            </a:r>
            <a:endParaRPr lang="id-ID" dirty="0"/>
          </a:p>
          <a:p>
            <a:r>
              <a:rPr lang="en-US" dirty="0"/>
              <a:t>=5-2                5 </a:t>
            </a:r>
            <a:r>
              <a:rPr lang="en-US" dirty="0" err="1"/>
              <a:t>kurang</a:t>
            </a:r>
            <a:r>
              <a:rPr lang="en-US" dirty="0"/>
              <a:t> 2</a:t>
            </a:r>
            <a:endParaRPr lang="id-ID" dirty="0"/>
          </a:p>
          <a:p>
            <a:r>
              <a:rPr lang="en-US" dirty="0"/>
              <a:t>=5/2                5 </a:t>
            </a:r>
            <a:r>
              <a:rPr lang="en-US" dirty="0" err="1"/>
              <a:t>bagi</a:t>
            </a:r>
            <a:r>
              <a:rPr lang="en-US" dirty="0"/>
              <a:t> 2</a:t>
            </a:r>
            <a:endParaRPr lang="id-ID" dirty="0"/>
          </a:p>
          <a:p>
            <a:r>
              <a:rPr lang="en-US" dirty="0"/>
              <a:t>=5*2               5 kali 2</a:t>
            </a:r>
            <a:endParaRPr lang="id-ID" dirty="0"/>
          </a:p>
          <a:p>
            <a:r>
              <a:rPr lang="en-US" dirty="0"/>
              <a:t>=5^2               5 </a:t>
            </a:r>
            <a:r>
              <a:rPr lang="en-US" dirty="0" err="1"/>
              <a:t>pangkat</a:t>
            </a:r>
            <a:r>
              <a:rPr lang="en-US" dirty="0"/>
              <a:t> 2</a:t>
            </a:r>
            <a:endParaRPr lang="id-ID"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3692063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Simpel</a:t>
            </a:r>
            <a:r>
              <a:rPr lang="en-US" dirty="0" smtClean="0"/>
              <a:t> Formula (2)</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Formula </a:t>
            </a:r>
            <a:r>
              <a:rPr lang="en-US" dirty="0" err="1"/>
              <a:t>degan</a:t>
            </a:r>
            <a:r>
              <a:rPr lang="en-US" dirty="0"/>
              <a:t> </a:t>
            </a:r>
            <a:r>
              <a:rPr lang="en-US" dirty="0" err="1"/>
              <a:t>Referensi</a:t>
            </a:r>
            <a:r>
              <a:rPr lang="en-US" dirty="0"/>
              <a:t> </a:t>
            </a:r>
            <a:r>
              <a:rPr lang="en-US" dirty="0" err="1"/>
              <a:t>Sel</a:t>
            </a:r>
            <a:endParaRPr lang="en-US" dirty="0"/>
          </a:p>
          <a:p>
            <a:r>
              <a:rPr lang="en-US" dirty="0"/>
              <a:t>=A1+A2        </a:t>
            </a:r>
            <a:r>
              <a:rPr lang="en-US" dirty="0" smtClean="0"/>
              <a:t>   </a:t>
            </a:r>
            <a:r>
              <a:rPr lang="en-US" dirty="0" err="1" smtClean="0"/>
              <a:t>Nilai</a:t>
            </a:r>
            <a:r>
              <a:rPr lang="en-US" dirty="0" smtClean="0"/>
              <a:t> </a:t>
            </a:r>
            <a:r>
              <a:rPr lang="en-US" dirty="0"/>
              <a:t>A1 </a:t>
            </a:r>
            <a:r>
              <a:rPr lang="en-US" dirty="0" err="1"/>
              <a:t>ditambah</a:t>
            </a:r>
            <a:r>
              <a:rPr lang="en-US" dirty="0"/>
              <a:t> </a:t>
            </a:r>
            <a:r>
              <a:rPr lang="en-US" dirty="0" err="1"/>
              <a:t>dengan</a:t>
            </a:r>
            <a:r>
              <a:rPr lang="en-US" dirty="0"/>
              <a:t> </a:t>
            </a:r>
            <a:r>
              <a:rPr lang="en-US" dirty="0" err="1"/>
              <a:t>nilai</a:t>
            </a:r>
            <a:r>
              <a:rPr lang="en-US" dirty="0"/>
              <a:t> A2</a:t>
            </a:r>
            <a:endParaRPr lang="id-ID" dirty="0"/>
          </a:p>
          <a:p>
            <a:r>
              <a:rPr lang="en-US" dirty="0"/>
              <a:t>=A1-A2	  </a:t>
            </a:r>
            <a:r>
              <a:rPr lang="en-US" dirty="0" err="1"/>
              <a:t>Nilai</a:t>
            </a:r>
            <a:r>
              <a:rPr lang="en-US" dirty="0"/>
              <a:t> A1 </a:t>
            </a:r>
            <a:r>
              <a:rPr lang="en-US" dirty="0" err="1"/>
              <a:t>dikurang</a:t>
            </a:r>
            <a:r>
              <a:rPr lang="en-US" dirty="0"/>
              <a:t> </a:t>
            </a:r>
            <a:r>
              <a:rPr lang="en-US" dirty="0" err="1"/>
              <a:t>dengan</a:t>
            </a:r>
            <a:r>
              <a:rPr lang="en-US" dirty="0"/>
              <a:t> </a:t>
            </a:r>
            <a:r>
              <a:rPr lang="en-US" dirty="0" err="1"/>
              <a:t>nilai</a:t>
            </a:r>
            <a:r>
              <a:rPr lang="en-US" dirty="0"/>
              <a:t> A2</a:t>
            </a:r>
            <a:endParaRPr lang="id-ID" dirty="0"/>
          </a:p>
          <a:p>
            <a:r>
              <a:rPr lang="en-US" dirty="0"/>
              <a:t>=A1/A2 	  </a:t>
            </a:r>
            <a:r>
              <a:rPr lang="en-US" dirty="0" err="1"/>
              <a:t>Nilai</a:t>
            </a:r>
            <a:r>
              <a:rPr lang="en-US" dirty="0"/>
              <a:t> A1 </a:t>
            </a:r>
            <a:r>
              <a:rPr lang="en-US" dirty="0" err="1"/>
              <a:t>dibagi</a:t>
            </a:r>
            <a:r>
              <a:rPr lang="en-US" dirty="0"/>
              <a:t> </a:t>
            </a:r>
            <a:r>
              <a:rPr lang="en-US" dirty="0" err="1"/>
              <a:t>dengan</a:t>
            </a:r>
            <a:r>
              <a:rPr lang="en-US" dirty="0"/>
              <a:t> </a:t>
            </a:r>
            <a:r>
              <a:rPr lang="en-US" dirty="0" err="1"/>
              <a:t>nilai</a:t>
            </a:r>
            <a:r>
              <a:rPr lang="en-US" dirty="0"/>
              <a:t> A2</a:t>
            </a:r>
            <a:endParaRPr lang="id-ID" dirty="0"/>
          </a:p>
          <a:p>
            <a:r>
              <a:rPr lang="en-US" dirty="0"/>
              <a:t>=A1*A2 	  </a:t>
            </a:r>
            <a:r>
              <a:rPr lang="en-US" dirty="0" err="1"/>
              <a:t>Nilai</a:t>
            </a:r>
            <a:r>
              <a:rPr lang="en-US" dirty="0"/>
              <a:t> A1 </a:t>
            </a:r>
            <a:r>
              <a:rPr lang="en-US" dirty="0" err="1"/>
              <a:t>dikali</a:t>
            </a:r>
            <a:r>
              <a:rPr lang="en-US" dirty="0"/>
              <a:t> </a:t>
            </a:r>
            <a:r>
              <a:rPr lang="en-US" dirty="0" err="1"/>
              <a:t>dengan</a:t>
            </a:r>
            <a:r>
              <a:rPr lang="en-US" dirty="0"/>
              <a:t> </a:t>
            </a:r>
            <a:r>
              <a:rPr lang="en-US" dirty="0" err="1"/>
              <a:t>nilai</a:t>
            </a:r>
            <a:r>
              <a:rPr lang="en-US" dirty="0"/>
              <a:t> A2</a:t>
            </a:r>
            <a:endParaRPr lang="id-ID" dirty="0"/>
          </a:p>
          <a:p>
            <a:r>
              <a:rPr lang="en-US" dirty="0"/>
              <a:t>=A1^A2 	  </a:t>
            </a:r>
            <a:r>
              <a:rPr lang="en-US" dirty="0" err="1"/>
              <a:t>Nilai</a:t>
            </a:r>
            <a:r>
              <a:rPr lang="en-US" dirty="0"/>
              <a:t> A1 </a:t>
            </a:r>
            <a:r>
              <a:rPr lang="en-US" dirty="0" err="1"/>
              <a:t>dipangkat</a:t>
            </a:r>
            <a:r>
              <a:rPr lang="en-US" dirty="0"/>
              <a:t> </a:t>
            </a:r>
            <a:r>
              <a:rPr lang="en-US" dirty="0" err="1"/>
              <a:t>dengan</a:t>
            </a:r>
            <a:r>
              <a:rPr lang="en-US" dirty="0"/>
              <a:t> </a:t>
            </a:r>
            <a:r>
              <a:rPr lang="en-US" dirty="0" err="1"/>
              <a:t>nilai</a:t>
            </a:r>
            <a:r>
              <a:rPr lang="en-US" dirty="0"/>
              <a:t> A2</a:t>
            </a:r>
            <a:endParaRPr lang="id-ID" dirty="0"/>
          </a:p>
          <a:p>
            <a:pPr marL="0" indent="0">
              <a:buNone/>
            </a:pPr>
            <a:r>
              <a:rPr lang="en-US" dirty="0"/>
              <a:t/>
            </a:r>
            <a:br>
              <a:rPr lang="en-US" dirty="0"/>
            </a:br>
            <a:endParaRPr lang="id-ID"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611085" y="5085667"/>
            <a:ext cx="5708469" cy="1200379"/>
          </a:xfrm>
          <a:prstGeom prst="rect">
            <a:avLst/>
          </a:prstGeom>
          <a:ln>
            <a:solidFill>
              <a:schemeClr val="tx1"/>
            </a:solidFill>
          </a:ln>
        </p:spPr>
      </p:pic>
    </p:spTree>
    <p:extLst>
      <p:ext uri="{BB962C8B-B14F-4D97-AF65-F5344CB8AC3E}">
        <p14:creationId xmlns:p14="http://schemas.microsoft.com/office/powerpoint/2010/main" val="1937469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Menerapkan</a:t>
            </a:r>
            <a:r>
              <a:rPr lang="en-US" dirty="0" smtClean="0"/>
              <a:t> </a:t>
            </a:r>
            <a:r>
              <a:rPr lang="en-US" dirty="0"/>
              <a:t>Formula yang </a:t>
            </a:r>
            <a:r>
              <a:rPr lang="en-US" dirty="0" err="1"/>
              <a:t>sama</a:t>
            </a:r>
            <a:r>
              <a:rPr lang="en-US" dirty="0"/>
              <a:t> </a:t>
            </a:r>
            <a:r>
              <a:rPr lang="en-US" dirty="0" err="1"/>
              <a:t>Pada</a:t>
            </a:r>
            <a:r>
              <a:rPr lang="en-US" dirty="0"/>
              <a:t> </a:t>
            </a:r>
            <a:r>
              <a:rPr lang="en-US" dirty="0" err="1"/>
              <a:t>Sel</a:t>
            </a:r>
            <a:r>
              <a:rPr lang="en-US" dirty="0"/>
              <a:t> Lain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t>Pilih</a:t>
            </a:r>
            <a:r>
              <a:rPr lang="en-US" dirty="0"/>
              <a:t> </a:t>
            </a:r>
            <a:r>
              <a:rPr lang="en-US" dirty="0" err="1"/>
              <a:t>sel</a:t>
            </a:r>
            <a:r>
              <a:rPr lang="en-US" dirty="0"/>
              <a:t> yang </a:t>
            </a:r>
            <a:r>
              <a:rPr lang="en-US" dirty="0" err="1"/>
              <a:t>ingin</a:t>
            </a:r>
            <a:r>
              <a:rPr lang="en-US" dirty="0"/>
              <a:t> </a:t>
            </a:r>
            <a:r>
              <a:rPr lang="en-US" dirty="0" err="1"/>
              <a:t>diterapkan</a:t>
            </a:r>
            <a:endParaRPr lang="en-US" dirty="0"/>
          </a:p>
          <a:p>
            <a:pPr marL="514350" indent="-514350">
              <a:buFont typeface="+mj-lt"/>
              <a:buAutoNum type="arabicPeriod"/>
            </a:pPr>
            <a:r>
              <a:rPr lang="en-US" dirty="0" err="1"/>
              <a:t>Letakkan</a:t>
            </a:r>
            <a:r>
              <a:rPr lang="en-US" dirty="0"/>
              <a:t> </a:t>
            </a:r>
            <a:r>
              <a:rPr lang="en-US" dirty="0" err="1"/>
              <a:t>kursor</a:t>
            </a:r>
            <a:r>
              <a:rPr lang="en-US" dirty="0"/>
              <a:t> </a:t>
            </a:r>
            <a:r>
              <a:rPr lang="en-US" dirty="0" err="1"/>
              <a:t>pada</a:t>
            </a:r>
            <a:r>
              <a:rPr lang="en-US" dirty="0"/>
              <a:t> </a:t>
            </a:r>
            <a:r>
              <a:rPr lang="en-US" dirty="0" err="1"/>
              <a:t>bagian</a:t>
            </a:r>
            <a:r>
              <a:rPr lang="en-US" dirty="0"/>
              <a:t> </a:t>
            </a:r>
            <a:r>
              <a:rPr lang="en-US" dirty="0" err="1"/>
              <a:t>kanan</a:t>
            </a:r>
            <a:r>
              <a:rPr lang="en-US" dirty="0"/>
              <a:t> </a:t>
            </a:r>
            <a:r>
              <a:rPr lang="en-US" dirty="0" err="1"/>
              <a:t>bawah</a:t>
            </a:r>
            <a:r>
              <a:rPr lang="en-US" dirty="0"/>
              <a:t> </a:t>
            </a:r>
            <a:r>
              <a:rPr lang="en-US" dirty="0" err="1"/>
              <a:t>sel</a:t>
            </a:r>
            <a:endParaRPr lang="en-US" dirty="0"/>
          </a:p>
          <a:p>
            <a:pPr marL="514350" indent="-514350">
              <a:buFont typeface="+mj-lt"/>
              <a:buAutoNum type="arabicPeriod"/>
            </a:pPr>
            <a:r>
              <a:rPr lang="en-US" dirty="0"/>
              <a:t>Drag </a:t>
            </a:r>
            <a:r>
              <a:rPr lang="en-US" dirty="0" err="1"/>
              <a:t>sampai</a:t>
            </a:r>
            <a:r>
              <a:rPr lang="en-US" dirty="0"/>
              <a:t> </a:t>
            </a:r>
            <a:r>
              <a:rPr lang="en-US" dirty="0" err="1"/>
              <a:t>sel</a:t>
            </a:r>
            <a:r>
              <a:rPr lang="en-US" dirty="0"/>
              <a:t> yang </a:t>
            </a:r>
            <a:r>
              <a:rPr lang="en-US" dirty="0" err="1"/>
              <a:t>Anda</a:t>
            </a:r>
            <a:r>
              <a:rPr lang="en-US" dirty="0"/>
              <a:t> </a:t>
            </a:r>
            <a:r>
              <a:rPr lang="en-US" dirty="0" err="1"/>
              <a:t>inginkan</a:t>
            </a:r>
            <a:r>
              <a:rPr lang="en-US" dirty="0"/>
              <a:t> </a:t>
            </a:r>
            <a:endParaRPr lang="id-ID" dirty="0"/>
          </a:p>
          <a:p>
            <a:pPr marL="0" indent="0">
              <a:buNone/>
            </a:pPr>
            <a:endParaRPr lang="id-ID"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640782" y="3729178"/>
            <a:ext cx="5018292" cy="2024287"/>
          </a:xfrm>
          <a:prstGeom prst="rect">
            <a:avLst/>
          </a:prstGeom>
          <a:ln>
            <a:solidFill>
              <a:schemeClr val="tx1"/>
            </a:solidFill>
          </a:ln>
        </p:spPr>
      </p:pic>
    </p:spTree>
    <p:extLst>
      <p:ext uri="{BB962C8B-B14F-4D97-AF65-F5344CB8AC3E}">
        <p14:creationId xmlns:p14="http://schemas.microsoft.com/office/powerpoint/2010/main" val="2137829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Formula </a:t>
            </a:r>
            <a:r>
              <a:rPr lang="en-US" dirty="0"/>
              <a:t>di Excel - SUM</a:t>
            </a:r>
          </a:p>
        </p:txBody>
      </p:sp>
      <p:sp>
        <p:nvSpPr>
          <p:cNvPr id="3" name="Content Placeholder 2"/>
          <p:cNvSpPr>
            <a:spLocks noGrp="1"/>
          </p:cNvSpPr>
          <p:nvPr>
            <p:ph idx="1"/>
          </p:nvPr>
        </p:nvSpPr>
        <p:spPr>
          <a:xfrm>
            <a:off x="1541928" y="2240897"/>
            <a:ext cx="9744637" cy="4417078"/>
          </a:xfrm>
        </p:spPr>
        <p:txBody>
          <a:bodyPr>
            <a:noAutofit/>
          </a:bodyPr>
          <a:lstStyle/>
          <a:p>
            <a:pPr marL="0" indent="0">
              <a:buNone/>
            </a:pPr>
            <a:r>
              <a:rPr lang="en-US" dirty="0" err="1"/>
              <a:t>Buat</a:t>
            </a:r>
            <a:r>
              <a:rPr lang="en-US" dirty="0"/>
              <a:t> Formula </a:t>
            </a:r>
            <a:r>
              <a:rPr lang="en-US" dirty="0" err="1"/>
              <a:t>dengan</a:t>
            </a:r>
            <a:r>
              <a:rPr lang="en-US" dirty="0"/>
              <a:t> </a:t>
            </a:r>
            <a:r>
              <a:rPr lang="en-US" dirty="0" err="1"/>
              <a:t>Fungsi</a:t>
            </a:r>
            <a:r>
              <a:rPr lang="en-US" dirty="0"/>
              <a:t> </a:t>
            </a:r>
            <a:r>
              <a:rPr lang="en-US" dirty="0" err="1"/>
              <a:t>Bawaan</a:t>
            </a:r>
            <a:r>
              <a:rPr lang="en-US" dirty="0"/>
              <a:t>	</a:t>
            </a:r>
          </a:p>
          <a:p>
            <a:pPr marL="514350" indent="-514350">
              <a:buFont typeface="+mj-lt"/>
              <a:buAutoNum type="arabicPeriod"/>
            </a:pPr>
            <a:r>
              <a:rPr lang="en-US" dirty="0" err="1"/>
              <a:t>Klik</a:t>
            </a:r>
            <a:r>
              <a:rPr lang="en-US" dirty="0"/>
              <a:t> </a:t>
            </a:r>
            <a:r>
              <a:rPr lang="en-US" dirty="0" err="1"/>
              <a:t>sel</a:t>
            </a:r>
            <a:r>
              <a:rPr lang="en-US" dirty="0"/>
              <a:t> </a:t>
            </a:r>
            <a:r>
              <a:rPr lang="en-US" dirty="0" err="1"/>
              <a:t>tempat</a:t>
            </a:r>
            <a:r>
              <a:rPr lang="en-US" dirty="0"/>
              <a:t> </a:t>
            </a:r>
            <a:r>
              <a:rPr lang="en-US" dirty="0" err="1"/>
              <a:t>Anda</a:t>
            </a:r>
            <a:r>
              <a:rPr lang="en-US" dirty="0"/>
              <a:t> </a:t>
            </a:r>
            <a:r>
              <a:rPr lang="en-US" dirty="0" err="1"/>
              <a:t>ingin</a:t>
            </a:r>
            <a:r>
              <a:rPr lang="en-US" dirty="0"/>
              <a:t> </a:t>
            </a:r>
            <a:r>
              <a:rPr lang="en-US" dirty="0" err="1"/>
              <a:t>memasukkan</a:t>
            </a:r>
            <a:r>
              <a:rPr lang="en-US" dirty="0"/>
              <a:t> </a:t>
            </a:r>
            <a:r>
              <a:rPr lang="en-US" dirty="0" err="1"/>
              <a:t>rumus</a:t>
            </a:r>
            <a:r>
              <a:rPr lang="en-US" dirty="0"/>
              <a:t>.</a:t>
            </a:r>
          </a:p>
          <a:p>
            <a:pPr marL="514350" indent="-514350">
              <a:buFont typeface="+mj-lt"/>
              <a:buAutoNum type="arabicPeriod"/>
            </a:pPr>
            <a:r>
              <a:rPr lang="en-US" dirty="0" err="1"/>
              <a:t>Ketik</a:t>
            </a:r>
            <a:r>
              <a:rPr lang="en-US" dirty="0"/>
              <a:t> </a:t>
            </a:r>
            <a:r>
              <a:rPr lang="en-US" dirty="0" err="1"/>
              <a:t>sama</a:t>
            </a:r>
            <a:r>
              <a:rPr lang="en-US" dirty="0"/>
              <a:t> </a:t>
            </a:r>
            <a:r>
              <a:rPr lang="en-US" dirty="0" err="1"/>
              <a:t>dengan</a:t>
            </a:r>
            <a:r>
              <a:rPr lang="en-US" dirty="0"/>
              <a:t> (=) </a:t>
            </a:r>
            <a:r>
              <a:rPr lang="en-US" dirty="0" err="1"/>
              <a:t>lalu</a:t>
            </a:r>
            <a:r>
              <a:rPr lang="en-US" dirty="0"/>
              <a:t> </a:t>
            </a:r>
            <a:r>
              <a:rPr lang="en-US" dirty="0" err="1"/>
              <a:t>ketik</a:t>
            </a:r>
            <a:r>
              <a:rPr lang="en-US" dirty="0"/>
              <a:t> </a:t>
            </a:r>
            <a:r>
              <a:rPr lang="en-US" dirty="0" err="1"/>
              <a:t>fungsinya</a:t>
            </a:r>
            <a:r>
              <a:rPr lang="en-US" dirty="0"/>
              <a:t>. </a:t>
            </a:r>
            <a:r>
              <a:rPr lang="en-US" dirty="0" err="1"/>
              <a:t>Contoh</a:t>
            </a:r>
            <a:r>
              <a:rPr lang="en-US" dirty="0"/>
              <a:t> </a:t>
            </a:r>
            <a:r>
              <a:rPr lang="en-US" dirty="0">
                <a:solidFill>
                  <a:schemeClr val="accent4"/>
                </a:solidFill>
              </a:rPr>
              <a:t>=SUM </a:t>
            </a:r>
            <a:r>
              <a:rPr lang="en-US" dirty="0" err="1"/>
              <a:t>untuk</a:t>
            </a:r>
            <a:r>
              <a:rPr lang="en-US" dirty="0"/>
              <a:t> </a:t>
            </a:r>
            <a:r>
              <a:rPr lang="en-US" dirty="0" err="1"/>
              <a:t>mendapatkan</a:t>
            </a:r>
            <a:r>
              <a:rPr lang="en-US" dirty="0"/>
              <a:t> total </a:t>
            </a:r>
          </a:p>
          <a:p>
            <a:pPr marL="514350" indent="-514350">
              <a:buFont typeface="+mj-lt"/>
              <a:buAutoNum type="arabicPeriod"/>
            </a:pPr>
            <a:r>
              <a:rPr lang="en-US" dirty="0" err="1"/>
              <a:t>Ketik</a:t>
            </a:r>
            <a:r>
              <a:rPr lang="en-US" dirty="0"/>
              <a:t> </a:t>
            </a:r>
            <a:r>
              <a:rPr lang="en-US" dirty="0" err="1"/>
              <a:t>kurung</a:t>
            </a:r>
            <a:r>
              <a:rPr lang="en-US" dirty="0"/>
              <a:t> </a:t>
            </a:r>
            <a:r>
              <a:rPr lang="en-US" dirty="0" err="1"/>
              <a:t>buka</a:t>
            </a:r>
            <a:r>
              <a:rPr lang="en-US" dirty="0"/>
              <a:t> </a:t>
            </a:r>
            <a:r>
              <a:rPr lang="en-US" dirty="0" err="1"/>
              <a:t>biasa</a:t>
            </a:r>
            <a:r>
              <a:rPr lang="en-US" dirty="0"/>
              <a:t> (</a:t>
            </a:r>
          </a:p>
          <a:p>
            <a:pPr marL="514350" indent="-514350">
              <a:buFont typeface="+mj-lt"/>
              <a:buAutoNum type="arabicPeriod"/>
            </a:pPr>
            <a:r>
              <a:rPr lang="en-US" dirty="0" err="1"/>
              <a:t>Pilih</a:t>
            </a:r>
            <a:r>
              <a:rPr lang="en-US" dirty="0"/>
              <a:t> </a:t>
            </a:r>
            <a:r>
              <a:rPr lang="en-US" dirty="0" err="1"/>
              <a:t>rentang</a:t>
            </a:r>
            <a:r>
              <a:rPr lang="en-US" dirty="0"/>
              <a:t> </a:t>
            </a:r>
            <a:r>
              <a:rPr lang="en-US" dirty="0" err="1"/>
              <a:t>sel</a:t>
            </a:r>
            <a:r>
              <a:rPr lang="en-US" dirty="0"/>
              <a:t> </a:t>
            </a:r>
            <a:r>
              <a:rPr lang="en-US" dirty="0" err="1"/>
              <a:t>dengan</a:t>
            </a:r>
            <a:r>
              <a:rPr lang="en-US" dirty="0"/>
              <a:t> drag </a:t>
            </a:r>
            <a:r>
              <a:rPr lang="en-US" dirty="0" err="1"/>
              <a:t>atau</a:t>
            </a:r>
            <a:r>
              <a:rPr lang="en-US" dirty="0"/>
              <a:t> </a:t>
            </a:r>
            <a:r>
              <a:rPr lang="en-US" dirty="0" err="1"/>
              <a:t>shift+kursor</a:t>
            </a:r>
            <a:r>
              <a:rPr lang="en-US" dirty="0"/>
              <a:t>, </a:t>
            </a:r>
            <a:r>
              <a:rPr lang="en-US" dirty="0" err="1"/>
              <a:t>lalu</a:t>
            </a:r>
            <a:r>
              <a:rPr lang="en-US" dirty="0"/>
              <a:t> </a:t>
            </a:r>
            <a:r>
              <a:rPr lang="en-US" dirty="0" err="1"/>
              <a:t>kurung</a:t>
            </a:r>
            <a:r>
              <a:rPr lang="en-US" dirty="0"/>
              <a:t> </a:t>
            </a:r>
            <a:r>
              <a:rPr lang="en-US" dirty="0" err="1"/>
              <a:t>tutup</a:t>
            </a:r>
            <a:r>
              <a:rPr lang="en-US" dirty="0"/>
              <a:t> </a:t>
            </a:r>
            <a:r>
              <a:rPr lang="en-US" dirty="0" err="1"/>
              <a:t>biasa</a:t>
            </a:r>
            <a:r>
              <a:rPr lang="en-US" dirty="0"/>
              <a:t> )</a:t>
            </a:r>
          </a:p>
          <a:p>
            <a:pPr marL="514350" indent="-514350">
              <a:buFont typeface="+mj-lt"/>
              <a:buAutoNum type="arabicPeriod"/>
            </a:pPr>
            <a:r>
              <a:rPr lang="en-US" dirty="0" err="1"/>
              <a:t>Tekan</a:t>
            </a:r>
            <a:r>
              <a:rPr lang="en-US" dirty="0"/>
              <a:t> Enter</a:t>
            </a:r>
          </a:p>
          <a:p>
            <a:pPr marL="0" indent="0">
              <a:buNone/>
            </a:pPr>
            <a:endParaRPr lang="en-US" dirty="0" smtClean="0"/>
          </a:p>
          <a:p>
            <a:pPr marL="0" indent="0">
              <a:buNone/>
            </a:pPr>
            <a:endParaRPr lang="en-US" dirty="0"/>
          </a:p>
          <a:p>
            <a:pPr marL="0" indent="0">
              <a:buNone/>
            </a:pPr>
            <a:endParaRPr lang="en-US" dirty="0"/>
          </a:p>
          <a:p>
            <a:pPr marL="0" indent="0">
              <a:buNone/>
            </a:pPr>
            <a:r>
              <a:rPr lang="en-US" dirty="0"/>
              <a:t>Syntax:</a:t>
            </a:r>
          </a:p>
          <a:p>
            <a:pPr marL="0" indent="0">
              <a:buNone/>
            </a:pPr>
            <a:r>
              <a:rPr lang="id-ID" dirty="0"/>
              <a:t>=</a:t>
            </a:r>
            <a:r>
              <a:rPr lang="en-US" dirty="0"/>
              <a:t>sum</a:t>
            </a:r>
            <a:r>
              <a:rPr lang="id-ID" dirty="0"/>
              <a:t>(number1, [number2], [number3], …)</a:t>
            </a:r>
          </a:p>
          <a:p>
            <a:pPr marL="0" indent="0">
              <a:buNone/>
            </a:pPr>
            <a:endParaRPr lang="id-ID"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8" name="Picture 7"/>
          <p:cNvPicPr>
            <a:picLocks noChangeAspect="1"/>
          </p:cNvPicPr>
          <p:nvPr/>
        </p:nvPicPr>
        <p:blipFill rotWithShape="1">
          <a:blip r:embed="rId2"/>
          <a:srcRect l="53012" t="45982" r="30925" b="29911"/>
          <a:stretch/>
        </p:blipFill>
        <p:spPr>
          <a:xfrm>
            <a:off x="9263742" y="1077686"/>
            <a:ext cx="2090058" cy="1763485"/>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5676340" y="4705350"/>
            <a:ext cx="5610225" cy="1524000"/>
          </a:xfrm>
          <a:prstGeom prst="rect">
            <a:avLst/>
          </a:prstGeom>
          <a:ln>
            <a:solidFill>
              <a:schemeClr val="tx1"/>
            </a:solidFill>
          </a:ln>
        </p:spPr>
      </p:pic>
    </p:spTree>
    <p:extLst>
      <p:ext uri="{BB962C8B-B14F-4D97-AF65-F5344CB8AC3E}">
        <p14:creationId xmlns:p14="http://schemas.microsoft.com/office/powerpoint/2010/main" val="3515972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Percantik</a:t>
            </a:r>
            <a:r>
              <a:rPr lang="en-US" dirty="0" smtClean="0"/>
              <a:t> </a:t>
            </a:r>
            <a:r>
              <a:rPr lang="en-US" dirty="0" err="1"/>
              <a:t>tabel</a:t>
            </a:r>
            <a:r>
              <a:rPr lang="en-US" dirty="0"/>
              <a:t> </a:t>
            </a:r>
            <a:r>
              <a:rPr lang="en-US" dirty="0" err="1"/>
              <a:t>masing-masing</a:t>
            </a:r>
            <a:endParaRPr lang="en-US" dirty="0"/>
          </a:p>
        </p:txBody>
      </p:sp>
      <p:sp>
        <p:nvSpPr>
          <p:cNvPr id="3" name="Content Placeholder 2"/>
          <p:cNvSpPr>
            <a:spLocks noGrp="1"/>
          </p:cNvSpPr>
          <p:nvPr>
            <p:ph idx="1"/>
          </p:nvPr>
        </p:nvSpPr>
        <p:spPr>
          <a:xfrm>
            <a:off x="8658225" y="2240897"/>
            <a:ext cx="2628340" cy="4417078"/>
          </a:xfrm>
        </p:spPr>
        <p:txBody>
          <a:bodyPr>
            <a:noAutofit/>
          </a:bodyPr>
          <a:lstStyle/>
          <a:p>
            <a:pPr marL="0" indent="0">
              <a:buNone/>
            </a:pPr>
            <a:r>
              <a:rPr lang="en-US" dirty="0" err="1"/>
              <a:t>Sel</a:t>
            </a:r>
            <a:r>
              <a:rPr lang="en-US" dirty="0"/>
              <a:t> </a:t>
            </a:r>
            <a:r>
              <a:rPr lang="en-US" dirty="0" err="1"/>
              <a:t>bertanda</a:t>
            </a:r>
            <a:r>
              <a:rPr lang="en-US" dirty="0"/>
              <a:t> </a:t>
            </a:r>
            <a:r>
              <a:rPr lang="en-US" dirty="0" err="1"/>
              <a:t>merah</a:t>
            </a:r>
            <a:r>
              <a:rPr lang="en-US" dirty="0"/>
              <a:t> </a:t>
            </a:r>
            <a:r>
              <a:rPr lang="en-US" dirty="0" err="1"/>
              <a:t>terlalu</a:t>
            </a:r>
            <a:r>
              <a:rPr lang="en-US" dirty="0"/>
              <a:t> </a:t>
            </a:r>
            <a:r>
              <a:rPr lang="en-US" dirty="0" err="1"/>
              <a:t>lebar</a:t>
            </a:r>
            <a:r>
              <a:rPr lang="en-US" dirty="0"/>
              <a:t>, </a:t>
            </a:r>
            <a:r>
              <a:rPr lang="en-US" dirty="0" err="1"/>
              <a:t>mari</a:t>
            </a:r>
            <a:r>
              <a:rPr lang="en-US" dirty="0"/>
              <a:t> </a:t>
            </a:r>
            <a:r>
              <a:rPr lang="en-US" dirty="0" err="1"/>
              <a:t>kita</a:t>
            </a:r>
            <a:r>
              <a:rPr lang="en-US" dirty="0"/>
              <a:t> </a:t>
            </a:r>
            <a:r>
              <a:rPr lang="en-US" dirty="0" err="1"/>
              <a:t>kecilkan</a:t>
            </a:r>
            <a:endParaRPr lang="id-ID"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11" name="Content Placeholder 2"/>
          <p:cNvPicPr>
            <a:picLocks noChangeAspect="1"/>
          </p:cNvPicPr>
          <p:nvPr/>
        </p:nvPicPr>
        <p:blipFill>
          <a:blip r:embed="rId2"/>
          <a:stretch>
            <a:fillRect/>
          </a:stretch>
        </p:blipFill>
        <p:spPr>
          <a:xfrm>
            <a:off x="1359354" y="1997608"/>
            <a:ext cx="7145740" cy="4763827"/>
          </a:xfrm>
          <a:prstGeom prst="rect">
            <a:avLst/>
          </a:prstGeom>
        </p:spPr>
      </p:pic>
      <p:sp>
        <p:nvSpPr>
          <p:cNvPr id="12" name="Rectangle 11"/>
          <p:cNvSpPr/>
          <p:nvPr/>
        </p:nvSpPr>
        <p:spPr>
          <a:xfrm>
            <a:off x="3716816" y="3551350"/>
            <a:ext cx="1561882" cy="2778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90038" y="4197540"/>
            <a:ext cx="2126777" cy="2935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716815" y="5322652"/>
            <a:ext cx="1561882" cy="2778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360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Mengecilkan</a:t>
            </a:r>
            <a:r>
              <a:rPr lang="en-US" dirty="0" smtClean="0"/>
              <a:t> </a:t>
            </a:r>
            <a:r>
              <a:rPr lang="en-US" dirty="0" err="1" smtClean="0"/>
              <a:t>Sel</a:t>
            </a:r>
            <a:endParaRPr lang="en-US" dirty="0"/>
          </a:p>
        </p:txBody>
      </p:sp>
      <p:sp>
        <p:nvSpPr>
          <p:cNvPr id="3" name="Content Placeholder 2"/>
          <p:cNvSpPr>
            <a:spLocks noGrp="1"/>
          </p:cNvSpPr>
          <p:nvPr>
            <p:ph idx="1"/>
          </p:nvPr>
        </p:nvSpPr>
        <p:spPr>
          <a:xfrm>
            <a:off x="1541928" y="2240897"/>
            <a:ext cx="9744637" cy="4417078"/>
          </a:xfrm>
        </p:spPr>
        <p:txBody>
          <a:bodyPr>
            <a:noAutofit/>
          </a:bodyPr>
          <a:lstStyle/>
          <a:p>
            <a:pPr marL="514350" indent="-514350">
              <a:buFont typeface="+mj-lt"/>
              <a:buAutoNum type="arabicPeriod"/>
            </a:pPr>
            <a:r>
              <a:rPr lang="en-US" dirty="0" err="1"/>
              <a:t>Klik</a:t>
            </a:r>
            <a:r>
              <a:rPr lang="en-US" dirty="0"/>
              <a:t> </a:t>
            </a:r>
            <a:r>
              <a:rPr lang="en-US" dirty="0" err="1"/>
              <a:t>sel</a:t>
            </a:r>
            <a:r>
              <a:rPr lang="en-US" dirty="0"/>
              <a:t> yang </a:t>
            </a:r>
            <a:r>
              <a:rPr lang="en-US" dirty="0" err="1"/>
              <a:t>Anda</a:t>
            </a:r>
            <a:r>
              <a:rPr lang="en-US" dirty="0"/>
              <a:t> </a:t>
            </a:r>
            <a:r>
              <a:rPr lang="en-US" dirty="0" err="1"/>
              <a:t>ingikan</a:t>
            </a:r>
            <a:r>
              <a:rPr lang="en-US" dirty="0"/>
              <a:t> </a:t>
            </a:r>
            <a:r>
              <a:rPr lang="en-US" dirty="0" err="1"/>
              <a:t>lalu</a:t>
            </a:r>
            <a:r>
              <a:rPr lang="en-US" dirty="0"/>
              <a:t> </a:t>
            </a:r>
            <a:r>
              <a:rPr lang="en-US" dirty="0" err="1"/>
              <a:t>kecilkan</a:t>
            </a:r>
            <a:endParaRPr lang="en-US" dirty="0"/>
          </a:p>
          <a:p>
            <a:pPr marL="514350" indent="-514350">
              <a:buFont typeface="+mj-lt"/>
              <a:buAutoNum type="arabicPeriod"/>
            </a:pPr>
            <a:r>
              <a:rPr lang="en-US" dirty="0" err="1"/>
              <a:t>Buka</a:t>
            </a:r>
            <a:r>
              <a:rPr lang="en-US" dirty="0"/>
              <a:t> tab </a:t>
            </a:r>
            <a:r>
              <a:rPr lang="en-US" dirty="0">
                <a:solidFill>
                  <a:schemeClr val="accent4"/>
                </a:solidFill>
              </a:rPr>
              <a:t>Home</a:t>
            </a:r>
            <a:r>
              <a:rPr lang="en-US" dirty="0"/>
              <a:t>, </a:t>
            </a:r>
            <a:r>
              <a:rPr lang="en-US" dirty="0" err="1"/>
              <a:t>lihat</a:t>
            </a:r>
            <a:r>
              <a:rPr lang="en-US" dirty="0"/>
              <a:t> </a:t>
            </a:r>
            <a:r>
              <a:rPr lang="en-US" dirty="0" err="1"/>
              <a:t>grup</a:t>
            </a:r>
            <a:r>
              <a:rPr lang="en-US" dirty="0"/>
              <a:t> </a:t>
            </a:r>
            <a:r>
              <a:rPr lang="en-US" dirty="0">
                <a:solidFill>
                  <a:schemeClr val="accent4"/>
                </a:solidFill>
              </a:rPr>
              <a:t>Alignment</a:t>
            </a:r>
            <a:r>
              <a:rPr lang="en-US" dirty="0"/>
              <a:t>, </a:t>
            </a:r>
            <a:r>
              <a:rPr lang="en-US" dirty="0" err="1"/>
              <a:t>lalu</a:t>
            </a:r>
            <a:r>
              <a:rPr lang="en-US" dirty="0"/>
              <a:t> </a:t>
            </a:r>
            <a:r>
              <a:rPr lang="en-US" dirty="0" err="1"/>
              <a:t>klik</a:t>
            </a:r>
            <a:r>
              <a:rPr lang="en-US" dirty="0"/>
              <a:t> </a:t>
            </a:r>
            <a:r>
              <a:rPr lang="en-US" dirty="0">
                <a:solidFill>
                  <a:schemeClr val="accent4"/>
                </a:solidFill>
              </a:rPr>
              <a:t>Wrap</a:t>
            </a:r>
            <a:r>
              <a:rPr lang="en-US" dirty="0"/>
              <a:t> </a:t>
            </a:r>
            <a:r>
              <a:rPr lang="en-US" dirty="0">
                <a:solidFill>
                  <a:schemeClr val="accent4"/>
                </a:solidFill>
              </a:rPr>
              <a:t>text</a:t>
            </a:r>
          </a:p>
          <a:p>
            <a:pPr marL="514350" indent="-514350">
              <a:buFont typeface="+mj-lt"/>
              <a:buAutoNum type="arabicPeriod"/>
            </a:pPr>
            <a:r>
              <a:rPr lang="en-US" dirty="0" err="1"/>
              <a:t>Lakukan</a:t>
            </a:r>
            <a:r>
              <a:rPr lang="en-US" dirty="0"/>
              <a:t> </a:t>
            </a:r>
            <a:r>
              <a:rPr lang="en-US" dirty="0" err="1"/>
              <a:t>hal</a:t>
            </a:r>
            <a:r>
              <a:rPr lang="en-US" dirty="0"/>
              <a:t> yang </a:t>
            </a:r>
            <a:r>
              <a:rPr lang="en-US" dirty="0" err="1"/>
              <a:t>sama</a:t>
            </a:r>
            <a:r>
              <a:rPr lang="en-US" dirty="0"/>
              <a:t> </a:t>
            </a:r>
            <a:r>
              <a:rPr lang="en-US" dirty="0" err="1"/>
              <a:t>pada</a:t>
            </a:r>
            <a:r>
              <a:rPr lang="en-US" dirty="0"/>
              <a:t> </a:t>
            </a:r>
            <a:r>
              <a:rPr lang="en-US" dirty="0">
                <a:solidFill>
                  <a:schemeClr val="accent4"/>
                </a:solidFill>
              </a:rPr>
              <a:t>Online Project</a:t>
            </a:r>
            <a:r>
              <a:rPr lang="en-US" dirty="0"/>
              <a:t> </a:t>
            </a:r>
            <a:r>
              <a:rPr lang="en-US" dirty="0" err="1">
                <a:solidFill>
                  <a:schemeClr val="accent4"/>
                </a:solidFill>
              </a:rPr>
              <a:t>Colaboration</a:t>
            </a:r>
            <a:r>
              <a:rPr lang="en-US" dirty="0">
                <a:solidFill>
                  <a:schemeClr val="accent4"/>
                </a:solidFill>
              </a:rPr>
              <a:t> tool</a:t>
            </a:r>
          </a:p>
          <a:p>
            <a:pPr marL="514350" indent="-514350">
              <a:buFont typeface="+mj-lt"/>
              <a:buAutoNum type="arabicPeriod"/>
            </a:pPr>
            <a:endParaRPr lang="en-US" dirty="0"/>
          </a:p>
          <a:p>
            <a:pPr marL="514350" indent="-514350">
              <a:buFont typeface="+mj-lt"/>
              <a:buAutoNum type="arabicPeriod"/>
            </a:pPr>
            <a:endParaRPr lang="id-ID"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10" name="Picture 9"/>
          <p:cNvPicPr>
            <a:picLocks noChangeAspect="1"/>
          </p:cNvPicPr>
          <p:nvPr/>
        </p:nvPicPr>
        <p:blipFill rotWithShape="1">
          <a:blip r:embed="rId2"/>
          <a:srcRect r="39266" b="48554"/>
          <a:stretch/>
        </p:blipFill>
        <p:spPr>
          <a:xfrm>
            <a:off x="395786" y="3538085"/>
            <a:ext cx="6032310" cy="2872849"/>
          </a:xfrm>
          <a:prstGeom prst="rect">
            <a:avLst/>
          </a:prstGeom>
          <a:ln>
            <a:solidFill>
              <a:schemeClr val="tx1"/>
            </a:solidFill>
          </a:ln>
        </p:spPr>
      </p:pic>
      <p:sp>
        <p:nvSpPr>
          <p:cNvPr id="11" name="Rectangle 10"/>
          <p:cNvSpPr/>
          <p:nvPr/>
        </p:nvSpPr>
        <p:spPr>
          <a:xfrm>
            <a:off x="2177605" y="5317882"/>
            <a:ext cx="674777" cy="2640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67736" y="3906882"/>
            <a:ext cx="674777" cy="2640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6608578" y="3538085"/>
            <a:ext cx="5322528" cy="1593473"/>
          </a:xfrm>
          <a:prstGeom prst="rect">
            <a:avLst/>
          </a:prstGeom>
          <a:ln>
            <a:solidFill>
              <a:schemeClr val="tx1"/>
            </a:solidFill>
          </a:ln>
        </p:spPr>
      </p:pic>
    </p:spTree>
    <p:extLst>
      <p:ext uri="{BB962C8B-B14F-4D97-AF65-F5344CB8AC3E}">
        <p14:creationId xmlns:p14="http://schemas.microsoft.com/office/powerpoint/2010/main" val="1325737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Percantik</a:t>
            </a:r>
            <a:r>
              <a:rPr lang="en-US" dirty="0" smtClean="0"/>
              <a:t> </a:t>
            </a:r>
            <a:r>
              <a:rPr lang="en-US" dirty="0" err="1" smtClean="0"/>
              <a:t>Lagi</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445579" y="1243666"/>
            <a:ext cx="5038725" cy="5095875"/>
          </a:xfrm>
          <a:prstGeom prst="rect">
            <a:avLst/>
          </a:prstGeom>
          <a:ln>
            <a:solidFill>
              <a:schemeClr val="tx1"/>
            </a:solidFill>
          </a:ln>
        </p:spPr>
      </p:pic>
      <p:sp>
        <p:nvSpPr>
          <p:cNvPr id="5"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3354355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IF</a:t>
            </a:r>
            <a:endParaRPr lang="en-US" dirty="0"/>
          </a:p>
        </p:txBody>
      </p:sp>
      <p:sp>
        <p:nvSpPr>
          <p:cNvPr id="3" name="Content Placeholder 2"/>
          <p:cNvSpPr>
            <a:spLocks noGrp="1"/>
          </p:cNvSpPr>
          <p:nvPr>
            <p:ph idx="1"/>
          </p:nvPr>
        </p:nvSpPr>
        <p:spPr/>
        <p:txBody>
          <a:bodyPr/>
          <a:lstStyle/>
          <a:p>
            <a:r>
              <a:rPr lang="en-US" dirty="0" err="1"/>
              <a:t>Rumus</a:t>
            </a:r>
            <a:r>
              <a:rPr lang="en-US" dirty="0"/>
              <a:t>:</a:t>
            </a:r>
            <a:r>
              <a:rPr lang="en-US" dirty="0">
                <a:solidFill>
                  <a:schemeClr val="accent4"/>
                </a:solidFill>
              </a:rPr>
              <a:t> =IF(</a:t>
            </a:r>
            <a:r>
              <a:rPr lang="en-US" dirty="0" err="1">
                <a:solidFill>
                  <a:schemeClr val="accent4"/>
                </a:solidFill>
              </a:rPr>
              <a:t>Sesuatu</a:t>
            </a:r>
            <a:r>
              <a:rPr lang="en-US" dirty="0">
                <a:solidFill>
                  <a:schemeClr val="accent4"/>
                </a:solidFill>
              </a:rPr>
              <a:t> yang </a:t>
            </a:r>
            <a:r>
              <a:rPr lang="en-US" dirty="0" err="1">
                <a:solidFill>
                  <a:schemeClr val="accent4"/>
                </a:solidFill>
              </a:rPr>
              <a:t>Benar</a:t>
            </a:r>
            <a:r>
              <a:rPr lang="en-US" dirty="0">
                <a:solidFill>
                  <a:schemeClr val="accent4"/>
                </a:solidFill>
              </a:rPr>
              <a:t>, </a:t>
            </a:r>
            <a:r>
              <a:rPr lang="en-US" dirty="0" err="1">
                <a:solidFill>
                  <a:schemeClr val="accent4"/>
                </a:solidFill>
              </a:rPr>
              <a:t>lakukanlah</a:t>
            </a:r>
            <a:r>
              <a:rPr lang="en-US" dirty="0">
                <a:solidFill>
                  <a:schemeClr val="accent4"/>
                </a:solidFill>
              </a:rPr>
              <a:t> </a:t>
            </a:r>
            <a:r>
              <a:rPr lang="en-US" dirty="0" err="1">
                <a:solidFill>
                  <a:schemeClr val="accent4"/>
                </a:solidFill>
              </a:rPr>
              <a:t>sesuatu</a:t>
            </a:r>
            <a:r>
              <a:rPr lang="en-US" dirty="0">
                <a:solidFill>
                  <a:schemeClr val="accent4"/>
                </a:solidFill>
              </a:rPr>
              <a:t>, </a:t>
            </a:r>
            <a:r>
              <a:rPr lang="en-US" dirty="0" err="1">
                <a:solidFill>
                  <a:schemeClr val="accent4"/>
                </a:solidFill>
              </a:rPr>
              <a:t>jika</a:t>
            </a:r>
            <a:r>
              <a:rPr lang="en-US" dirty="0">
                <a:solidFill>
                  <a:schemeClr val="accent4"/>
                </a:solidFill>
              </a:rPr>
              <a:t> </a:t>
            </a:r>
            <a:r>
              <a:rPr lang="en-US" dirty="0" err="1">
                <a:solidFill>
                  <a:schemeClr val="accent4"/>
                </a:solidFill>
              </a:rPr>
              <a:t>tidak</a:t>
            </a:r>
            <a:r>
              <a:rPr lang="en-US" dirty="0">
                <a:solidFill>
                  <a:schemeClr val="accent4"/>
                </a:solidFill>
              </a:rPr>
              <a:t> </a:t>
            </a:r>
            <a:r>
              <a:rPr lang="en-US" dirty="0" err="1">
                <a:solidFill>
                  <a:schemeClr val="accent4"/>
                </a:solidFill>
              </a:rPr>
              <a:t>lakukanlah</a:t>
            </a:r>
            <a:r>
              <a:rPr lang="en-US" dirty="0">
                <a:solidFill>
                  <a:schemeClr val="accent4"/>
                </a:solidFill>
              </a:rPr>
              <a:t> </a:t>
            </a:r>
            <a:r>
              <a:rPr lang="en-US" dirty="0" err="1">
                <a:solidFill>
                  <a:schemeClr val="accent4"/>
                </a:solidFill>
              </a:rPr>
              <a:t>hal</a:t>
            </a:r>
            <a:r>
              <a:rPr lang="en-US" dirty="0">
                <a:solidFill>
                  <a:schemeClr val="accent4"/>
                </a:solidFill>
              </a:rPr>
              <a:t> lain)</a:t>
            </a:r>
          </a:p>
          <a:p>
            <a:r>
              <a:rPr lang="en-US" dirty="0" err="1"/>
              <a:t>Misal</a:t>
            </a:r>
            <a:r>
              <a:rPr lang="en-US" dirty="0"/>
              <a:t>, </a:t>
            </a:r>
            <a:r>
              <a:rPr lang="en-US" dirty="0" err="1"/>
              <a:t>jika</a:t>
            </a:r>
            <a:r>
              <a:rPr lang="en-US" dirty="0"/>
              <a:t> </a:t>
            </a:r>
            <a:r>
              <a:rPr lang="en-US" dirty="0" err="1"/>
              <a:t>Kuantitas</a:t>
            </a:r>
            <a:r>
              <a:rPr lang="en-US" dirty="0"/>
              <a:t> </a:t>
            </a:r>
            <a:r>
              <a:rPr lang="en-US" dirty="0" err="1"/>
              <a:t>lebih</a:t>
            </a:r>
            <a:r>
              <a:rPr lang="en-US" dirty="0"/>
              <a:t> </a:t>
            </a:r>
            <a:r>
              <a:rPr lang="en-US" dirty="0" err="1"/>
              <a:t>dari</a:t>
            </a:r>
            <a:r>
              <a:rPr lang="en-US" dirty="0"/>
              <a:t> 2, </a:t>
            </a:r>
            <a:r>
              <a:rPr lang="en-US" dirty="0" err="1"/>
              <a:t>maka</a:t>
            </a:r>
            <a:r>
              <a:rPr lang="en-US" dirty="0"/>
              <a:t> </a:t>
            </a:r>
            <a:r>
              <a:rPr lang="en-US" dirty="0" err="1"/>
              <a:t>akan</a:t>
            </a:r>
            <a:r>
              <a:rPr lang="en-US" dirty="0"/>
              <a:t> </a:t>
            </a:r>
            <a:r>
              <a:rPr lang="en-US" dirty="0" err="1"/>
              <a:t>muncul</a:t>
            </a:r>
            <a:r>
              <a:rPr lang="en-US" dirty="0"/>
              <a:t> “</a:t>
            </a:r>
            <a:r>
              <a:rPr lang="en-US" dirty="0" err="1"/>
              <a:t>Banyak</a:t>
            </a:r>
            <a:r>
              <a:rPr lang="en-US" dirty="0"/>
              <a:t>”, </a:t>
            </a:r>
            <a:r>
              <a:rPr lang="en-US" dirty="0" err="1"/>
              <a:t>jika</a:t>
            </a:r>
            <a:r>
              <a:rPr lang="en-US" dirty="0"/>
              <a:t> </a:t>
            </a:r>
            <a:r>
              <a:rPr lang="en-US" dirty="0" err="1"/>
              <a:t>tidak</a:t>
            </a:r>
            <a:r>
              <a:rPr lang="en-US" dirty="0"/>
              <a:t> “</a:t>
            </a:r>
            <a:r>
              <a:rPr lang="en-US" dirty="0" err="1"/>
              <a:t>Sedikit</a:t>
            </a:r>
            <a:r>
              <a:rPr lang="en-US" dirty="0"/>
              <a:t>”</a:t>
            </a:r>
          </a:p>
          <a:p>
            <a:r>
              <a:rPr lang="en-US" dirty="0"/>
              <a:t>Formula: =IF(C8&gt;2, "</a:t>
            </a:r>
            <a:r>
              <a:rPr lang="en-US" dirty="0" err="1"/>
              <a:t>Banyak</a:t>
            </a:r>
            <a:r>
              <a:rPr lang="en-US" dirty="0"/>
              <a:t>","</a:t>
            </a:r>
            <a:r>
              <a:rPr lang="en-US" dirty="0" err="1"/>
              <a:t>Sedikit</a:t>
            </a:r>
            <a:r>
              <a:rPr lang="en-US" dirty="0"/>
              <a:t>")</a:t>
            </a:r>
          </a:p>
          <a:p>
            <a:endParaRPr lang="en-US" dirty="0"/>
          </a:p>
        </p:txBody>
      </p:sp>
      <p:pic>
        <p:nvPicPr>
          <p:cNvPr id="4" name="Picture 3"/>
          <p:cNvPicPr>
            <a:picLocks noChangeAspect="1"/>
          </p:cNvPicPr>
          <p:nvPr/>
        </p:nvPicPr>
        <p:blipFill>
          <a:blip r:embed="rId2"/>
          <a:stretch>
            <a:fillRect/>
          </a:stretch>
        </p:blipFill>
        <p:spPr>
          <a:xfrm>
            <a:off x="588943" y="4568381"/>
            <a:ext cx="6053739" cy="1307978"/>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935062" y="4537230"/>
            <a:ext cx="4351503" cy="1360459"/>
          </a:xfrm>
          <a:prstGeom prst="rect">
            <a:avLst/>
          </a:prstGeom>
          <a:ln>
            <a:solidFill>
              <a:schemeClr val="tx1"/>
            </a:solidFill>
          </a:ln>
        </p:spPr>
      </p:pic>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2989175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pPr marL="0" indent="0">
              <a:buNone/>
            </a:pPr>
            <a:r>
              <a:rPr lang="en-US" dirty="0" err="1"/>
              <a:t>Menambahkan</a:t>
            </a:r>
            <a:r>
              <a:rPr lang="en-US" dirty="0"/>
              <a:t> </a:t>
            </a:r>
            <a:r>
              <a:rPr lang="en-US" dirty="0" err="1"/>
              <a:t>kolom</a:t>
            </a:r>
            <a:r>
              <a:rPr lang="en-US" dirty="0"/>
              <a:t> </a:t>
            </a:r>
            <a:r>
              <a:rPr lang="en-US" dirty="0" err="1"/>
              <a:t>pada</a:t>
            </a:r>
            <a:r>
              <a:rPr lang="en-US" dirty="0"/>
              <a:t> Excel</a:t>
            </a:r>
          </a:p>
          <a:p>
            <a:pPr marL="514350" indent="-514350">
              <a:buFont typeface="+mj-lt"/>
              <a:buAutoNum type="arabicPeriod"/>
            </a:pPr>
            <a:r>
              <a:rPr lang="en-US" dirty="0" err="1">
                <a:solidFill>
                  <a:schemeClr val="accent4"/>
                </a:solidFill>
              </a:rPr>
              <a:t>Klik</a:t>
            </a:r>
            <a:r>
              <a:rPr lang="en-US" dirty="0">
                <a:solidFill>
                  <a:schemeClr val="accent4"/>
                </a:solidFill>
              </a:rPr>
              <a:t> </a:t>
            </a:r>
            <a:r>
              <a:rPr lang="en-US" dirty="0" err="1">
                <a:solidFill>
                  <a:schemeClr val="accent4"/>
                </a:solidFill>
              </a:rPr>
              <a:t>kolom</a:t>
            </a:r>
            <a:r>
              <a:rPr lang="en-US" dirty="0">
                <a:solidFill>
                  <a:schemeClr val="accent4"/>
                </a:solidFill>
              </a:rPr>
              <a:t> </a:t>
            </a:r>
            <a:r>
              <a:rPr lang="en-US" dirty="0" err="1">
                <a:solidFill>
                  <a:schemeClr val="accent4"/>
                </a:solidFill>
              </a:rPr>
              <a:t>atas</a:t>
            </a:r>
            <a:r>
              <a:rPr lang="en-US" dirty="0"/>
              <a:t>, </a:t>
            </a:r>
            <a:r>
              <a:rPr lang="en-US" dirty="0" err="1"/>
              <a:t>hingga</a:t>
            </a:r>
            <a:r>
              <a:rPr lang="en-US" dirty="0"/>
              <a:t> </a:t>
            </a:r>
            <a:r>
              <a:rPr lang="en-US" dirty="0" err="1"/>
              <a:t>kolom</a:t>
            </a:r>
            <a:r>
              <a:rPr lang="en-US" dirty="0"/>
              <a:t> </a:t>
            </a:r>
            <a:r>
              <a:rPr lang="en-US" dirty="0" err="1"/>
              <a:t>tersebut</a:t>
            </a:r>
            <a:r>
              <a:rPr lang="en-US" dirty="0"/>
              <a:t> </a:t>
            </a:r>
            <a:r>
              <a:rPr lang="en-US" dirty="0" err="1"/>
              <a:t>tersorot</a:t>
            </a:r>
            <a:r>
              <a:rPr lang="en-US" dirty="0"/>
              <a:t> </a:t>
            </a:r>
            <a:r>
              <a:rPr lang="en-US" dirty="0" err="1"/>
              <a:t>semua</a:t>
            </a:r>
            <a:endParaRPr lang="en-US" dirty="0"/>
          </a:p>
          <a:p>
            <a:pPr marL="514350" indent="-514350">
              <a:buFont typeface="+mj-lt"/>
              <a:buAutoNum type="arabicPeriod"/>
            </a:pPr>
            <a:r>
              <a:rPr lang="en-US" dirty="0" err="1"/>
              <a:t>Klik</a:t>
            </a:r>
            <a:r>
              <a:rPr lang="en-US" dirty="0"/>
              <a:t> </a:t>
            </a:r>
            <a:r>
              <a:rPr lang="en-US" dirty="0" err="1"/>
              <a:t>kanan</a:t>
            </a:r>
            <a:r>
              <a:rPr lang="en-US" dirty="0"/>
              <a:t>, </a:t>
            </a:r>
            <a:r>
              <a:rPr lang="en-US" dirty="0" err="1"/>
              <a:t>pilih</a:t>
            </a:r>
            <a:r>
              <a:rPr lang="en-US" dirty="0"/>
              <a:t> </a:t>
            </a:r>
            <a:r>
              <a:rPr lang="en-US" dirty="0">
                <a:solidFill>
                  <a:schemeClr val="accent4"/>
                </a:solidFill>
              </a:rPr>
              <a:t>Insert</a:t>
            </a:r>
          </a:p>
          <a:p>
            <a:endParaRPr lang="en-US" dirty="0"/>
          </a:p>
          <a:p>
            <a:endParaRPr lang="en-US" dirty="0"/>
          </a:p>
          <a:p>
            <a:pPr marL="0" indent="0">
              <a:buNone/>
            </a:pPr>
            <a:endParaRPr lang="en-US" dirty="0"/>
          </a:p>
        </p:txBody>
      </p:sp>
      <p:pic>
        <p:nvPicPr>
          <p:cNvPr id="4" name="Picture 3"/>
          <p:cNvPicPr>
            <a:picLocks noChangeAspect="1"/>
          </p:cNvPicPr>
          <p:nvPr/>
        </p:nvPicPr>
        <p:blipFill rotWithShape="1">
          <a:blip r:embed="rId2"/>
          <a:srcRect r="29496" b="32589"/>
          <a:stretch/>
        </p:blipFill>
        <p:spPr>
          <a:xfrm>
            <a:off x="87992" y="3607023"/>
            <a:ext cx="5740637" cy="3099534"/>
          </a:xfrm>
          <a:prstGeom prst="rect">
            <a:avLst/>
          </a:prstGeom>
          <a:ln>
            <a:solidFill>
              <a:schemeClr val="tx1"/>
            </a:solidFill>
          </a:ln>
        </p:spPr>
      </p:pic>
      <p:pic>
        <p:nvPicPr>
          <p:cNvPr id="5" name="Picture 4"/>
          <p:cNvPicPr>
            <a:picLocks noChangeAspect="1"/>
          </p:cNvPicPr>
          <p:nvPr/>
        </p:nvPicPr>
        <p:blipFill rotWithShape="1">
          <a:blip r:embed="rId3"/>
          <a:srcRect r="20084" b="32391"/>
          <a:stretch/>
        </p:blipFill>
        <p:spPr>
          <a:xfrm>
            <a:off x="5900964" y="3728363"/>
            <a:ext cx="6233886" cy="2978194"/>
          </a:xfrm>
          <a:prstGeom prst="rect">
            <a:avLst/>
          </a:prstGeom>
          <a:ln>
            <a:solidFill>
              <a:schemeClr val="tx1"/>
            </a:solidFill>
          </a:ln>
        </p:spPr>
      </p:pic>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322380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a:t>
            </a:r>
            <a:r>
              <a:rPr lang="en-US" dirty="0" err="1" smtClean="0"/>
              <a:t>Lanjutan</a:t>
            </a:r>
            <a:endParaRPr lang="en-US" dirty="0"/>
          </a:p>
        </p:txBody>
      </p:sp>
      <p:sp>
        <p:nvSpPr>
          <p:cNvPr id="3" name="Content Placeholder 2"/>
          <p:cNvSpPr>
            <a:spLocks noGrp="1"/>
          </p:cNvSpPr>
          <p:nvPr>
            <p:ph idx="1"/>
          </p:nvPr>
        </p:nvSpPr>
        <p:spPr/>
        <p:txBody>
          <a:bodyPr/>
          <a:lstStyle/>
          <a:p>
            <a:pPr marL="0" indent="0">
              <a:buNone/>
            </a:pPr>
            <a:r>
              <a:rPr lang="en-US" dirty="0"/>
              <a:t>Formula </a:t>
            </a:r>
            <a:r>
              <a:rPr lang="en-US" dirty="0" err="1"/>
              <a:t>pada</a:t>
            </a:r>
            <a:r>
              <a:rPr lang="en-US" dirty="0"/>
              <a:t> Excel </a:t>
            </a:r>
            <a:r>
              <a:rPr lang="en-US" dirty="0" err="1"/>
              <a:t>didahulukan</a:t>
            </a:r>
            <a:r>
              <a:rPr lang="en-US" dirty="0"/>
              <a:t> yang </a:t>
            </a:r>
            <a:r>
              <a:rPr lang="en-US" dirty="0" err="1"/>
              <a:t>ada</a:t>
            </a:r>
            <a:r>
              <a:rPr lang="en-US" dirty="0"/>
              <a:t> di </a:t>
            </a:r>
            <a:r>
              <a:rPr lang="en-US" dirty="0" err="1"/>
              <a:t>dalam</a:t>
            </a:r>
            <a:r>
              <a:rPr lang="en-US" dirty="0"/>
              <a:t> </a:t>
            </a:r>
            <a:r>
              <a:rPr lang="en-US" dirty="0" err="1"/>
              <a:t>kurung</a:t>
            </a:r>
            <a:endParaRPr lang="en-US" dirty="0"/>
          </a:p>
          <a:p>
            <a:pPr marL="0" indent="0">
              <a:buNone/>
            </a:pPr>
            <a:r>
              <a:rPr lang="en-US" dirty="0" err="1"/>
              <a:t>Misal</a:t>
            </a:r>
            <a:r>
              <a:rPr lang="en-US" dirty="0"/>
              <a:t>, </a:t>
            </a:r>
            <a:r>
              <a:rPr lang="en-US" dirty="0" err="1"/>
              <a:t>mencari</a:t>
            </a:r>
            <a:r>
              <a:rPr lang="en-US" dirty="0"/>
              <a:t> </a:t>
            </a:r>
            <a:r>
              <a:rPr lang="en-US" dirty="0" err="1"/>
              <a:t>Jumlah</a:t>
            </a:r>
            <a:r>
              <a:rPr lang="en-US" dirty="0"/>
              <a:t> </a:t>
            </a:r>
            <a:r>
              <a:rPr lang="en-US" dirty="0" err="1"/>
              <a:t>harga</a:t>
            </a:r>
            <a:r>
              <a:rPr lang="en-US" dirty="0"/>
              <a:t> + </a:t>
            </a:r>
            <a:r>
              <a:rPr lang="en-US" dirty="0" err="1"/>
              <a:t>pajak</a:t>
            </a:r>
            <a:r>
              <a:rPr lang="en-US" dirty="0"/>
              <a:t> 5%</a:t>
            </a:r>
          </a:p>
          <a:p>
            <a:pPr marL="0" indent="0">
              <a:buNone/>
            </a:pPr>
            <a:r>
              <a:rPr lang="en-US" dirty="0"/>
              <a:t>=(E8+(</a:t>
            </a:r>
            <a:r>
              <a:rPr lang="en-US" dirty="0">
                <a:solidFill>
                  <a:srgbClr val="FF0000"/>
                </a:solidFill>
              </a:rPr>
              <a:t>E8*</a:t>
            </a:r>
            <a:r>
              <a:rPr lang="en-US" dirty="0">
                <a:solidFill>
                  <a:schemeClr val="accent4"/>
                </a:solidFill>
              </a:rPr>
              <a:t>(5/100)</a:t>
            </a:r>
            <a:r>
              <a:rPr lang="en-US" dirty="0">
                <a:solidFill>
                  <a:srgbClr val="FF0000"/>
                </a:solidFill>
              </a:rPr>
              <a:t>)</a:t>
            </a:r>
            <a:r>
              <a:rPr lang="en-US" dirty="0"/>
              <a:t>)</a:t>
            </a:r>
          </a:p>
          <a:p>
            <a:pPr marL="0" indent="0">
              <a:buNone/>
            </a:pPr>
            <a:endParaRPr lang="en-US" dirty="0">
              <a:solidFill>
                <a:schemeClr val="bg1"/>
              </a:solidFill>
            </a:endParaRPr>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8" name="Picture 7"/>
          <p:cNvPicPr>
            <a:picLocks noChangeAspect="1"/>
          </p:cNvPicPr>
          <p:nvPr/>
        </p:nvPicPr>
        <p:blipFill>
          <a:blip r:embed="rId2"/>
          <a:stretch>
            <a:fillRect/>
          </a:stretch>
        </p:blipFill>
        <p:spPr>
          <a:xfrm>
            <a:off x="5535374" y="3204678"/>
            <a:ext cx="6486525" cy="3552825"/>
          </a:xfrm>
          <a:prstGeom prst="rect">
            <a:avLst/>
          </a:prstGeom>
          <a:ln>
            <a:solidFill>
              <a:schemeClr val="tx1"/>
            </a:solidFill>
          </a:ln>
        </p:spPr>
      </p:pic>
    </p:spTree>
    <p:extLst>
      <p:ext uri="{BB962C8B-B14F-4D97-AF65-F5344CB8AC3E}">
        <p14:creationId xmlns:p14="http://schemas.microsoft.com/office/powerpoint/2010/main" val="334548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a:xfrm>
            <a:off x="1541928" y="1243666"/>
            <a:ext cx="9744637" cy="997231"/>
          </a:xfrm>
        </p:spPr>
        <p:txBody>
          <a:bodyPr>
            <a:normAutofit/>
          </a:bodyPr>
          <a:lstStyle/>
          <a:p>
            <a:r>
              <a:rPr lang="en-US" sz="4400" dirty="0" smtClean="0"/>
              <a:t>Ribbon - Home</a:t>
            </a:r>
            <a:endParaRPr lang="en-ID" sz="4400" dirty="0"/>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
        <p:nvSpPr>
          <p:cNvPr id="7" name="Rectangle 3"/>
          <p:cNvSpPr txBox="1">
            <a:spLocks noChangeArrowheads="1"/>
          </p:cNvSpPr>
          <p:nvPr/>
        </p:nvSpPr>
        <p:spPr>
          <a:xfrm>
            <a:off x="443672" y="3779411"/>
            <a:ext cx="11263085" cy="17417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dirty="0" smtClean="0"/>
              <a:t>Home </a:t>
            </a:r>
            <a:r>
              <a:rPr lang="id-ID" dirty="0" smtClean="0"/>
              <a:t>adalah tab yang paling banyak digunakan; menggabungkan semua fitur pemformatan teks dan sel seperti font dan perubahan paragraf. Tab Beranda juga mencakup elemen pemformatan spreadsheet dasar seperti </a:t>
            </a:r>
            <a:r>
              <a:rPr lang="en-US" dirty="0" smtClean="0"/>
              <a:t>text wrap, merging cells and cell style.</a:t>
            </a:r>
            <a:endParaRPr lang="en-US" dirty="0"/>
          </a:p>
        </p:txBody>
      </p:sp>
      <p:pic>
        <p:nvPicPr>
          <p:cNvPr id="9" name="Picture 8"/>
          <p:cNvPicPr>
            <a:picLocks noChangeAspect="1"/>
          </p:cNvPicPr>
          <p:nvPr/>
        </p:nvPicPr>
        <p:blipFill>
          <a:blip r:embed="rId2"/>
          <a:stretch>
            <a:fillRect/>
          </a:stretch>
        </p:blipFill>
        <p:spPr>
          <a:xfrm>
            <a:off x="328917" y="2240897"/>
            <a:ext cx="11558823" cy="1266371"/>
          </a:xfrm>
          <a:prstGeom prst="rect">
            <a:avLst/>
          </a:prstGeom>
        </p:spPr>
      </p:pic>
    </p:spTree>
    <p:extLst>
      <p:ext uri="{BB962C8B-B14F-4D97-AF65-F5344CB8AC3E}">
        <p14:creationId xmlns:p14="http://schemas.microsoft.com/office/powerpoint/2010/main" val="2251794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di Excel MIN-MAX</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t>
            </a:r>
            <a:r>
              <a:rPr lang="en-US" dirty="0" err="1"/>
              <a:t>Lanjutan</a:t>
            </a:r>
            <a:r>
              <a:rPr lang="en-US" dirty="0"/>
              <a:t>) </a:t>
            </a:r>
            <a:r>
              <a:rPr lang="en-US" dirty="0" err="1"/>
              <a:t>Buat</a:t>
            </a:r>
            <a:r>
              <a:rPr lang="en-US" dirty="0"/>
              <a:t> Formula </a:t>
            </a:r>
            <a:r>
              <a:rPr lang="en-US" dirty="0" err="1"/>
              <a:t>dengan</a:t>
            </a:r>
            <a:r>
              <a:rPr lang="en-US" dirty="0"/>
              <a:t> </a:t>
            </a:r>
            <a:r>
              <a:rPr lang="en-US" dirty="0" err="1"/>
              <a:t>Fungsi</a:t>
            </a:r>
            <a:r>
              <a:rPr lang="en-US" dirty="0"/>
              <a:t> </a:t>
            </a:r>
            <a:r>
              <a:rPr lang="en-US" dirty="0" err="1"/>
              <a:t>Bawaan</a:t>
            </a:r>
            <a:r>
              <a:rPr lang="en-US" dirty="0"/>
              <a:t>	</a:t>
            </a:r>
          </a:p>
          <a:p>
            <a:pPr marL="514350" indent="-514350">
              <a:buFont typeface="+mj-lt"/>
              <a:buAutoNum type="arabicPeriod"/>
            </a:pPr>
            <a:r>
              <a:rPr lang="en-US" dirty="0" err="1"/>
              <a:t>Klik</a:t>
            </a:r>
            <a:r>
              <a:rPr lang="en-US" dirty="0"/>
              <a:t> </a:t>
            </a:r>
            <a:r>
              <a:rPr lang="en-US" dirty="0" err="1"/>
              <a:t>sel</a:t>
            </a:r>
            <a:r>
              <a:rPr lang="en-US" dirty="0"/>
              <a:t> </a:t>
            </a:r>
            <a:r>
              <a:rPr lang="en-US" dirty="0" err="1"/>
              <a:t>tempat</a:t>
            </a:r>
            <a:r>
              <a:rPr lang="en-US" dirty="0"/>
              <a:t> </a:t>
            </a:r>
            <a:r>
              <a:rPr lang="en-US" dirty="0" err="1"/>
              <a:t>Anda</a:t>
            </a:r>
            <a:r>
              <a:rPr lang="en-US" dirty="0"/>
              <a:t> </a:t>
            </a:r>
            <a:r>
              <a:rPr lang="en-US" dirty="0" err="1"/>
              <a:t>ingin</a:t>
            </a:r>
            <a:r>
              <a:rPr lang="en-US" dirty="0"/>
              <a:t> </a:t>
            </a:r>
            <a:r>
              <a:rPr lang="en-US" dirty="0" err="1"/>
              <a:t>memasukkan</a:t>
            </a:r>
            <a:r>
              <a:rPr lang="en-US" dirty="0"/>
              <a:t> </a:t>
            </a:r>
            <a:r>
              <a:rPr lang="en-US" dirty="0" err="1"/>
              <a:t>rumus</a:t>
            </a:r>
            <a:r>
              <a:rPr lang="en-US" dirty="0"/>
              <a:t>.</a:t>
            </a:r>
          </a:p>
          <a:p>
            <a:pPr marL="514350" indent="-514350">
              <a:buFont typeface="+mj-lt"/>
              <a:buAutoNum type="arabicPeriod"/>
            </a:pPr>
            <a:r>
              <a:rPr lang="en-US" dirty="0" err="1"/>
              <a:t>Ketik</a:t>
            </a:r>
            <a:r>
              <a:rPr lang="en-US" dirty="0"/>
              <a:t> </a:t>
            </a:r>
            <a:r>
              <a:rPr lang="en-US" dirty="0" err="1"/>
              <a:t>sama</a:t>
            </a:r>
            <a:r>
              <a:rPr lang="en-US" dirty="0"/>
              <a:t> </a:t>
            </a:r>
            <a:r>
              <a:rPr lang="en-US" dirty="0" err="1"/>
              <a:t>dengan</a:t>
            </a:r>
            <a:r>
              <a:rPr lang="en-US" dirty="0"/>
              <a:t> (=) </a:t>
            </a:r>
            <a:r>
              <a:rPr lang="en-US" dirty="0" err="1"/>
              <a:t>lalu</a:t>
            </a:r>
            <a:r>
              <a:rPr lang="en-US" dirty="0"/>
              <a:t> </a:t>
            </a:r>
            <a:r>
              <a:rPr lang="en-US" dirty="0" err="1"/>
              <a:t>ketik</a:t>
            </a:r>
            <a:r>
              <a:rPr lang="en-US" dirty="0"/>
              <a:t> </a:t>
            </a:r>
            <a:r>
              <a:rPr lang="en-US" dirty="0" err="1"/>
              <a:t>fungsinya</a:t>
            </a:r>
            <a:r>
              <a:rPr lang="en-US" dirty="0"/>
              <a:t>.</a:t>
            </a:r>
          </a:p>
          <a:p>
            <a:pPr marL="971550" lvl="1" indent="-514350">
              <a:buFont typeface="+mj-lt"/>
              <a:buAutoNum type="alphaLcParenR"/>
            </a:pPr>
            <a:r>
              <a:rPr lang="en-US" dirty="0">
                <a:solidFill>
                  <a:schemeClr val="accent4"/>
                </a:solidFill>
              </a:rPr>
              <a:t>=MIN </a:t>
            </a:r>
            <a:r>
              <a:rPr lang="en-US" dirty="0" err="1"/>
              <a:t>untuk</a:t>
            </a:r>
            <a:r>
              <a:rPr lang="en-US" dirty="0"/>
              <a:t> </a:t>
            </a:r>
            <a:r>
              <a:rPr lang="en-US" dirty="0" err="1"/>
              <a:t>mencari</a:t>
            </a:r>
            <a:r>
              <a:rPr lang="en-US" dirty="0"/>
              <a:t> </a:t>
            </a:r>
            <a:r>
              <a:rPr lang="en-US" dirty="0" err="1"/>
              <a:t>nilai</a:t>
            </a:r>
            <a:r>
              <a:rPr lang="en-US" dirty="0"/>
              <a:t> </a:t>
            </a:r>
            <a:r>
              <a:rPr lang="en-US" dirty="0" err="1"/>
              <a:t>terkecil</a:t>
            </a:r>
            <a:endParaRPr lang="en-US" dirty="0"/>
          </a:p>
          <a:p>
            <a:pPr marL="971550" lvl="1" indent="-514350">
              <a:buFont typeface="+mj-lt"/>
              <a:buAutoNum type="alphaLcParenR"/>
            </a:pPr>
            <a:r>
              <a:rPr lang="en-US" dirty="0">
                <a:solidFill>
                  <a:schemeClr val="accent4"/>
                </a:solidFill>
              </a:rPr>
              <a:t>=MAX </a:t>
            </a:r>
            <a:r>
              <a:rPr lang="en-US" dirty="0" err="1"/>
              <a:t>untuk</a:t>
            </a:r>
            <a:r>
              <a:rPr lang="en-US" dirty="0"/>
              <a:t> </a:t>
            </a:r>
            <a:r>
              <a:rPr lang="en-US" dirty="0" err="1"/>
              <a:t>mencari</a:t>
            </a:r>
            <a:r>
              <a:rPr lang="en-US" dirty="0"/>
              <a:t> </a:t>
            </a:r>
            <a:r>
              <a:rPr lang="en-US" dirty="0" err="1"/>
              <a:t>nilai</a:t>
            </a:r>
            <a:r>
              <a:rPr lang="en-US" dirty="0"/>
              <a:t> </a:t>
            </a:r>
            <a:r>
              <a:rPr lang="en-US" dirty="0" err="1"/>
              <a:t>terbesar</a:t>
            </a:r>
            <a:r>
              <a:rPr lang="en-US" dirty="0"/>
              <a:t> </a:t>
            </a:r>
          </a:p>
          <a:p>
            <a:pPr marL="514350" indent="-514350">
              <a:buFont typeface="+mj-lt"/>
              <a:buAutoNum type="arabicPeriod"/>
            </a:pPr>
            <a:r>
              <a:rPr lang="en-US" dirty="0" err="1"/>
              <a:t>Ketik</a:t>
            </a:r>
            <a:r>
              <a:rPr lang="en-US" dirty="0"/>
              <a:t> </a:t>
            </a:r>
            <a:r>
              <a:rPr lang="en-US" dirty="0" err="1"/>
              <a:t>kurung</a:t>
            </a:r>
            <a:r>
              <a:rPr lang="en-US" dirty="0"/>
              <a:t> </a:t>
            </a:r>
            <a:r>
              <a:rPr lang="en-US" dirty="0" err="1"/>
              <a:t>buka</a:t>
            </a:r>
            <a:r>
              <a:rPr lang="en-US" dirty="0"/>
              <a:t> </a:t>
            </a:r>
            <a:r>
              <a:rPr lang="en-US" dirty="0" err="1"/>
              <a:t>biasa</a:t>
            </a:r>
            <a:r>
              <a:rPr lang="en-US" dirty="0"/>
              <a:t> (</a:t>
            </a:r>
          </a:p>
          <a:p>
            <a:pPr marL="514350" indent="-514350">
              <a:buFont typeface="+mj-lt"/>
              <a:buAutoNum type="arabicPeriod"/>
            </a:pPr>
            <a:r>
              <a:rPr lang="en-US" dirty="0" err="1"/>
              <a:t>Pilih</a:t>
            </a:r>
            <a:r>
              <a:rPr lang="en-US" dirty="0"/>
              <a:t> </a:t>
            </a:r>
            <a:r>
              <a:rPr lang="en-US" dirty="0" err="1"/>
              <a:t>rentang</a:t>
            </a:r>
            <a:r>
              <a:rPr lang="en-US" dirty="0"/>
              <a:t> </a:t>
            </a:r>
            <a:r>
              <a:rPr lang="en-US" dirty="0" err="1"/>
              <a:t>sel</a:t>
            </a:r>
            <a:r>
              <a:rPr lang="en-US" dirty="0"/>
              <a:t> </a:t>
            </a:r>
            <a:r>
              <a:rPr lang="en-US" dirty="0" err="1"/>
              <a:t>dengan</a:t>
            </a:r>
            <a:r>
              <a:rPr lang="en-US" dirty="0"/>
              <a:t> drag </a:t>
            </a:r>
            <a:r>
              <a:rPr lang="en-US" dirty="0" err="1"/>
              <a:t>atau</a:t>
            </a:r>
            <a:r>
              <a:rPr lang="en-US" dirty="0"/>
              <a:t> </a:t>
            </a:r>
            <a:r>
              <a:rPr lang="en-US" dirty="0" err="1"/>
              <a:t>shift+kursor</a:t>
            </a:r>
            <a:r>
              <a:rPr lang="en-US" dirty="0"/>
              <a:t>, </a:t>
            </a:r>
            <a:r>
              <a:rPr lang="en-US" dirty="0" err="1"/>
              <a:t>lalu</a:t>
            </a:r>
            <a:r>
              <a:rPr lang="en-US" dirty="0"/>
              <a:t> </a:t>
            </a:r>
            <a:r>
              <a:rPr lang="en-US" dirty="0" err="1"/>
              <a:t>kurung</a:t>
            </a:r>
            <a:r>
              <a:rPr lang="en-US" dirty="0"/>
              <a:t> </a:t>
            </a:r>
            <a:r>
              <a:rPr lang="en-US" dirty="0" err="1"/>
              <a:t>tutup</a:t>
            </a:r>
            <a:r>
              <a:rPr lang="en-US" dirty="0"/>
              <a:t> </a:t>
            </a:r>
            <a:r>
              <a:rPr lang="en-US" dirty="0" err="1"/>
              <a:t>biasa</a:t>
            </a:r>
            <a:r>
              <a:rPr lang="en-US" dirty="0"/>
              <a:t> )</a:t>
            </a:r>
          </a:p>
          <a:p>
            <a:pPr marL="514350" indent="-514350">
              <a:buFont typeface="+mj-lt"/>
              <a:buAutoNum type="arabicPeriod"/>
            </a:pPr>
            <a:r>
              <a:rPr lang="en-US" dirty="0" err="1"/>
              <a:t>Tekan</a:t>
            </a:r>
            <a:r>
              <a:rPr lang="en-US" dirty="0"/>
              <a:t> Enter</a:t>
            </a:r>
          </a:p>
          <a:p>
            <a:pPr marL="514350" indent="-514350">
              <a:buFont typeface="+mj-lt"/>
              <a:buAutoNum type="arabicPeriod"/>
            </a:pPr>
            <a:endParaRPr lang="en-US" dirty="0"/>
          </a:p>
          <a:p>
            <a:pPr marL="0" indent="0">
              <a:buNone/>
            </a:pPr>
            <a:r>
              <a:rPr lang="en-US" dirty="0"/>
              <a:t>Syntax: </a:t>
            </a:r>
          </a:p>
          <a:p>
            <a:pPr marL="0" indent="0">
              <a:buNone/>
            </a:pPr>
            <a:r>
              <a:rPr lang="en-US" dirty="0"/>
              <a:t>=min(number1, [number2], [number3], …) </a:t>
            </a:r>
            <a:r>
              <a:rPr lang="en-US" dirty="0" err="1"/>
              <a:t>dan</a:t>
            </a:r>
            <a:r>
              <a:rPr lang="en-US" dirty="0"/>
              <a:t> =max(array)</a:t>
            </a:r>
          </a:p>
          <a:p>
            <a:pPr marL="514350" indent="-514350">
              <a:buFont typeface="+mj-lt"/>
              <a:buAutoNum type="arabicPeriod"/>
            </a:pPr>
            <a:endParaRPr lang="id-ID" dirty="0"/>
          </a:p>
          <a:p>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2639436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di Excel MIN-MAX</a:t>
            </a:r>
          </a:p>
        </p:txBody>
      </p:sp>
      <p:sp>
        <p:nvSpPr>
          <p:cNvPr id="3" name="Content Placeholder 2"/>
          <p:cNvSpPr>
            <a:spLocks noGrp="1"/>
          </p:cNvSpPr>
          <p:nvPr>
            <p:ph idx="1"/>
          </p:nvPr>
        </p:nvSpPr>
        <p:spPr>
          <a:xfrm>
            <a:off x="1541928" y="4772024"/>
            <a:ext cx="9744637" cy="1571625"/>
          </a:xfrm>
        </p:spPr>
        <p:txBody>
          <a:bodyPr>
            <a:noAutofit/>
          </a:bodyPr>
          <a:lstStyle/>
          <a:p>
            <a:pPr marL="231775" lvl="1" indent="-231775"/>
            <a:r>
              <a:rPr lang="en-US" sz="2400" dirty="0" err="1"/>
              <a:t>Jika</a:t>
            </a:r>
            <a:r>
              <a:rPr lang="en-US" sz="2400" dirty="0"/>
              <a:t> argument </a:t>
            </a:r>
            <a:r>
              <a:rPr lang="en-US" sz="2400" dirty="0" err="1"/>
              <a:t>pada</a:t>
            </a:r>
            <a:r>
              <a:rPr lang="en-US" sz="2400" dirty="0"/>
              <a:t> </a:t>
            </a:r>
            <a:r>
              <a:rPr lang="en-US" sz="2400" dirty="0" err="1"/>
              <a:t>fungsi</a:t>
            </a:r>
            <a:r>
              <a:rPr lang="en-US" sz="2400" dirty="0"/>
              <a:t> MIN </a:t>
            </a:r>
            <a:r>
              <a:rPr lang="en-US" sz="2400" dirty="0" err="1"/>
              <a:t>atau</a:t>
            </a:r>
            <a:r>
              <a:rPr lang="en-US" sz="2400" dirty="0"/>
              <a:t> MAX </a:t>
            </a:r>
            <a:r>
              <a:rPr lang="en-US" sz="2400" dirty="0" err="1"/>
              <a:t>tidak</a:t>
            </a:r>
            <a:r>
              <a:rPr lang="en-US" sz="2400" dirty="0"/>
              <a:t> </a:t>
            </a:r>
            <a:r>
              <a:rPr lang="en-US" sz="2400" dirty="0" err="1"/>
              <a:t>berisi</a:t>
            </a:r>
            <a:r>
              <a:rPr lang="en-US" sz="2400" dirty="0"/>
              <a:t> </a:t>
            </a:r>
            <a:r>
              <a:rPr lang="en-US" sz="2400" dirty="0" err="1"/>
              <a:t>angka</a:t>
            </a:r>
            <a:r>
              <a:rPr lang="en-US" sz="2400" dirty="0"/>
              <a:t>, </a:t>
            </a:r>
            <a:r>
              <a:rPr lang="en-US" sz="2400" dirty="0" err="1"/>
              <a:t>maka</a:t>
            </a:r>
            <a:r>
              <a:rPr lang="en-US" sz="2400" dirty="0"/>
              <a:t> </a:t>
            </a:r>
            <a:r>
              <a:rPr lang="en-US" sz="2400" dirty="0" err="1"/>
              <a:t>fungsi</a:t>
            </a:r>
            <a:r>
              <a:rPr lang="en-US" sz="2400" dirty="0"/>
              <a:t> MAX </a:t>
            </a:r>
            <a:r>
              <a:rPr lang="en-US" sz="2400" dirty="0" err="1"/>
              <a:t>atau</a:t>
            </a:r>
            <a:r>
              <a:rPr lang="en-US" sz="2400" dirty="0"/>
              <a:t> MIN </a:t>
            </a:r>
            <a:r>
              <a:rPr lang="en-US" sz="2400" dirty="0" err="1"/>
              <a:t>pada</a:t>
            </a:r>
            <a:r>
              <a:rPr lang="en-US" sz="2400" dirty="0"/>
              <a:t> excel </a:t>
            </a:r>
            <a:r>
              <a:rPr lang="en-US" sz="2400" dirty="0" err="1"/>
              <a:t>akan</a:t>
            </a:r>
            <a:r>
              <a:rPr lang="en-US" sz="2400" dirty="0"/>
              <a:t> </a:t>
            </a:r>
            <a:r>
              <a:rPr lang="en-US" sz="2400" dirty="0" err="1"/>
              <a:t>menghasillkan</a:t>
            </a:r>
            <a:r>
              <a:rPr lang="en-US" sz="2400" dirty="0"/>
              <a:t> </a:t>
            </a:r>
            <a:r>
              <a:rPr lang="en-US" sz="2400" dirty="0" err="1"/>
              <a:t>nilai</a:t>
            </a:r>
            <a:r>
              <a:rPr lang="en-US" sz="2400" dirty="0"/>
              <a:t> 0 (</a:t>
            </a:r>
            <a:r>
              <a:rPr lang="en-US" sz="2400" dirty="0" err="1"/>
              <a:t>nol</a:t>
            </a:r>
            <a:r>
              <a:rPr lang="en-US" sz="2400" dirty="0"/>
              <a:t>)</a:t>
            </a:r>
          </a:p>
          <a:p>
            <a:pPr marL="231775" lvl="1" indent="-231775"/>
            <a:r>
              <a:rPr lang="en-US" sz="2400" dirty="0" err="1"/>
              <a:t>Jika</a:t>
            </a:r>
            <a:r>
              <a:rPr lang="en-US" sz="2400" dirty="0"/>
              <a:t> argument </a:t>
            </a:r>
            <a:r>
              <a:rPr lang="en-US" sz="2400" dirty="0" err="1"/>
              <a:t>pada</a:t>
            </a:r>
            <a:r>
              <a:rPr lang="en-US" sz="2400" dirty="0"/>
              <a:t> </a:t>
            </a:r>
            <a:r>
              <a:rPr lang="en-US" sz="2400" dirty="0" err="1"/>
              <a:t>fungsi</a:t>
            </a:r>
            <a:r>
              <a:rPr lang="en-US" sz="2400" dirty="0"/>
              <a:t> MIN </a:t>
            </a:r>
            <a:r>
              <a:rPr lang="en-US" sz="2400" dirty="0" err="1"/>
              <a:t>atau</a:t>
            </a:r>
            <a:r>
              <a:rPr lang="en-US" sz="2400" dirty="0"/>
              <a:t> MAX </a:t>
            </a:r>
            <a:r>
              <a:rPr lang="en-US" sz="2400" dirty="0" err="1"/>
              <a:t>ada</a:t>
            </a:r>
            <a:r>
              <a:rPr lang="en-US" sz="2400" dirty="0"/>
              <a:t> yang </a:t>
            </a:r>
            <a:r>
              <a:rPr lang="en-US" sz="2400" dirty="0" err="1"/>
              <a:t>tidak</a:t>
            </a:r>
            <a:r>
              <a:rPr lang="en-US" sz="2400" dirty="0"/>
              <a:t> </a:t>
            </a:r>
            <a:r>
              <a:rPr lang="en-US" sz="2400" dirty="0" err="1"/>
              <a:t>ada</a:t>
            </a:r>
            <a:r>
              <a:rPr lang="en-US" sz="2400" dirty="0"/>
              <a:t> </a:t>
            </a:r>
            <a:r>
              <a:rPr lang="en-US" sz="2400" dirty="0" err="1"/>
              <a:t>isinya</a:t>
            </a:r>
            <a:r>
              <a:rPr lang="en-US" sz="2400" dirty="0"/>
              <a:t>, </a:t>
            </a:r>
            <a:r>
              <a:rPr lang="en-US" sz="2400" dirty="0" err="1"/>
              <a:t>atau</a:t>
            </a:r>
            <a:r>
              <a:rPr lang="en-US" sz="2400" dirty="0"/>
              <a:t> </a:t>
            </a:r>
            <a:r>
              <a:rPr lang="en-US" sz="2400" dirty="0" err="1"/>
              <a:t>berisi</a:t>
            </a:r>
            <a:r>
              <a:rPr lang="en-US" sz="2400" dirty="0"/>
              <a:t> TRU/ FALSE. </a:t>
            </a:r>
            <a:r>
              <a:rPr lang="en-US" sz="2400" dirty="0" err="1"/>
              <a:t>Maka</a:t>
            </a:r>
            <a:r>
              <a:rPr lang="en-US" sz="2400" dirty="0"/>
              <a:t>, argument </a:t>
            </a:r>
            <a:r>
              <a:rPr lang="en-US" sz="2400" dirty="0" err="1"/>
              <a:t>tersebut</a:t>
            </a:r>
            <a:r>
              <a:rPr lang="en-US" sz="2400" dirty="0"/>
              <a:t> </a:t>
            </a:r>
            <a:r>
              <a:rPr lang="en-US" sz="2400" dirty="0" err="1"/>
              <a:t>diabaikan</a:t>
            </a:r>
            <a:r>
              <a:rPr lang="en-US" sz="2400" dirty="0"/>
              <a:t/>
            </a:r>
            <a:br>
              <a:rPr lang="en-US" sz="2400" dirty="0"/>
            </a:br>
            <a:endParaRPr lang="en-US" sz="2400" dirty="0"/>
          </a:p>
          <a:p>
            <a:endParaRPr lang="en-US" sz="2800" dirty="0"/>
          </a:p>
        </p:txBody>
      </p:sp>
      <p:pic>
        <p:nvPicPr>
          <p:cNvPr id="4" name="Picture 3"/>
          <p:cNvPicPr>
            <a:picLocks noChangeAspect="1"/>
          </p:cNvPicPr>
          <p:nvPr/>
        </p:nvPicPr>
        <p:blipFill>
          <a:blip r:embed="rId2"/>
          <a:stretch>
            <a:fillRect/>
          </a:stretch>
        </p:blipFill>
        <p:spPr>
          <a:xfrm>
            <a:off x="474208" y="2183745"/>
            <a:ext cx="11210925" cy="2457450"/>
          </a:xfrm>
          <a:prstGeom prst="rect">
            <a:avLst/>
          </a:prstGeom>
        </p:spPr>
      </p:pic>
      <p:sp>
        <p:nvSpPr>
          <p:cNvPr id="5" name="Rectangle 4"/>
          <p:cNvSpPr/>
          <p:nvPr/>
        </p:nvSpPr>
        <p:spPr>
          <a:xfrm>
            <a:off x="2075814" y="2283920"/>
            <a:ext cx="1652544" cy="2357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440328" y="2981624"/>
            <a:ext cx="1485629" cy="5698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75985" y="2981624"/>
            <a:ext cx="1485629" cy="56986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9"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172276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di Excel </a:t>
            </a:r>
            <a:r>
              <a:rPr lang="en-US" dirty="0" smtClean="0"/>
              <a:t>SMALL-LARGE</a:t>
            </a:r>
            <a:endParaRPr lang="en-US" dirty="0"/>
          </a:p>
        </p:txBody>
      </p:sp>
      <p:sp>
        <p:nvSpPr>
          <p:cNvPr id="9" name="Content Placeholder 2"/>
          <p:cNvSpPr txBox="1">
            <a:spLocks/>
          </p:cNvSpPr>
          <p:nvPr/>
        </p:nvSpPr>
        <p:spPr>
          <a:xfrm>
            <a:off x="1694328" y="2393297"/>
            <a:ext cx="9744637" cy="297656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r>
              <a:rPr lang="en-US" dirty="0" err="1"/>
              <a:t>Lanjutan</a:t>
            </a:r>
            <a:r>
              <a:rPr lang="en-US" dirty="0"/>
              <a:t>) </a:t>
            </a:r>
            <a:r>
              <a:rPr lang="en-US" dirty="0" err="1"/>
              <a:t>Buat</a:t>
            </a:r>
            <a:r>
              <a:rPr lang="en-US" dirty="0"/>
              <a:t> Formula </a:t>
            </a:r>
            <a:r>
              <a:rPr lang="en-US" dirty="0" err="1"/>
              <a:t>dengan</a:t>
            </a:r>
            <a:r>
              <a:rPr lang="en-US" dirty="0"/>
              <a:t> </a:t>
            </a:r>
            <a:r>
              <a:rPr lang="en-US" dirty="0" err="1"/>
              <a:t>Fungsi</a:t>
            </a:r>
            <a:r>
              <a:rPr lang="en-US" dirty="0"/>
              <a:t> </a:t>
            </a:r>
            <a:r>
              <a:rPr lang="en-US" dirty="0" err="1"/>
              <a:t>Bawaan</a:t>
            </a:r>
            <a:r>
              <a:rPr lang="en-US" dirty="0"/>
              <a:t>	</a:t>
            </a:r>
          </a:p>
          <a:p>
            <a:pPr marL="514350" indent="-514350">
              <a:buFont typeface="+mj-lt"/>
              <a:buAutoNum type="arabicPeriod"/>
            </a:pPr>
            <a:r>
              <a:rPr lang="en-US" dirty="0" err="1"/>
              <a:t>Klik</a:t>
            </a:r>
            <a:r>
              <a:rPr lang="en-US" dirty="0"/>
              <a:t> </a:t>
            </a:r>
            <a:r>
              <a:rPr lang="en-US" dirty="0" err="1"/>
              <a:t>sel</a:t>
            </a:r>
            <a:r>
              <a:rPr lang="en-US" dirty="0"/>
              <a:t> </a:t>
            </a:r>
            <a:r>
              <a:rPr lang="en-US" dirty="0" err="1"/>
              <a:t>tempat</a:t>
            </a:r>
            <a:r>
              <a:rPr lang="en-US" dirty="0"/>
              <a:t> </a:t>
            </a:r>
            <a:r>
              <a:rPr lang="en-US" dirty="0" err="1"/>
              <a:t>Anda</a:t>
            </a:r>
            <a:r>
              <a:rPr lang="en-US" dirty="0"/>
              <a:t> </a:t>
            </a:r>
            <a:r>
              <a:rPr lang="en-US" dirty="0" err="1"/>
              <a:t>ingin</a:t>
            </a:r>
            <a:r>
              <a:rPr lang="en-US" dirty="0"/>
              <a:t> </a:t>
            </a:r>
            <a:r>
              <a:rPr lang="en-US" dirty="0" err="1"/>
              <a:t>memasukkan</a:t>
            </a:r>
            <a:r>
              <a:rPr lang="en-US" dirty="0"/>
              <a:t> </a:t>
            </a:r>
            <a:r>
              <a:rPr lang="en-US" dirty="0" err="1"/>
              <a:t>rumus</a:t>
            </a:r>
            <a:r>
              <a:rPr lang="en-US" dirty="0"/>
              <a:t>.</a:t>
            </a:r>
          </a:p>
          <a:p>
            <a:pPr marL="514350" indent="-514350">
              <a:buFont typeface="+mj-lt"/>
              <a:buAutoNum type="arabicPeriod"/>
            </a:pPr>
            <a:r>
              <a:rPr lang="en-US" dirty="0" err="1"/>
              <a:t>Ketik</a:t>
            </a:r>
            <a:r>
              <a:rPr lang="en-US" dirty="0"/>
              <a:t> </a:t>
            </a:r>
            <a:r>
              <a:rPr lang="en-US" dirty="0" err="1"/>
              <a:t>sama</a:t>
            </a:r>
            <a:r>
              <a:rPr lang="en-US" dirty="0"/>
              <a:t> </a:t>
            </a:r>
            <a:r>
              <a:rPr lang="en-US" dirty="0" err="1"/>
              <a:t>dengan</a:t>
            </a:r>
            <a:r>
              <a:rPr lang="en-US" dirty="0"/>
              <a:t> (=) </a:t>
            </a:r>
            <a:r>
              <a:rPr lang="en-US" dirty="0" err="1"/>
              <a:t>lalu</a:t>
            </a:r>
            <a:r>
              <a:rPr lang="en-US" dirty="0"/>
              <a:t> </a:t>
            </a:r>
            <a:r>
              <a:rPr lang="en-US" dirty="0" err="1"/>
              <a:t>ketik</a:t>
            </a:r>
            <a:r>
              <a:rPr lang="en-US" dirty="0"/>
              <a:t> </a:t>
            </a:r>
            <a:r>
              <a:rPr lang="en-US" dirty="0" err="1"/>
              <a:t>fungsinya</a:t>
            </a:r>
            <a:r>
              <a:rPr lang="en-US" dirty="0"/>
              <a:t>.</a:t>
            </a:r>
          </a:p>
          <a:p>
            <a:pPr marL="971550" lvl="1" indent="-514350">
              <a:buFont typeface="+mj-lt"/>
              <a:buAutoNum type="alphaLcParenR"/>
            </a:pPr>
            <a:r>
              <a:rPr lang="en-US" dirty="0">
                <a:solidFill>
                  <a:schemeClr val="accent4"/>
                </a:solidFill>
              </a:rPr>
              <a:t>=SMALL </a:t>
            </a:r>
            <a:r>
              <a:rPr lang="en-US" dirty="0" err="1"/>
              <a:t>untuk</a:t>
            </a:r>
            <a:r>
              <a:rPr lang="en-US" dirty="0"/>
              <a:t> </a:t>
            </a:r>
            <a:r>
              <a:rPr lang="en-US" dirty="0" err="1"/>
              <a:t>mencari</a:t>
            </a:r>
            <a:r>
              <a:rPr lang="en-US" dirty="0"/>
              <a:t> </a:t>
            </a:r>
            <a:r>
              <a:rPr lang="en-US" dirty="0" err="1"/>
              <a:t>nilai</a:t>
            </a:r>
            <a:r>
              <a:rPr lang="en-US" dirty="0"/>
              <a:t> </a:t>
            </a:r>
            <a:r>
              <a:rPr lang="en-US" dirty="0" err="1"/>
              <a:t>terkecil</a:t>
            </a:r>
            <a:r>
              <a:rPr lang="en-US" dirty="0"/>
              <a:t> </a:t>
            </a:r>
            <a:r>
              <a:rPr lang="en-US" dirty="0" err="1"/>
              <a:t>ke-sekian</a:t>
            </a:r>
            <a:endParaRPr lang="en-US" dirty="0"/>
          </a:p>
          <a:p>
            <a:pPr marL="971550" lvl="1" indent="-514350">
              <a:buFont typeface="+mj-lt"/>
              <a:buAutoNum type="alphaLcParenR"/>
            </a:pPr>
            <a:r>
              <a:rPr lang="en-US" dirty="0">
                <a:solidFill>
                  <a:schemeClr val="accent4"/>
                </a:solidFill>
              </a:rPr>
              <a:t>=LARGE </a:t>
            </a:r>
            <a:r>
              <a:rPr lang="en-US" dirty="0" err="1"/>
              <a:t>untuk</a:t>
            </a:r>
            <a:r>
              <a:rPr lang="en-US" dirty="0"/>
              <a:t> </a:t>
            </a:r>
            <a:r>
              <a:rPr lang="en-US" dirty="0" err="1"/>
              <a:t>mencari</a:t>
            </a:r>
            <a:r>
              <a:rPr lang="en-US" dirty="0"/>
              <a:t> </a:t>
            </a:r>
            <a:r>
              <a:rPr lang="en-US" dirty="0" err="1"/>
              <a:t>nilai</a:t>
            </a:r>
            <a:r>
              <a:rPr lang="en-US" dirty="0"/>
              <a:t> </a:t>
            </a:r>
            <a:r>
              <a:rPr lang="en-US" dirty="0" err="1"/>
              <a:t>terbesar</a:t>
            </a:r>
            <a:r>
              <a:rPr lang="en-US" dirty="0"/>
              <a:t> </a:t>
            </a:r>
            <a:r>
              <a:rPr lang="en-US" dirty="0" err="1"/>
              <a:t>ke-sekian</a:t>
            </a:r>
            <a:endParaRPr lang="en-US" dirty="0"/>
          </a:p>
          <a:p>
            <a:pPr marL="514350" indent="-514350">
              <a:buFont typeface="+mj-lt"/>
              <a:buAutoNum type="arabicPeriod"/>
            </a:pPr>
            <a:r>
              <a:rPr lang="en-US" dirty="0" err="1"/>
              <a:t>Ketik</a:t>
            </a:r>
            <a:r>
              <a:rPr lang="en-US" dirty="0"/>
              <a:t> </a:t>
            </a:r>
            <a:r>
              <a:rPr lang="en-US" dirty="0" err="1"/>
              <a:t>kurung</a:t>
            </a:r>
            <a:r>
              <a:rPr lang="en-US" dirty="0"/>
              <a:t> </a:t>
            </a:r>
            <a:r>
              <a:rPr lang="en-US" dirty="0" err="1"/>
              <a:t>buka</a:t>
            </a:r>
            <a:r>
              <a:rPr lang="en-US" dirty="0"/>
              <a:t> </a:t>
            </a:r>
            <a:r>
              <a:rPr lang="en-US" dirty="0" err="1"/>
              <a:t>biasa</a:t>
            </a:r>
            <a:r>
              <a:rPr lang="en-US" dirty="0"/>
              <a:t> (</a:t>
            </a:r>
          </a:p>
          <a:p>
            <a:pPr marL="514350" indent="-514350">
              <a:buFont typeface="+mj-lt"/>
              <a:buAutoNum type="arabicPeriod"/>
            </a:pPr>
            <a:r>
              <a:rPr lang="en-US" dirty="0" err="1"/>
              <a:t>Pilih</a:t>
            </a:r>
            <a:r>
              <a:rPr lang="en-US" dirty="0"/>
              <a:t> </a:t>
            </a:r>
            <a:r>
              <a:rPr lang="en-US" dirty="0" err="1"/>
              <a:t>rentang</a:t>
            </a:r>
            <a:r>
              <a:rPr lang="en-US" dirty="0"/>
              <a:t> </a:t>
            </a:r>
            <a:r>
              <a:rPr lang="en-US" dirty="0" err="1"/>
              <a:t>sel</a:t>
            </a:r>
            <a:r>
              <a:rPr lang="en-US" dirty="0"/>
              <a:t> </a:t>
            </a:r>
            <a:r>
              <a:rPr lang="en-US" dirty="0" err="1"/>
              <a:t>dengan</a:t>
            </a:r>
            <a:r>
              <a:rPr lang="en-US" dirty="0"/>
              <a:t> drag </a:t>
            </a:r>
            <a:r>
              <a:rPr lang="en-US" dirty="0" err="1"/>
              <a:t>atau</a:t>
            </a:r>
            <a:r>
              <a:rPr lang="en-US" dirty="0"/>
              <a:t> </a:t>
            </a:r>
            <a:r>
              <a:rPr lang="en-US" dirty="0" err="1"/>
              <a:t>shift+kursor</a:t>
            </a:r>
            <a:r>
              <a:rPr lang="en-US" dirty="0"/>
              <a:t>. </a:t>
            </a:r>
            <a:r>
              <a:rPr lang="en-US" dirty="0" err="1"/>
              <a:t>Jangan</a:t>
            </a:r>
            <a:r>
              <a:rPr lang="en-US" dirty="0"/>
              <a:t> </a:t>
            </a:r>
            <a:r>
              <a:rPr lang="en-US" dirty="0" err="1"/>
              <a:t>lupa</a:t>
            </a:r>
            <a:r>
              <a:rPr lang="en-US" dirty="0"/>
              <a:t> </a:t>
            </a:r>
            <a:r>
              <a:rPr lang="en-US" dirty="0" err="1"/>
              <a:t>tambah</a:t>
            </a:r>
            <a:r>
              <a:rPr lang="en-US" dirty="0"/>
              <a:t> </a:t>
            </a:r>
            <a:r>
              <a:rPr lang="en-US" dirty="0" err="1"/>
              <a:t>koma</a:t>
            </a:r>
            <a:r>
              <a:rPr lang="en-US" dirty="0"/>
              <a:t> </a:t>
            </a:r>
            <a:r>
              <a:rPr lang="en-US" dirty="0" err="1"/>
              <a:t>dan</a:t>
            </a:r>
            <a:r>
              <a:rPr lang="en-US" dirty="0"/>
              <a:t> </a:t>
            </a:r>
            <a:r>
              <a:rPr lang="en-US" dirty="0" err="1"/>
              <a:t>urutan</a:t>
            </a:r>
            <a:r>
              <a:rPr lang="en-US" dirty="0"/>
              <a:t> yang </a:t>
            </a:r>
            <a:r>
              <a:rPr lang="en-US" dirty="0" err="1"/>
              <a:t>diingikan</a:t>
            </a:r>
            <a:r>
              <a:rPr lang="en-US" dirty="0"/>
              <a:t>, </a:t>
            </a:r>
            <a:r>
              <a:rPr lang="en-US" dirty="0" err="1"/>
              <a:t>lalu</a:t>
            </a:r>
            <a:r>
              <a:rPr lang="en-US" dirty="0"/>
              <a:t> </a:t>
            </a:r>
            <a:r>
              <a:rPr lang="en-US" dirty="0" err="1"/>
              <a:t>kurung</a:t>
            </a:r>
            <a:r>
              <a:rPr lang="en-US" dirty="0"/>
              <a:t> </a:t>
            </a:r>
            <a:r>
              <a:rPr lang="en-US" dirty="0" err="1"/>
              <a:t>tutup</a:t>
            </a:r>
            <a:r>
              <a:rPr lang="en-US" dirty="0"/>
              <a:t> </a:t>
            </a:r>
            <a:r>
              <a:rPr lang="en-US" dirty="0" err="1"/>
              <a:t>biasa</a:t>
            </a:r>
            <a:r>
              <a:rPr lang="en-US" dirty="0"/>
              <a:t> )</a:t>
            </a:r>
          </a:p>
          <a:p>
            <a:pPr marL="514350" indent="-514350">
              <a:buFont typeface="+mj-lt"/>
              <a:buAutoNum type="arabicPeriod"/>
            </a:pPr>
            <a:r>
              <a:rPr lang="en-US" dirty="0" err="1"/>
              <a:t>Tekan</a:t>
            </a:r>
            <a:r>
              <a:rPr lang="en-US" dirty="0"/>
              <a:t> Enter</a:t>
            </a:r>
          </a:p>
          <a:p>
            <a:pPr marL="514350" indent="-514350">
              <a:buFont typeface="+mj-lt"/>
              <a:buAutoNum type="arabicPeriod"/>
            </a:pPr>
            <a:endParaRPr lang="en-US" dirty="0"/>
          </a:p>
          <a:p>
            <a:pPr marL="0" indent="0">
              <a:buNone/>
            </a:pPr>
            <a:r>
              <a:rPr lang="en-US" dirty="0"/>
              <a:t>Syntax: </a:t>
            </a:r>
          </a:p>
          <a:p>
            <a:pPr marL="0" indent="0">
              <a:buNone/>
            </a:pPr>
            <a:r>
              <a:rPr lang="en-US" dirty="0"/>
              <a:t>=SMALL(array; </a:t>
            </a:r>
            <a:r>
              <a:rPr lang="en-US" dirty="0" err="1"/>
              <a:t>urutanYangDiinginkan</a:t>
            </a:r>
            <a:r>
              <a:rPr lang="en-US" dirty="0"/>
              <a:t>) </a:t>
            </a:r>
            <a:r>
              <a:rPr lang="en-US" dirty="0" err="1"/>
              <a:t>atau</a:t>
            </a:r>
            <a:r>
              <a:rPr lang="en-US" dirty="0"/>
              <a:t> =Large(array; k)</a:t>
            </a:r>
          </a:p>
          <a:p>
            <a:pPr marL="0" indent="0">
              <a:buNone/>
            </a:pPr>
            <a:endParaRPr lang="en-US" dirty="0"/>
          </a:p>
        </p:txBody>
      </p:sp>
      <p:sp>
        <p:nvSpPr>
          <p:cNvPr id="11"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12"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3936788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di Excel SMALL-LARGE</a:t>
            </a:r>
          </a:p>
        </p:txBody>
      </p:sp>
      <p:sp>
        <p:nvSpPr>
          <p:cNvPr id="3" name="Content Placeholder 2"/>
          <p:cNvSpPr>
            <a:spLocks noGrp="1"/>
          </p:cNvSpPr>
          <p:nvPr>
            <p:ph idx="1"/>
          </p:nvPr>
        </p:nvSpPr>
        <p:spPr/>
        <p:txBody>
          <a:bodyPr/>
          <a:lstStyle/>
          <a:p>
            <a:endParaRPr lang="en-US"/>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409537" y="2582636"/>
            <a:ext cx="5867892" cy="2700564"/>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6661831" y="2747056"/>
            <a:ext cx="4848225" cy="2371725"/>
          </a:xfrm>
          <a:prstGeom prst="rect">
            <a:avLst/>
          </a:prstGeom>
          <a:ln>
            <a:solidFill>
              <a:schemeClr val="tx1"/>
            </a:solidFill>
          </a:ln>
        </p:spPr>
      </p:pic>
    </p:spTree>
    <p:extLst>
      <p:ext uri="{BB962C8B-B14F-4D97-AF65-F5344CB8AC3E}">
        <p14:creationId xmlns:p14="http://schemas.microsoft.com/office/powerpoint/2010/main" val="3059727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di </a:t>
            </a:r>
            <a:r>
              <a:rPr lang="en-US" dirty="0" smtClean="0"/>
              <a:t>Excel AVERAGE</a:t>
            </a:r>
            <a:endParaRPr lang="en-US" dirty="0"/>
          </a:p>
        </p:txBody>
      </p:sp>
      <p:sp>
        <p:nvSpPr>
          <p:cNvPr id="3" name="Content Placeholder 2"/>
          <p:cNvSpPr>
            <a:spLocks noGrp="1"/>
          </p:cNvSpPr>
          <p:nvPr>
            <p:ph idx="1"/>
          </p:nvPr>
        </p:nvSpPr>
        <p:spPr/>
        <p:txBody>
          <a:bodyPr>
            <a:noAutofit/>
          </a:bodyPr>
          <a:lstStyle/>
          <a:p>
            <a:pPr marL="0" indent="0">
              <a:buNone/>
            </a:pPr>
            <a:r>
              <a:rPr lang="en-US" dirty="0"/>
              <a:t>(</a:t>
            </a:r>
            <a:r>
              <a:rPr lang="en-US" dirty="0" err="1"/>
              <a:t>Lanjutan</a:t>
            </a:r>
            <a:r>
              <a:rPr lang="en-US" dirty="0"/>
              <a:t>) </a:t>
            </a:r>
            <a:r>
              <a:rPr lang="en-US" dirty="0" err="1"/>
              <a:t>Buat</a:t>
            </a:r>
            <a:r>
              <a:rPr lang="en-US" dirty="0"/>
              <a:t> Formula </a:t>
            </a:r>
            <a:r>
              <a:rPr lang="en-US" dirty="0" err="1"/>
              <a:t>dengan</a:t>
            </a:r>
            <a:r>
              <a:rPr lang="en-US" dirty="0"/>
              <a:t> </a:t>
            </a:r>
            <a:r>
              <a:rPr lang="en-US" dirty="0" err="1"/>
              <a:t>Fungsi</a:t>
            </a:r>
            <a:r>
              <a:rPr lang="en-US" dirty="0"/>
              <a:t> </a:t>
            </a:r>
            <a:r>
              <a:rPr lang="en-US" dirty="0" err="1"/>
              <a:t>Bawaan</a:t>
            </a:r>
            <a:r>
              <a:rPr lang="en-US" dirty="0"/>
              <a:t>	</a:t>
            </a:r>
          </a:p>
          <a:p>
            <a:pPr marL="514350" indent="-514350">
              <a:buFont typeface="+mj-lt"/>
              <a:buAutoNum type="arabicPeriod"/>
            </a:pPr>
            <a:r>
              <a:rPr lang="en-US" dirty="0" err="1"/>
              <a:t>Klik</a:t>
            </a:r>
            <a:r>
              <a:rPr lang="en-US" dirty="0"/>
              <a:t> </a:t>
            </a:r>
            <a:r>
              <a:rPr lang="en-US" dirty="0" err="1"/>
              <a:t>sel</a:t>
            </a:r>
            <a:r>
              <a:rPr lang="en-US" dirty="0"/>
              <a:t> </a:t>
            </a:r>
            <a:r>
              <a:rPr lang="en-US" dirty="0" err="1"/>
              <a:t>tempat</a:t>
            </a:r>
            <a:r>
              <a:rPr lang="en-US" dirty="0"/>
              <a:t> </a:t>
            </a:r>
            <a:r>
              <a:rPr lang="en-US" dirty="0" err="1"/>
              <a:t>Anda</a:t>
            </a:r>
            <a:r>
              <a:rPr lang="en-US" dirty="0"/>
              <a:t> </a:t>
            </a:r>
            <a:r>
              <a:rPr lang="en-US" dirty="0" err="1"/>
              <a:t>ingin</a:t>
            </a:r>
            <a:r>
              <a:rPr lang="en-US" dirty="0"/>
              <a:t> </a:t>
            </a:r>
            <a:r>
              <a:rPr lang="en-US" dirty="0" err="1"/>
              <a:t>memasukkan</a:t>
            </a:r>
            <a:r>
              <a:rPr lang="en-US" dirty="0"/>
              <a:t> </a:t>
            </a:r>
            <a:r>
              <a:rPr lang="en-US" dirty="0" err="1"/>
              <a:t>rumus</a:t>
            </a:r>
            <a:r>
              <a:rPr lang="en-US" dirty="0"/>
              <a:t>.</a:t>
            </a:r>
          </a:p>
          <a:p>
            <a:pPr marL="514350" indent="-514350">
              <a:buFont typeface="+mj-lt"/>
              <a:buAutoNum type="arabicPeriod"/>
            </a:pPr>
            <a:r>
              <a:rPr lang="en-US" dirty="0" err="1"/>
              <a:t>Ketik</a:t>
            </a:r>
            <a:r>
              <a:rPr lang="en-US" dirty="0"/>
              <a:t> </a:t>
            </a:r>
            <a:r>
              <a:rPr lang="en-US" dirty="0" err="1"/>
              <a:t>sama</a:t>
            </a:r>
            <a:r>
              <a:rPr lang="en-US" dirty="0"/>
              <a:t> </a:t>
            </a:r>
            <a:r>
              <a:rPr lang="en-US" dirty="0" err="1"/>
              <a:t>dengan</a:t>
            </a:r>
            <a:r>
              <a:rPr lang="en-US" dirty="0"/>
              <a:t> (=) </a:t>
            </a:r>
            <a:r>
              <a:rPr lang="en-US" dirty="0" err="1"/>
              <a:t>lalu</a:t>
            </a:r>
            <a:r>
              <a:rPr lang="en-US" dirty="0"/>
              <a:t> </a:t>
            </a:r>
            <a:r>
              <a:rPr lang="en-US" dirty="0" err="1"/>
              <a:t>ketik</a:t>
            </a:r>
            <a:r>
              <a:rPr lang="en-US" dirty="0"/>
              <a:t> </a:t>
            </a:r>
            <a:r>
              <a:rPr lang="en-US" dirty="0" err="1"/>
              <a:t>fungsinya</a:t>
            </a:r>
            <a:r>
              <a:rPr lang="en-US" dirty="0"/>
              <a:t>. </a:t>
            </a:r>
            <a:r>
              <a:rPr lang="en-US" dirty="0">
                <a:solidFill>
                  <a:schemeClr val="accent4"/>
                </a:solidFill>
              </a:rPr>
              <a:t>=AVERAGE</a:t>
            </a:r>
            <a:r>
              <a:rPr lang="en-US" dirty="0"/>
              <a:t> </a:t>
            </a:r>
            <a:r>
              <a:rPr lang="en-US" dirty="0" err="1"/>
              <a:t>untuk</a:t>
            </a:r>
            <a:r>
              <a:rPr lang="en-US" dirty="0"/>
              <a:t> </a:t>
            </a:r>
            <a:r>
              <a:rPr lang="en-US" dirty="0" err="1"/>
              <a:t>mencari</a:t>
            </a:r>
            <a:r>
              <a:rPr lang="en-US" dirty="0"/>
              <a:t> </a:t>
            </a:r>
            <a:r>
              <a:rPr lang="en-US" dirty="0" err="1"/>
              <a:t>harga</a:t>
            </a:r>
            <a:r>
              <a:rPr lang="en-US" dirty="0"/>
              <a:t> rata-rata</a:t>
            </a:r>
          </a:p>
          <a:p>
            <a:pPr marL="514350" indent="-514350">
              <a:buFont typeface="+mj-lt"/>
              <a:buAutoNum type="arabicPeriod"/>
            </a:pPr>
            <a:r>
              <a:rPr lang="en-US" dirty="0" err="1"/>
              <a:t>Ketik</a:t>
            </a:r>
            <a:r>
              <a:rPr lang="en-US" dirty="0"/>
              <a:t> </a:t>
            </a:r>
            <a:r>
              <a:rPr lang="en-US" dirty="0" err="1"/>
              <a:t>kurung</a:t>
            </a:r>
            <a:r>
              <a:rPr lang="en-US" dirty="0"/>
              <a:t> </a:t>
            </a:r>
            <a:r>
              <a:rPr lang="en-US" dirty="0" err="1"/>
              <a:t>buka</a:t>
            </a:r>
            <a:r>
              <a:rPr lang="en-US" dirty="0"/>
              <a:t> </a:t>
            </a:r>
            <a:r>
              <a:rPr lang="en-US" dirty="0" err="1"/>
              <a:t>biasa</a:t>
            </a:r>
            <a:r>
              <a:rPr lang="en-US" dirty="0"/>
              <a:t> (</a:t>
            </a:r>
          </a:p>
          <a:p>
            <a:pPr marL="514350" indent="-514350">
              <a:buFont typeface="+mj-lt"/>
              <a:buAutoNum type="arabicPeriod"/>
            </a:pPr>
            <a:r>
              <a:rPr lang="en-US" dirty="0" err="1"/>
              <a:t>Pilih</a:t>
            </a:r>
            <a:r>
              <a:rPr lang="en-US" dirty="0"/>
              <a:t> </a:t>
            </a:r>
            <a:r>
              <a:rPr lang="en-US" dirty="0" err="1"/>
              <a:t>rentang</a:t>
            </a:r>
            <a:r>
              <a:rPr lang="en-US" dirty="0"/>
              <a:t> </a:t>
            </a:r>
            <a:r>
              <a:rPr lang="en-US" dirty="0" err="1"/>
              <a:t>sel</a:t>
            </a:r>
            <a:r>
              <a:rPr lang="en-US" dirty="0"/>
              <a:t> </a:t>
            </a:r>
            <a:r>
              <a:rPr lang="en-US" dirty="0" err="1"/>
              <a:t>dengan</a:t>
            </a:r>
            <a:r>
              <a:rPr lang="en-US" dirty="0"/>
              <a:t> drag </a:t>
            </a:r>
            <a:r>
              <a:rPr lang="en-US" dirty="0" err="1"/>
              <a:t>atau</a:t>
            </a:r>
            <a:r>
              <a:rPr lang="en-US" dirty="0"/>
              <a:t> </a:t>
            </a:r>
            <a:r>
              <a:rPr lang="en-US" dirty="0" err="1"/>
              <a:t>shift+kursor</a:t>
            </a:r>
            <a:r>
              <a:rPr lang="en-US" dirty="0"/>
              <a:t>, </a:t>
            </a:r>
            <a:r>
              <a:rPr lang="en-US" dirty="0" err="1"/>
              <a:t>lalu</a:t>
            </a:r>
            <a:r>
              <a:rPr lang="en-US" dirty="0"/>
              <a:t> </a:t>
            </a:r>
            <a:r>
              <a:rPr lang="en-US" dirty="0" err="1"/>
              <a:t>kurung</a:t>
            </a:r>
            <a:r>
              <a:rPr lang="en-US" dirty="0"/>
              <a:t> </a:t>
            </a:r>
            <a:r>
              <a:rPr lang="en-US" dirty="0" err="1"/>
              <a:t>tutup</a:t>
            </a:r>
            <a:r>
              <a:rPr lang="en-US" dirty="0"/>
              <a:t> </a:t>
            </a:r>
            <a:r>
              <a:rPr lang="en-US" dirty="0" err="1"/>
              <a:t>biasa</a:t>
            </a:r>
            <a:r>
              <a:rPr lang="en-US" dirty="0"/>
              <a:t> )</a:t>
            </a:r>
          </a:p>
          <a:p>
            <a:pPr marL="514350" indent="-514350">
              <a:buFont typeface="+mj-lt"/>
              <a:buAutoNum type="arabicPeriod"/>
            </a:pPr>
            <a:r>
              <a:rPr lang="en-US" dirty="0" err="1"/>
              <a:t>Tekan</a:t>
            </a:r>
            <a:r>
              <a:rPr lang="en-US" dirty="0"/>
              <a:t> Enter</a:t>
            </a:r>
          </a:p>
          <a:p>
            <a:pPr marL="514350" indent="-514350">
              <a:buFont typeface="+mj-lt"/>
              <a:buAutoNum type="arabicPeriod"/>
            </a:pPr>
            <a:endParaRPr lang="en-US" dirty="0"/>
          </a:p>
          <a:p>
            <a:pPr marL="0" indent="0">
              <a:buNone/>
            </a:pPr>
            <a:r>
              <a:rPr lang="en-US" dirty="0"/>
              <a:t>Syntax: </a:t>
            </a:r>
          </a:p>
          <a:p>
            <a:pPr marL="0" indent="0">
              <a:buNone/>
            </a:pPr>
            <a:r>
              <a:rPr lang="en-US" dirty="0"/>
              <a:t>=AVERAGE(array)</a:t>
            </a:r>
          </a:p>
          <a:p>
            <a:pPr marL="0" indent="0">
              <a:buNone/>
            </a:pPr>
            <a:endParaRPr lang="en-US" dirty="0"/>
          </a:p>
          <a:p>
            <a:pPr marL="0" indent="0">
              <a:buNone/>
            </a:pP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8" name="Picture 7"/>
          <p:cNvPicPr>
            <a:picLocks noChangeAspect="1"/>
          </p:cNvPicPr>
          <p:nvPr/>
        </p:nvPicPr>
        <p:blipFill>
          <a:blip r:embed="rId2"/>
          <a:stretch>
            <a:fillRect/>
          </a:stretch>
        </p:blipFill>
        <p:spPr>
          <a:xfrm>
            <a:off x="3962400" y="4555352"/>
            <a:ext cx="6991350" cy="2245498"/>
          </a:xfrm>
          <a:prstGeom prst="rect">
            <a:avLst/>
          </a:prstGeom>
        </p:spPr>
      </p:pic>
      <p:sp>
        <p:nvSpPr>
          <p:cNvPr id="9" name="Rectangle 8"/>
          <p:cNvSpPr/>
          <p:nvPr/>
        </p:nvSpPr>
        <p:spPr>
          <a:xfrm>
            <a:off x="7356386" y="5983634"/>
            <a:ext cx="3553821" cy="2139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623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di </a:t>
            </a:r>
            <a:r>
              <a:rPr lang="en-US" dirty="0" smtClean="0"/>
              <a:t>Excel COUNTIF</a:t>
            </a:r>
            <a:endParaRPr lang="en-US" dirty="0"/>
          </a:p>
        </p:txBody>
      </p:sp>
      <p:sp>
        <p:nvSpPr>
          <p:cNvPr id="3" name="Content Placeholder 2"/>
          <p:cNvSpPr>
            <a:spLocks noGrp="1"/>
          </p:cNvSpPr>
          <p:nvPr>
            <p:ph idx="1"/>
          </p:nvPr>
        </p:nvSpPr>
        <p:spPr/>
        <p:txBody>
          <a:bodyPr>
            <a:noAutofit/>
          </a:bodyPr>
          <a:lstStyle/>
          <a:p>
            <a:pPr marL="0" indent="0">
              <a:buNone/>
            </a:pPr>
            <a:r>
              <a:rPr lang="en-US" dirty="0"/>
              <a:t>(</a:t>
            </a:r>
            <a:r>
              <a:rPr lang="en-US" dirty="0" err="1"/>
              <a:t>Lanjutan</a:t>
            </a:r>
            <a:r>
              <a:rPr lang="en-US" dirty="0"/>
              <a:t>) </a:t>
            </a:r>
            <a:r>
              <a:rPr lang="en-US" dirty="0" err="1"/>
              <a:t>Buat</a:t>
            </a:r>
            <a:r>
              <a:rPr lang="en-US" dirty="0"/>
              <a:t> Formula </a:t>
            </a:r>
            <a:r>
              <a:rPr lang="en-US" dirty="0" err="1"/>
              <a:t>dengan</a:t>
            </a:r>
            <a:r>
              <a:rPr lang="en-US" dirty="0"/>
              <a:t> </a:t>
            </a:r>
            <a:r>
              <a:rPr lang="en-US" dirty="0" err="1"/>
              <a:t>Fungsi</a:t>
            </a:r>
            <a:r>
              <a:rPr lang="en-US" dirty="0"/>
              <a:t> </a:t>
            </a:r>
            <a:r>
              <a:rPr lang="en-US" dirty="0" err="1"/>
              <a:t>Bawaan</a:t>
            </a:r>
            <a:r>
              <a:rPr lang="en-US" dirty="0"/>
              <a:t>	</a:t>
            </a:r>
          </a:p>
          <a:p>
            <a:pPr marL="514350" indent="-514350">
              <a:buFont typeface="+mj-lt"/>
              <a:buAutoNum type="arabicPeriod"/>
            </a:pPr>
            <a:r>
              <a:rPr lang="en-US" dirty="0" err="1"/>
              <a:t>Klik</a:t>
            </a:r>
            <a:r>
              <a:rPr lang="en-US" dirty="0"/>
              <a:t> </a:t>
            </a:r>
            <a:r>
              <a:rPr lang="en-US" dirty="0" err="1"/>
              <a:t>sel</a:t>
            </a:r>
            <a:r>
              <a:rPr lang="en-US" dirty="0"/>
              <a:t> </a:t>
            </a:r>
            <a:r>
              <a:rPr lang="en-US" dirty="0" err="1"/>
              <a:t>tempat</a:t>
            </a:r>
            <a:r>
              <a:rPr lang="en-US" dirty="0"/>
              <a:t> </a:t>
            </a:r>
            <a:r>
              <a:rPr lang="en-US" dirty="0" err="1"/>
              <a:t>Anda</a:t>
            </a:r>
            <a:r>
              <a:rPr lang="en-US" dirty="0"/>
              <a:t> </a:t>
            </a:r>
            <a:r>
              <a:rPr lang="en-US" dirty="0" err="1"/>
              <a:t>ingin</a:t>
            </a:r>
            <a:r>
              <a:rPr lang="en-US" dirty="0"/>
              <a:t> </a:t>
            </a:r>
            <a:r>
              <a:rPr lang="en-US" dirty="0" err="1"/>
              <a:t>memasukkan</a:t>
            </a:r>
            <a:r>
              <a:rPr lang="en-US" dirty="0"/>
              <a:t> </a:t>
            </a:r>
            <a:r>
              <a:rPr lang="en-US" dirty="0" err="1"/>
              <a:t>rumus</a:t>
            </a:r>
            <a:r>
              <a:rPr lang="en-US" dirty="0"/>
              <a:t>.</a:t>
            </a:r>
          </a:p>
          <a:p>
            <a:pPr marL="514350" indent="-514350">
              <a:buFont typeface="+mj-lt"/>
              <a:buAutoNum type="arabicPeriod"/>
            </a:pPr>
            <a:r>
              <a:rPr lang="en-US" dirty="0" err="1"/>
              <a:t>Ketik</a:t>
            </a:r>
            <a:r>
              <a:rPr lang="en-US" dirty="0"/>
              <a:t> </a:t>
            </a:r>
            <a:r>
              <a:rPr lang="en-US" dirty="0" err="1"/>
              <a:t>sama</a:t>
            </a:r>
            <a:r>
              <a:rPr lang="en-US" dirty="0"/>
              <a:t> </a:t>
            </a:r>
            <a:r>
              <a:rPr lang="en-US" dirty="0" err="1"/>
              <a:t>dengan</a:t>
            </a:r>
            <a:r>
              <a:rPr lang="en-US" dirty="0"/>
              <a:t> (=) </a:t>
            </a:r>
            <a:r>
              <a:rPr lang="en-US" dirty="0" err="1"/>
              <a:t>lalu</a:t>
            </a:r>
            <a:r>
              <a:rPr lang="en-US" dirty="0"/>
              <a:t> </a:t>
            </a:r>
            <a:r>
              <a:rPr lang="en-US" dirty="0" err="1"/>
              <a:t>ketik</a:t>
            </a:r>
            <a:r>
              <a:rPr lang="en-US" dirty="0"/>
              <a:t> </a:t>
            </a:r>
            <a:r>
              <a:rPr lang="en-US" dirty="0" err="1"/>
              <a:t>fungsinya</a:t>
            </a:r>
            <a:r>
              <a:rPr lang="en-US" dirty="0"/>
              <a:t>. </a:t>
            </a:r>
            <a:r>
              <a:rPr lang="en-US" dirty="0">
                <a:solidFill>
                  <a:schemeClr val="accent4"/>
                </a:solidFill>
              </a:rPr>
              <a:t>=COUNTIF</a:t>
            </a:r>
            <a:r>
              <a:rPr lang="en-US" dirty="0"/>
              <a:t> </a:t>
            </a:r>
            <a:r>
              <a:rPr lang="en-US" dirty="0" err="1"/>
              <a:t>untuk</a:t>
            </a:r>
            <a:r>
              <a:rPr lang="en-US" dirty="0"/>
              <a:t> </a:t>
            </a:r>
            <a:r>
              <a:rPr lang="en-US" dirty="0" err="1"/>
              <a:t>mencari</a:t>
            </a:r>
            <a:r>
              <a:rPr lang="en-US" dirty="0"/>
              <a:t> </a:t>
            </a:r>
            <a:r>
              <a:rPr lang="en-US" dirty="0" err="1"/>
              <a:t>jumlah</a:t>
            </a:r>
            <a:r>
              <a:rPr lang="en-US" dirty="0"/>
              <a:t> data</a:t>
            </a:r>
          </a:p>
          <a:p>
            <a:pPr marL="514350" indent="-514350">
              <a:buFont typeface="+mj-lt"/>
              <a:buAutoNum type="arabicPeriod"/>
            </a:pPr>
            <a:r>
              <a:rPr lang="en-US" dirty="0" err="1"/>
              <a:t>Ketik</a:t>
            </a:r>
            <a:r>
              <a:rPr lang="en-US" dirty="0"/>
              <a:t> </a:t>
            </a:r>
            <a:r>
              <a:rPr lang="en-US" dirty="0" err="1"/>
              <a:t>kurung</a:t>
            </a:r>
            <a:r>
              <a:rPr lang="en-US" dirty="0"/>
              <a:t> </a:t>
            </a:r>
            <a:r>
              <a:rPr lang="en-US" dirty="0" err="1"/>
              <a:t>buka</a:t>
            </a:r>
            <a:r>
              <a:rPr lang="en-US" dirty="0"/>
              <a:t> </a:t>
            </a:r>
            <a:r>
              <a:rPr lang="en-US" dirty="0" err="1"/>
              <a:t>biasa</a:t>
            </a:r>
            <a:r>
              <a:rPr lang="en-US" dirty="0"/>
              <a:t> (</a:t>
            </a:r>
          </a:p>
          <a:p>
            <a:pPr marL="514350" indent="-514350">
              <a:buFont typeface="+mj-lt"/>
              <a:buAutoNum type="arabicPeriod"/>
            </a:pPr>
            <a:r>
              <a:rPr lang="en-US" dirty="0" err="1"/>
              <a:t>Pilih</a:t>
            </a:r>
            <a:r>
              <a:rPr lang="en-US" dirty="0"/>
              <a:t> </a:t>
            </a:r>
            <a:r>
              <a:rPr lang="en-US" dirty="0" err="1"/>
              <a:t>rentang</a:t>
            </a:r>
            <a:r>
              <a:rPr lang="en-US" dirty="0"/>
              <a:t> </a:t>
            </a:r>
            <a:r>
              <a:rPr lang="en-US" dirty="0" err="1"/>
              <a:t>sel</a:t>
            </a:r>
            <a:r>
              <a:rPr lang="en-US" dirty="0"/>
              <a:t> </a:t>
            </a:r>
            <a:r>
              <a:rPr lang="en-US" dirty="0" err="1"/>
              <a:t>dengan</a:t>
            </a:r>
            <a:r>
              <a:rPr lang="en-US" dirty="0"/>
              <a:t> drag </a:t>
            </a:r>
            <a:r>
              <a:rPr lang="en-US" dirty="0" err="1"/>
              <a:t>atau</a:t>
            </a:r>
            <a:r>
              <a:rPr lang="en-US" dirty="0"/>
              <a:t> </a:t>
            </a:r>
            <a:r>
              <a:rPr lang="en-US" dirty="0" err="1"/>
              <a:t>shift+kursor</a:t>
            </a:r>
            <a:r>
              <a:rPr lang="en-US" dirty="0"/>
              <a:t>, </a:t>
            </a:r>
            <a:r>
              <a:rPr lang="en-US" dirty="0" err="1"/>
              <a:t>lalu</a:t>
            </a:r>
            <a:r>
              <a:rPr lang="en-US" dirty="0"/>
              <a:t> </a:t>
            </a:r>
            <a:r>
              <a:rPr lang="en-US" dirty="0" err="1"/>
              <a:t>kurung</a:t>
            </a:r>
            <a:r>
              <a:rPr lang="en-US" dirty="0"/>
              <a:t> </a:t>
            </a:r>
            <a:r>
              <a:rPr lang="en-US" dirty="0" err="1"/>
              <a:t>tutup</a:t>
            </a:r>
            <a:r>
              <a:rPr lang="en-US" dirty="0"/>
              <a:t> </a:t>
            </a:r>
            <a:r>
              <a:rPr lang="en-US" dirty="0" err="1"/>
              <a:t>biasa</a:t>
            </a:r>
            <a:r>
              <a:rPr lang="en-US" dirty="0"/>
              <a:t> )</a:t>
            </a:r>
          </a:p>
          <a:p>
            <a:pPr marL="514350" indent="-514350">
              <a:buFont typeface="+mj-lt"/>
              <a:buAutoNum type="arabicPeriod"/>
            </a:pPr>
            <a:r>
              <a:rPr lang="en-US" dirty="0" err="1"/>
              <a:t>Tekan</a:t>
            </a:r>
            <a:r>
              <a:rPr lang="en-US" dirty="0"/>
              <a:t> Enter</a:t>
            </a:r>
          </a:p>
          <a:p>
            <a:pPr marL="514350" indent="-514350">
              <a:buFont typeface="+mj-lt"/>
              <a:buAutoNum type="arabicPeriod"/>
            </a:pPr>
            <a:endParaRPr lang="en-US" dirty="0"/>
          </a:p>
          <a:p>
            <a:pPr marL="0" indent="0">
              <a:buNone/>
            </a:pPr>
            <a:r>
              <a:rPr lang="en-US" dirty="0"/>
              <a:t>Syntax: </a:t>
            </a:r>
          </a:p>
          <a:p>
            <a:pPr marL="0" indent="0">
              <a:buNone/>
            </a:pPr>
            <a:r>
              <a:rPr lang="en-US" dirty="0"/>
              <a:t>=COUNTIF(array, “data yang </a:t>
            </a:r>
            <a:r>
              <a:rPr lang="en-US" dirty="0" err="1"/>
              <a:t>dicari</a:t>
            </a:r>
            <a:r>
              <a:rPr lang="en-US" dirty="0"/>
              <a:t>”)</a:t>
            </a:r>
          </a:p>
          <a:p>
            <a:pPr marL="0" indent="0">
              <a:buNone/>
            </a:pP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302937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di </a:t>
            </a:r>
            <a:r>
              <a:rPr lang="en-US" dirty="0" smtClean="0"/>
              <a:t>Excel COUNTIF</a:t>
            </a:r>
            <a:endParaRPr lang="en-US" dirty="0"/>
          </a:p>
        </p:txBody>
      </p:sp>
      <p:sp>
        <p:nvSpPr>
          <p:cNvPr id="3" name="Content Placeholder 2"/>
          <p:cNvSpPr>
            <a:spLocks noGrp="1"/>
          </p:cNvSpPr>
          <p:nvPr>
            <p:ph idx="1"/>
          </p:nvPr>
        </p:nvSpPr>
        <p:spPr/>
        <p:txBody>
          <a:bodyPr>
            <a:noAutofit/>
          </a:bodyPr>
          <a:lstStyle/>
          <a:p>
            <a:pPr marL="0" indent="0">
              <a:buNone/>
            </a:pPr>
            <a:endParaRPr lang="en-US" dirty="0"/>
          </a:p>
        </p:txBody>
      </p:sp>
      <p:sp>
        <p:nvSpPr>
          <p:cNvPr id="4"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541928" y="2192771"/>
            <a:ext cx="5867892" cy="2700564"/>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1541928" y="5084969"/>
            <a:ext cx="6505575" cy="1171575"/>
          </a:xfrm>
          <a:prstGeom prst="rect">
            <a:avLst/>
          </a:prstGeom>
          <a:ln>
            <a:solidFill>
              <a:schemeClr val="tx1"/>
            </a:solidFill>
          </a:ln>
        </p:spPr>
      </p:pic>
    </p:spTree>
    <p:extLst>
      <p:ext uri="{BB962C8B-B14F-4D97-AF65-F5344CB8AC3E}">
        <p14:creationId xmlns:p14="http://schemas.microsoft.com/office/powerpoint/2010/main" val="1725168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E2F2CD6-2C01-4AC9-9130-69C04E3E50F9}"/>
              </a:ext>
            </a:extLst>
          </p:cNvPr>
          <p:cNvSpPr>
            <a:spLocks noGrp="1"/>
          </p:cNvSpPr>
          <p:nvPr>
            <p:ph type="title"/>
          </p:nvPr>
        </p:nvSpPr>
        <p:spPr>
          <a:xfrm>
            <a:off x="5565474" y="1819133"/>
            <a:ext cx="4823010" cy="1438761"/>
          </a:xfrm>
        </p:spPr>
        <p:txBody>
          <a:bodyPr>
            <a:normAutofit/>
          </a:bodyPr>
          <a:lstStyle/>
          <a:p>
            <a:r>
              <a:rPr lang="en-US" sz="8000" b="1" dirty="0" err="1" smtClean="0"/>
              <a:t>Referensi</a:t>
            </a:r>
            <a:endParaRPr lang="en-ID" sz="8000" b="1" dirty="0"/>
          </a:p>
        </p:txBody>
      </p:sp>
      <p:sp>
        <p:nvSpPr>
          <p:cNvPr id="7" name="Text Placeholder 6">
            <a:extLst>
              <a:ext uri="{FF2B5EF4-FFF2-40B4-BE49-F238E27FC236}">
                <a16:creationId xmlns:a16="http://schemas.microsoft.com/office/drawing/2014/main" xmlns="" id="{1AF7990F-2737-4CCA-ADFB-79165273C8E2}"/>
              </a:ext>
            </a:extLst>
          </p:cNvPr>
          <p:cNvSpPr>
            <a:spLocks noGrp="1"/>
          </p:cNvSpPr>
          <p:nvPr>
            <p:ph type="body" idx="1"/>
          </p:nvPr>
        </p:nvSpPr>
        <p:spPr>
          <a:xfrm>
            <a:off x="5717874" y="3165325"/>
            <a:ext cx="4433784" cy="2224822"/>
          </a:xfrm>
        </p:spPr>
        <p:txBody>
          <a:bodyPr>
            <a:normAutofit/>
          </a:bodyPr>
          <a:lstStyle/>
          <a:p>
            <a:pPr marL="285750" lvl="0" indent="-285750">
              <a:buFont typeface="Arial" panose="020B0604020202020204" pitchFamily="34" charset="0"/>
              <a:buChar char="•"/>
            </a:pPr>
            <a:r>
              <a:rPr lang="en-US" sz="2400" b="1" dirty="0">
                <a:hlinkClick r:id="rId2"/>
              </a:rPr>
              <a:t>https://support.office.com/id-id/excel</a:t>
            </a:r>
            <a:endParaRPr lang="en-US" sz="2400" dirty="0"/>
          </a:p>
          <a:p>
            <a:pPr marL="285750" lvl="0" indent="-285750">
              <a:buFont typeface="Arial" panose="020B0604020202020204" pitchFamily="34" charset="0"/>
              <a:buChar char="•"/>
            </a:pPr>
            <a:r>
              <a:rPr lang="en-US" sz="2400" dirty="0"/>
              <a:t>© </a:t>
            </a:r>
            <a:r>
              <a:rPr lang="en-US" sz="2400" dirty="0" err="1"/>
              <a:t>Kelas</a:t>
            </a:r>
            <a:r>
              <a:rPr lang="en-US" sz="2400" dirty="0"/>
              <a:t> Excel | https://www.kelasexcel.web.id/p/daftar-rumus-excel-lengkap.html</a:t>
            </a:r>
            <a:endParaRPr lang="en-US" sz="2400" dirty="0"/>
          </a:p>
        </p:txBody>
      </p:sp>
      <p:pic>
        <p:nvPicPr>
          <p:cNvPr id="10" name="Content Placeholder 5"/>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51228" t="51424" r="6931" b="8021"/>
          <a:stretch/>
        </p:blipFill>
        <p:spPr>
          <a:xfrm>
            <a:off x="959193" y="2132597"/>
            <a:ext cx="4591050" cy="2781300"/>
          </a:xfrm>
          <a:prstGeom prst="rect">
            <a:avLst/>
          </a:prstGeom>
        </p:spPr>
      </p:pic>
      <p:sp>
        <p:nvSpPr>
          <p:cNvPr id="11" name="Rectangle 10">
            <a:extLst>
              <a:ext uri="{FF2B5EF4-FFF2-40B4-BE49-F238E27FC236}">
                <a16:creationId xmlns:a16="http://schemas.microsoft.com/office/drawing/2014/main" xmlns="" id="{EB18B8BB-E556-400E-8B9E-06BAB46166C7}"/>
              </a:ext>
            </a:extLst>
          </p:cNvPr>
          <p:cNvSpPr/>
          <p:nvPr/>
        </p:nvSpPr>
        <p:spPr>
          <a:xfrm>
            <a:off x="1427806" y="5051593"/>
            <a:ext cx="3653823" cy="338554"/>
          </a:xfrm>
          <a:prstGeom prst="rect">
            <a:avLst/>
          </a:prstGeom>
        </p:spPr>
        <p:txBody>
          <a:bodyPr wrap="square">
            <a:spAutoFit/>
          </a:bodyPr>
          <a:lstStyle/>
          <a:p>
            <a:pPr algn="ctr"/>
            <a:r>
              <a:rPr lang="en-US" sz="800" dirty="0">
                <a:solidFill>
                  <a:schemeClr val="bg1"/>
                </a:solidFill>
              </a:rPr>
              <a:t>&lt;a </a:t>
            </a:r>
            <a:r>
              <a:rPr lang="en-US" sz="800" dirty="0" err="1">
                <a:solidFill>
                  <a:schemeClr val="bg1"/>
                </a:solidFill>
              </a:rPr>
              <a:t>href</a:t>
            </a:r>
            <a:r>
              <a:rPr lang="en-US" sz="800" dirty="0">
                <a:solidFill>
                  <a:schemeClr val="bg1"/>
                </a:solidFill>
              </a:rPr>
              <a:t>='https://www.freepik.com/vectors/people'&gt;People vector created by </a:t>
            </a:r>
            <a:r>
              <a:rPr lang="en-US" sz="800" dirty="0" err="1">
                <a:solidFill>
                  <a:schemeClr val="bg1"/>
                </a:solidFill>
              </a:rPr>
              <a:t>pch.vector</a:t>
            </a:r>
            <a:r>
              <a:rPr lang="en-US" sz="800" dirty="0">
                <a:solidFill>
                  <a:schemeClr val="bg1"/>
                </a:solidFill>
              </a:rPr>
              <a:t> - www.freepik.com&lt;/a&gt;</a:t>
            </a:r>
            <a:endParaRPr lang="en-US" sz="800" dirty="0">
              <a:solidFill>
                <a:schemeClr val="bg1"/>
              </a:solidFill>
            </a:endParaRPr>
          </a:p>
        </p:txBody>
      </p:sp>
    </p:spTree>
    <p:extLst>
      <p:ext uri="{BB962C8B-B14F-4D97-AF65-F5344CB8AC3E}">
        <p14:creationId xmlns:p14="http://schemas.microsoft.com/office/powerpoint/2010/main" val="18263285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E2F2CD6-2C01-4AC9-9130-69C04E3E50F9}"/>
              </a:ext>
            </a:extLst>
          </p:cNvPr>
          <p:cNvSpPr>
            <a:spLocks noGrp="1"/>
          </p:cNvSpPr>
          <p:nvPr>
            <p:ph type="title"/>
          </p:nvPr>
        </p:nvSpPr>
        <p:spPr>
          <a:xfrm>
            <a:off x="4076553" y="2396649"/>
            <a:ext cx="4823010" cy="1438761"/>
          </a:xfrm>
        </p:spPr>
        <p:txBody>
          <a:bodyPr>
            <a:normAutofit/>
          </a:bodyPr>
          <a:lstStyle/>
          <a:p>
            <a:r>
              <a:rPr lang="en-US" sz="8000" b="1" dirty="0"/>
              <a:t>THANKS</a:t>
            </a:r>
            <a:endParaRPr lang="en-ID" sz="8000" b="1" dirty="0"/>
          </a:p>
        </p:txBody>
      </p:sp>
      <p:sp>
        <p:nvSpPr>
          <p:cNvPr id="7" name="Text Placeholder 6">
            <a:extLst>
              <a:ext uri="{FF2B5EF4-FFF2-40B4-BE49-F238E27FC236}">
                <a16:creationId xmlns:a16="http://schemas.microsoft.com/office/drawing/2014/main" xmlns="" id="{1AF7990F-2737-4CCA-ADFB-79165273C8E2}"/>
              </a:ext>
            </a:extLst>
          </p:cNvPr>
          <p:cNvSpPr>
            <a:spLocks noGrp="1"/>
          </p:cNvSpPr>
          <p:nvPr>
            <p:ph type="body" idx="1"/>
          </p:nvPr>
        </p:nvSpPr>
        <p:spPr>
          <a:xfrm>
            <a:off x="4228953" y="3742841"/>
            <a:ext cx="4310155" cy="1031408"/>
          </a:xfrm>
        </p:spPr>
        <p:txBody>
          <a:bodyPr/>
          <a:lstStyle/>
          <a:p>
            <a:r>
              <a:rPr lang="en-US" dirty="0"/>
              <a:t>ANY QUESTIONS?</a:t>
            </a:r>
            <a:endParaRPr lang="en-ID" dirty="0"/>
          </a:p>
        </p:txBody>
      </p:sp>
      <p:pic>
        <p:nvPicPr>
          <p:cNvPr id="3" name="Picture 2">
            <a:extLst>
              <a:ext uri="{FF2B5EF4-FFF2-40B4-BE49-F238E27FC236}">
                <a16:creationId xmlns:a16="http://schemas.microsoft.com/office/drawing/2014/main" xmlns="" id="{25EEB012-EE7B-4786-A65B-FDDC0C576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p14="http://schemas.microsoft.com/office/powerpoint/2010/main" val="604384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a:xfrm>
            <a:off x="1541928" y="1243666"/>
            <a:ext cx="9744637" cy="997231"/>
          </a:xfrm>
        </p:spPr>
        <p:txBody>
          <a:bodyPr>
            <a:normAutofit/>
          </a:bodyPr>
          <a:lstStyle/>
          <a:p>
            <a:r>
              <a:rPr lang="en-US" sz="4400" dirty="0" smtClean="0"/>
              <a:t>Ribbon - Insert</a:t>
            </a:r>
            <a:endParaRPr lang="en-ID" sz="4400" dirty="0"/>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
        <p:nvSpPr>
          <p:cNvPr id="11" name="Rectangle 3"/>
          <p:cNvSpPr txBox="1">
            <a:spLocks noChangeArrowheads="1"/>
          </p:cNvSpPr>
          <p:nvPr/>
        </p:nvSpPr>
        <p:spPr>
          <a:xfrm>
            <a:off x="468150" y="3779411"/>
            <a:ext cx="11263085" cy="17417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id-ID" dirty="0" smtClean="0"/>
              <a:t>Tab ini memungkinkan Anda untuk memasukkan berbagai item ke dalam dokumen dari gambar, clip art, dan header dan footer.</a:t>
            </a:r>
            <a:endParaRPr lang="en-US" dirty="0"/>
          </a:p>
        </p:txBody>
      </p:sp>
      <p:pic>
        <p:nvPicPr>
          <p:cNvPr id="12" name="Picture 11"/>
          <p:cNvPicPr>
            <a:picLocks noChangeAspect="1"/>
          </p:cNvPicPr>
          <p:nvPr/>
        </p:nvPicPr>
        <p:blipFill>
          <a:blip r:embed="rId2"/>
          <a:stretch>
            <a:fillRect/>
          </a:stretch>
        </p:blipFill>
        <p:spPr>
          <a:xfrm>
            <a:off x="364734" y="2240897"/>
            <a:ext cx="11498943" cy="1234445"/>
          </a:xfrm>
          <a:prstGeom prst="rect">
            <a:avLst/>
          </a:prstGeom>
          <a:ln>
            <a:solidFill>
              <a:schemeClr val="tx1"/>
            </a:solidFill>
          </a:ln>
        </p:spPr>
      </p:pic>
    </p:spTree>
    <p:extLst>
      <p:ext uri="{BB962C8B-B14F-4D97-AF65-F5344CB8AC3E}">
        <p14:creationId xmlns:p14="http://schemas.microsoft.com/office/powerpoint/2010/main" val="2696821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a:xfrm>
            <a:off x="1541928" y="1243666"/>
            <a:ext cx="9744637" cy="997231"/>
          </a:xfrm>
        </p:spPr>
        <p:txBody>
          <a:bodyPr>
            <a:normAutofit/>
          </a:bodyPr>
          <a:lstStyle/>
          <a:p>
            <a:r>
              <a:rPr lang="en-US" sz="4400" dirty="0" smtClean="0"/>
              <a:t>Ribbon – Page Layout</a:t>
            </a:r>
            <a:endParaRPr lang="en-ID" sz="4400" dirty="0"/>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
        <p:nvSpPr>
          <p:cNvPr id="7" name="Rectangle 3"/>
          <p:cNvSpPr txBox="1">
            <a:spLocks noChangeArrowheads="1"/>
          </p:cNvSpPr>
          <p:nvPr/>
        </p:nvSpPr>
        <p:spPr>
          <a:xfrm>
            <a:off x="498055" y="3783040"/>
            <a:ext cx="11263085" cy="17417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id-ID" sz="2000" dirty="0" smtClean="0"/>
              <a:t>Tab </a:t>
            </a:r>
            <a:r>
              <a:rPr lang="id-ID" dirty="0" smtClean="0"/>
              <a:t>ini</a:t>
            </a:r>
            <a:r>
              <a:rPr lang="id-ID" sz="2000" dirty="0" smtClean="0"/>
              <a:t> memiliki perintah untuk menyesuaikan halaman seperti margin, orientasi, dan tema.</a:t>
            </a:r>
            <a:endParaRPr lang="en-US" sz="2000" dirty="0"/>
          </a:p>
        </p:txBody>
      </p:sp>
      <p:pic>
        <p:nvPicPr>
          <p:cNvPr id="9" name="Picture 8"/>
          <p:cNvPicPr>
            <a:picLocks noChangeAspect="1"/>
          </p:cNvPicPr>
          <p:nvPr/>
        </p:nvPicPr>
        <p:blipFill>
          <a:blip r:embed="rId2"/>
          <a:stretch>
            <a:fillRect/>
          </a:stretch>
        </p:blipFill>
        <p:spPr>
          <a:xfrm>
            <a:off x="391011" y="2240897"/>
            <a:ext cx="11424540" cy="1226458"/>
          </a:xfrm>
          <a:prstGeom prst="rect">
            <a:avLst/>
          </a:prstGeom>
          <a:ln>
            <a:solidFill>
              <a:schemeClr val="tx1"/>
            </a:solidFill>
          </a:ln>
        </p:spPr>
      </p:pic>
    </p:spTree>
    <p:extLst>
      <p:ext uri="{BB962C8B-B14F-4D97-AF65-F5344CB8AC3E}">
        <p14:creationId xmlns:p14="http://schemas.microsoft.com/office/powerpoint/2010/main" val="1190702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a:xfrm>
            <a:off x="1541928" y="1243666"/>
            <a:ext cx="9744637" cy="997231"/>
          </a:xfrm>
        </p:spPr>
        <p:txBody>
          <a:bodyPr>
            <a:normAutofit/>
          </a:bodyPr>
          <a:lstStyle/>
          <a:p>
            <a:r>
              <a:rPr lang="en-US" sz="4400" dirty="0" smtClean="0"/>
              <a:t>Ribbon – Formulas</a:t>
            </a:r>
            <a:endParaRPr lang="en-ID" sz="4400" dirty="0"/>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
        <p:nvSpPr>
          <p:cNvPr id="7" name="Rectangle 3"/>
          <p:cNvSpPr txBox="1">
            <a:spLocks noChangeArrowheads="1"/>
          </p:cNvSpPr>
          <p:nvPr/>
        </p:nvSpPr>
        <p:spPr>
          <a:xfrm>
            <a:off x="498055" y="3783040"/>
            <a:ext cx="11263085" cy="17417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id-ID" sz="2000" dirty="0" smtClean="0"/>
              <a:t>Tab </a:t>
            </a:r>
            <a:r>
              <a:rPr lang="id-ID" dirty="0" smtClean="0"/>
              <a:t>ini</a:t>
            </a:r>
            <a:r>
              <a:rPr lang="id-ID" sz="2000" dirty="0" smtClean="0"/>
              <a:t> memiliki perintah untuk menyesuaikan halaman seperti margin, orientasi, dan tema.</a:t>
            </a:r>
            <a:endParaRPr lang="en-US" sz="2000" dirty="0"/>
          </a:p>
        </p:txBody>
      </p:sp>
      <p:pic>
        <p:nvPicPr>
          <p:cNvPr id="9" name="Picture 8"/>
          <p:cNvPicPr>
            <a:picLocks noChangeAspect="1"/>
          </p:cNvPicPr>
          <p:nvPr/>
        </p:nvPicPr>
        <p:blipFill>
          <a:blip r:embed="rId2"/>
          <a:stretch>
            <a:fillRect/>
          </a:stretch>
        </p:blipFill>
        <p:spPr>
          <a:xfrm>
            <a:off x="391011" y="2240897"/>
            <a:ext cx="11424540" cy="1226458"/>
          </a:xfrm>
          <a:prstGeom prst="rect">
            <a:avLst/>
          </a:prstGeom>
          <a:ln>
            <a:solidFill>
              <a:schemeClr val="tx1"/>
            </a:solidFill>
          </a:ln>
        </p:spPr>
      </p:pic>
    </p:spTree>
    <p:extLst>
      <p:ext uri="{BB962C8B-B14F-4D97-AF65-F5344CB8AC3E}">
        <p14:creationId xmlns:p14="http://schemas.microsoft.com/office/powerpoint/2010/main" val="1858838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a:xfrm>
            <a:off x="1541928" y="1243666"/>
            <a:ext cx="9744637" cy="997231"/>
          </a:xfrm>
        </p:spPr>
        <p:txBody>
          <a:bodyPr>
            <a:normAutofit/>
          </a:bodyPr>
          <a:lstStyle/>
          <a:p>
            <a:r>
              <a:rPr lang="en-US" sz="4400" dirty="0" smtClean="0"/>
              <a:t>Ribbon – Data</a:t>
            </a:r>
            <a:endParaRPr lang="en-ID" sz="4400" dirty="0"/>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
        <p:nvSpPr>
          <p:cNvPr id="11" name="Rectangle 3"/>
          <p:cNvSpPr txBox="1">
            <a:spLocks noChangeArrowheads="1"/>
          </p:cNvSpPr>
          <p:nvPr/>
        </p:nvSpPr>
        <p:spPr>
          <a:xfrm>
            <a:off x="390495" y="3682206"/>
            <a:ext cx="11263085" cy="17417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d-ID" sz="2000" dirty="0" smtClean="0"/>
              <a:t>Tab ini memungkinkan Anda untuk memodifikasi lembar kerja dengan sejumlah besar data dengan menyortir dan menyaring </a:t>
            </a:r>
            <a:r>
              <a:rPr lang="id-ID" dirty="0" smtClean="0"/>
              <a:t>serta</a:t>
            </a:r>
            <a:r>
              <a:rPr lang="id-ID" sz="2000" dirty="0" smtClean="0"/>
              <a:t> menganalisis dan mengelompokkan data.</a:t>
            </a:r>
            <a:endParaRPr lang="id-ID" sz="2000" dirty="0"/>
          </a:p>
        </p:txBody>
      </p:sp>
      <p:pic>
        <p:nvPicPr>
          <p:cNvPr id="12" name="Picture 11"/>
          <p:cNvPicPr>
            <a:picLocks noChangeAspect="1"/>
          </p:cNvPicPr>
          <p:nvPr/>
        </p:nvPicPr>
        <p:blipFill>
          <a:blip r:embed="rId2"/>
          <a:stretch>
            <a:fillRect/>
          </a:stretch>
        </p:blipFill>
        <p:spPr>
          <a:xfrm>
            <a:off x="183665" y="2143692"/>
            <a:ext cx="11752201" cy="1252992"/>
          </a:xfrm>
          <a:prstGeom prst="rect">
            <a:avLst/>
          </a:prstGeom>
        </p:spPr>
      </p:pic>
    </p:spTree>
    <p:extLst>
      <p:ext uri="{BB962C8B-B14F-4D97-AF65-F5344CB8AC3E}">
        <p14:creationId xmlns:p14="http://schemas.microsoft.com/office/powerpoint/2010/main" val="2920264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BADABD1-05DB-46C1-8E18-BAC1AB703B43}"/>
              </a:ext>
            </a:extLst>
          </p:cNvPr>
          <p:cNvSpPr>
            <a:spLocks noGrp="1"/>
          </p:cNvSpPr>
          <p:nvPr>
            <p:ph type="title"/>
          </p:nvPr>
        </p:nvSpPr>
        <p:spPr>
          <a:xfrm>
            <a:off x="1541928" y="1243666"/>
            <a:ext cx="9744637" cy="997231"/>
          </a:xfrm>
        </p:spPr>
        <p:txBody>
          <a:bodyPr>
            <a:normAutofit/>
          </a:bodyPr>
          <a:lstStyle/>
          <a:p>
            <a:r>
              <a:rPr lang="en-US" sz="4400" dirty="0" smtClean="0"/>
              <a:t>Ribbon – Review</a:t>
            </a:r>
            <a:endParaRPr lang="en-ID" sz="4400" dirty="0"/>
          </a:p>
        </p:txBody>
      </p:sp>
      <p:sp>
        <p:nvSpPr>
          <p:cNvPr id="6" name="Subtitle 4">
            <a:extLst>
              <a:ext uri="{FF2B5EF4-FFF2-40B4-BE49-F238E27FC236}">
                <a16:creationId xmlns:a16="http://schemas.microsoft.com/office/drawing/2014/main" xmlns=""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DASAR KOMPUTASI</a:t>
            </a: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xmlns=""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a:t>
            </a:r>
            <a:endParaRPr lang="en-ID" sz="1050" b="1" dirty="0">
              <a:solidFill>
                <a:schemeClr val="accent5">
                  <a:lumMod val="75000"/>
                </a:schemeClr>
              </a:solidFill>
            </a:endParaRPr>
          </a:p>
        </p:txBody>
      </p:sp>
      <p:sp>
        <p:nvSpPr>
          <p:cNvPr id="7" name="Rectangle 3"/>
          <p:cNvSpPr txBox="1">
            <a:spLocks noChangeArrowheads="1"/>
          </p:cNvSpPr>
          <p:nvPr/>
        </p:nvSpPr>
        <p:spPr>
          <a:xfrm>
            <a:off x="470160" y="3734308"/>
            <a:ext cx="11263085" cy="174171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Tab </a:t>
            </a:r>
            <a:r>
              <a:rPr lang="en-US" dirty="0" err="1" smtClean="0"/>
              <a:t>ini</a:t>
            </a:r>
            <a:r>
              <a:rPr lang="en-US" dirty="0" smtClean="0"/>
              <a:t> </a:t>
            </a:r>
            <a:r>
              <a:rPr lang="en-US" dirty="0" err="1" smtClean="0"/>
              <a:t>memungkinkan</a:t>
            </a:r>
            <a:r>
              <a:rPr lang="en-US" dirty="0" smtClean="0"/>
              <a:t> </a:t>
            </a:r>
            <a:r>
              <a:rPr lang="en-US" dirty="0" err="1" smtClean="0"/>
              <a:t>Anda</a:t>
            </a:r>
            <a:r>
              <a:rPr lang="en-US" dirty="0" smtClean="0"/>
              <a:t> </a:t>
            </a:r>
            <a:r>
              <a:rPr lang="en-US" dirty="0" err="1" smtClean="0"/>
              <a:t>untuk</a:t>
            </a:r>
            <a:r>
              <a:rPr lang="en-US" dirty="0" smtClean="0"/>
              <a:t> </a:t>
            </a:r>
            <a:r>
              <a:rPr lang="en-US" dirty="0" err="1" smtClean="0"/>
              <a:t>memperbaiki</a:t>
            </a:r>
            <a:r>
              <a:rPr lang="en-US" dirty="0" smtClean="0"/>
              <a:t> </a:t>
            </a:r>
            <a:r>
              <a:rPr lang="en-US" dirty="0" err="1" smtClean="0"/>
              <a:t>masalah</a:t>
            </a:r>
            <a:r>
              <a:rPr lang="en-US" dirty="0" smtClean="0"/>
              <a:t> </a:t>
            </a:r>
            <a:r>
              <a:rPr lang="en-US" dirty="0" err="1" smtClean="0"/>
              <a:t>ejaan</a:t>
            </a:r>
            <a:r>
              <a:rPr lang="en-US" dirty="0" smtClean="0"/>
              <a:t> </a:t>
            </a:r>
            <a:r>
              <a:rPr lang="en-US" dirty="0" err="1" smtClean="0"/>
              <a:t>dan</a:t>
            </a:r>
            <a:r>
              <a:rPr lang="en-US" dirty="0" smtClean="0"/>
              <a:t> </a:t>
            </a:r>
            <a:r>
              <a:rPr lang="en-US" dirty="0" err="1" smtClean="0"/>
              <a:t>tata</a:t>
            </a:r>
            <a:r>
              <a:rPr lang="en-US" dirty="0" smtClean="0"/>
              <a:t> </a:t>
            </a:r>
            <a:r>
              <a:rPr lang="en-US" dirty="0" err="1" smtClean="0"/>
              <a:t>bahasa</a:t>
            </a:r>
            <a:r>
              <a:rPr lang="en-US" dirty="0" smtClean="0"/>
              <a:t> </a:t>
            </a:r>
            <a:r>
              <a:rPr lang="en-US" dirty="0" err="1" smtClean="0"/>
              <a:t>serta</a:t>
            </a:r>
            <a:r>
              <a:rPr lang="en-US" dirty="0" smtClean="0"/>
              <a:t> </a:t>
            </a:r>
            <a:r>
              <a:rPr lang="en-US" dirty="0" err="1" smtClean="0"/>
              <a:t>mengatur</a:t>
            </a:r>
            <a:r>
              <a:rPr lang="en-US" dirty="0" smtClean="0"/>
              <a:t> </a:t>
            </a:r>
            <a:r>
              <a:rPr lang="en-US" dirty="0" err="1" smtClean="0"/>
              <a:t>perlindungan</a:t>
            </a:r>
            <a:r>
              <a:rPr lang="en-US" dirty="0" smtClean="0"/>
              <a:t> </a:t>
            </a:r>
            <a:r>
              <a:rPr lang="en-US" dirty="0" err="1" smtClean="0"/>
              <a:t>keamanan</a:t>
            </a:r>
            <a:r>
              <a:rPr lang="en-US" dirty="0" smtClean="0"/>
              <a:t>. Tab </a:t>
            </a:r>
            <a:r>
              <a:rPr lang="en-US" dirty="0" err="1" smtClean="0"/>
              <a:t>ini</a:t>
            </a:r>
            <a:r>
              <a:rPr lang="en-US" dirty="0" smtClean="0"/>
              <a:t> </a:t>
            </a:r>
            <a:r>
              <a:rPr lang="en-US" dirty="0" err="1" smtClean="0"/>
              <a:t>juga</a:t>
            </a:r>
            <a:r>
              <a:rPr lang="en-US" dirty="0" smtClean="0"/>
              <a:t> </a:t>
            </a:r>
            <a:r>
              <a:rPr lang="en-US" dirty="0" err="1" smtClean="0"/>
              <a:t>menyediakan</a:t>
            </a:r>
            <a:r>
              <a:rPr lang="en-US" dirty="0" smtClean="0"/>
              <a:t> </a:t>
            </a:r>
            <a:r>
              <a:rPr lang="en-US" dirty="0" err="1" smtClean="0"/>
              <a:t>perubahan</a:t>
            </a:r>
            <a:r>
              <a:rPr lang="en-US" dirty="0" smtClean="0"/>
              <a:t> </a:t>
            </a:r>
            <a:r>
              <a:rPr lang="en-US" dirty="0" err="1" smtClean="0"/>
              <a:t>lintasan</a:t>
            </a:r>
            <a:r>
              <a:rPr lang="en-US" dirty="0" smtClean="0"/>
              <a:t> </a:t>
            </a:r>
            <a:r>
              <a:rPr lang="en-US" dirty="0" err="1" smtClean="0"/>
              <a:t>dan</a:t>
            </a:r>
            <a:r>
              <a:rPr lang="en-US" dirty="0" smtClean="0"/>
              <a:t> </a:t>
            </a:r>
            <a:r>
              <a:rPr lang="en-US" dirty="0" err="1" smtClean="0"/>
              <a:t>fitur</a:t>
            </a:r>
            <a:r>
              <a:rPr lang="en-US" dirty="0" smtClean="0"/>
              <a:t> </a:t>
            </a:r>
            <a:r>
              <a:rPr lang="en-US" dirty="0" err="1" smtClean="0"/>
              <a:t>catatan</a:t>
            </a:r>
            <a:r>
              <a:rPr lang="en-US" dirty="0" smtClean="0"/>
              <a:t> yang </a:t>
            </a:r>
            <a:r>
              <a:rPr lang="en-US" dirty="0" err="1" smtClean="0"/>
              <a:t>menyediakan</a:t>
            </a:r>
            <a:r>
              <a:rPr lang="en-US" dirty="0" smtClean="0"/>
              <a:t> </a:t>
            </a:r>
            <a:r>
              <a:rPr lang="en-US" dirty="0" err="1" smtClean="0"/>
              <a:t>kemampuan</a:t>
            </a:r>
            <a:r>
              <a:rPr lang="en-US" dirty="0" smtClean="0"/>
              <a:t> </a:t>
            </a:r>
            <a:r>
              <a:rPr lang="en-US" dirty="0" err="1" smtClean="0"/>
              <a:t>untuk</a:t>
            </a:r>
            <a:r>
              <a:rPr lang="en-US" dirty="0" smtClean="0"/>
              <a:t> </a:t>
            </a:r>
            <a:r>
              <a:rPr lang="en-US" dirty="0" err="1" smtClean="0"/>
              <a:t>membuat</a:t>
            </a:r>
            <a:r>
              <a:rPr lang="en-US" dirty="0" smtClean="0"/>
              <a:t> </a:t>
            </a:r>
            <a:r>
              <a:rPr lang="en-US" dirty="0" err="1" smtClean="0"/>
              <a:t>catatan</a:t>
            </a:r>
            <a:r>
              <a:rPr lang="en-US" dirty="0" smtClean="0"/>
              <a:t> </a:t>
            </a:r>
            <a:r>
              <a:rPr lang="en-US" dirty="0" err="1" smtClean="0"/>
              <a:t>dan</a:t>
            </a:r>
            <a:r>
              <a:rPr lang="en-US" dirty="0" smtClean="0"/>
              <a:t> </a:t>
            </a:r>
            <a:r>
              <a:rPr lang="en-US" dirty="0" err="1" smtClean="0"/>
              <a:t>mengubah</a:t>
            </a:r>
            <a:r>
              <a:rPr lang="en-US" dirty="0" smtClean="0"/>
              <a:t> </a:t>
            </a:r>
            <a:r>
              <a:rPr lang="en-US" dirty="0" err="1" smtClean="0"/>
              <a:t>dokumen</a:t>
            </a:r>
            <a:r>
              <a:rPr lang="en-US" dirty="0" smtClean="0"/>
              <a:t> </a:t>
            </a:r>
            <a:r>
              <a:rPr lang="en-US" dirty="0" err="1" smtClean="0"/>
              <a:t>seseorang</a:t>
            </a:r>
            <a:r>
              <a:rPr lang="en-US" dirty="0" smtClean="0"/>
              <a:t>.</a:t>
            </a:r>
            <a:endParaRPr lang="en-US" dirty="0"/>
          </a:p>
        </p:txBody>
      </p:sp>
      <p:pic>
        <p:nvPicPr>
          <p:cNvPr id="9" name="Picture 8"/>
          <p:cNvPicPr>
            <a:picLocks noChangeAspect="1"/>
          </p:cNvPicPr>
          <p:nvPr/>
        </p:nvPicPr>
        <p:blipFill>
          <a:blip r:embed="rId2"/>
          <a:stretch>
            <a:fillRect/>
          </a:stretch>
        </p:blipFill>
        <p:spPr>
          <a:xfrm>
            <a:off x="306874" y="2195794"/>
            <a:ext cx="11580866" cy="1243240"/>
          </a:xfrm>
          <a:prstGeom prst="rect">
            <a:avLst/>
          </a:prstGeom>
        </p:spPr>
      </p:pic>
    </p:spTree>
    <p:extLst>
      <p:ext uri="{BB962C8B-B14F-4D97-AF65-F5344CB8AC3E}">
        <p14:creationId xmlns:p14="http://schemas.microsoft.com/office/powerpoint/2010/main" val="1014225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2110</TotalTime>
  <Words>2053</Words>
  <Application>Microsoft Office PowerPoint</Application>
  <PresentationFormat>Widescreen</PresentationFormat>
  <Paragraphs>401</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Black</vt:lpstr>
      <vt:lpstr>Calibri</vt:lpstr>
      <vt:lpstr>Signika</vt:lpstr>
      <vt:lpstr>Times New Roman</vt:lpstr>
      <vt:lpstr>1_Custom Design</vt:lpstr>
      <vt:lpstr>Ms. Excel part 1 Membuat Tabel yang Rapi</vt:lpstr>
      <vt:lpstr>Capaian Pembelajaran</vt:lpstr>
      <vt:lpstr>Ribbon</vt:lpstr>
      <vt:lpstr>Ribbon - Home</vt:lpstr>
      <vt:lpstr>Ribbon - Insert</vt:lpstr>
      <vt:lpstr>Ribbon – Page Layout</vt:lpstr>
      <vt:lpstr>Ribbon – Formulas</vt:lpstr>
      <vt:lpstr>Ribbon – Data</vt:lpstr>
      <vt:lpstr>Ribbon – Review</vt:lpstr>
      <vt:lpstr>Ribbon – View</vt:lpstr>
      <vt:lpstr>Membuat Halaman Baru</vt:lpstr>
      <vt:lpstr>Membuat Halaman Baru dengan Template</vt:lpstr>
      <vt:lpstr>Memasukkan Data ke Worksheet</vt:lpstr>
      <vt:lpstr>Memindah (Cut) atau Menggandakan (Copy) Sel</vt:lpstr>
      <vt:lpstr>Menggabungkan (Merge) Sel-Sel</vt:lpstr>
      <vt:lpstr>Membagi (Split) Sel-Sel</vt:lpstr>
      <vt:lpstr>Format Number</vt:lpstr>
      <vt:lpstr>Format Number (2)</vt:lpstr>
      <vt:lpstr>Menerapkan Format Number</vt:lpstr>
      <vt:lpstr>Cell Borders</vt:lpstr>
      <vt:lpstr>Menggunakan Cell Borders</vt:lpstr>
      <vt:lpstr>Thick Box Border</vt:lpstr>
      <vt:lpstr>Menghapus Cell Border</vt:lpstr>
      <vt:lpstr>Formula</vt:lpstr>
      <vt:lpstr>Formula</vt:lpstr>
      <vt:lpstr>Formula</vt:lpstr>
      <vt:lpstr>Formula di Excel (1)</vt:lpstr>
      <vt:lpstr>Formula di Excel (2)</vt:lpstr>
      <vt:lpstr>Formula di Excel (3)</vt:lpstr>
      <vt:lpstr>Simpel Formula</vt:lpstr>
      <vt:lpstr>Simpel Formula (2)</vt:lpstr>
      <vt:lpstr>Menerapkan Formula yang sama Pada Sel Lain</vt:lpstr>
      <vt:lpstr>Formula di Excel - SUM</vt:lpstr>
      <vt:lpstr>Percantik tabel masing-masing</vt:lpstr>
      <vt:lpstr>Mengecilkan Sel</vt:lpstr>
      <vt:lpstr>Percantik Lagi</vt:lpstr>
      <vt:lpstr>Formula IF</vt:lpstr>
      <vt:lpstr>Insert</vt:lpstr>
      <vt:lpstr>Formula Lanjutan</vt:lpstr>
      <vt:lpstr>Formula di Excel MIN-MAX</vt:lpstr>
      <vt:lpstr>Formula di Excel MIN-MAX</vt:lpstr>
      <vt:lpstr>Formula di Excel SMALL-LARGE</vt:lpstr>
      <vt:lpstr>Formula di Excel SMALL-LARGE</vt:lpstr>
      <vt:lpstr>Formula di Excel AVERAGE</vt:lpstr>
      <vt:lpstr>Formula di Excel COUNTIF</vt:lpstr>
      <vt:lpstr>Formula di Excel COUNTIF</vt:lpstr>
      <vt:lpstr>Referensi</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 banyu</dc:creator>
  <cp:lastModifiedBy>NURUL ANISA SRI WINARSIH</cp:lastModifiedBy>
  <cp:revision>147</cp:revision>
  <dcterms:created xsi:type="dcterms:W3CDTF">2020-07-23T01:18:59Z</dcterms:created>
  <dcterms:modified xsi:type="dcterms:W3CDTF">2020-08-21T10:49:34Z</dcterms:modified>
</cp:coreProperties>
</file>