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34"/>
  </p:notesMasterIdLst>
  <p:sldIdLst>
    <p:sldId id="257" r:id="rId2"/>
    <p:sldId id="258" r:id="rId3"/>
    <p:sldId id="277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275" r:id="rId32"/>
    <p:sldId id="34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326" autoAdjust="0"/>
  </p:normalViewPr>
  <p:slideViewPr>
    <p:cSldViewPr snapToGrid="0">
      <p:cViewPr varScale="1">
        <p:scale>
          <a:sx n="37" d="100"/>
          <a:sy n="37" d="100"/>
        </p:scale>
        <p:origin x="42" y="7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6216"/>
    </p:cViewPr>
  </p:sorter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22/08/2020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489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01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25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988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  <a:lvl2pPr>
              <a:lnSpc>
                <a:spcPct val="100000"/>
              </a:lnSpc>
              <a:spcBef>
                <a:spcPts val="0"/>
              </a:spcBef>
              <a:defRPr sz="20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hyperlink" Target="https://support.office.com/id-id/excel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97" y="1842546"/>
            <a:ext cx="5487521" cy="439001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4510369"/>
            <a:ext cx="4778189" cy="1189952"/>
          </a:xfrm>
        </p:spPr>
        <p:txBody>
          <a:bodyPr>
            <a:normAutofit/>
          </a:bodyPr>
          <a:lstStyle/>
          <a:p>
            <a:endParaRPr lang="en-US" i="0" dirty="0"/>
          </a:p>
          <a:p>
            <a:r>
              <a:rPr lang="en-ID" sz="1400" dirty="0" err="1" smtClean="0"/>
              <a:t>Nurul</a:t>
            </a:r>
            <a:r>
              <a:rPr lang="en-ID" sz="1400" dirty="0" smtClean="0"/>
              <a:t> </a:t>
            </a:r>
            <a:r>
              <a:rPr lang="en-ID" sz="1400" dirty="0" err="1" smtClean="0"/>
              <a:t>Anisa</a:t>
            </a:r>
            <a:r>
              <a:rPr lang="en-ID" sz="1400" dirty="0" smtClean="0"/>
              <a:t> Sri </a:t>
            </a:r>
            <a:r>
              <a:rPr lang="en-ID" sz="1400" dirty="0" err="1" smtClean="0"/>
              <a:t>Winarsih</a:t>
            </a:r>
            <a:r>
              <a:rPr lang="en-ID" sz="1400" dirty="0" smtClean="0"/>
              <a:t>, M. Cs</a:t>
            </a:r>
            <a:endParaRPr lang="en-ID" sz="1400" dirty="0"/>
          </a:p>
          <a:p>
            <a:r>
              <a:rPr lang="en-ID" sz="1600" dirty="0"/>
              <a:t>2020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5024" y="2285440"/>
            <a:ext cx="5907741" cy="2019860"/>
          </a:xfrm>
        </p:spPr>
        <p:txBody>
          <a:bodyPr>
            <a:normAutofit fontScale="90000"/>
          </a:bodyPr>
          <a:lstStyle/>
          <a:p>
            <a:r>
              <a:rPr lang="fi-FI" dirty="0" smtClean="0"/>
              <a:t>Ms. </a:t>
            </a:r>
            <a:r>
              <a:rPr lang="fi-FI" dirty="0"/>
              <a:t>Excel part </a:t>
            </a:r>
            <a:r>
              <a:rPr lang="fi-FI" dirty="0" smtClean="0"/>
              <a:t>2</a:t>
            </a:r>
            <a:br>
              <a:rPr lang="fi-FI" dirty="0" smtClean="0"/>
            </a:br>
            <a:r>
              <a:rPr lang="fi-FI" dirty="0" smtClean="0"/>
              <a:t>Menerapkan </a:t>
            </a:r>
            <a:r>
              <a:rPr lang="fi-FI" dirty="0"/>
              <a:t>Formula dan Chart</a:t>
            </a:r>
            <a:endParaRPr lang="en-US" dirty="0"/>
          </a:p>
        </p:txBody>
      </p:sp>
      <p:sp>
        <p:nvSpPr>
          <p:cNvPr id="10" name="Subtitle 4">
            <a:extLst>
              <a:ext uri="{FF2B5EF4-FFF2-40B4-BE49-F238E27FC236}">
                <a16:creationId xmlns=""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9324975" y="665384"/>
            <a:ext cx="2295526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18B8BB-E556-400E-8B9E-06BAB46166C7}"/>
              </a:ext>
            </a:extLst>
          </p:cNvPr>
          <p:cNvSpPr/>
          <p:nvPr/>
        </p:nvSpPr>
        <p:spPr>
          <a:xfrm>
            <a:off x="1052018" y="5700321"/>
            <a:ext cx="36538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1DB8F0"/>
                </a:solidFill>
              </a:rPr>
              <a:t>&lt;a </a:t>
            </a:r>
            <a:r>
              <a:rPr lang="en-US" sz="800" dirty="0" err="1">
                <a:solidFill>
                  <a:srgbClr val="1DB8F0"/>
                </a:solidFill>
              </a:rPr>
              <a:t>href</a:t>
            </a:r>
            <a:r>
              <a:rPr lang="en-US" sz="800" dirty="0">
                <a:solidFill>
                  <a:srgbClr val="1DB8F0"/>
                </a:solidFill>
              </a:rPr>
              <a:t>='https://www.freepik.com/vectors/people'&gt;People vector created by </a:t>
            </a:r>
            <a:r>
              <a:rPr lang="en-US" sz="800" dirty="0" err="1">
                <a:solidFill>
                  <a:srgbClr val="1DB8F0"/>
                </a:solidFill>
              </a:rPr>
              <a:t>pch.vector</a:t>
            </a:r>
            <a:r>
              <a:rPr lang="en-US" sz="800" dirty="0">
                <a:solidFill>
                  <a:srgbClr val="1DB8F0"/>
                </a:solidFill>
              </a:rPr>
              <a:t> - www.freepik.com&lt;/a&gt;</a:t>
            </a: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Rumit</a:t>
            </a:r>
            <a:endParaRPr lang="en-ID" dirty="0"/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43283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Formula </a:t>
            </a:r>
            <a:r>
              <a:rPr lang="en-US" dirty="0" err="1"/>
              <a:t>pada</a:t>
            </a:r>
            <a:r>
              <a:rPr lang="en-US" dirty="0"/>
              <a:t> Excel </a:t>
            </a:r>
            <a:r>
              <a:rPr lang="en-US" dirty="0" err="1"/>
              <a:t>didahulukan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kurung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Misal</a:t>
            </a:r>
            <a:r>
              <a:rPr lang="en-US" dirty="0"/>
              <a:t>,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+ </a:t>
            </a:r>
            <a:r>
              <a:rPr lang="en-US" dirty="0" err="1"/>
              <a:t>pajak</a:t>
            </a:r>
            <a:r>
              <a:rPr lang="en-US" dirty="0"/>
              <a:t> 5%</a:t>
            </a:r>
          </a:p>
          <a:p>
            <a:pPr marL="0" indent="0">
              <a:buNone/>
            </a:pPr>
            <a:r>
              <a:rPr lang="en-US" dirty="0"/>
              <a:t>=(E8+</a:t>
            </a:r>
            <a:r>
              <a:rPr lang="en-US" dirty="0">
                <a:solidFill>
                  <a:schemeClr val="accent1"/>
                </a:solidFill>
              </a:rPr>
              <a:t>(E8*</a:t>
            </a:r>
            <a:r>
              <a:rPr lang="en-US" dirty="0">
                <a:solidFill>
                  <a:schemeClr val="accent4"/>
                </a:solidFill>
              </a:rPr>
              <a:t>(5/100)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Atau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=(E8+</a:t>
            </a:r>
            <a:r>
              <a:rPr lang="en-US" dirty="0">
                <a:solidFill>
                  <a:schemeClr val="accent1"/>
                </a:solidFill>
              </a:rPr>
              <a:t>(E8*5%)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40" y="3184858"/>
            <a:ext cx="6486525" cy="3552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593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1B63C5-3EED-4AD2-A28C-E7A83BECE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5114" y="1960171"/>
            <a:ext cx="4823010" cy="2145086"/>
          </a:xfrm>
        </p:spPr>
        <p:txBody>
          <a:bodyPr/>
          <a:lstStyle/>
          <a:p>
            <a:r>
              <a:rPr lang="en-US" b="1" i="0" dirty="0" smtClean="0"/>
              <a:t>Chart</a:t>
            </a:r>
            <a:endParaRPr lang="en-ID" b="1" i="0" dirty="0"/>
          </a:p>
        </p:txBody>
      </p:sp>
      <p:sp>
        <p:nvSpPr>
          <p:cNvPr id="9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schemeClr val="bg1"/>
                </a:solidFill>
              </a:rPr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bg1"/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bg1"/>
              </a:solidFill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schemeClr val="bg1"/>
                </a:solidFill>
              </a:rPr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bg1"/>
                </a:solidFill>
              </a:rPr>
              <a:t>TEKNIK INFORMATIKA</a:t>
            </a:r>
            <a:endParaRPr lang="en-ID" sz="1050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03" y="1096588"/>
            <a:ext cx="5487521" cy="439001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B18B8BB-E556-400E-8B9E-06BAB46166C7}"/>
              </a:ext>
            </a:extLst>
          </p:cNvPr>
          <p:cNvSpPr/>
          <p:nvPr/>
        </p:nvSpPr>
        <p:spPr>
          <a:xfrm>
            <a:off x="1966418" y="4954363"/>
            <a:ext cx="36538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&lt;a </a:t>
            </a:r>
            <a:r>
              <a:rPr lang="en-US" sz="800" dirty="0" err="1">
                <a:solidFill>
                  <a:schemeClr val="bg1"/>
                </a:solidFill>
              </a:rPr>
              <a:t>href</a:t>
            </a:r>
            <a:r>
              <a:rPr lang="en-US" sz="800" dirty="0">
                <a:solidFill>
                  <a:schemeClr val="bg1"/>
                </a:solidFill>
              </a:rPr>
              <a:t>='https://www.freepik.com/vectors/people'&gt;People vector created by </a:t>
            </a:r>
            <a:r>
              <a:rPr lang="en-US" sz="800" dirty="0" err="1">
                <a:solidFill>
                  <a:schemeClr val="bg1"/>
                </a:solidFill>
              </a:rPr>
              <a:t>pch.vector</a:t>
            </a:r>
            <a:r>
              <a:rPr lang="en-US" sz="800" dirty="0">
                <a:solidFill>
                  <a:schemeClr val="bg1"/>
                </a:solidFill>
              </a:rPr>
              <a:t> - www.freepik.com&lt;/a&gt;</a:t>
            </a:r>
          </a:p>
        </p:txBody>
      </p:sp>
    </p:spTree>
    <p:extLst>
      <p:ext uri="{BB962C8B-B14F-4D97-AF65-F5344CB8AC3E}">
        <p14:creationId xmlns:p14="http://schemas.microsoft.com/office/powerpoint/2010/main" val="77295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Chart</a:t>
            </a:r>
            <a:endParaRPr lang="en-ID" dirty="0"/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4328345"/>
          </a:xfrm>
        </p:spPr>
        <p:txBody>
          <a:bodyPr>
            <a:noAutofit/>
          </a:bodyPr>
          <a:lstStyle/>
          <a:p>
            <a:r>
              <a:rPr lang="en-US" dirty="0"/>
              <a:t>Chart </a:t>
            </a:r>
            <a:r>
              <a:rPr lang="id-ID" dirty="0"/>
              <a:t>digunakan untuk menampilkan serangkaian data numerik dalam format grafik untuk membuatnya lebih mudah memahami data dalam jumlah besar dan hubungan antara serangkaian data yang berbeda.</a:t>
            </a:r>
            <a:endParaRPr lang="en-US" dirty="0"/>
          </a:p>
          <a:p>
            <a:r>
              <a:rPr lang="id-ID" dirty="0"/>
              <a:t>Untuk membuat bagan di Excel, mulai dengan memasukkan data numerik untuk bagan di lembar kerja. Kemudian Anda memplot data tersebut ke dalam bagan dengan memilih jenis </a:t>
            </a:r>
            <a:r>
              <a:rPr lang="en-US" dirty="0"/>
              <a:t>chart </a:t>
            </a:r>
            <a:r>
              <a:rPr lang="id-ID" dirty="0"/>
              <a:t>yang ingin Anda gunakan pada tab </a:t>
            </a:r>
            <a:r>
              <a:rPr lang="en-US" dirty="0">
                <a:solidFill>
                  <a:schemeClr val="accent4"/>
                </a:solidFill>
              </a:rPr>
              <a:t>Insert</a:t>
            </a:r>
            <a:r>
              <a:rPr lang="id-ID" dirty="0"/>
              <a:t>, di grup </a:t>
            </a:r>
            <a:r>
              <a:rPr lang="en-US" dirty="0">
                <a:solidFill>
                  <a:schemeClr val="accent4"/>
                </a:solidFill>
              </a:rPr>
              <a:t>Charts</a:t>
            </a:r>
            <a:r>
              <a:rPr lang="id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2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Chart</a:t>
            </a:r>
            <a:endParaRPr lang="en-ID" dirty="0"/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1928" y="2240897"/>
            <a:ext cx="4257293" cy="43283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dirty="0"/>
              <a:t>Untuk membuat bagan di Excel</a:t>
            </a:r>
            <a:r>
              <a:rPr lang="en-US" dirty="0"/>
              <a:t>:</a:t>
            </a:r>
            <a:r>
              <a:rPr lang="id-ID" dirty="0"/>
              <a:t>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</a:t>
            </a:r>
            <a:r>
              <a:rPr lang="id-ID" dirty="0"/>
              <a:t>ulai dengan memasukkan data numerik untuk bagan di lembar kerja.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Kemudian plot data tersebut </a:t>
            </a:r>
            <a:r>
              <a:rPr lang="en-US" dirty="0"/>
              <a:t>(blog) </a:t>
            </a:r>
            <a:r>
              <a:rPr lang="id-ID" dirty="0"/>
              <a:t>ke dalam </a:t>
            </a:r>
            <a:r>
              <a:rPr lang="en-US" dirty="0"/>
              <a:t>chart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</a:t>
            </a:r>
            <a:r>
              <a:rPr lang="id-ID" dirty="0"/>
              <a:t>ilih jenis </a:t>
            </a:r>
            <a:r>
              <a:rPr lang="en-US" dirty="0"/>
              <a:t>chart </a:t>
            </a:r>
            <a:r>
              <a:rPr lang="id-ID" dirty="0"/>
              <a:t>yang ingin Anda gunakan pada tab </a:t>
            </a:r>
            <a:r>
              <a:rPr lang="en-US" dirty="0">
                <a:solidFill>
                  <a:schemeClr val="accent4"/>
                </a:solidFill>
              </a:rPr>
              <a:t>Insert</a:t>
            </a:r>
            <a:r>
              <a:rPr lang="id-ID" dirty="0"/>
              <a:t>, di grup </a:t>
            </a:r>
            <a:r>
              <a:rPr lang="en-US" dirty="0">
                <a:solidFill>
                  <a:schemeClr val="accent4"/>
                </a:solidFill>
              </a:rPr>
              <a:t>Charts</a:t>
            </a:r>
            <a:r>
              <a:rPr lang="id-ID" dirty="0"/>
              <a:t>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9104" r="28488" b="21029"/>
          <a:stretch/>
        </p:blipFill>
        <p:spPr>
          <a:xfrm>
            <a:off x="5787562" y="1880901"/>
            <a:ext cx="6299200" cy="45012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6560169" y="3373866"/>
            <a:ext cx="1235947" cy="8139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01015" y="3437858"/>
            <a:ext cx="671565" cy="4051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18823" y="2053573"/>
            <a:ext cx="490137" cy="2250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86923" y="2257169"/>
            <a:ext cx="285820" cy="282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255269" y="4131506"/>
            <a:ext cx="3680767" cy="22506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97202" y="2222276"/>
            <a:ext cx="671565" cy="4051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449541" y="2166084"/>
            <a:ext cx="671565" cy="4051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60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/>
              <a:t>Keterangan</a:t>
            </a:r>
            <a:r>
              <a:rPr lang="en-US" dirty="0"/>
              <a:t> di Chart (1)</a:t>
            </a:r>
            <a:endParaRPr lang="en-ID" dirty="0"/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1928" y="2240897"/>
            <a:ext cx="4257293" cy="43283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dirty="0"/>
              <a:t>Untuk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keterangan</a:t>
            </a:r>
            <a:r>
              <a:rPr lang="en-US" dirty="0"/>
              <a:t>:</a:t>
            </a:r>
            <a:r>
              <a:rPr lang="id-ID" dirty="0"/>
              <a:t>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Klik</a:t>
            </a:r>
            <a:r>
              <a:rPr lang="en-US" dirty="0"/>
              <a:t> chart,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Add Chart Element </a:t>
            </a:r>
            <a:r>
              <a:rPr lang="en-US" dirty="0">
                <a:solidFill>
                  <a:schemeClr val="accent4"/>
                </a:solidFill>
                <a:sym typeface="Wingdings" panose="05000000000000000000" pitchFamily="2" charset="2"/>
              </a:rPr>
              <a:t> Axis Titles  Primary Horizontal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Ganti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4"/>
                </a:solidFill>
                <a:sym typeface="Wingdings" panose="05000000000000000000" pitchFamily="2" charset="2"/>
              </a:rPr>
              <a:t>Axis Title </a:t>
            </a:r>
            <a:r>
              <a:rPr lang="en-US" dirty="0" err="1">
                <a:sym typeface="Wingdings" panose="05000000000000000000" pitchFamily="2" charset="2"/>
              </a:rPr>
              <a:t>dengan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Program </a:t>
            </a:r>
            <a:r>
              <a:rPr lang="en-US" dirty="0" err="1">
                <a:solidFill>
                  <a:schemeClr val="accent4"/>
                </a:solidFill>
              </a:rPr>
              <a:t>Studi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r="53077" b="32772"/>
          <a:stretch/>
        </p:blipFill>
        <p:spPr>
          <a:xfrm>
            <a:off x="5799221" y="1995459"/>
            <a:ext cx="5653174" cy="45737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Rectangle 17"/>
          <p:cNvSpPr/>
          <p:nvPr/>
        </p:nvSpPr>
        <p:spPr>
          <a:xfrm>
            <a:off x="10905813" y="2220320"/>
            <a:ext cx="490137" cy="2250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55933" y="2130277"/>
            <a:ext cx="671565" cy="4051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00028" y="2445343"/>
            <a:ext cx="648987" cy="6749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05109" y="2130276"/>
            <a:ext cx="671565" cy="4051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59109" y="3415617"/>
            <a:ext cx="671565" cy="4051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2542" y="3345535"/>
            <a:ext cx="671565" cy="4051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17146" y="3274313"/>
            <a:ext cx="1213528" cy="2538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030673" y="3360582"/>
            <a:ext cx="1590225" cy="3088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174669" y="6164889"/>
            <a:ext cx="665430" cy="214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623528" y="6037227"/>
            <a:ext cx="671565" cy="4051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1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Keterangan</a:t>
            </a:r>
            <a:r>
              <a:rPr lang="en-US" dirty="0"/>
              <a:t> di Chart </a:t>
            </a:r>
            <a:r>
              <a:rPr lang="en-US" dirty="0" smtClean="0"/>
              <a:t>(2)</a:t>
            </a:r>
            <a:endParaRPr lang="en-ID" dirty="0"/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1928" y="2240897"/>
            <a:ext cx="4257293" cy="43283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dirty="0"/>
              <a:t>Untuk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keterangan</a:t>
            </a:r>
            <a:r>
              <a:rPr lang="en-US" dirty="0"/>
              <a:t>:</a:t>
            </a:r>
            <a:r>
              <a:rPr lang="id-ID" dirty="0"/>
              <a:t>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Klik</a:t>
            </a:r>
            <a:r>
              <a:rPr lang="en-US" dirty="0"/>
              <a:t> chart,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Add Chart Element </a:t>
            </a:r>
            <a:r>
              <a:rPr lang="en-US" dirty="0">
                <a:solidFill>
                  <a:schemeClr val="accent4"/>
                </a:solidFill>
                <a:sym typeface="Wingdings" panose="05000000000000000000" pitchFamily="2" charset="2"/>
              </a:rPr>
              <a:t> Axis Titles  Primary </a:t>
            </a:r>
            <a:r>
              <a:rPr lang="en-US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Vertical</a:t>
            </a:r>
            <a:endParaRPr lang="en-US" dirty="0">
              <a:solidFill>
                <a:schemeClr val="accent4"/>
              </a:solidFill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Ganti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4"/>
                </a:solidFill>
                <a:sym typeface="Wingdings" panose="05000000000000000000" pitchFamily="2" charset="2"/>
              </a:rPr>
              <a:t>Axis Title </a:t>
            </a:r>
            <a:r>
              <a:rPr lang="en-US" dirty="0" err="1">
                <a:sym typeface="Wingdings" panose="05000000000000000000" pitchFamily="2" charset="2"/>
              </a:rPr>
              <a:t>dengan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accent4"/>
                </a:solidFill>
              </a:rPr>
              <a:t>Jumlah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err="1" smtClean="0">
                <a:solidFill>
                  <a:schemeClr val="accent4"/>
                </a:solidFill>
              </a:rPr>
              <a:t>Siswa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/>
          <a:srcRect r="50279" b="29926"/>
          <a:stretch/>
        </p:blipFill>
        <p:spPr>
          <a:xfrm>
            <a:off x="5511311" y="1956665"/>
            <a:ext cx="6440837" cy="51260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Rectangle 28"/>
          <p:cNvSpPr/>
          <p:nvPr/>
        </p:nvSpPr>
        <p:spPr>
          <a:xfrm>
            <a:off x="10617096" y="2274514"/>
            <a:ext cx="490137" cy="2250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167216" y="2184471"/>
            <a:ext cx="671565" cy="4051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11311" y="2499537"/>
            <a:ext cx="648987" cy="6749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816392" y="2184470"/>
            <a:ext cx="671565" cy="4051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70392" y="3469811"/>
            <a:ext cx="671565" cy="4051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193825" y="3399729"/>
            <a:ext cx="671565" cy="4051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28429" y="3328507"/>
            <a:ext cx="1213528" cy="2538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841389" y="3844158"/>
            <a:ext cx="1590225" cy="3088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263723" y="5304904"/>
            <a:ext cx="335783" cy="828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927941" y="6016529"/>
            <a:ext cx="671565" cy="4051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29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Chart </a:t>
            </a:r>
            <a:r>
              <a:rPr lang="en-US" dirty="0" err="1" smtClean="0"/>
              <a:t>Lengkap</a:t>
            </a:r>
            <a:endParaRPr lang="en-ID" dirty="0"/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28" y="2240897"/>
            <a:ext cx="4508715" cy="364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5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1B63C5-3EED-4AD2-A28C-E7A83BECE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5114" y="1960171"/>
            <a:ext cx="4823010" cy="2145086"/>
          </a:xfrm>
        </p:spPr>
        <p:txBody>
          <a:bodyPr/>
          <a:lstStyle/>
          <a:p>
            <a:r>
              <a:rPr lang="en-US" b="1" i="0" dirty="0" err="1" smtClean="0"/>
              <a:t>Sistem</a:t>
            </a:r>
            <a:r>
              <a:rPr lang="en-US" b="1" i="0" dirty="0" smtClean="0"/>
              <a:t> </a:t>
            </a:r>
            <a:r>
              <a:rPr lang="en-US" b="1" i="0" dirty="0" err="1" smtClean="0"/>
              <a:t>Bilangan</a:t>
            </a:r>
            <a:r>
              <a:rPr lang="en-US" b="1" i="0" dirty="0"/>
              <a:t/>
            </a:r>
            <a:br>
              <a:rPr lang="en-US" b="1" i="0" dirty="0"/>
            </a:br>
            <a:r>
              <a:rPr lang="en-US" b="1" i="0" dirty="0" smtClean="0"/>
              <a:t>di Excel</a:t>
            </a:r>
            <a:endParaRPr lang="en-ID" b="1" i="0" dirty="0"/>
          </a:p>
        </p:txBody>
      </p:sp>
      <p:sp>
        <p:nvSpPr>
          <p:cNvPr id="9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schemeClr val="bg1"/>
                </a:solidFill>
              </a:rPr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bg1"/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bg1"/>
              </a:solidFill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schemeClr val="bg1"/>
                </a:solidFill>
              </a:rPr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bg1"/>
                </a:solidFill>
              </a:rPr>
              <a:t>TEKNIK INFORMATIKA</a:t>
            </a:r>
            <a:endParaRPr lang="en-ID" sz="1050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03" y="1096588"/>
            <a:ext cx="5487521" cy="439001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B18B8BB-E556-400E-8B9E-06BAB46166C7}"/>
              </a:ext>
            </a:extLst>
          </p:cNvPr>
          <p:cNvSpPr/>
          <p:nvPr/>
        </p:nvSpPr>
        <p:spPr>
          <a:xfrm>
            <a:off x="1966418" y="4954363"/>
            <a:ext cx="36538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&lt;a </a:t>
            </a:r>
            <a:r>
              <a:rPr lang="en-US" sz="800" dirty="0" err="1">
                <a:solidFill>
                  <a:schemeClr val="bg1"/>
                </a:solidFill>
              </a:rPr>
              <a:t>href</a:t>
            </a:r>
            <a:r>
              <a:rPr lang="en-US" sz="800" dirty="0">
                <a:solidFill>
                  <a:schemeClr val="bg1"/>
                </a:solidFill>
              </a:rPr>
              <a:t>='https://www.freepik.com/vectors/people'&gt;People vector created by </a:t>
            </a:r>
            <a:r>
              <a:rPr lang="en-US" sz="800" dirty="0" err="1">
                <a:solidFill>
                  <a:schemeClr val="bg1"/>
                </a:solidFill>
              </a:rPr>
              <a:t>pch.vector</a:t>
            </a:r>
            <a:r>
              <a:rPr lang="en-US" sz="800" dirty="0">
                <a:solidFill>
                  <a:schemeClr val="bg1"/>
                </a:solidFill>
              </a:rPr>
              <a:t> - www.freepik.com&lt;/a&gt;</a:t>
            </a:r>
          </a:p>
        </p:txBody>
      </p:sp>
    </p:spTree>
    <p:extLst>
      <p:ext uri="{BB962C8B-B14F-4D97-AF65-F5344CB8AC3E}">
        <p14:creationId xmlns:p14="http://schemas.microsoft.com/office/powerpoint/2010/main" val="109558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endParaRPr lang="en-ID" dirty="0"/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061867"/>
              </p:ext>
            </p:extLst>
          </p:nvPr>
        </p:nvGraphicFramePr>
        <p:xfrm>
          <a:off x="1754968" y="2402089"/>
          <a:ext cx="9362211" cy="227838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54506"/>
                <a:gridCol w="818147"/>
                <a:gridCol w="986590"/>
                <a:gridCol w="3850105"/>
                <a:gridCol w="1852863"/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>
                          <a:effectLst/>
                        </a:rPr>
                        <a:t>Nama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Base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Grup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Terdiri dari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>
                          <a:effectLst/>
                        </a:rPr>
                        <a:t>Contoh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Biner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-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1 dan 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011100(2)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Oktal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0, 1, 2, 3, 4, 5, 6, 7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763(8)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Desimal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-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0, 1, 2, 3, 4, 5, 6, 7, 8, 9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8012(10)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77152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Heksadesimal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 0, 1, 2, 3, 4, 5, 6, 7, 8, 9, 10=A, 11=B, 12=C, 13=D, 14=E, 15=F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F1(16)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13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Representasi</a:t>
            </a:r>
            <a:r>
              <a:rPr lang="en-US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Text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dalam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Bit</a:t>
            </a:r>
            <a:endParaRPr lang="en-ID" dirty="0"/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4328345"/>
          </a:xfrm>
        </p:spPr>
        <p:txBody>
          <a:bodyPr>
            <a:noAutofit/>
          </a:bodyPr>
          <a:lstStyle/>
          <a:p>
            <a:r>
              <a:rPr lang="id-ID" dirty="0">
                <a:latin typeface="Calibri" pitchFamily="34" charset="0"/>
                <a:cs typeface="Calibri" pitchFamily="34" charset="0"/>
              </a:rPr>
              <a:t>Pada tahun 1940 – 1950 an banyak jenis kode yang dirancang dan digunakan dengan peralatan yang </a:t>
            </a:r>
            <a:r>
              <a:rPr lang="id-ID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berbeda</a:t>
            </a:r>
            <a:r>
              <a:rPr lang="id-ID" dirty="0">
                <a:latin typeface="Calibri" pitchFamily="34" charset="0"/>
                <a:cs typeface="Calibri" pitchFamily="34" charset="0"/>
              </a:rPr>
              <a:t>, hal ini menyebabkan meluasnya </a:t>
            </a:r>
            <a:r>
              <a:rPr lang="id-ID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masalah komunikasi</a:t>
            </a:r>
            <a:r>
              <a:rPr lang="id-ID" dirty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id-ID" dirty="0">
                <a:latin typeface="Calibri" pitchFamily="34" charset="0"/>
                <a:cs typeface="Calibri" pitchFamily="34" charset="0"/>
              </a:rPr>
              <a:t>Untuk </a:t>
            </a:r>
            <a:r>
              <a:rPr lang="id-ID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mengatasi masalah </a:t>
            </a:r>
            <a:r>
              <a:rPr lang="id-ID" dirty="0">
                <a:latin typeface="Calibri" pitchFamily="34" charset="0"/>
                <a:cs typeface="Calibri" pitchFamily="34" charset="0"/>
              </a:rPr>
              <a:t>ini </a:t>
            </a:r>
            <a:r>
              <a:rPr lang="id-ID" i="1" dirty="0">
                <a:latin typeface="Calibri" pitchFamily="34" charset="0"/>
                <a:cs typeface="Calibri" pitchFamily="34" charset="0"/>
              </a:rPr>
              <a:t>American Standard National Institute </a:t>
            </a:r>
            <a:r>
              <a:rPr lang="id-ID" dirty="0">
                <a:latin typeface="Calibri" pitchFamily="34" charset="0"/>
                <a:cs typeface="Calibri" pitchFamily="34" charset="0"/>
              </a:rPr>
              <a:t>(ANSI) mengadopsi sistem </a:t>
            </a:r>
            <a:r>
              <a:rPr lang="id-ID" i="1" dirty="0">
                <a:latin typeface="Calibri" pitchFamily="34" charset="0"/>
                <a:cs typeface="Calibri" pitchFamily="34" charset="0"/>
              </a:rPr>
              <a:t>American Standard Code for Information Interchange </a:t>
            </a:r>
            <a:r>
              <a:rPr lang="id-ID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(ASCII)</a:t>
            </a:r>
            <a:r>
              <a:rPr lang="id-ID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760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7A9892-66A7-4059-BFE8-B1162248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70185"/>
            <a:ext cx="5354172" cy="809251"/>
          </a:xfrm>
        </p:spPr>
        <p:txBody>
          <a:bodyPr>
            <a:normAutofit/>
          </a:bodyPr>
          <a:lstStyle/>
          <a:p>
            <a:r>
              <a:rPr lang="en-ID" sz="3200" baseline="1207" dirty="0" err="1">
                <a:cs typeface="Times New Roman"/>
              </a:rPr>
              <a:t>Ca</a:t>
            </a:r>
            <a:r>
              <a:rPr lang="en-ID" sz="3200" spc="-29" baseline="1207" dirty="0" err="1">
                <a:cs typeface="Times New Roman"/>
              </a:rPr>
              <a:t>p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spc="-9" baseline="1207" dirty="0" err="1">
                <a:cs typeface="Times New Roman"/>
              </a:rPr>
              <a:t>i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r>
              <a:rPr lang="en-ID" sz="3200" spc="14" baseline="1207" dirty="0">
                <a:cs typeface="Times New Roman"/>
              </a:rPr>
              <a:t> </a:t>
            </a:r>
            <a:r>
              <a:rPr lang="en-ID" sz="3200" spc="-9" baseline="1207" dirty="0" err="1">
                <a:cs typeface="Times New Roman"/>
              </a:rPr>
              <a:t>P</a:t>
            </a:r>
            <a:r>
              <a:rPr lang="en-ID" sz="3200" baseline="1207" dirty="0" err="1">
                <a:cs typeface="Times New Roman"/>
              </a:rPr>
              <a:t>e</a:t>
            </a:r>
            <a:r>
              <a:rPr lang="en-ID" sz="3200" spc="-19" baseline="1207" dirty="0" err="1">
                <a:cs typeface="Times New Roman"/>
              </a:rPr>
              <a:t>m</a:t>
            </a:r>
            <a:r>
              <a:rPr lang="en-ID" sz="3200" spc="-29" baseline="1207" dirty="0" err="1">
                <a:cs typeface="Times New Roman"/>
              </a:rPr>
              <a:t>b</a:t>
            </a:r>
            <a:r>
              <a:rPr lang="en-ID" sz="3200" spc="-14" baseline="1207" dirty="0" err="1">
                <a:cs typeface="Times New Roman"/>
              </a:rPr>
              <a:t>e</a:t>
            </a:r>
            <a:r>
              <a:rPr lang="en-ID" sz="3200" spc="-29" baseline="1207" dirty="0" err="1">
                <a:cs typeface="Times New Roman"/>
              </a:rPr>
              <a:t>l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9" baseline="1207" dirty="0" err="1">
                <a:cs typeface="Times New Roman"/>
              </a:rPr>
              <a:t>j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5" baseline="1207" dirty="0" err="1">
                <a:cs typeface="Times New Roman"/>
              </a:rPr>
              <a:t>r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2C16DE-9637-4540-AC44-136E2A9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410" y="2200440"/>
            <a:ext cx="4476633" cy="828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1600" dirty="0"/>
              <a:t>Mahasiswa mampu </a:t>
            </a:r>
            <a:r>
              <a:rPr lang="en-US" sz="1600" dirty="0" err="1"/>
              <a:t>menerapkan</a:t>
            </a:r>
            <a:r>
              <a:rPr lang="en-US" sz="1600" dirty="0"/>
              <a:t> formula </a:t>
            </a:r>
            <a:r>
              <a:rPr lang="en-US" sz="1600" dirty="0" err="1"/>
              <a:t>dan</a:t>
            </a:r>
            <a:r>
              <a:rPr lang="en-US" sz="1600" dirty="0"/>
              <a:t> chart di Ms. Excel</a:t>
            </a:r>
            <a:endParaRPr lang="en-ID" sz="1600" dirty="0"/>
          </a:p>
        </p:txBody>
      </p:sp>
      <p:grpSp>
        <p:nvGrpSpPr>
          <p:cNvPr id="4" name="Google Shape;356;p47">
            <a:extLst>
              <a:ext uri="{FF2B5EF4-FFF2-40B4-BE49-F238E27FC236}">
                <a16:creationId xmlns="" xmlns:a16="http://schemas.microsoft.com/office/drawing/2014/main" id="{942724DC-AE87-4A9C-AA09-44FE39AC5C2A}"/>
              </a:ext>
            </a:extLst>
          </p:cNvPr>
          <p:cNvGrpSpPr/>
          <p:nvPr/>
        </p:nvGrpSpPr>
        <p:grpSpPr>
          <a:xfrm>
            <a:off x="7192760" y="1684804"/>
            <a:ext cx="4462973" cy="3941789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="" xmlns:a16="http://schemas.microsoft.com/office/drawing/2014/main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="" xmlns:a16="http://schemas.microsoft.com/office/drawing/2014/main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="" xmlns:a16="http://schemas.microsoft.com/office/drawing/2014/main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="" xmlns:a16="http://schemas.microsoft.com/office/drawing/2014/main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="" xmlns:a16="http://schemas.microsoft.com/office/drawing/2014/main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="" xmlns:a16="http://schemas.microsoft.com/office/drawing/2014/main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="" xmlns:a16="http://schemas.microsoft.com/office/drawing/2014/main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="" xmlns:a16="http://schemas.microsoft.com/office/drawing/2014/main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="" xmlns:a16="http://schemas.microsoft.com/office/drawing/2014/main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="" xmlns:a16="http://schemas.microsoft.com/office/drawing/2014/main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="" xmlns:a16="http://schemas.microsoft.com/office/drawing/2014/main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="" xmlns:a16="http://schemas.microsoft.com/office/drawing/2014/main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="" xmlns:a16="http://schemas.microsoft.com/office/drawing/2014/main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="" xmlns:a16="http://schemas.microsoft.com/office/drawing/2014/main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="" xmlns:a16="http://schemas.microsoft.com/office/drawing/2014/main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="" xmlns:a16="http://schemas.microsoft.com/office/drawing/2014/main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="" xmlns:a16="http://schemas.microsoft.com/office/drawing/2014/main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="" xmlns:a16="http://schemas.microsoft.com/office/drawing/2014/main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="" xmlns:a16="http://schemas.microsoft.com/office/drawing/2014/main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="" xmlns:a16="http://schemas.microsoft.com/office/drawing/2014/main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="" xmlns:a16="http://schemas.microsoft.com/office/drawing/2014/main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="" xmlns:a16="http://schemas.microsoft.com/office/drawing/2014/main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="" xmlns:a16="http://schemas.microsoft.com/office/drawing/2014/main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="" xmlns:a16="http://schemas.microsoft.com/office/drawing/2014/main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="" xmlns:a16="http://schemas.microsoft.com/office/drawing/2014/main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="" xmlns:a16="http://schemas.microsoft.com/office/drawing/2014/main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="" xmlns:a16="http://schemas.microsoft.com/office/drawing/2014/main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="" xmlns:a16="http://schemas.microsoft.com/office/drawing/2014/main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="" xmlns:a16="http://schemas.microsoft.com/office/drawing/2014/main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="" xmlns:a16="http://schemas.microsoft.com/office/drawing/2014/main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="" xmlns:a16="http://schemas.microsoft.com/office/drawing/2014/main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="" xmlns:a16="http://schemas.microsoft.com/office/drawing/2014/main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="" xmlns:a16="http://schemas.microsoft.com/office/drawing/2014/main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="" xmlns:a16="http://schemas.microsoft.com/office/drawing/2014/main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="" xmlns:a16="http://schemas.microsoft.com/office/drawing/2014/main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="" xmlns:a16="http://schemas.microsoft.com/office/drawing/2014/main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="" xmlns:a16="http://schemas.microsoft.com/office/drawing/2014/main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="" xmlns:a16="http://schemas.microsoft.com/office/drawing/2014/main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="" xmlns:a16="http://schemas.microsoft.com/office/drawing/2014/main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="" xmlns:a16="http://schemas.microsoft.com/office/drawing/2014/main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="" xmlns:a16="http://schemas.microsoft.com/office/drawing/2014/main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="" xmlns:a16="http://schemas.microsoft.com/office/drawing/2014/main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="" xmlns:a16="http://schemas.microsoft.com/office/drawing/2014/main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="" xmlns:a16="http://schemas.microsoft.com/office/drawing/2014/main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="" xmlns:a16="http://schemas.microsoft.com/office/drawing/2014/main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="" xmlns:a16="http://schemas.microsoft.com/office/drawing/2014/main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="" xmlns:a16="http://schemas.microsoft.com/office/drawing/2014/main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="" xmlns:a16="http://schemas.microsoft.com/office/drawing/2014/main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="" xmlns:a16="http://schemas.microsoft.com/office/drawing/2014/main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="" xmlns:a16="http://schemas.microsoft.com/office/drawing/2014/main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="" xmlns:a16="http://schemas.microsoft.com/office/drawing/2014/main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="" xmlns:a16="http://schemas.microsoft.com/office/drawing/2014/main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="" xmlns:a16="http://schemas.microsoft.com/office/drawing/2014/main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="" xmlns:a16="http://schemas.microsoft.com/office/drawing/2014/main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="" xmlns:a16="http://schemas.microsoft.com/office/drawing/2014/main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="" xmlns:a16="http://schemas.microsoft.com/office/drawing/2014/main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="" xmlns:a16="http://schemas.microsoft.com/office/drawing/2014/main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="" xmlns:a16="http://schemas.microsoft.com/office/drawing/2014/main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="" xmlns:a16="http://schemas.microsoft.com/office/drawing/2014/main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="" xmlns:a16="http://schemas.microsoft.com/office/drawing/2014/main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="" xmlns:a16="http://schemas.microsoft.com/office/drawing/2014/main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="" xmlns:a16="http://schemas.microsoft.com/office/drawing/2014/main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="" xmlns:a16="http://schemas.microsoft.com/office/drawing/2014/main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="" xmlns:a16="http://schemas.microsoft.com/office/drawing/2014/main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="" xmlns:a16="http://schemas.microsoft.com/office/drawing/2014/main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="" xmlns:a16="http://schemas.microsoft.com/office/drawing/2014/main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="" xmlns:a16="http://schemas.microsoft.com/office/drawing/2014/main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="" xmlns:a16="http://schemas.microsoft.com/office/drawing/2014/main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="" xmlns:a16="http://schemas.microsoft.com/office/drawing/2014/main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="" xmlns:a16="http://schemas.microsoft.com/office/drawing/2014/main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="" xmlns:a16="http://schemas.microsoft.com/office/drawing/2014/main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="" xmlns:a16="http://schemas.microsoft.com/office/drawing/2014/main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="" xmlns:a16="http://schemas.microsoft.com/office/drawing/2014/main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="" xmlns:a16="http://schemas.microsoft.com/office/drawing/2014/main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="" xmlns:a16="http://schemas.microsoft.com/office/drawing/2014/main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Title 1">
            <a:extLst>
              <a:ext uri="{FF2B5EF4-FFF2-40B4-BE49-F238E27FC236}">
                <a16:creationId xmlns="" xmlns:a16="http://schemas.microsoft.com/office/drawing/2014/main" id="{B539B913-656A-4855-BB9F-7EDD901C5AFB}"/>
              </a:ext>
            </a:extLst>
          </p:cNvPr>
          <p:cNvSpPr txBox="1">
            <a:spLocks/>
          </p:cNvSpPr>
          <p:nvPr/>
        </p:nvSpPr>
        <p:spPr>
          <a:xfrm>
            <a:off x="1541929" y="3330365"/>
            <a:ext cx="5354172" cy="809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ID" sz="3200" baseline="1207" dirty="0" err="1">
                <a:cs typeface="Times New Roman"/>
              </a:rPr>
              <a:t>Kemampuan</a:t>
            </a:r>
            <a:r>
              <a:rPr lang="en-ID" sz="3200" baseline="1207" dirty="0">
                <a:cs typeface="Times New Roman"/>
              </a:rPr>
              <a:t> Akhir yang </a:t>
            </a:r>
            <a:r>
              <a:rPr lang="en-ID" sz="3200" baseline="1207" dirty="0" err="1">
                <a:cs typeface="Times New Roman"/>
              </a:rPr>
              <a:t>Diharapkan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83" name="Content Placeholder 2">
            <a:extLst>
              <a:ext uri="{FF2B5EF4-FFF2-40B4-BE49-F238E27FC236}">
                <a16:creationId xmlns="" xmlns:a16="http://schemas.microsoft.com/office/drawing/2014/main" id="{FB3AE7A1-F012-4542-A649-7AB7CDD493BB}"/>
              </a:ext>
            </a:extLst>
          </p:cNvPr>
          <p:cNvSpPr txBox="1">
            <a:spLocks/>
          </p:cNvSpPr>
          <p:nvPr/>
        </p:nvSpPr>
        <p:spPr>
          <a:xfrm>
            <a:off x="1944410" y="4327596"/>
            <a:ext cx="4476633" cy="1711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buFont typeface="+mj-lt"/>
              <a:buAutoNum type="arabicPeriod"/>
            </a:pPr>
            <a:r>
              <a:rPr lang="en-ID" sz="1600" spc="-17" dirty="0" err="1" smtClean="0">
                <a:cs typeface="Times New Roman"/>
              </a:rPr>
              <a:t>Mahasiswa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dapat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US" sz="1600" dirty="0" err="1"/>
              <a:t>m</a:t>
            </a:r>
            <a:r>
              <a:rPr lang="en-US" sz="1600" dirty="0" err="1" smtClean="0"/>
              <a:t>enerapkan</a:t>
            </a:r>
            <a:r>
              <a:rPr lang="en-US" sz="1600" dirty="0" smtClean="0"/>
              <a:t> </a:t>
            </a:r>
            <a:r>
              <a:rPr lang="en-US" sz="1600" dirty="0"/>
              <a:t>formula left, right, mid, if, if </a:t>
            </a:r>
            <a:r>
              <a:rPr lang="en-US" sz="1600" dirty="0" err="1"/>
              <a:t>bertingkat</a:t>
            </a:r>
            <a:r>
              <a:rPr lang="en-US" sz="1600" dirty="0"/>
              <a:t>, 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bilangan</a:t>
            </a:r>
            <a:r>
              <a:rPr lang="en-US" sz="1600" dirty="0"/>
              <a:t>, floor, </a:t>
            </a:r>
            <a:r>
              <a:rPr lang="en-US" sz="1600" dirty="0" err="1"/>
              <a:t>dan</a:t>
            </a:r>
            <a:r>
              <a:rPr lang="en-US" sz="1600" dirty="0"/>
              <a:t> sum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600" spc="-17" dirty="0" err="1">
                <a:cs typeface="Times New Roman"/>
              </a:rPr>
              <a:t>Mahasiswa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dapat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smtClean="0">
                <a:cs typeface="Times New Roman"/>
              </a:rPr>
              <a:t>m</a:t>
            </a:r>
            <a:r>
              <a:rPr lang="en-US" sz="1600" dirty="0" err="1" smtClean="0"/>
              <a:t>embuat</a:t>
            </a:r>
            <a:r>
              <a:rPr lang="en-US" sz="1600" dirty="0" smtClean="0"/>
              <a:t> </a:t>
            </a:r>
            <a:r>
              <a:rPr lang="en-US" sz="1600" dirty="0"/>
              <a:t>chart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menambah</a:t>
            </a:r>
            <a:r>
              <a:rPr lang="en-US" sz="1600" dirty="0"/>
              <a:t> </a:t>
            </a:r>
            <a:r>
              <a:rPr lang="en-US" sz="1600" dirty="0" err="1"/>
              <a:t>keterangan</a:t>
            </a:r>
            <a:endParaRPr lang="en-ID" sz="1600" dirty="0"/>
          </a:p>
        </p:txBody>
      </p:sp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13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Representasi</a:t>
            </a:r>
            <a:r>
              <a:rPr lang="en-US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Text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dalam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Bit</a:t>
            </a:r>
            <a:endParaRPr lang="en-ID" dirty="0"/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4328345"/>
          </a:xfrm>
        </p:spPr>
        <p:txBody>
          <a:bodyPr>
            <a:noAutofit/>
          </a:bodyPr>
          <a:lstStyle/>
          <a:p>
            <a:r>
              <a:rPr lang="id-ID" dirty="0">
                <a:latin typeface="Calibri" pitchFamily="34" charset="0"/>
                <a:cs typeface="Calibri" pitchFamily="34" charset="0"/>
              </a:rPr>
              <a:t>Kode ASCII menggunakan pola bit dengan panjang </a:t>
            </a:r>
            <a:r>
              <a:rPr lang="id-ID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7 bit</a:t>
            </a:r>
            <a:r>
              <a:rPr lang="id-ID" dirty="0">
                <a:latin typeface="Calibri" pitchFamily="34" charset="0"/>
                <a:cs typeface="Calibri" pitchFamily="34" charset="0"/>
              </a:rPr>
              <a:t> untuk merepresentasikan </a:t>
            </a:r>
            <a:r>
              <a:rPr lang="id-ID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huruf kecil</a:t>
            </a:r>
            <a:r>
              <a:rPr lang="id-ID" dirty="0">
                <a:latin typeface="Calibri" pitchFamily="34" charset="0"/>
                <a:cs typeface="Calibri" pitchFamily="34" charset="0"/>
              </a:rPr>
              <a:t>, huruf </a:t>
            </a:r>
            <a:r>
              <a:rPr lang="id-ID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kapital</a:t>
            </a:r>
            <a:r>
              <a:rPr lang="id-ID" dirty="0">
                <a:latin typeface="Calibri" pitchFamily="34" charset="0"/>
                <a:cs typeface="Calibri" pitchFamily="34" charset="0"/>
              </a:rPr>
              <a:t> dalam alfabet Inggris, </a:t>
            </a:r>
            <a:r>
              <a:rPr lang="id-ID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angka</a:t>
            </a:r>
            <a:r>
              <a:rPr lang="id-ID" dirty="0">
                <a:latin typeface="Calibri" pitchFamily="34" charset="0"/>
                <a:cs typeface="Calibri" pitchFamily="34" charset="0"/>
              </a:rPr>
              <a:t> </a:t>
            </a:r>
            <a:r>
              <a:rPr lang="id-ID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0-9</a:t>
            </a:r>
            <a:r>
              <a:rPr lang="id-ID" dirty="0">
                <a:latin typeface="Calibri" pitchFamily="34" charset="0"/>
                <a:cs typeface="Calibri" pitchFamily="34" charset="0"/>
              </a:rPr>
              <a:t>, </a:t>
            </a:r>
            <a:r>
              <a:rPr lang="id-ID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tanda baca</a:t>
            </a:r>
            <a:r>
              <a:rPr lang="id-ID" dirty="0">
                <a:latin typeface="Calibri" pitchFamily="34" charset="0"/>
                <a:cs typeface="Calibri" pitchFamily="34" charset="0"/>
              </a:rPr>
              <a:t>, </a:t>
            </a:r>
            <a:r>
              <a:rPr lang="id-ID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control</a:t>
            </a:r>
            <a:r>
              <a:rPr lang="id-ID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d-ID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information </a:t>
            </a:r>
            <a:r>
              <a:rPr lang="id-ID" dirty="0">
                <a:latin typeface="Calibri" pitchFamily="34" charset="0"/>
                <a:cs typeface="Calibri" pitchFamily="34" charset="0"/>
              </a:rPr>
              <a:t>seperti </a:t>
            </a:r>
            <a:r>
              <a:rPr lang="id-ID" i="1" dirty="0">
                <a:latin typeface="Calibri" pitchFamily="34" charset="0"/>
                <a:cs typeface="Calibri" pitchFamily="34" charset="0"/>
              </a:rPr>
              <a:t>carriage return(CR), line feed(LF)</a:t>
            </a:r>
            <a:r>
              <a:rPr lang="id-ID" dirty="0">
                <a:latin typeface="Calibri" pitchFamily="34" charset="0"/>
                <a:cs typeface="Calibri" pitchFamily="34" charset="0"/>
              </a:rPr>
              <a:t>, dan DEL.</a:t>
            </a:r>
          </a:p>
        </p:txBody>
      </p:sp>
      <p:pic>
        <p:nvPicPr>
          <p:cNvPr id="7" name="Picture 2" descr="File:ASCII Code Chart.svg"/>
          <p:cNvPicPr>
            <a:picLocks noChangeAspect="1" noChangeArrowheads="1"/>
          </p:cNvPicPr>
          <p:nvPr/>
        </p:nvPicPr>
        <p:blipFill>
          <a:blip r:embed="rId2" cstate="print">
            <a:lum contrast="40000"/>
          </a:blip>
          <a:srcRect t="8313" b="3202"/>
          <a:stretch>
            <a:fillRect/>
          </a:stretch>
        </p:blipFill>
        <p:spPr bwMode="auto">
          <a:xfrm>
            <a:off x="1883012" y="3746662"/>
            <a:ext cx="8475852" cy="29624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298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Contoh</a:t>
            </a:r>
            <a:r>
              <a:rPr lang="en-US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Representasi</a:t>
            </a:r>
            <a:r>
              <a:rPr lang="en-US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Text</a:t>
            </a:r>
            <a:endParaRPr lang="en-ID" dirty="0"/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1928" y="2141642"/>
            <a:ext cx="8280920" cy="881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091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Representasi</a:t>
            </a:r>
            <a:r>
              <a:rPr lang="en-US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Text </a:t>
            </a:r>
            <a:r>
              <a:rPr lang="en-US" dirty="0" err="1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pada</a:t>
            </a:r>
            <a:r>
              <a:rPr lang="en-US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Bit</a:t>
            </a:r>
            <a:endParaRPr lang="en-ID" dirty="0"/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Content Placeholder 4" descr="1udinus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1928" y="3671612"/>
            <a:ext cx="2160240" cy="2180059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 l="12265" t="19668" r="5760" b="14535"/>
          <a:stretch>
            <a:fillRect/>
          </a:stretch>
        </p:blipFill>
        <p:spPr bwMode="auto">
          <a:xfrm>
            <a:off x="4782288" y="2052917"/>
            <a:ext cx="5071458" cy="3888433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3414136" y="3835448"/>
            <a:ext cx="144016" cy="1440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" name="Straight Connector 12"/>
          <p:cNvCxnSpPr>
            <a:stCxn id="12" idx="0"/>
          </p:cNvCxnSpPr>
          <p:nvPr/>
        </p:nvCxnSpPr>
        <p:spPr>
          <a:xfrm rot="5400000" flipH="1" flipV="1">
            <a:off x="3210083" y="2328979"/>
            <a:ext cx="1782531" cy="12304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2"/>
          </p:cNvCxnSpPr>
          <p:nvPr/>
        </p:nvCxnSpPr>
        <p:spPr>
          <a:xfrm rot="16200000" flipH="1">
            <a:off x="3135795" y="4329813"/>
            <a:ext cx="2002545" cy="130184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59999" y="5957946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ed   :  69</a:t>
            </a:r>
            <a:r>
              <a:rPr lang="id-ID" baseline="-25000" dirty="0" smtClean="0">
                <a:latin typeface="Courier New" pitchFamily="49" charset="0"/>
                <a:cs typeface="Courier New" pitchFamily="49" charset="0"/>
              </a:rPr>
              <a:t>(10)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01000101</a:t>
            </a:r>
            <a:r>
              <a:rPr lang="id-ID" b="1" baseline="-25000" dirty="0" smtClean="0">
                <a:latin typeface="Courier New" pitchFamily="49" charset="0"/>
                <a:cs typeface="Courier New" pitchFamily="49" charset="0"/>
              </a:rPr>
              <a:t>(2)</a:t>
            </a:r>
          </a:p>
          <a:p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reen : 152</a:t>
            </a:r>
            <a:r>
              <a:rPr lang="id-ID" baseline="-25000" dirty="0" smtClean="0">
                <a:latin typeface="Courier New" pitchFamily="49" charset="0"/>
                <a:cs typeface="Courier New" pitchFamily="49" charset="0"/>
              </a:rPr>
              <a:t>(10)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10011000</a:t>
            </a:r>
            <a:r>
              <a:rPr lang="id-ID" b="1" baseline="-25000" dirty="0" smtClean="0">
                <a:latin typeface="Courier New" pitchFamily="49" charset="0"/>
                <a:cs typeface="Courier New" pitchFamily="49" charset="0"/>
              </a:rPr>
              <a:t>(2)</a:t>
            </a:r>
          </a:p>
          <a:p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lue  : 202</a:t>
            </a:r>
            <a:r>
              <a:rPr lang="id-ID" baseline="-25000" dirty="0" smtClean="0">
                <a:latin typeface="Courier New" pitchFamily="49" charset="0"/>
                <a:cs typeface="Courier New" pitchFamily="49" charset="0"/>
              </a:rPr>
              <a:t>(10)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11001010</a:t>
            </a:r>
            <a:r>
              <a:rPr lang="id-ID" b="1" baseline="-25000" dirty="0" smtClean="0">
                <a:latin typeface="Courier New" pitchFamily="49" charset="0"/>
                <a:cs typeface="Courier New" pitchFamily="49" charset="0"/>
              </a:rPr>
              <a:t>(2)</a:t>
            </a:r>
            <a:endParaRPr lang="id-ID" b="1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8526704" y="5410503"/>
            <a:ext cx="936104" cy="928694"/>
          </a:xfrm>
          <a:prstGeom prst="downArrow">
            <a:avLst>
              <a:gd name="adj1" fmla="val 60207"/>
              <a:gd name="adj2" fmla="val 38545"/>
            </a:avLst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695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Sistem</a:t>
            </a:r>
            <a:r>
              <a:rPr lang="en-US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Bilangan</a:t>
            </a:r>
            <a:r>
              <a:rPr lang="en-US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di Excel</a:t>
            </a:r>
            <a:endParaRPr lang="en-ID" dirty="0"/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4328345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Ketik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(=)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ketik</a:t>
            </a:r>
            <a:r>
              <a:rPr lang="en-US" dirty="0"/>
              <a:t> </a:t>
            </a:r>
            <a:r>
              <a:rPr lang="en-US" dirty="0" err="1"/>
              <a:t>fungsinya</a:t>
            </a:r>
            <a:r>
              <a:rPr lang="en-US" dirty="0"/>
              <a:t> (</a:t>
            </a:r>
            <a:r>
              <a:rPr lang="en-US" dirty="0" err="1"/>
              <a:t>Syarat</a:t>
            </a:r>
            <a:r>
              <a:rPr lang="en-US" dirty="0"/>
              <a:t> BILANGAN2BILANGAN)</a:t>
            </a:r>
          </a:p>
          <a:p>
            <a:pPr marL="739775" lvl="1" indent="-231775">
              <a:buFont typeface="+mj-lt"/>
              <a:buAutoNum type="alphaLcParenR"/>
            </a:pPr>
            <a:r>
              <a:rPr lang="en-US" dirty="0" err="1"/>
              <a:t>Biner</a:t>
            </a:r>
            <a:r>
              <a:rPr lang="en-US" dirty="0"/>
              <a:t> = BIN	c) </a:t>
            </a:r>
            <a:r>
              <a:rPr lang="en-US" dirty="0" err="1"/>
              <a:t>Desimal</a:t>
            </a:r>
            <a:r>
              <a:rPr lang="en-US" dirty="0"/>
              <a:t> = DEC</a:t>
            </a:r>
          </a:p>
          <a:p>
            <a:pPr marL="739775" lvl="1" indent="-231775">
              <a:buFont typeface="+mj-lt"/>
              <a:buAutoNum type="alphaLcParenR"/>
            </a:pPr>
            <a:r>
              <a:rPr lang="en-US" dirty="0" err="1"/>
              <a:t>Oktal</a:t>
            </a:r>
            <a:r>
              <a:rPr lang="en-US" dirty="0"/>
              <a:t> = OCT	d) </a:t>
            </a:r>
            <a:r>
              <a:rPr lang="en-US" dirty="0" err="1"/>
              <a:t>Heksadesimal</a:t>
            </a:r>
            <a:r>
              <a:rPr lang="en-US" dirty="0"/>
              <a:t> = HEX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Ketik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buka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(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nilainya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Ketik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tutup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Tekan</a:t>
            </a:r>
            <a:r>
              <a:rPr lang="en-US" dirty="0"/>
              <a:t> Enter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Sel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r>
              <a:rPr lang="en-US" dirty="0"/>
              <a:t> = E7</a:t>
            </a:r>
          </a:p>
          <a:p>
            <a:pPr marL="0" indent="0">
              <a:buNone/>
            </a:pPr>
            <a:r>
              <a:rPr lang="en-US" dirty="0"/>
              <a:t>=BIN2DEC(E7)</a:t>
            </a:r>
          </a:p>
          <a:p>
            <a:pPr marL="0" indent="0">
              <a:buNone/>
            </a:pPr>
            <a:r>
              <a:rPr lang="en-US" dirty="0"/>
              <a:t>=HEX2OCT(E7)</a:t>
            </a:r>
          </a:p>
        </p:txBody>
      </p:sp>
    </p:spTree>
    <p:extLst>
      <p:ext uri="{BB962C8B-B14F-4D97-AF65-F5344CB8AC3E}">
        <p14:creationId xmlns:p14="http://schemas.microsoft.com/office/powerpoint/2010/main" val="399888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Sistem</a:t>
            </a:r>
            <a:r>
              <a:rPr lang="en-US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Bilangan</a:t>
            </a:r>
            <a:r>
              <a:rPr lang="en-US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di Excel</a:t>
            </a:r>
            <a:endParaRPr lang="en-ID" dirty="0"/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328" y="2052917"/>
            <a:ext cx="7896823" cy="27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3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1B63C5-3EED-4AD2-A28C-E7A83BECE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5114" y="1960171"/>
            <a:ext cx="4823010" cy="2145086"/>
          </a:xfrm>
        </p:spPr>
        <p:txBody>
          <a:bodyPr/>
          <a:lstStyle/>
          <a:p>
            <a:r>
              <a:rPr lang="en-US" b="1" i="0" dirty="0" smtClean="0"/>
              <a:t>Citra Digital </a:t>
            </a:r>
            <a:r>
              <a:rPr lang="en-US" b="1" i="0" smtClean="0"/>
              <a:t>di Excel</a:t>
            </a:r>
            <a:endParaRPr lang="en-ID" b="1" i="0" dirty="0"/>
          </a:p>
        </p:txBody>
      </p:sp>
      <p:sp>
        <p:nvSpPr>
          <p:cNvPr id="9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schemeClr val="bg1"/>
                </a:solidFill>
              </a:rPr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bg1"/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bg1"/>
              </a:solidFill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schemeClr val="bg1"/>
                </a:solidFill>
              </a:rPr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bg1"/>
                </a:solidFill>
              </a:rPr>
              <a:t>TEKNIK INFORMATIKA</a:t>
            </a:r>
            <a:endParaRPr lang="en-ID" sz="1050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03" y="1096588"/>
            <a:ext cx="5487521" cy="439001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B18B8BB-E556-400E-8B9E-06BAB46166C7}"/>
              </a:ext>
            </a:extLst>
          </p:cNvPr>
          <p:cNvSpPr/>
          <p:nvPr/>
        </p:nvSpPr>
        <p:spPr>
          <a:xfrm>
            <a:off x="1966418" y="4954363"/>
            <a:ext cx="36538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&lt;a </a:t>
            </a:r>
            <a:r>
              <a:rPr lang="en-US" sz="800" dirty="0" err="1">
                <a:solidFill>
                  <a:schemeClr val="bg1"/>
                </a:solidFill>
              </a:rPr>
              <a:t>href</a:t>
            </a:r>
            <a:r>
              <a:rPr lang="en-US" sz="800" dirty="0">
                <a:solidFill>
                  <a:schemeClr val="bg1"/>
                </a:solidFill>
              </a:rPr>
              <a:t>='https://www.freepik.com/vectors/people'&gt;People vector created by </a:t>
            </a:r>
            <a:r>
              <a:rPr lang="en-US" sz="800" dirty="0" err="1">
                <a:solidFill>
                  <a:schemeClr val="bg1"/>
                </a:solidFill>
              </a:rPr>
              <a:t>pch.vector</a:t>
            </a:r>
            <a:r>
              <a:rPr lang="en-US" sz="800" dirty="0">
                <a:solidFill>
                  <a:schemeClr val="bg1"/>
                </a:solidFill>
              </a:rPr>
              <a:t> - www.freepik.com&lt;/a&gt;</a:t>
            </a:r>
          </a:p>
        </p:txBody>
      </p:sp>
    </p:spTree>
    <p:extLst>
      <p:ext uri="{BB962C8B-B14F-4D97-AF65-F5344CB8AC3E}">
        <p14:creationId xmlns:p14="http://schemas.microsoft.com/office/powerpoint/2010/main" val="71905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Citra Digital</a:t>
            </a:r>
            <a:endParaRPr lang="en-ID" dirty="0"/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1928" y="2240897"/>
            <a:ext cx="3969383" cy="4328345"/>
          </a:xfrm>
        </p:spPr>
        <p:txBody>
          <a:bodyPr>
            <a:noAutofit/>
          </a:bodyPr>
          <a:lstStyle/>
          <a:p>
            <a:r>
              <a:rPr lang="en-US" sz="2200" dirty="0" err="1"/>
              <a:t>Tahukah</a:t>
            </a:r>
            <a:r>
              <a:rPr lang="en-US" sz="2200" dirty="0"/>
              <a:t> </a:t>
            </a:r>
            <a:r>
              <a:rPr lang="en-US" sz="2200" dirty="0" err="1"/>
              <a:t>kamu</a:t>
            </a:r>
            <a:r>
              <a:rPr lang="en-US" sz="2200" dirty="0"/>
              <a:t>?</a:t>
            </a:r>
          </a:p>
          <a:p>
            <a:r>
              <a:rPr lang="en-US" sz="2200" dirty="0" err="1"/>
              <a:t>Aplikasi</a:t>
            </a:r>
            <a:r>
              <a:rPr lang="en-US" sz="2200" dirty="0"/>
              <a:t> filter </a:t>
            </a:r>
            <a:r>
              <a:rPr lang="en-US" sz="2200" dirty="0" err="1"/>
              <a:t>gambar</a:t>
            </a:r>
            <a:r>
              <a:rPr lang="en-US" sz="2200" dirty="0"/>
              <a:t> yang </a:t>
            </a:r>
            <a:r>
              <a:rPr lang="en-US" sz="2200" dirty="0" err="1"/>
              <a:t>kamu</a:t>
            </a:r>
            <a:r>
              <a:rPr lang="en-US" sz="2200" dirty="0"/>
              <a:t> </a:t>
            </a:r>
            <a:r>
              <a:rPr lang="en-US" sz="2200" dirty="0" err="1"/>
              <a:t>gunakan</a:t>
            </a:r>
            <a:r>
              <a:rPr lang="en-US" sz="2200" dirty="0"/>
              <a:t> </a:t>
            </a:r>
            <a:r>
              <a:rPr lang="en-US" sz="2200" dirty="0" err="1"/>
              <a:t>memprosesnya</a:t>
            </a:r>
            <a:r>
              <a:rPr lang="en-US" sz="2200" dirty="0"/>
              <a:t>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matermatika</a:t>
            </a:r>
            <a:r>
              <a:rPr lang="en-US" sz="2200" dirty="0"/>
              <a:t> </a:t>
            </a:r>
            <a:r>
              <a:rPr lang="en-US" sz="2200" dirty="0" err="1"/>
              <a:t>lho</a:t>
            </a:r>
            <a:endParaRPr lang="en-US" sz="2200" dirty="0"/>
          </a:p>
          <a:p>
            <a:r>
              <a:rPr lang="en-US" sz="2200" dirty="0" err="1"/>
              <a:t>Komputer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menampilkan</a:t>
            </a:r>
            <a:r>
              <a:rPr lang="en-US" sz="2200" dirty="0"/>
              <a:t> </a:t>
            </a:r>
            <a:r>
              <a:rPr lang="en-US" sz="2200" dirty="0" err="1"/>
              <a:t>gambar</a:t>
            </a:r>
            <a:r>
              <a:rPr lang="en-US" sz="2200" dirty="0"/>
              <a:t> </a:t>
            </a:r>
            <a:r>
              <a:rPr lang="en-US" sz="2200" dirty="0" err="1"/>
              <a:t>sesuai</a:t>
            </a:r>
            <a:r>
              <a:rPr lang="en-US" sz="2200" dirty="0"/>
              <a:t> </a:t>
            </a:r>
            <a:r>
              <a:rPr lang="en-US" sz="2200" dirty="0" err="1"/>
              <a:t>penampakannya</a:t>
            </a:r>
            <a:r>
              <a:rPr lang="en-US" sz="2200" dirty="0"/>
              <a:t>, </a:t>
            </a:r>
            <a:r>
              <a:rPr lang="en-US" sz="2200" dirty="0" err="1"/>
              <a:t>namun</a:t>
            </a:r>
            <a:r>
              <a:rPr lang="en-US" sz="2200" dirty="0"/>
              <a:t> </a:t>
            </a:r>
            <a:r>
              <a:rPr lang="en-US" sz="2200" dirty="0" err="1"/>
              <a:t>sesungguhnya</a:t>
            </a:r>
            <a:r>
              <a:rPr lang="en-US" sz="2200" dirty="0"/>
              <a:t> </a:t>
            </a:r>
            <a:r>
              <a:rPr lang="en-US" sz="2200" dirty="0" err="1"/>
              <a:t>didalam</a:t>
            </a:r>
            <a:r>
              <a:rPr lang="en-US" sz="2200" dirty="0"/>
              <a:t> </a:t>
            </a:r>
            <a:r>
              <a:rPr lang="en-US" sz="2200" dirty="0" err="1"/>
              <a:t>gambar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dirty="0" err="1"/>
              <a:t>terdiri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angka</a:t>
            </a:r>
            <a:r>
              <a:rPr lang="en-US" sz="2200" dirty="0"/>
              <a:t> </a:t>
            </a:r>
            <a:r>
              <a:rPr lang="en-US" sz="2200" dirty="0" err="1"/>
              <a:t>angka</a:t>
            </a:r>
            <a:endParaRPr lang="en-US" sz="2200" dirty="0"/>
          </a:p>
          <a:p>
            <a:r>
              <a:rPr lang="en-US" sz="2200" dirty="0"/>
              <a:t>1 </a:t>
            </a:r>
            <a:r>
              <a:rPr lang="en-US" sz="2200" dirty="0" err="1"/>
              <a:t>titik</a:t>
            </a:r>
            <a:r>
              <a:rPr lang="en-US" sz="2200" dirty="0"/>
              <a:t> </a:t>
            </a:r>
            <a:r>
              <a:rPr lang="en-US" sz="2200" dirty="0" err="1"/>
              <a:t>terdiri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komponen</a:t>
            </a:r>
            <a:r>
              <a:rPr lang="en-US" sz="2200" dirty="0"/>
              <a:t> Red Green Blue</a:t>
            </a:r>
          </a:p>
        </p:txBody>
      </p:sp>
      <p:pic>
        <p:nvPicPr>
          <p:cNvPr id="7" name="Picture 6" descr="Hasil gambar untuk pengolahan citra digit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535" y="2052917"/>
            <a:ext cx="6651465" cy="378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80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Citra Digital</a:t>
            </a:r>
            <a:endParaRPr lang="en-ID" dirty="0"/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4328345"/>
          </a:xfrm>
        </p:spPr>
        <p:txBody>
          <a:bodyPr>
            <a:noAutofit/>
          </a:bodyPr>
          <a:lstStyle/>
          <a:p>
            <a:r>
              <a:rPr lang="en-US" sz="2000" dirty="0" err="1"/>
              <a:t>Kuy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filter </a:t>
            </a:r>
            <a:r>
              <a:rPr lang="en-US" sz="2000" dirty="0" err="1"/>
              <a:t>gambar</a:t>
            </a:r>
            <a:endParaRPr lang="en-US" sz="2000" dirty="0"/>
          </a:p>
          <a:p>
            <a:r>
              <a:rPr lang="en-US" sz="2000" dirty="0" err="1"/>
              <a:t>Ubar</a:t>
            </a:r>
            <a:r>
              <a:rPr lang="en-US" sz="2000" dirty="0"/>
              <a:t> </a:t>
            </a:r>
            <a:r>
              <a:rPr lang="en-US" sz="2000" dirty="0" err="1"/>
              <a:t>citra</a:t>
            </a:r>
            <a:r>
              <a:rPr lang="en-US" sz="2000" dirty="0"/>
              <a:t> (</a:t>
            </a:r>
            <a:r>
              <a:rPr lang="en-US" sz="2000" dirty="0" err="1"/>
              <a:t>gambar</a:t>
            </a:r>
            <a:r>
              <a:rPr lang="en-US" sz="2000" dirty="0"/>
              <a:t>) </a:t>
            </a:r>
            <a:r>
              <a:rPr lang="en-US" sz="2000" dirty="0" err="1"/>
              <a:t>berwarna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citra</a:t>
            </a:r>
            <a:r>
              <a:rPr lang="en-US" sz="2000" dirty="0"/>
              <a:t> grayscale </a:t>
            </a:r>
            <a:r>
              <a:rPr lang="en-US" sz="2000" dirty="0" err="1"/>
              <a:t>lalu</a:t>
            </a:r>
            <a:r>
              <a:rPr lang="en-US" sz="2000" dirty="0"/>
              <a:t> </a:t>
            </a:r>
            <a:r>
              <a:rPr lang="en-US" sz="2000" dirty="0" err="1"/>
              <a:t>ubah</a:t>
            </a:r>
            <a:r>
              <a:rPr lang="en-US" sz="2000" dirty="0"/>
              <a:t> </a:t>
            </a:r>
            <a:r>
              <a:rPr lang="en-US" sz="2000" dirty="0" err="1"/>
              <a:t>lagi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citra</a:t>
            </a:r>
            <a:r>
              <a:rPr lang="en-US" sz="2000" dirty="0"/>
              <a:t> </a:t>
            </a:r>
            <a:r>
              <a:rPr lang="en-US" sz="2000" dirty="0" err="1"/>
              <a:t>biner</a:t>
            </a:r>
            <a:endParaRPr lang="en-US" sz="2000" dirty="0"/>
          </a:p>
        </p:txBody>
      </p:sp>
      <p:pic>
        <p:nvPicPr>
          <p:cNvPr id="7" name="Picture 6" descr="Hasil gambar untuk citra grayscale citra bi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064" y="3173034"/>
            <a:ext cx="775335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19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Citra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Berwarna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ke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Citra Grayscale</a:t>
            </a:r>
            <a:endParaRPr lang="en-ID" dirty="0"/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4328345"/>
          </a:xfrm>
        </p:spPr>
        <p:txBody>
          <a:bodyPr>
            <a:noAutofit/>
          </a:bodyPr>
          <a:lstStyle/>
          <a:p>
            <a:r>
              <a:rPr lang="en-US" dirty="0"/>
              <a:t>Citra 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yang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Red Green Blue.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pt-BR" dirty="0"/>
              <a:t>antara 0 sampai 255 (8 bit). Membuat </a:t>
            </a:r>
            <a:r>
              <a:rPr lang="en-US" dirty="0" err="1"/>
              <a:t>kemungkinan</a:t>
            </a:r>
            <a:r>
              <a:rPr lang="en-US" dirty="0"/>
              <a:t> total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255</a:t>
            </a:r>
            <a:r>
              <a:rPr lang="en-US" baseline="30000" dirty="0"/>
              <a:t>3</a:t>
            </a:r>
            <a:r>
              <a:rPr lang="en-US" dirty="0"/>
              <a:t> = 16 777 216. </a:t>
            </a:r>
            <a:r>
              <a:rPr lang="en-US" dirty="0" err="1"/>
              <a:t>Jadi</a:t>
            </a:r>
            <a:r>
              <a:rPr lang="en-US" dirty="0"/>
              <a:t>, total </a:t>
            </a:r>
            <a:r>
              <a:rPr lang="en-US" dirty="0" err="1"/>
              <a:t>ukuran</a:t>
            </a:r>
            <a:r>
              <a:rPr lang="en-US" dirty="0"/>
              <a:t> bit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24 bit (8 bit R, 8 bit G </a:t>
            </a:r>
            <a:r>
              <a:rPr lang="en-US" dirty="0" err="1"/>
              <a:t>dan</a:t>
            </a:r>
            <a:r>
              <a:rPr lang="en-US" dirty="0"/>
              <a:t> 8 bit B)</a:t>
            </a:r>
          </a:p>
          <a:p>
            <a:r>
              <a:rPr lang="en-US" dirty="0"/>
              <a:t>Citra grayscale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yang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warna-warna</a:t>
            </a:r>
            <a:r>
              <a:rPr lang="en-US" dirty="0"/>
              <a:t> </a:t>
            </a:r>
            <a:r>
              <a:rPr lang="en-US" dirty="0" err="1"/>
              <a:t>abu-abu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 </a:t>
            </a:r>
            <a:r>
              <a:rPr lang="pt-BR" dirty="0"/>
              <a:t>Nilai antara 0 (hitam)  sampai 255 (putih)</a:t>
            </a:r>
            <a:r>
              <a:rPr lang="en-US" dirty="0"/>
              <a:t>.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grayscale,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 rata-rata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Red Green Blue </a:t>
            </a:r>
          </a:p>
          <a:p>
            <a:pPr marL="0" indent="0">
              <a:buNone/>
            </a:pPr>
            <a:r>
              <a:rPr lang="en-US" dirty="0"/>
              <a:t>   (</a:t>
            </a:r>
            <a:r>
              <a:rPr lang="en-US" dirty="0" err="1"/>
              <a:t>Rumus</a:t>
            </a:r>
            <a:r>
              <a:rPr lang="en-US" dirty="0"/>
              <a:t> di </a:t>
            </a:r>
            <a:r>
              <a:rPr lang="en-US" dirty="0" err="1"/>
              <a:t>pada</a:t>
            </a:r>
            <a:r>
              <a:rPr lang="en-US" dirty="0"/>
              <a:t> slide </a:t>
            </a:r>
            <a:r>
              <a:rPr lang="en-US" dirty="0" err="1"/>
              <a:t>selanjutnya</a:t>
            </a:r>
            <a:r>
              <a:rPr lang="en-US" dirty="0"/>
              <a:t>)</a:t>
            </a:r>
          </a:p>
        </p:txBody>
      </p:sp>
      <p:pic>
        <p:nvPicPr>
          <p:cNvPr id="9" name="Picture 8" descr="Hasil gambar untuk citra grayscale citra bin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" t="-1" r="33717" b="4702"/>
          <a:stretch/>
        </p:blipFill>
        <p:spPr bwMode="auto">
          <a:xfrm>
            <a:off x="6131863" y="4855872"/>
            <a:ext cx="4900702" cy="195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46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Citra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Berwarna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ke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Citra Grayscale</a:t>
            </a:r>
            <a:endParaRPr lang="en-ID" dirty="0"/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4328345"/>
          </a:xfrm>
        </p:spPr>
        <p:txBody>
          <a:bodyPr>
            <a:noAutofit/>
          </a:bodyPr>
          <a:lstStyle/>
          <a:p>
            <a:r>
              <a:rPr lang="en-US" dirty="0" err="1"/>
              <a:t>Rumus</a:t>
            </a:r>
            <a:r>
              <a:rPr lang="en-US" dirty="0"/>
              <a:t> di excel =FLOOR.MATH(SUM(array)/3)</a:t>
            </a:r>
          </a:p>
          <a:p>
            <a:r>
              <a:rPr lang="en-US" dirty="0" err="1"/>
              <a:t>Rumus</a:t>
            </a:r>
            <a:r>
              <a:rPr lang="en-US" dirty="0"/>
              <a:t> FLOOR.MATH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membulatkan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bawah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158" y="4288988"/>
            <a:ext cx="9311075" cy="24995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200" y="3088338"/>
            <a:ext cx="4256482" cy="109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2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di Text</a:t>
            </a:r>
            <a:endParaRPr lang="en-ID" dirty="0"/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377890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Ketik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(=)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ketik</a:t>
            </a:r>
            <a:r>
              <a:rPr lang="en-US" dirty="0"/>
              <a:t> </a:t>
            </a:r>
            <a:r>
              <a:rPr lang="en-US" dirty="0" err="1"/>
              <a:t>fungsinya</a:t>
            </a:r>
            <a:r>
              <a:rPr lang="en-US" dirty="0"/>
              <a:t>.</a:t>
            </a:r>
          </a:p>
          <a:p>
            <a:pPr marL="739775" lvl="1" indent="-231775">
              <a:buFont typeface="+mj-lt"/>
              <a:buAutoNum type="alphaLcParenR"/>
            </a:pPr>
            <a:r>
              <a:rPr lang="en-US" dirty="0">
                <a:solidFill>
                  <a:schemeClr val="accent4"/>
                </a:solidFill>
              </a:rPr>
              <a:t>=LEFT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kata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kiri</a:t>
            </a:r>
            <a:endParaRPr lang="en-US" dirty="0"/>
          </a:p>
          <a:p>
            <a:pPr marL="739775" lvl="1" indent="-231775">
              <a:buFont typeface="+mj-lt"/>
              <a:buAutoNum type="alphaLcParenR"/>
            </a:pPr>
            <a:r>
              <a:rPr lang="en-US" dirty="0">
                <a:solidFill>
                  <a:schemeClr val="accent4"/>
                </a:solidFill>
              </a:rPr>
              <a:t>=RIGHT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kata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kanan</a:t>
            </a:r>
            <a:endParaRPr lang="en-US" dirty="0"/>
          </a:p>
          <a:p>
            <a:pPr marL="739775" lvl="1" indent="-231775">
              <a:buFont typeface="+mj-lt"/>
              <a:buAutoNum type="alphaLcParenR"/>
            </a:pPr>
            <a:r>
              <a:rPr lang="en-US" dirty="0">
                <a:solidFill>
                  <a:schemeClr val="accent4"/>
                </a:solidFill>
              </a:rPr>
              <a:t>=MID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kata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tengah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Ketik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buka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(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pilih</a:t>
            </a:r>
            <a:r>
              <a:rPr lang="en-US" dirty="0"/>
              <a:t> text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endParaRPr lang="en-US" dirty="0"/>
          </a:p>
          <a:p>
            <a:pPr marL="682625" lvl="1" indent="-225425">
              <a:buAutoNum type="alphaLcParenR"/>
            </a:pPr>
            <a:r>
              <a:rPr lang="en-US" dirty="0" err="1"/>
              <a:t>untuk</a:t>
            </a:r>
            <a:r>
              <a:rPr lang="en-US" dirty="0"/>
              <a:t> LEFT </a:t>
            </a:r>
            <a:r>
              <a:rPr lang="en-US" dirty="0" err="1"/>
              <a:t>dan</a:t>
            </a:r>
            <a:r>
              <a:rPr lang="en-US" dirty="0"/>
              <a:t> RIGHT, </a:t>
            </a:r>
            <a:r>
              <a:rPr lang="en-US" dirty="0" err="1"/>
              <a:t>pilih</a:t>
            </a:r>
            <a:r>
              <a:rPr lang="en-US" dirty="0"/>
              <a:t> text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, </a:t>
            </a:r>
            <a:r>
              <a:rPr lang="en-US" dirty="0" err="1"/>
              <a:t>tambah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tutup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</a:p>
          <a:p>
            <a:pPr marL="682625" lvl="1" indent="-225425">
              <a:buAutoNum type="alphaLcParenR"/>
            </a:pPr>
            <a:r>
              <a:rPr lang="en-US" dirty="0" err="1"/>
              <a:t>untuk</a:t>
            </a:r>
            <a:r>
              <a:rPr lang="en-US" dirty="0"/>
              <a:t> MID, </a:t>
            </a:r>
            <a:r>
              <a:rPr lang="en-US" dirty="0" err="1"/>
              <a:t>pilih</a:t>
            </a:r>
            <a:r>
              <a:rPr lang="en-US" dirty="0"/>
              <a:t> text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, </a:t>
            </a:r>
            <a:r>
              <a:rPr lang="en-US" dirty="0" err="1"/>
              <a:t>tambah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,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tutup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Tekan</a:t>
            </a:r>
            <a:r>
              <a:rPr lang="en-US" dirty="0"/>
              <a:t> Enter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26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Citra Grayscale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ke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Citra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Biner</a:t>
            </a:r>
            <a:endParaRPr lang="en-ID" dirty="0"/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4328345"/>
          </a:xfrm>
        </p:spPr>
        <p:txBody>
          <a:bodyPr>
            <a:noAutofit/>
          </a:bodyPr>
          <a:lstStyle/>
          <a:p>
            <a:r>
              <a:rPr lang="en-US" dirty="0"/>
              <a:t>Citra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yang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0 (</a:t>
            </a:r>
            <a:r>
              <a:rPr lang="en-US" dirty="0" err="1"/>
              <a:t>hitam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1 (</a:t>
            </a:r>
            <a:r>
              <a:rPr lang="en-US" dirty="0" err="1"/>
              <a:t>putih</a:t>
            </a:r>
            <a:r>
              <a:rPr lang="en-US" dirty="0"/>
              <a:t>) </a:t>
            </a:r>
            <a:r>
              <a:rPr lang="en-US" dirty="0" err="1"/>
              <a:t>saja</a:t>
            </a:r>
            <a:r>
              <a:rPr lang="en-US" dirty="0"/>
              <a:t> 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  1 bit.</a:t>
            </a:r>
          </a:p>
          <a:p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grayscale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, </a:t>
            </a:r>
            <a:r>
              <a:rPr lang="en-US" dirty="0" err="1"/>
              <a:t>antara</a:t>
            </a:r>
            <a:r>
              <a:rPr lang="en-US" dirty="0"/>
              <a:t> lain:</a:t>
            </a:r>
          </a:p>
          <a:p>
            <a:pPr lvl="1"/>
            <a:r>
              <a:rPr lang="fi-FI" dirty="0"/>
              <a:t>Jika nilai &lt; 128, maka nilai = 0</a:t>
            </a:r>
          </a:p>
          <a:p>
            <a:pPr lvl="1"/>
            <a:r>
              <a:rPr lang="fi-FI" dirty="0"/>
              <a:t>Jika tidak, nilai = 255</a:t>
            </a:r>
          </a:p>
        </p:txBody>
      </p:sp>
      <p:pic>
        <p:nvPicPr>
          <p:cNvPr id="9" name="Picture 8" descr="Hasil gambar untuk citra grayscale citra bin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01" r="2134" b="3215"/>
          <a:stretch/>
        </p:blipFill>
        <p:spPr bwMode="auto">
          <a:xfrm>
            <a:off x="8383494" y="2849722"/>
            <a:ext cx="3657600" cy="148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99" y="4473003"/>
            <a:ext cx="10811969" cy="2298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511" y="3508036"/>
            <a:ext cx="2486025" cy="74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6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474" y="1819133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 err="1" smtClean="0"/>
              <a:t>Referensi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7874" y="3165325"/>
            <a:ext cx="4433784" cy="2224822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1" dirty="0">
                <a:hlinkClick r:id="rId2"/>
              </a:rPr>
              <a:t>https://support.office.com/id-id/excel</a:t>
            </a: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© </a:t>
            </a:r>
            <a:r>
              <a:rPr lang="en-US" sz="2400" dirty="0" err="1"/>
              <a:t>Kelas</a:t>
            </a:r>
            <a:r>
              <a:rPr lang="en-US" sz="2400" dirty="0"/>
              <a:t> Excel | https://www.kelasexcel.web.id/p/daftar-rumus-excel-lengkap.html</a:t>
            </a:r>
          </a:p>
        </p:txBody>
      </p:sp>
      <p:pic>
        <p:nvPicPr>
          <p:cNvPr id="10" name="Content Placeholder 5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8" t="51424" r="6931" b="8021"/>
          <a:stretch/>
        </p:blipFill>
        <p:spPr>
          <a:xfrm>
            <a:off x="959193" y="2132597"/>
            <a:ext cx="4591050" cy="2781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18B8BB-E556-400E-8B9E-06BAB46166C7}"/>
              </a:ext>
            </a:extLst>
          </p:cNvPr>
          <p:cNvSpPr/>
          <p:nvPr/>
        </p:nvSpPr>
        <p:spPr>
          <a:xfrm>
            <a:off x="1427806" y="5051593"/>
            <a:ext cx="36538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&lt;a </a:t>
            </a:r>
            <a:r>
              <a:rPr lang="en-US" sz="800" dirty="0" err="1">
                <a:solidFill>
                  <a:schemeClr val="bg1"/>
                </a:solidFill>
              </a:rPr>
              <a:t>href</a:t>
            </a:r>
            <a:r>
              <a:rPr lang="en-US" sz="800" dirty="0">
                <a:solidFill>
                  <a:schemeClr val="bg1"/>
                </a:solidFill>
              </a:rPr>
              <a:t>='https://www.freepik.com/vectors/people'&gt;People vector created by </a:t>
            </a:r>
            <a:r>
              <a:rPr lang="en-US" sz="800" dirty="0" err="1">
                <a:solidFill>
                  <a:schemeClr val="bg1"/>
                </a:solidFill>
              </a:rPr>
              <a:t>pch.vector</a:t>
            </a:r>
            <a:r>
              <a:rPr lang="en-US" sz="800" dirty="0">
                <a:solidFill>
                  <a:schemeClr val="bg1"/>
                </a:solidFill>
              </a:rPr>
              <a:t> - www.freepik.com&lt;/a&gt;</a:t>
            </a:r>
          </a:p>
        </p:txBody>
      </p:sp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8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di Text</a:t>
            </a:r>
            <a:endParaRPr lang="en-ID" dirty="0"/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37789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Syntax:</a:t>
            </a:r>
          </a:p>
          <a:p>
            <a:r>
              <a:rPr lang="en-US" dirty="0">
                <a:solidFill>
                  <a:schemeClr val="accent4"/>
                </a:solidFill>
              </a:rPr>
              <a:t>=LEFT(</a:t>
            </a:r>
            <a:r>
              <a:rPr lang="en-US" dirty="0" err="1">
                <a:solidFill>
                  <a:schemeClr val="accent4"/>
                </a:solidFill>
              </a:rPr>
              <a:t>Teks</a:t>
            </a:r>
            <a:r>
              <a:rPr lang="en-US" dirty="0">
                <a:solidFill>
                  <a:schemeClr val="accent4"/>
                </a:solidFill>
              </a:rPr>
              <a:t>; [</a:t>
            </a:r>
            <a:r>
              <a:rPr lang="en-US" dirty="0" err="1">
                <a:solidFill>
                  <a:schemeClr val="accent4"/>
                </a:solidFill>
              </a:rPr>
              <a:t>JumlahKarakter</a:t>
            </a:r>
            <a:r>
              <a:rPr lang="en-US" dirty="0">
                <a:solidFill>
                  <a:schemeClr val="accent4"/>
                </a:solidFill>
              </a:rPr>
              <a:t>]) </a:t>
            </a:r>
          </a:p>
          <a:p>
            <a:r>
              <a:rPr lang="en-US" dirty="0">
                <a:solidFill>
                  <a:schemeClr val="accent4"/>
                </a:solidFill>
              </a:rPr>
              <a:t>=RIGHT(</a:t>
            </a:r>
            <a:r>
              <a:rPr lang="en-US" dirty="0" err="1">
                <a:solidFill>
                  <a:schemeClr val="accent4"/>
                </a:solidFill>
              </a:rPr>
              <a:t>Teks</a:t>
            </a:r>
            <a:r>
              <a:rPr lang="en-US" dirty="0">
                <a:solidFill>
                  <a:schemeClr val="accent4"/>
                </a:solidFill>
              </a:rPr>
              <a:t>; [</a:t>
            </a:r>
            <a:r>
              <a:rPr lang="en-US" dirty="0" err="1">
                <a:solidFill>
                  <a:schemeClr val="accent4"/>
                </a:solidFill>
              </a:rPr>
              <a:t>JumlahKarakter</a:t>
            </a:r>
            <a:r>
              <a:rPr lang="en-US" dirty="0">
                <a:solidFill>
                  <a:schemeClr val="accent4"/>
                </a:solidFill>
              </a:rPr>
              <a:t>]) </a:t>
            </a:r>
          </a:p>
          <a:p>
            <a:r>
              <a:rPr lang="en-US" dirty="0">
                <a:solidFill>
                  <a:schemeClr val="accent4"/>
                </a:solidFill>
              </a:rPr>
              <a:t>=MID(</a:t>
            </a:r>
            <a:r>
              <a:rPr lang="en-US" dirty="0" err="1">
                <a:solidFill>
                  <a:schemeClr val="accent4"/>
                </a:solidFill>
              </a:rPr>
              <a:t>Teks</a:t>
            </a:r>
            <a:r>
              <a:rPr lang="en-US" dirty="0">
                <a:solidFill>
                  <a:schemeClr val="accent4"/>
                </a:solidFill>
              </a:rPr>
              <a:t>; </a:t>
            </a:r>
            <a:r>
              <a:rPr lang="en-US" dirty="0" err="1">
                <a:solidFill>
                  <a:schemeClr val="accent4"/>
                </a:solidFill>
              </a:rPr>
              <a:t>AwalKarakter</a:t>
            </a:r>
            <a:r>
              <a:rPr lang="en-US" dirty="0">
                <a:solidFill>
                  <a:schemeClr val="accent4"/>
                </a:solidFill>
              </a:rPr>
              <a:t>; </a:t>
            </a:r>
            <a:r>
              <a:rPr lang="en-US" dirty="0" err="1">
                <a:solidFill>
                  <a:schemeClr val="accent4"/>
                </a:solidFill>
              </a:rPr>
              <a:t>JumlahKarakter</a:t>
            </a:r>
            <a:r>
              <a:rPr lang="en-US" dirty="0">
                <a:solidFill>
                  <a:schemeClr val="accent4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269" y="3950971"/>
            <a:ext cx="4780977" cy="177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Sederhana</a:t>
            </a:r>
            <a:endParaRPr lang="en-ID" dirty="0"/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3778903"/>
          </a:xfrm>
        </p:spPr>
        <p:txBody>
          <a:bodyPr>
            <a:noAutofit/>
          </a:bodyPr>
          <a:lstStyle/>
          <a:p>
            <a:r>
              <a:rPr lang="en-US" dirty="0" err="1"/>
              <a:t>Rumus</a:t>
            </a:r>
            <a:r>
              <a:rPr lang="en-US" dirty="0"/>
              <a:t>: </a:t>
            </a:r>
            <a:r>
              <a:rPr lang="en-US" dirty="0">
                <a:solidFill>
                  <a:schemeClr val="accent4"/>
                </a:solidFill>
              </a:rPr>
              <a:t>=IF(</a:t>
            </a:r>
            <a:r>
              <a:rPr lang="en-US" dirty="0" err="1">
                <a:solidFill>
                  <a:schemeClr val="accent4"/>
                </a:solidFill>
              </a:rPr>
              <a:t>Sesuatu</a:t>
            </a:r>
            <a:r>
              <a:rPr lang="en-US" dirty="0">
                <a:solidFill>
                  <a:schemeClr val="accent4"/>
                </a:solidFill>
              </a:rPr>
              <a:t> yang </a:t>
            </a:r>
            <a:r>
              <a:rPr lang="en-US" dirty="0" err="1">
                <a:solidFill>
                  <a:schemeClr val="accent4"/>
                </a:solidFill>
              </a:rPr>
              <a:t>Benar</a:t>
            </a:r>
            <a:r>
              <a:rPr lang="en-US" dirty="0">
                <a:solidFill>
                  <a:schemeClr val="accent4"/>
                </a:solidFill>
              </a:rPr>
              <a:t>, </a:t>
            </a:r>
            <a:r>
              <a:rPr lang="en-US" dirty="0" err="1">
                <a:solidFill>
                  <a:schemeClr val="accent4"/>
                </a:solidFill>
              </a:rPr>
              <a:t>lakukanlah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sesuatu</a:t>
            </a:r>
            <a:r>
              <a:rPr lang="en-US" dirty="0">
                <a:solidFill>
                  <a:schemeClr val="accent4"/>
                </a:solidFill>
              </a:rPr>
              <a:t>, </a:t>
            </a:r>
            <a:r>
              <a:rPr lang="en-US" dirty="0" err="1">
                <a:solidFill>
                  <a:schemeClr val="accent4"/>
                </a:solidFill>
              </a:rPr>
              <a:t>jika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tidak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lakukanlah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hal</a:t>
            </a:r>
            <a:r>
              <a:rPr lang="en-US" dirty="0">
                <a:solidFill>
                  <a:schemeClr val="accent4"/>
                </a:solidFill>
              </a:rPr>
              <a:t> lain)</a:t>
            </a:r>
          </a:p>
          <a:p>
            <a:r>
              <a:rPr lang="en-US" dirty="0" err="1"/>
              <a:t>Misal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Kuantitas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“</a:t>
            </a:r>
            <a:r>
              <a:rPr lang="en-US" dirty="0" err="1"/>
              <a:t>Banyak</a:t>
            </a:r>
            <a:r>
              <a:rPr lang="en-US" dirty="0"/>
              <a:t>”,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“</a:t>
            </a:r>
            <a:r>
              <a:rPr lang="en-US" dirty="0" err="1"/>
              <a:t>Sedikit</a:t>
            </a:r>
            <a:r>
              <a:rPr lang="en-US" dirty="0"/>
              <a:t>”</a:t>
            </a:r>
          </a:p>
          <a:p>
            <a:r>
              <a:rPr lang="en-US" dirty="0"/>
              <a:t>Formula: =IF(C8&gt;2, "</a:t>
            </a:r>
            <a:r>
              <a:rPr lang="en-US" dirty="0" err="1"/>
              <a:t>Banyak</a:t>
            </a:r>
            <a:r>
              <a:rPr lang="en-US" dirty="0"/>
              <a:t>","</a:t>
            </a:r>
            <a:r>
              <a:rPr lang="en-US" dirty="0" err="1"/>
              <a:t>Sedikit</a:t>
            </a:r>
            <a:r>
              <a:rPr lang="en-US" dirty="0"/>
              <a:t>")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055" y="4447427"/>
            <a:ext cx="6053739" cy="13079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174" y="4416276"/>
            <a:ext cx="4351503" cy="13604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989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Operator</a:t>
            </a:r>
            <a:endParaRPr lang="en-ID" dirty="0"/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3778903"/>
          </a:xfrm>
        </p:spPr>
        <p:txBody>
          <a:bodyPr>
            <a:noAutofit/>
          </a:bodyPr>
          <a:lstStyle/>
          <a:p>
            <a:r>
              <a:rPr lang="en-US" dirty="0"/>
              <a:t>= </a:t>
            </a:r>
            <a:r>
              <a:rPr lang="en-US" dirty="0" err="1"/>
              <a:t>Artinya</a:t>
            </a:r>
            <a:r>
              <a:rPr lang="en-US" dirty="0"/>
              <a:t> "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" </a:t>
            </a:r>
          </a:p>
          <a:p>
            <a:r>
              <a:rPr lang="en-US" dirty="0"/>
              <a:t>&gt; </a:t>
            </a:r>
            <a:r>
              <a:rPr lang="en-US" dirty="0" err="1"/>
              <a:t>Artinya</a:t>
            </a:r>
            <a:r>
              <a:rPr lang="en-US" dirty="0"/>
              <a:t> "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" </a:t>
            </a:r>
          </a:p>
          <a:p>
            <a:r>
              <a:rPr lang="en-US" dirty="0"/>
              <a:t>&lt; </a:t>
            </a:r>
            <a:r>
              <a:rPr lang="en-US" dirty="0" err="1"/>
              <a:t>Artinya</a:t>
            </a:r>
            <a:r>
              <a:rPr lang="en-US" dirty="0"/>
              <a:t> "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" </a:t>
            </a:r>
          </a:p>
          <a:p>
            <a:r>
              <a:rPr lang="en-US" dirty="0"/>
              <a:t>&gt;= </a:t>
            </a:r>
            <a:r>
              <a:rPr lang="en-US" dirty="0" err="1"/>
              <a:t>Artinya</a:t>
            </a:r>
            <a:r>
              <a:rPr lang="en-US" dirty="0"/>
              <a:t> "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" </a:t>
            </a:r>
          </a:p>
          <a:p>
            <a:r>
              <a:rPr lang="en-US" dirty="0"/>
              <a:t>&lt;= </a:t>
            </a:r>
            <a:r>
              <a:rPr lang="en-US" dirty="0" err="1"/>
              <a:t>Artinya</a:t>
            </a:r>
            <a:r>
              <a:rPr lang="en-US" dirty="0"/>
              <a:t> "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" </a:t>
            </a:r>
          </a:p>
          <a:p>
            <a:r>
              <a:rPr lang="en-US" dirty="0"/>
              <a:t>&lt;&gt; </a:t>
            </a:r>
            <a:r>
              <a:rPr lang="en-US" dirty="0" err="1"/>
              <a:t>Artinya</a:t>
            </a:r>
            <a:r>
              <a:rPr lang="en-US" dirty="0"/>
              <a:t> "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01174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Bertingkat</a:t>
            </a:r>
            <a:r>
              <a:rPr lang="en-US" dirty="0" smtClean="0"/>
              <a:t> (1)</a:t>
            </a:r>
            <a:endParaRPr lang="en-ID" dirty="0"/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4328345"/>
          </a:xfrm>
        </p:spPr>
        <p:txBody>
          <a:bodyPr>
            <a:noAutofit/>
          </a:bodyPr>
          <a:lstStyle/>
          <a:p>
            <a:r>
              <a:rPr lang="en-US" dirty="0" err="1"/>
              <a:t>Rumus</a:t>
            </a:r>
            <a:r>
              <a:rPr lang="en-US" dirty="0"/>
              <a:t>: </a:t>
            </a:r>
            <a:r>
              <a:rPr lang="en-US" dirty="0">
                <a:solidFill>
                  <a:schemeClr val="accent1"/>
                </a:solidFill>
              </a:rPr>
              <a:t>=IF(</a:t>
            </a:r>
            <a:r>
              <a:rPr lang="en-US" dirty="0" err="1">
                <a:solidFill>
                  <a:schemeClr val="accent1"/>
                </a:solidFill>
              </a:rPr>
              <a:t>Sesuatu</a:t>
            </a:r>
            <a:r>
              <a:rPr lang="en-US" dirty="0">
                <a:solidFill>
                  <a:schemeClr val="accent1"/>
                </a:solidFill>
              </a:rPr>
              <a:t> yang </a:t>
            </a:r>
            <a:r>
              <a:rPr lang="en-US" dirty="0" err="1">
                <a:solidFill>
                  <a:schemeClr val="accent1"/>
                </a:solidFill>
              </a:rPr>
              <a:t>Benar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lakukanlah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sesuatu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IF(</a:t>
            </a:r>
            <a:r>
              <a:rPr lang="en-US" dirty="0" err="1">
                <a:solidFill>
                  <a:schemeClr val="accent4"/>
                </a:solidFill>
              </a:rPr>
              <a:t>Sesuatu</a:t>
            </a:r>
            <a:r>
              <a:rPr lang="en-US" dirty="0">
                <a:solidFill>
                  <a:schemeClr val="accent4"/>
                </a:solidFill>
              </a:rPr>
              <a:t> yang </a:t>
            </a:r>
            <a:r>
              <a:rPr lang="en-US" dirty="0" err="1">
                <a:solidFill>
                  <a:schemeClr val="accent4"/>
                </a:solidFill>
              </a:rPr>
              <a:t>Benar</a:t>
            </a:r>
            <a:r>
              <a:rPr lang="en-US" dirty="0">
                <a:solidFill>
                  <a:schemeClr val="accent4"/>
                </a:solidFill>
              </a:rPr>
              <a:t>, </a:t>
            </a:r>
            <a:r>
              <a:rPr lang="en-US" dirty="0" err="1">
                <a:solidFill>
                  <a:schemeClr val="accent4"/>
                </a:solidFill>
              </a:rPr>
              <a:t>lakukanlah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sesuatu</a:t>
            </a:r>
            <a:r>
              <a:rPr lang="en-US" dirty="0">
                <a:solidFill>
                  <a:schemeClr val="accent6"/>
                </a:solidFill>
              </a:rPr>
              <a:t>, IF(</a:t>
            </a:r>
            <a:r>
              <a:rPr lang="en-US" dirty="0" err="1">
                <a:solidFill>
                  <a:schemeClr val="accent6"/>
                </a:solidFill>
              </a:rPr>
              <a:t>Sesuatu</a:t>
            </a:r>
            <a:r>
              <a:rPr lang="en-US" dirty="0">
                <a:solidFill>
                  <a:schemeClr val="accent6"/>
                </a:solidFill>
              </a:rPr>
              <a:t> yang </a:t>
            </a:r>
            <a:r>
              <a:rPr lang="en-US" dirty="0" err="1">
                <a:solidFill>
                  <a:schemeClr val="accent6"/>
                </a:solidFill>
              </a:rPr>
              <a:t>Benar</a:t>
            </a:r>
            <a:r>
              <a:rPr lang="en-US" dirty="0">
                <a:solidFill>
                  <a:schemeClr val="accent6"/>
                </a:solidFill>
              </a:rPr>
              <a:t>, </a:t>
            </a:r>
            <a:r>
              <a:rPr lang="en-US" dirty="0" err="1">
                <a:solidFill>
                  <a:schemeClr val="accent6"/>
                </a:solidFill>
              </a:rPr>
              <a:t>lakukanlah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sesuatu</a:t>
            </a:r>
            <a:r>
              <a:rPr lang="en-US" dirty="0">
                <a:solidFill>
                  <a:schemeClr val="accent6"/>
                </a:solidFill>
              </a:rPr>
              <a:t>, </a:t>
            </a:r>
            <a:r>
              <a:rPr lang="en-US" dirty="0" err="1">
                <a:solidFill>
                  <a:schemeClr val="accent6"/>
                </a:solidFill>
              </a:rPr>
              <a:t>jika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tidak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lakukanlah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hal</a:t>
            </a:r>
            <a:r>
              <a:rPr lang="en-US" dirty="0">
                <a:solidFill>
                  <a:schemeClr val="accent6"/>
                </a:solidFill>
              </a:rPr>
              <a:t> lain)</a:t>
            </a:r>
            <a:r>
              <a:rPr lang="en-US" dirty="0">
                <a:solidFill>
                  <a:schemeClr val="accent4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=IF(P3=1,"Satu"</a:t>
            </a:r>
            <a:r>
              <a:rPr lang="en-US" dirty="0">
                <a:solidFill>
                  <a:srgbClr val="FFFF00"/>
                </a:solidFill>
              </a:rPr>
              <a:t>,</a:t>
            </a:r>
            <a:r>
              <a:rPr lang="en-US" dirty="0">
                <a:solidFill>
                  <a:schemeClr val="accent4"/>
                </a:solidFill>
              </a:rPr>
              <a:t>IF(P3=2,"Dua",</a:t>
            </a:r>
            <a:r>
              <a:rPr lang="en-US" dirty="0">
                <a:solidFill>
                  <a:schemeClr val="accent6"/>
                </a:solidFill>
              </a:rPr>
              <a:t>IF(P3=3,"Tiga","Lain")</a:t>
            </a:r>
            <a:r>
              <a:rPr lang="en-US" dirty="0">
                <a:solidFill>
                  <a:schemeClr val="accent4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92" y="3548534"/>
            <a:ext cx="4423454" cy="221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Bertingkat</a:t>
            </a:r>
            <a:r>
              <a:rPr lang="en-US" dirty="0" smtClean="0"/>
              <a:t> (2)</a:t>
            </a:r>
            <a:endParaRPr lang="en-ID" dirty="0"/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432834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=IF(J2&lt;74,"C",</a:t>
            </a:r>
            <a:r>
              <a:rPr lang="en-US" dirty="0">
                <a:solidFill>
                  <a:schemeClr val="accent4"/>
                </a:solidFill>
              </a:rPr>
              <a:t>IF(J2&lt;84,"B",</a:t>
            </a:r>
            <a:r>
              <a:rPr lang="en-US" dirty="0">
                <a:solidFill>
                  <a:schemeClr val="accent6"/>
                </a:solidFill>
              </a:rPr>
              <a:t>IF(J2&lt;=100,"A","Tidak Valid")</a:t>
            </a:r>
            <a:r>
              <a:rPr lang="en-US" dirty="0">
                <a:solidFill>
                  <a:schemeClr val="accent4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173" y="2862489"/>
            <a:ext cx="3838886" cy="195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1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Bertingkat</a:t>
            </a:r>
            <a:r>
              <a:rPr lang="en-US" dirty="0" smtClean="0"/>
              <a:t> (3)</a:t>
            </a:r>
            <a:endParaRPr lang="en-ID" dirty="0"/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4328345"/>
          </a:xfrm>
        </p:spPr>
        <p:txBody>
          <a:bodyPr>
            <a:noAutofit/>
          </a:bodyPr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Logika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fi-FI" dirty="0"/>
              <a:t>Jika lusa dan kemarin hujan, maka hari ini </a:t>
            </a:r>
            <a:r>
              <a:rPr lang="fi-FI" dirty="0">
                <a:solidFill>
                  <a:schemeClr val="bg1"/>
                </a:solidFill>
              </a:rPr>
              <a:t>hujan 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=IF(AND(T2="Hujan",U2="</a:t>
            </a:r>
            <a:r>
              <a:rPr lang="en-US" dirty="0" err="1">
                <a:solidFill>
                  <a:schemeClr val="accent1"/>
                </a:solidFill>
              </a:rPr>
              <a:t>Hujan</a:t>
            </a:r>
            <a:r>
              <a:rPr lang="en-US" dirty="0">
                <a:solidFill>
                  <a:schemeClr val="accent1"/>
                </a:solidFill>
              </a:rPr>
              <a:t>"),</a:t>
            </a:r>
            <a:r>
              <a:rPr lang="en-US" dirty="0">
                <a:solidFill>
                  <a:srgbClr val="FFC000"/>
                </a:solidFill>
              </a:rPr>
              <a:t>"</a:t>
            </a:r>
            <a:r>
              <a:rPr lang="en-US" dirty="0" err="1">
                <a:solidFill>
                  <a:srgbClr val="FFC000"/>
                </a:solidFill>
              </a:rPr>
              <a:t>Hujan</a:t>
            </a:r>
            <a:r>
              <a:rPr lang="en-US" dirty="0">
                <a:solidFill>
                  <a:srgbClr val="FFC000"/>
                </a:solidFill>
              </a:rPr>
              <a:t>",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Tidak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>
                <a:solidFill>
                  <a:schemeClr val="accent1"/>
                </a:solidFill>
              </a:rPr>
              <a:t>)  </a:t>
            </a:r>
          </a:p>
          <a:p>
            <a:r>
              <a:rPr lang="fi-FI" dirty="0"/>
              <a:t>Jika lusa atau kemarin hujan, maka hari ini </a:t>
            </a:r>
            <a:r>
              <a:rPr lang="fi-FI" dirty="0">
                <a:solidFill>
                  <a:schemeClr val="bg1"/>
                </a:solidFill>
              </a:rPr>
              <a:t>hujan 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=IF(OR(T2="Hujan",U2="</a:t>
            </a:r>
            <a:r>
              <a:rPr lang="en-US" dirty="0" err="1">
                <a:solidFill>
                  <a:schemeClr val="accent1"/>
                </a:solidFill>
              </a:rPr>
              <a:t>Hujan</a:t>
            </a:r>
            <a:r>
              <a:rPr lang="en-US" dirty="0">
                <a:solidFill>
                  <a:schemeClr val="accent1"/>
                </a:solidFill>
              </a:rPr>
              <a:t>"),</a:t>
            </a:r>
            <a:r>
              <a:rPr lang="en-US" dirty="0">
                <a:solidFill>
                  <a:srgbClr val="FFC000"/>
                </a:solidFill>
              </a:rPr>
              <a:t>"</a:t>
            </a:r>
            <a:r>
              <a:rPr lang="en-US" dirty="0" err="1">
                <a:solidFill>
                  <a:srgbClr val="FFC000"/>
                </a:solidFill>
              </a:rPr>
              <a:t>Hujan</a:t>
            </a:r>
            <a:r>
              <a:rPr lang="en-US" dirty="0">
                <a:solidFill>
                  <a:srgbClr val="FFC000"/>
                </a:solidFill>
              </a:rPr>
              <a:t>",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Tidak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>
                <a:solidFill>
                  <a:schemeClr val="accent1"/>
                </a:solidFill>
              </a:rPr>
              <a:t>)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266" y="2721354"/>
            <a:ext cx="3762828" cy="21295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094" y="2721354"/>
            <a:ext cx="6386286" cy="176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2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2192</TotalTime>
  <Words>1420</Words>
  <Application>Microsoft Office PowerPoint</Application>
  <PresentationFormat>Widescreen</PresentationFormat>
  <Paragraphs>304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Arial Black</vt:lpstr>
      <vt:lpstr>Calibri</vt:lpstr>
      <vt:lpstr>Courier New</vt:lpstr>
      <vt:lpstr>Segoe UI Black</vt:lpstr>
      <vt:lpstr>Signika</vt:lpstr>
      <vt:lpstr>Times New Roman</vt:lpstr>
      <vt:lpstr>Wingdings</vt:lpstr>
      <vt:lpstr>1_Custom Design</vt:lpstr>
      <vt:lpstr>Ms. Excel part 2 Menerapkan Formula dan Chart</vt:lpstr>
      <vt:lpstr>Capaian Pembelajaran</vt:lpstr>
      <vt:lpstr>Mengambil Beberapa Karakter di Text</vt:lpstr>
      <vt:lpstr>Mengambil Beberapa Karakter di Text</vt:lpstr>
      <vt:lpstr>IF Sederhana</vt:lpstr>
      <vt:lpstr>Operator</vt:lpstr>
      <vt:lpstr>IF Bertingkat (1)</vt:lpstr>
      <vt:lpstr>IF Bertingkat (2)</vt:lpstr>
      <vt:lpstr>IF Bertingkat (3)</vt:lpstr>
      <vt:lpstr>Perhitungan Rumit</vt:lpstr>
      <vt:lpstr>Chart</vt:lpstr>
      <vt:lpstr>Chart</vt:lpstr>
      <vt:lpstr>Membuat Chart</vt:lpstr>
      <vt:lpstr>Menambah Keterangan di Chart (1)</vt:lpstr>
      <vt:lpstr>Menambah Keterangan di Chart (2)</vt:lpstr>
      <vt:lpstr>Chart Lengkap</vt:lpstr>
      <vt:lpstr>Sistem Bilangan di Excel</vt:lpstr>
      <vt:lpstr>Sistem Bilangan</vt:lpstr>
      <vt:lpstr>Representasi Text dalam Bit</vt:lpstr>
      <vt:lpstr>Representasi Text dalam Bit</vt:lpstr>
      <vt:lpstr>Contoh Representasi Text</vt:lpstr>
      <vt:lpstr>Representasi Text pada Bit</vt:lpstr>
      <vt:lpstr>Sistem Bilangan di Excel</vt:lpstr>
      <vt:lpstr>Sistem Bilangan di Excel</vt:lpstr>
      <vt:lpstr>Citra Digital di Excel</vt:lpstr>
      <vt:lpstr>Citra Digital</vt:lpstr>
      <vt:lpstr>Citra Digital</vt:lpstr>
      <vt:lpstr>Citra Berwarna ke Citra Grayscale</vt:lpstr>
      <vt:lpstr>Citra Berwarna ke Citra Grayscale</vt:lpstr>
      <vt:lpstr>Citra Grayscale ke Citra Biner</vt:lpstr>
      <vt:lpstr>Referensi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NURUL ANISA SRI WINARSIH</cp:lastModifiedBy>
  <cp:revision>159</cp:revision>
  <dcterms:created xsi:type="dcterms:W3CDTF">2020-07-23T01:18:59Z</dcterms:created>
  <dcterms:modified xsi:type="dcterms:W3CDTF">2020-08-22T02:37:38Z</dcterms:modified>
</cp:coreProperties>
</file>