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5"/>
  </p:notesMasterIdLst>
  <p:sldIdLst>
    <p:sldId id="257" r:id="rId2"/>
    <p:sldId id="258" r:id="rId3"/>
    <p:sldId id="277" r:id="rId4"/>
    <p:sldId id="347" r:id="rId5"/>
    <p:sldId id="348" r:id="rId6"/>
    <p:sldId id="376" r:id="rId7"/>
    <p:sldId id="349" r:id="rId8"/>
    <p:sldId id="350" r:id="rId9"/>
    <p:sldId id="375" r:id="rId10"/>
    <p:sldId id="351" r:id="rId11"/>
    <p:sldId id="352" r:id="rId12"/>
    <p:sldId id="353" r:id="rId13"/>
    <p:sldId id="355" r:id="rId14"/>
    <p:sldId id="356" r:id="rId15"/>
    <p:sldId id="357" r:id="rId16"/>
    <p:sldId id="358" r:id="rId17"/>
    <p:sldId id="362" r:id="rId18"/>
    <p:sldId id="363" r:id="rId19"/>
    <p:sldId id="364" r:id="rId20"/>
    <p:sldId id="367" r:id="rId21"/>
    <p:sldId id="377" r:id="rId22"/>
    <p:sldId id="378" r:id="rId23"/>
    <p:sldId id="34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326" autoAdjust="0"/>
  </p:normalViewPr>
  <p:slideViewPr>
    <p:cSldViewPr snapToGrid="0">
      <p:cViewPr varScale="1">
        <p:scale>
          <a:sx n="37" d="100"/>
          <a:sy n="37" d="100"/>
        </p:scale>
        <p:origin x="42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22/08/2020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614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/>
          </a:bodyPr>
          <a:lstStyle/>
          <a:p>
            <a:endParaRPr lang="en-US" i="0" dirty="0"/>
          </a:p>
          <a:p>
            <a:r>
              <a:rPr lang="en-ID" sz="1400" dirty="0" err="1" smtClean="0"/>
              <a:t>Nurul</a:t>
            </a:r>
            <a:r>
              <a:rPr lang="en-ID" sz="1400" dirty="0" smtClean="0"/>
              <a:t> </a:t>
            </a:r>
            <a:r>
              <a:rPr lang="en-ID" sz="1400" dirty="0" err="1" smtClean="0"/>
              <a:t>Anisa</a:t>
            </a:r>
            <a:r>
              <a:rPr lang="en-ID" sz="1400" dirty="0" smtClean="0"/>
              <a:t> Sri </a:t>
            </a:r>
            <a:r>
              <a:rPr lang="en-ID" sz="1400" dirty="0" err="1" smtClean="0"/>
              <a:t>Winarsih</a:t>
            </a:r>
            <a:r>
              <a:rPr lang="en-ID" sz="1400" dirty="0" smtClean="0"/>
              <a:t>, M. Cs</a:t>
            </a:r>
            <a:endParaRPr lang="en-ID" sz="1400" dirty="0"/>
          </a:p>
          <a:p>
            <a:r>
              <a:rPr lang="en-ID" sz="1600" dirty="0"/>
              <a:t>2020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024" y="2285440"/>
            <a:ext cx="5907741" cy="2019860"/>
          </a:xfrm>
        </p:spPr>
        <p:txBody>
          <a:bodyPr>
            <a:normAutofit/>
          </a:bodyPr>
          <a:lstStyle/>
          <a:p>
            <a:r>
              <a:rPr lang="fi-FI" dirty="0" smtClean="0"/>
              <a:t>Membuat </a:t>
            </a:r>
            <a:r>
              <a:rPr lang="fi-FI" dirty="0"/>
              <a:t>Database di Ms. </a:t>
            </a:r>
            <a:r>
              <a:rPr lang="fi-FI" dirty="0" smtClean="0"/>
              <a:t>Access</a:t>
            </a:r>
            <a:endParaRPr lang="en-US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18B8BB-E556-400E-8B9E-06BAB46166C7}"/>
              </a:ext>
            </a:extLst>
          </p:cNvPr>
          <p:cNvSpPr/>
          <p:nvPr/>
        </p:nvSpPr>
        <p:spPr>
          <a:xfrm>
            <a:off x="1052018" y="5700321"/>
            <a:ext cx="36538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DB8F0"/>
                </a:solidFill>
              </a:rPr>
              <a:t>&lt;a </a:t>
            </a:r>
            <a:r>
              <a:rPr lang="en-US" sz="800" dirty="0" err="1">
                <a:solidFill>
                  <a:srgbClr val="1DB8F0"/>
                </a:solidFill>
              </a:rPr>
              <a:t>href</a:t>
            </a:r>
            <a:r>
              <a:rPr lang="en-US" sz="800" dirty="0">
                <a:solidFill>
                  <a:srgbClr val="1DB8F0"/>
                </a:solidFill>
              </a:rPr>
              <a:t>='https://www.freepik.com/vectors/business'&gt;Business vector created by </a:t>
            </a:r>
            <a:r>
              <a:rPr lang="en-US" sz="800" dirty="0" err="1">
                <a:solidFill>
                  <a:srgbClr val="1DB8F0"/>
                </a:solidFill>
              </a:rPr>
              <a:t>vectorpouch</a:t>
            </a:r>
            <a:r>
              <a:rPr lang="en-US" sz="800" dirty="0">
                <a:solidFill>
                  <a:srgbClr val="1DB8F0"/>
                </a:solidFill>
              </a:rPr>
              <a:t> - www.freepik.com&lt;/a&gt;</a:t>
            </a:r>
            <a:endParaRPr lang="en-US" sz="800" dirty="0">
              <a:solidFill>
                <a:srgbClr val="1DB8F0"/>
              </a:solidFill>
            </a:endParaRPr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8" y="1563577"/>
            <a:ext cx="53183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Menentukan</a:t>
            </a:r>
            <a:r>
              <a:rPr lang="en-US" dirty="0"/>
              <a:t> Field Name di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Barang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9" y="2240897"/>
            <a:ext cx="4916022" cy="43283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mulai</a:t>
            </a:r>
            <a:r>
              <a:rPr lang="en-US" sz="2000" dirty="0"/>
              <a:t> design table </a:t>
            </a:r>
            <a:r>
              <a:rPr lang="en-US" sz="2000" dirty="0" err="1"/>
              <a:t>beserta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fieldnya</a:t>
            </a:r>
            <a:r>
              <a:rPr lang="en-US" sz="2000" dirty="0"/>
              <a:t>,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caranya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4"/>
                </a:solidFill>
              </a:rPr>
              <a:t>klik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kanan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4"/>
                </a:solidFill>
              </a:rPr>
              <a:t>Barang</a:t>
            </a:r>
            <a:r>
              <a:rPr lang="en-US" sz="2000" dirty="0"/>
              <a:t> 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pilih</a:t>
            </a:r>
            <a:r>
              <a:rPr lang="en-US" sz="2000" dirty="0"/>
              <a:t> </a:t>
            </a:r>
            <a:r>
              <a:rPr lang="en-US" sz="2000" dirty="0" smtClean="0">
                <a:solidFill>
                  <a:schemeClr val="accent4"/>
                </a:solidFill>
              </a:rPr>
              <a:t>Design View</a:t>
            </a:r>
            <a:r>
              <a:rPr lang="en-US" sz="2000" dirty="0"/>
              <a:t> 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tentukan</a:t>
            </a:r>
            <a:r>
              <a:rPr lang="en-US" sz="2000" dirty="0"/>
              <a:t> Primary Key </a:t>
            </a:r>
            <a:r>
              <a:rPr lang="en-US" sz="2000" dirty="0" err="1"/>
              <a:t>nya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 </a:t>
            </a:r>
            <a:r>
              <a:rPr lang="en-US" sz="2000" dirty="0" err="1"/>
              <a:t>id_barang</a:t>
            </a:r>
            <a:r>
              <a:rPr lang="en-US" sz="2000" dirty="0"/>
              <a:t> 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Field name :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4"/>
                </a:solidFill>
              </a:rPr>
              <a:t>id_barang</a:t>
            </a:r>
            <a:r>
              <a:rPr lang="en-US" sz="2000" dirty="0">
                <a:solidFill>
                  <a:schemeClr val="accent4"/>
                </a:solidFill>
              </a:rPr>
              <a:t>, </a:t>
            </a:r>
            <a:r>
              <a:rPr lang="en-US" sz="2000" dirty="0" err="1">
                <a:solidFill>
                  <a:schemeClr val="accent4"/>
                </a:solidFill>
              </a:rPr>
              <a:t>kode_barang</a:t>
            </a:r>
            <a:r>
              <a:rPr lang="en-US" sz="2000" dirty="0">
                <a:solidFill>
                  <a:schemeClr val="accent4"/>
                </a:solidFill>
              </a:rPr>
              <a:t>, </a:t>
            </a:r>
            <a:r>
              <a:rPr lang="en-US" sz="2000" dirty="0" err="1">
                <a:solidFill>
                  <a:schemeClr val="accent4"/>
                </a:solidFill>
              </a:rPr>
              <a:t>nama_barang</a:t>
            </a:r>
            <a:r>
              <a:rPr lang="en-US" sz="2000" dirty="0">
                <a:solidFill>
                  <a:schemeClr val="accent4"/>
                </a:solidFill>
              </a:rPr>
              <a:t>, </a:t>
            </a:r>
            <a:r>
              <a:rPr lang="en-US" sz="2000" dirty="0" err="1">
                <a:solidFill>
                  <a:schemeClr val="accent4"/>
                </a:solidFill>
              </a:rPr>
              <a:t>satuan</a:t>
            </a:r>
            <a:r>
              <a:rPr lang="en-US" sz="2000" dirty="0">
                <a:solidFill>
                  <a:schemeClr val="accent4"/>
                </a:solidFill>
              </a:rPr>
              <a:t>, </a:t>
            </a:r>
            <a:r>
              <a:rPr lang="en-US" sz="2000" dirty="0" err="1">
                <a:solidFill>
                  <a:schemeClr val="accent4"/>
                </a:solidFill>
              </a:rPr>
              <a:t>harga</a:t>
            </a:r>
            <a:endParaRPr lang="en-US" sz="2000" dirty="0">
              <a:solidFill>
                <a:schemeClr val="accent4"/>
              </a:solidFill>
            </a:endParaRPr>
          </a:p>
          <a:p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7664"/>
          <a:stretch/>
        </p:blipFill>
        <p:spPr>
          <a:xfrm>
            <a:off x="6659074" y="2052917"/>
            <a:ext cx="5341602" cy="469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/>
              <a:t>Isi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Barang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57300" y="2240897"/>
            <a:ext cx="3495599" cy="4328345"/>
          </a:xfrm>
        </p:spPr>
        <p:txBody>
          <a:bodyPr>
            <a:noAutofit/>
          </a:bodyPr>
          <a:lstStyle/>
          <a:p>
            <a:pPr marL="742950" lvl="1" indent="-342900"/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 Design </a:t>
            </a:r>
            <a:r>
              <a:rPr lang="en-US" sz="2400" dirty="0" err="1"/>
              <a:t>nya</a:t>
            </a:r>
            <a:r>
              <a:rPr lang="en-US" sz="2400" dirty="0"/>
              <a:t>, </a:t>
            </a:r>
            <a:r>
              <a:rPr lang="en-US" sz="2400" dirty="0" err="1"/>
              <a:t>lalu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chemeClr val="accent4"/>
                </a:solidFill>
              </a:rPr>
              <a:t>klik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</a:rPr>
              <a:t>kanan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/>
              <a:t>pada</a:t>
            </a:r>
            <a:r>
              <a:rPr lang="en-US" sz="2400" dirty="0"/>
              <a:t> </a:t>
            </a:r>
            <a:r>
              <a:rPr lang="en-US" sz="2400" dirty="0" err="1"/>
              <a:t>tabel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Barang</a:t>
            </a:r>
            <a:r>
              <a:rPr lang="en-US" sz="2400" dirty="0"/>
              <a:t> 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pilih</a:t>
            </a:r>
            <a:r>
              <a:rPr lang="en-US" sz="2400" dirty="0"/>
              <a:t> </a:t>
            </a:r>
            <a:r>
              <a:rPr lang="en-US" sz="2400" b="1" dirty="0">
                <a:solidFill>
                  <a:schemeClr val="accent4"/>
                </a:solidFill>
              </a:rPr>
              <a:t>open</a:t>
            </a:r>
            <a:r>
              <a:rPr lang="en-US" sz="2400" dirty="0"/>
              <a:t>,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masukkan</a:t>
            </a:r>
            <a:r>
              <a:rPr lang="en-US" sz="2400" dirty="0"/>
              <a:t> </a:t>
            </a:r>
            <a:r>
              <a:rPr lang="en-US" sz="2400" b="1" dirty="0">
                <a:solidFill>
                  <a:schemeClr val="accent4"/>
                </a:solidFill>
              </a:rPr>
              <a:t>5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chemeClr val="accent4"/>
                </a:solidFill>
              </a:rPr>
              <a:t>data</a:t>
            </a:r>
            <a:r>
              <a:rPr lang="en-US" sz="2400" dirty="0"/>
              <a:t> 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:</a:t>
            </a:r>
            <a:endParaRPr lang="en-US" sz="2400" dirty="0">
              <a:latin typeface="Comic Sans MS" pitchFamily="66" charset="0"/>
            </a:endParaRPr>
          </a:p>
          <a:p>
            <a:pPr marL="742950" lvl="1" indent="-342900"/>
            <a:endParaRPr lang="id-ID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898" y="2240897"/>
            <a:ext cx="7310804" cy="36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Karyawan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9" y="2240897"/>
            <a:ext cx="9744636" cy="4328345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 err="1" smtClean="0"/>
              <a:t>Klik</a:t>
            </a:r>
            <a:r>
              <a:rPr lang="en-US" dirty="0"/>
              <a:t> panel </a:t>
            </a:r>
            <a:r>
              <a:rPr lang="en-US" dirty="0">
                <a:solidFill>
                  <a:schemeClr val="accent4"/>
                </a:solidFill>
              </a:rPr>
              <a:t>Create</a:t>
            </a:r>
            <a:r>
              <a:rPr lang="en-US" dirty="0"/>
              <a:t> </a:t>
            </a:r>
            <a:r>
              <a:rPr lang="en-US" dirty="0" err="1"/>
              <a:t>pilih</a:t>
            </a:r>
            <a:r>
              <a:rPr lang="en-US" dirty="0"/>
              <a:t> </a:t>
            </a:r>
            <a:r>
              <a:rPr lang="en-US" dirty="0" err="1">
                <a:solidFill>
                  <a:schemeClr val="accent4"/>
                </a:solidFill>
              </a:rPr>
              <a:t>Tabel</a:t>
            </a:r>
            <a:r>
              <a:rPr lang="en-US" dirty="0"/>
              <a:t> </a:t>
            </a:r>
          </a:p>
          <a:p>
            <a:pPr fontAlgn="base">
              <a:lnSpc>
                <a:spcPct val="150000"/>
              </a:lnSpc>
            </a:pPr>
            <a:r>
              <a:rPr lang="en-US" dirty="0" err="1">
                <a:solidFill>
                  <a:schemeClr val="accent4"/>
                </a:solidFill>
              </a:rPr>
              <a:t>Klik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kanan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Table1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Design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view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accent4"/>
                </a:solidFill>
              </a:rPr>
              <a:t>Save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 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Karyawan</a:t>
            </a:r>
            <a:r>
              <a:rPr lang="en-US" dirty="0"/>
              <a:t> </a:t>
            </a:r>
          </a:p>
          <a:p>
            <a:endParaRPr lang="id-ID" dirty="0">
              <a:solidFill>
                <a:schemeClr val="accent4"/>
              </a:solidFill>
            </a:endParaRPr>
          </a:p>
          <a:p>
            <a:endParaRPr lang="id-ID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78651" b="65502"/>
          <a:stretch/>
        </p:blipFill>
        <p:spPr>
          <a:xfrm>
            <a:off x="1729407" y="4192195"/>
            <a:ext cx="2765612" cy="25235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6739" r="79619" b="59482"/>
          <a:stretch/>
        </p:blipFill>
        <p:spPr>
          <a:xfrm>
            <a:off x="5166731" y="4192195"/>
            <a:ext cx="2640106" cy="24709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549" y="4278927"/>
            <a:ext cx="25146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dirty="0" err="1"/>
              <a:t>Membuat</a:t>
            </a:r>
            <a:r>
              <a:rPr lang="en-US" dirty="0"/>
              <a:t> field name &amp; </a:t>
            </a:r>
            <a:r>
              <a:rPr lang="en-US" dirty="0" err="1"/>
              <a:t>isi</a:t>
            </a:r>
            <a:r>
              <a:rPr lang="en-US" dirty="0"/>
              <a:t> table </a:t>
            </a:r>
            <a:r>
              <a:rPr lang="en-US" dirty="0" err="1"/>
              <a:t>Karyawan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3283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Isi field name : </a:t>
            </a:r>
            <a:r>
              <a:rPr lang="en-US" dirty="0" err="1">
                <a:solidFill>
                  <a:schemeClr val="accent4"/>
                </a:solidFill>
              </a:rPr>
              <a:t>id_karyawan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nik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nama_karyawan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bagian</a:t>
            </a:r>
            <a:endParaRPr lang="en-US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klik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kanan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/>
              <a:t>pada</a:t>
            </a:r>
            <a:r>
              <a:rPr lang="en-US" dirty="0"/>
              <a:t> table </a:t>
            </a:r>
            <a:r>
              <a:rPr lang="en-US" dirty="0" err="1">
                <a:solidFill>
                  <a:schemeClr val="accent4"/>
                </a:solidFill>
              </a:rPr>
              <a:t>Karyawan</a:t>
            </a:r>
            <a:r>
              <a:rPr lang="en-US" dirty="0"/>
              <a:t> 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 </a:t>
            </a:r>
            <a:r>
              <a:rPr lang="en-US" dirty="0">
                <a:solidFill>
                  <a:schemeClr val="accent4"/>
                </a:solidFill>
              </a:rPr>
              <a:t>open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 </a:t>
            </a:r>
            <a:r>
              <a:rPr lang="en-US" dirty="0">
                <a:solidFill>
                  <a:schemeClr val="accent4"/>
                </a:solidFill>
              </a:rPr>
              <a:t>3 </a:t>
            </a:r>
            <a:r>
              <a:rPr lang="en-US" dirty="0" smtClean="0">
                <a:solidFill>
                  <a:schemeClr val="accent4"/>
                </a:solidFill>
              </a:rPr>
              <a:t>data</a:t>
            </a:r>
            <a:r>
              <a:rPr lang="en-US" dirty="0"/>
              <a:t> 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latin typeface="Comic Sans MS" pitchFamily="66" charset="0"/>
            </a:endParaRPr>
          </a:p>
          <a:p>
            <a:endParaRPr lang="id-ID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972" y="2817812"/>
            <a:ext cx="5145365" cy="12112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93" y="5010897"/>
            <a:ext cx="5220567" cy="102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</a:t>
            </a:r>
            <a:r>
              <a:rPr lang="en-US" dirty="0"/>
              <a:t>. </a:t>
            </a:r>
            <a:r>
              <a:rPr lang="en-US" dirty="0" err="1"/>
              <a:t>Membuat</a:t>
            </a:r>
            <a:r>
              <a:rPr lang="en-US" dirty="0"/>
              <a:t> table </a:t>
            </a:r>
            <a:r>
              <a:rPr lang="en-US" dirty="0" err="1">
                <a:solidFill>
                  <a:schemeClr val="accent4"/>
                </a:solidFill>
              </a:rPr>
              <a:t>Detail_Penjualan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7" y="2164697"/>
            <a:ext cx="9744638" cy="43283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/>
              <a:t>table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Detail_Penjualan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/>
              <a:t>Isi field name :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id_detail_penjualan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no_faktur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id_barang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jumlah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tanggal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id_karyawan</a:t>
            </a:r>
            <a:endParaRPr lang="en-US" dirty="0">
              <a:solidFill>
                <a:schemeClr val="accent4"/>
              </a:solidFill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04" y="3808412"/>
            <a:ext cx="6322175" cy="19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</a:t>
            </a:r>
            <a:r>
              <a:rPr lang="en-US" dirty="0"/>
              <a:t>. </a:t>
            </a:r>
            <a:r>
              <a:rPr lang="en-US" dirty="0" err="1"/>
              <a:t>Mengisi</a:t>
            </a:r>
            <a:r>
              <a:rPr lang="en-US" dirty="0"/>
              <a:t> table </a:t>
            </a:r>
            <a:r>
              <a:rPr lang="en-US" dirty="0" err="1">
                <a:solidFill>
                  <a:schemeClr val="accent4"/>
                </a:solidFill>
              </a:rPr>
              <a:t>Detail_Penjualan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328345"/>
          </a:xfrm>
        </p:spPr>
        <p:txBody>
          <a:bodyPr>
            <a:noAutofit/>
          </a:bodyPr>
          <a:lstStyle/>
          <a:p>
            <a:pPr algn="just" fontAlgn="base"/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klik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kanan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/>
              <a:t>pada</a:t>
            </a:r>
            <a:r>
              <a:rPr lang="en-US" dirty="0"/>
              <a:t> </a:t>
            </a:r>
            <a:r>
              <a:rPr lang="en-US" dirty="0" err="1">
                <a:solidFill>
                  <a:schemeClr val="accent4"/>
                </a:solidFill>
              </a:rPr>
              <a:t>Detail_Penjualan</a:t>
            </a:r>
            <a:r>
              <a:rPr lang="en-US" dirty="0"/>
              <a:t> 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 Open,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 </a:t>
            </a:r>
            <a:r>
              <a:rPr lang="en-US" dirty="0">
                <a:solidFill>
                  <a:schemeClr val="accent4"/>
                </a:solidFill>
              </a:rPr>
              <a:t>2 data</a:t>
            </a:r>
            <a:r>
              <a:rPr lang="en-US" dirty="0"/>
              <a:t> 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3363912"/>
            <a:ext cx="8639950" cy="138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</a:t>
            </a:r>
            <a:r>
              <a:rPr lang="en-US" dirty="0"/>
              <a:t>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relasi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7" y="2240897"/>
            <a:ext cx="10321749" cy="4328345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menghubungkan</a:t>
            </a:r>
            <a:r>
              <a:rPr lang="en-US" dirty="0">
                <a:solidFill>
                  <a:schemeClr val="accent4"/>
                </a:solidFill>
              </a:rPr>
              <a:t> (Relationship)</a:t>
            </a:r>
            <a:r>
              <a:rPr lang="en-US" dirty="0"/>
              <a:t> </a:t>
            </a:r>
            <a:r>
              <a:rPr lang="en-US" dirty="0" err="1"/>
              <a:t>tabel-tabel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:</a:t>
            </a:r>
          </a:p>
          <a:p>
            <a:pPr fontAlgn="base"/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tabel-tabel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 </a:t>
            </a:r>
            <a:r>
              <a:rPr lang="en-US" dirty="0">
                <a:solidFill>
                  <a:schemeClr val="accent4"/>
                </a:solidFill>
              </a:rPr>
              <a:t>Database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Tool</a:t>
            </a:r>
            <a:r>
              <a:rPr lang="en-US" dirty="0"/>
              <a:t> </a:t>
            </a:r>
            <a:r>
              <a:rPr lang="en-US" dirty="0" err="1" smtClean="0">
                <a:solidFill>
                  <a:schemeClr val="accent4"/>
                </a:solidFill>
              </a:rPr>
              <a:t>dan</a:t>
            </a:r>
            <a:r>
              <a:rPr lang="en-US" dirty="0" smtClean="0">
                <a:solidFill>
                  <a:schemeClr val="accent4"/>
                </a:solidFill>
              </a:rPr>
              <a:t> Relationship</a:t>
            </a:r>
            <a:r>
              <a:rPr lang="en-US" dirty="0"/>
              <a:t> 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 </a:t>
            </a:r>
            <a:r>
              <a:rPr lang="en-US" dirty="0">
                <a:solidFill>
                  <a:schemeClr val="accent4"/>
                </a:solidFill>
              </a:rPr>
              <a:t>Show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Tabel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pilih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semua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tabel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Add</a:t>
            </a:r>
          </a:p>
          <a:p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0155" t="871" r="5294" b="80686"/>
          <a:stretch/>
        </p:blipFill>
        <p:spPr>
          <a:xfrm>
            <a:off x="1936226" y="4671101"/>
            <a:ext cx="5771214" cy="13491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568" y="4227519"/>
            <a:ext cx="2564832" cy="241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9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.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Membuat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relasi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(2)</a:t>
            </a:r>
            <a:endParaRPr lang="en-ID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9" y="2240897"/>
            <a:ext cx="5341472" cy="4328345"/>
          </a:xfrm>
        </p:spPr>
        <p:txBody>
          <a:bodyPr>
            <a:no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</a:rPr>
              <a:t>drag Primary Key </a:t>
            </a:r>
            <a:r>
              <a:rPr lang="en-US" dirty="0" err="1">
                <a:solidFill>
                  <a:schemeClr val="accent4"/>
                </a:solidFill>
              </a:rPr>
              <a:t>ke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Kunci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tamu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pada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tabel</a:t>
            </a:r>
            <a:r>
              <a:rPr lang="en-US" dirty="0">
                <a:solidFill>
                  <a:schemeClr val="accent4"/>
                </a:solidFill>
              </a:rPr>
              <a:t> lain. </a:t>
            </a:r>
            <a:r>
              <a:rPr lang="en-US" dirty="0" err="1"/>
              <a:t>Sesaat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drag </a:t>
            </a:r>
            <a:r>
              <a:rPr lang="en-US" dirty="0" err="1"/>
              <a:t>dari</a:t>
            </a:r>
            <a:r>
              <a:rPr lang="en-US" dirty="0"/>
              <a:t> Primary Key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di </a:t>
            </a:r>
            <a:r>
              <a:rPr lang="en-US" dirty="0" err="1"/>
              <a:t>tabel</a:t>
            </a:r>
            <a:r>
              <a:rPr lang="en-US" dirty="0"/>
              <a:t> lain,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 </a:t>
            </a:r>
            <a:r>
              <a:rPr lang="en-US" dirty="0">
                <a:solidFill>
                  <a:schemeClr val="accent4"/>
                </a:solidFill>
              </a:rPr>
              <a:t>Create</a:t>
            </a:r>
            <a:r>
              <a:rPr lang="en-US" dirty="0"/>
              <a:t>.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 </a:t>
            </a:r>
          </a:p>
          <a:p>
            <a:endParaRPr lang="en-US" dirty="0"/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1541928" y="3846059"/>
            <a:ext cx="4667250" cy="428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580" y="2240897"/>
            <a:ext cx="4458452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10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.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Membuat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relasi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(3)</a:t>
            </a:r>
            <a:endParaRPr lang="en-ID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328345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Relasikan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tabel-tabel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tersebut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sehingga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seperti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gambar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dibawah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:</a:t>
            </a: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99" y="2917765"/>
            <a:ext cx="50196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11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.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Hasil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relasi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table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Barang</a:t>
            </a:r>
            <a:endParaRPr lang="en-ID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1541929" y="2240897"/>
            <a:ext cx="2750672" cy="4328345"/>
          </a:xfrm>
        </p:spPr>
        <p:txBody>
          <a:bodyPr>
            <a:noAutofit/>
          </a:bodyPr>
          <a:lstStyle/>
          <a:p>
            <a:pPr algn="just" fontAlgn="base"/>
            <a:r>
              <a:rPr lang="en-US" dirty="0" err="1" smtClean="0">
                <a:latin typeface="Calibri" pitchFamily="34" charset="0"/>
                <a:cs typeface="Calibri" pitchFamily="34" charset="0"/>
              </a:rPr>
              <a:t>Maka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tabel-tabel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tersebut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akan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saling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berhubungan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ketika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kita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input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transaksi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 fontAlgn="base"/>
            <a:r>
              <a:rPr lang="en-US" dirty="0" err="1">
                <a:latin typeface="Calibri" pitchFamily="34" charset="0"/>
                <a:cs typeface="Calibri" pitchFamily="34" charset="0"/>
              </a:rPr>
              <a:t>Dibawah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ini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adalah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tampilan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tabel-tabel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yang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telah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kita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relasikan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914400" lvl="1" indent="-457200" algn="just" fontAlgn="base">
              <a:buFont typeface="+mj-lt"/>
              <a:buAutoNum type="alphaLcParenR"/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Tabel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Barang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id-ID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52" y="2240897"/>
            <a:ext cx="73628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476633" cy="828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600" dirty="0"/>
              <a:t>Mahasiswa mampu </a:t>
            </a:r>
            <a:r>
              <a:rPr lang="en-US" sz="1600" dirty="0" err="1"/>
              <a:t>membuat</a:t>
            </a:r>
            <a:r>
              <a:rPr lang="en-US" sz="1600" dirty="0"/>
              <a:t> database di Ms. Access</a:t>
            </a:r>
            <a:endParaRPr lang="en-ID" sz="16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=""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=""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=""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=""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=""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=""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=""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=""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=""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=""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=""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=""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=""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=""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=""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=""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=""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=""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=""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=""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=""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=""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=""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=""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=""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=""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=""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=""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=""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=""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=""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=""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=""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=""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=""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=""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=""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=""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=""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=""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=""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=""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=""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=""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=""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=""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=""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=""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=""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=""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=""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=""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=""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=""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=""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=""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=""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=""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=""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=""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=""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=""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=""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=""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=""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=""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=""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=""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=""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=""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=""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=""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=""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=""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=""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=""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=""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541929" y="333036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=""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944410" y="4327596"/>
            <a:ext cx="4476633" cy="171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ID" sz="1600" spc="-17" dirty="0" err="1" smtClean="0">
                <a:cs typeface="Times New Roman"/>
              </a:rPr>
              <a:t>Mahasiswa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dapat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US" sz="1600" dirty="0" err="1" smtClean="0"/>
              <a:t>m</a:t>
            </a:r>
            <a:r>
              <a:rPr lang="en-US" sz="1600" dirty="0" err="1"/>
              <a:t>embuat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dapat</a:t>
            </a:r>
            <a:r>
              <a:rPr lang="en-ID" sz="1600" spc="-17" dirty="0">
                <a:cs typeface="Times New Roman"/>
              </a:rPr>
              <a:t> </a:t>
            </a:r>
            <a:r>
              <a:rPr lang="en-US" sz="1600" dirty="0" err="1"/>
              <a:t>m</a:t>
            </a:r>
            <a:r>
              <a:rPr lang="en-US" sz="1600" dirty="0" err="1" smtClean="0"/>
              <a:t>enambahkan</a:t>
            </a:r>
            <a:r>
              <a:rPr lang="en-US" sz="1600" dirty="0" smtClean="0"/>
              <a:t> </a:t>
            </a:r>
            <a:r>
              <a:rPr lang="en-US" sz="1600" dirty="0"/>
              <a:t>field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dapat</a:t>
            </a:r>
            <a:r>
              <a:rPr lang="en-ID" sz="1600" spc="-17" dirty="0">
                <a:cs typeface="Times New Roman"/>
              </a:rPr>
              <a:t> </a:t>
            </a:r>
            <a:r>
              <a:rPr lang="en-US" sz="1600" dirty="0" err="1"/>
              <a:t>m</a:t>
            </a:r>
            <a:r>
              <a:rPr lang="en-US" sz="1600" dirty="0" err="1" smtClean="0"/>
              <a:t>engisi</a:t>
            </a:r>
            <a:r>
              <a:rPr lang="en-US" sz="1600" dirty="0" smtClean="0"/>
              <a:t> </a:t>
            </a:r>
            <a:r>
              <a:rPr lang="en-US" sz="1600" dirty="0" err="1"/>
              <a:t>tabel</a:t>
            </a: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dapat</a:t>
            </a:r>
            <a:r>
              <a:rPr lang="en-ID" sz="1600" spc="-17" dirty="0">
                <a:cs typeface="Times New Roman"/>
              </a:rPr>
              <a:t> </a:t>
            </a:r>
            <a:r>
              <a:rPr lang="en-US" sz="1600" dirty="0" err="1"/>
              <a:t>m</a:t>
            </a:r>
            <a:r>
              <a:rPr lang="en-US" sz="1600" dirty="0" err="1" smtClean="0"/>
              <a:t>embuat</a:t>
            </a:r>
            <a:r>
              <a:rPr lang="en-US" sz="1600" dirty="0" smtClean="0"/>
              <a:t> </a:t>
            </a:r>
            <a:r>
              <a:rPr lang="en-US" sz="1600" dirty="0" err="1"/>
              <a:t>relasi</a:t>
            </a: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dapat</a:t>
            </a:r>
            <a:r>
              <a:rPr lang="en-ID" sz="1600" spc="-17" dirty="0">
                <a:cs typeface="Times New Roman"/>
              </a:rPr>
              <a:t> </a:t>
            </a:r>
            <a:r>
              <a:rPr lang="en-US" sz="1600" dirty="0" err="1"/>
              <a:t>m</a:t>
            </a:r>
            <a:r>
              <a:rPr lang="en-US" sz="1600" dirty="0" err="1" smtClean="0"/>
              <a:t>enentukan</a:t>
            </a:r>
            <a:r>
              <a:rPr lang="en-US" sz="1600" dirty="0" smtClean="0"/>
              <a:t> </a:t>
            </a:r>
            <a:r>
              <a:rPr lang="en-US" sz="1600" dirty="0"/>
              <a:t>query</a:t>
            </a:r>
          </a:p>
          <a:p>
            <a:pPr marL="342900" lvl="0" indent="-342900">
              <a:buFont typeface="+mj-lt"/>
              <a:buAutoNum type="arabicPeriod"/>
            </a:pPr>
            <a:endParaRPr lang="en-ID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12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.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Hasil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relasi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table </a:t>
            </a:r>
            <a:r>
              <a:rPr lang="en-US" dirty="0" err="1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Karyawan</a:t>
            </a:r>
            <a:endParaRPr lang="en-ID" dirty="0">
              <a:solidFill>
                <a:schemeClr val="accent4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9" y="2240897"/>
            <a:ext cx="4452471" cy="4328345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lphaLcParenR" startAt="2"/>
            </a:pP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/>
              <a:t>Karyawan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8" y="2995369"/>
            <a:ext cx="74009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13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.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Membuat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Query (1)</a:t>
            </a:r>
            <a:endParaRPr lang="en-ID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9" y="2240897"/>
            <a:ext cx="9744636" cy="4328345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penghitungan</a:t>
            </a:r>
            <a:r>
              <a:rPr lang="en-US" sz="2000" dirty="0"/>
              <a:t> </a:t>
            </a:r>
            <a:r>
              <a:rPr lang="en-US" sz="2000" dirty="0" err="1"/>
              <a:t>transaksi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 </a:t>
            </a:r>
            <a:r>
              <a:rPr lang="en-US" sz="2000" dirty="0" err="1"/>
              <a:t>tabel</a:t>
            </a:r>
            <a:r>
              <a:rPr lang="en-US" sz="2000" b="1" dirty="0"/>
              <a:t> </a:t>
            </a:r>
            <a:r>
              <a:rPr lang="en-US" sz="2000" b="1" dirty="0" err="1"/>
              <a:t>detail_penjualan</a:t>
            </a:r>
            <a:r>
              <a:rPr lang="en-US" sz="2000" dirty="0"/>
              <a:t>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 </a:t>
            </a:r>
            <a:r>
              <a:rPr lang="en-US" sz="2000" b="1" dirty="0"/>
              <a:t>Query</a:t>
            </a:r>
            <a:r>
              <a:rPr lang="en-US" sz="2000" dirty="0"/>
              <a:t>, </a:t>
            </a:r>
            <a:r>
              <a:rPr lang="en-US" sz="2000" dirty="0" err="1"/>
              <a:t>caranya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 err="1"/>
              <a:t>Klik</a:t>
            </a:r>
            <a:r>
              <a:rPr lang="en-US" sz="2000" dirty="0"/>
              <a:t> </a:t>
            </a:r>
            <a:r>
              <a:rPr lang="en-US" sz="2000" b="1" dirty="0">
                <a:solidFill>
                  <a:schemeClr val="accent4"/>
                </a:solidFill>
              </a:rPr>
              <a:t>Create</a:t>
            </a:r>
            <a:r>
              <a:rPr lang="en-US" sz="2000" dirty="0"/>
              <a:t>,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pilih</a:t>
            </a:r>
            <a:r>
              <a:rPr lang="en-US" sz="2000" dirty="0"/>
              <a:t> </a:t>
            </a:r>
            <a:r>
              <a:rPr lang="en-US" sz="2000" b="1" dirty="0">
                <a:solidFill>
                  <a:schemeClr val="accent4"/>
                </a:solidFill>
              </a:rPr>
              <a:t>Query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4"/>
                </a:solidFill>
              </a:rPr>
              <a:t>Design</a:t>
            </a:r>
            <a:r>
              <a:rPr lang="en-US" sz="2000" dirty="0"/>
              <a:t> 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pilih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chemeClr val="accent4"/>
                </a:solidFill>
              </a:rPr>
              <a:t>semua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tabel</a:t>
            </a:r>
            <a:r>
              <a:rPr lang="en-US" sz="2000" b="1" dirty="0"/>
              <a:t> </a:t>
            </a:r>
            <a:r>
              <a:rPr lang="en-US" sz="2000" dirty="0" err="1"/>
              <a:t>lalu</a:t>
            </a:r>
            <a:r>
              <a:rPr lang="en-US" sz="2000" dirty="0"/>
              <a:t>, </a:t>
            </a:r>
            <a:r>
              <a:rPr lang="en-US" sz="2000" dirty="0" err="1"/>
              <a:t>klik</a:t>
            </a:r>
            <a:r>
              <a:rPr lang="en-US" sz="2000" dirty="0"/>
              <a:t> </a:t>
            </a:r>
            <a:r>
              <a:rPr lang="en-US" sz="2000" b="1" dirty="0">
                <a:solidFill>
                  <a:schemeClr val="accent4"/>
                </a:solidFill>
              </a:rPr>
              <a:t>Add</a:t>
            </a:r>
            <a:r>
              <a:rPr lang="en-US" sz="2000" dirty="0"/>
              <a:t> </a:t>
            </a:r>
            <a:r>
              <a:rPr lang="en-US" sz="2000" dirty="0" err="1"/>
              <a:t>klik</a:t>
            </a:r>
            <a:r>
              <a:rPr lang="en-US" sz="2000" dirty="0"/>
              <a:t> </a:t>
            </a:r>
            <a:r>
              <a:rPr lang="en-US" sz="2000" b="1" dirty="0">
                <a:solidFill>
                  <a:schemeClr val="accent4"/>
                </a:solidFill>
              </a:rPr>
              <a:t>Close</a:t>
            </a:r>
            <a:endParaRPr lang="en-US" sz="2000" dirty="0">
              <a:solidFill>
                <a:schemeClr val="accent4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jendela</a:t>
            </a:r>
            <a:r>
              <a:rPr lang="en-US" sz="2000" dirty="0"/>
              <a:t> Query </a:t>
            </a:r>
            <a:r>
              <a:rPr lang="en-US" sz="2000" dirty="0" err="1"/>
              <a:t>buat</a:t>
            </a:r>
            <a:r>
              <a:rPr lang="en-US" sz="2000" dirty="0"/>
              <a:t> Query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disamping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:</a:t>
            </a:r>
          </a:p>
          <a:p>
            <a:pPr marL="0" indent="0" algn="just" fontAlgn="base"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7997"/>
          <a:stretch/>
        </p:blipFill>
        <p:spPr>
          <a:xfrm>
            <a:off x="1541928" y="3567548"/>
            <a:ext cx="9622419" cy="321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14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.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Membuat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Query (2)</a:t>
            </a:r>
            <a:endParaRPr lang="en-ID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9" y="2240897"/>
            <a:ext cx="9744636" cy="4328345"/>
          </a:xfrm>
        </p:spPr>
        <p:txBody>
          <a:bodyPr>
            <a:noAutofit/>
          </a:bodyPr>
          <a:lstStyle/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field </a:t>
            </a:r>
            <a:r>
              <a:rPr lang="en-US" dirty="0" err="1"/>
              <a:t>ketikan</a:t>
            </a:r>
            <a:r>
              <a:rPr lang="en-US" dirty="0"/>
              <a:t> 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4"/>
                </a:solidFill>
              </a:rPr>
              <a:t>total_harga</a:t>
            </a:r>
            <a:r>
              <a:rPr lang="en-US" dirty="0">
                <a:solidFill>
                  <a:schemeClr val="accent4"/>
                </a:solidFill>
              </a:rPr>
              <a:t>: [</a:t>
            </a:r>
            <a:r>
              <a:rPr lang="en-US" dirty="0" err="1">
                <a:solidFill>
                  <a:schemeClr val="accent4"/>
                </a:solidFill>
              </a:rPr>
              <a:t>Barang</a:t>
            </a:r>
            <a:r>
              <a:rPr lang="en-US" dirty="0">
                <a:solidFill>
                  <a:schemeClr val="accent4"/>
                </a:solidFill>
              </a:rPr>
              <a:t>].[</a:t>
            </a:r>
            <a:r>
              <a:rPr lang="en-US" dirty="0" err="1">
                <a:solidFill>
                  <a:schemeClr val="accent4"/>
                </a:solidFill>
              </a:rPr>
              <a:t>harga</a:t>
            </a:r>
            <a:r>
              <a:rPr lang="en-US" dirty="0">
                <a:solidFill>
                  <a:schemeClr val="accent4"/>
                </a:solidFill>
              </a:rPr>
              <a:t>]*[</a:t>
            </a:r>
            <a:r>
              <a:rPr lang="en-US" dirty="0" err="1">
                <a:solidFill>
                  <a:schemeClr val="accent4"/>
                </a:solidFill>
              </a:rPr>
              <a:t>Detail_Penjualan</a:t>
            </a:r>
            <a:r>
              <a:rPr lang="en-US" dirty="0">
                <a:solidFill>
                  <a:schemeClr val="accent4"/>
                </a:solidFill>
              </a:rPr>
              <a:t>].[</a:t>
            </a:r>
            <a:r>
              <a:rPr lang="en-US" dirty="0" err="1">
                <a:solidFill>
                  <a:schemeClr val="accent4"/>
                </a:solidFill>
              </a:rPr>
              <a:t>jumlah</a:t>
            </a:r>
            <a:r>
              <a:rPr lang="en-US" dirty="0">
                <a:solidFill>
                  <a:schemeClr val="accent4"/>
                </a:solidFill>
              </a:rPr>
              <a:t>]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 err="1"/>
              <a:t>Simpan</a:t>
            </a:r>
            <a:r>
              <a:rPr lang="en-US" dirty="0"/>
              <a:t> query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4"/>
                </a:solidFill>
              </a:rPr>
              <a:t>Query_Detail_Penjualan</a:t>
            </a:r>
            <a:endParaRPr lang="en-US" dirty="0">
              <a:solidFill>
                <a:schemeClr val="accent4"/>
              </a:solidFill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 startAt="2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 startAt="2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endParaRPr lang="en-US" dirty="0"/>
          </a:p>
          <a:p>
            <a:pPr marL="0" indent="0" algn="just" fontAlgn="base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8" y="4749967"/>
            <a:ext cx="89344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</a:t>
            </a:r>
            <a:r>
              <a:rPr lang="en-US" dirty="0"/>
              <a:t>/ Basis Data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778903"/>
          </a:xfrm>
        </p:spPr>
        <p:txBody>
          <a:bodyPr>
            <a:noAutofit/>
          </a:bodyPr>
          <a:lstStyle/>
          <a:p>
            <a:r>
              <a:rPr lang="id-ID" dirty="0"/>
              <a:t>Basis data adalah tempat Anda menyimpan informasi</a:t>
            </a:r>
            <a:endParaRPr lang="en-US" dirty="0"/>
          </a:p>
          <a:p>
            <a:r>
              <a:rPr lang="id-ID" dirty="0"/>
              <a:t>Database memungkinkan Anda menyimpan informasi yang terkait dengan topik tertentu dengan cara yang terorganisasi</a:t>
            </a:r>
            <a:br>
              <a:rPr lang="id-ID" dirty="0"/>
            </a:br>
            <a:r>
              <a:rPr lang="id-ID" dirty="0"/>
              <a:t>Selain menyimpan informasi, Anda dapat mengurutkan, mengekstrak, dan meringkas informasi yang terkait dengan data</a:t>
            </a:r>
            <a:endParaRPr lang="en-US" dirty="0"/>
          </a:p>
          <a:p>
            <a:r>
              <a:rPr lang="id-ID" dirty="0"/>
              <a:t>Contoh: Microsoft Office Access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282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6" name="Picture 2" descr="http://www.elcivics.com/images/esl-grocery-store-lesson.jpg"/>
          <p:cNvPicPr>
            <a:picLocks noChangeAspect="1" noChangeArrowheads="1"/>
          </p:cNvPicPr>
          <p:nvPr/>
        </p:nvPicPr>
        <p:blipFill>
          <a:blip r:embed="rId2"/>
          <a:srcRect l="13158" r="11841"/>
          <a:stretch>
            <a:fillRect/>
          </a:stretch>
        </p:blipFill>
        <p:spPr bwMode="auto">
          <a:xfrm>
            <a:off x="1501091" y="2221838"/>
            <a:ext cx="4290109" cy="2809876"/>
          </a:xfrm>
          <a:prstGeom prst="rect">
            <a:avLst/>
          </a:prstGeom>
          <a:noFill/>
        </p:spPr>
      </p:pic>
      <p:pic>
        <p:nvPicPr>
          <p:cNvPr id="27" name="Picture 4" descr="https://slm-assets2.secondlife.com/assets/3801518/lightbox/6c79b5222adf772b8a4f874b870c8ba4.jpg?1309135014"/>
          <p:cNvPicPr>
            <a:picLocks noChangeAspect="1" noChangeArrowheads="1"/>
          </p:cNvPicPr>
          <p:nvPr/>
        </p:nvPicPr>
        <p:blipFill>
          <a:blip r:embed="rId3"/>
          <a:srcRect l="7836" t="4395" r="8208" b="3320"/>
          <a:stretch>
            <a:fillRect/>
          </a:stretch>
        </p:blipFill>
        <p:spPr bwMode="auto">
          <a:xfrm>
            <a:off x="6706283" y="2249150"/>
            <a:ext cx="3656917" cy="30718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8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</a:t>
            </a:r>
            <a:r>
              <a:rPr lang="en-US" dirty="0" err="1" smtClean="0"/>
              <a:t>Penyimpanan</a:t>
            </a:r>
            <a:r>
              <a:rPr lang="en-US" dirty="0" smtClean="0"/>
              <a:t> Data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97503"/>
              </p:ext>
            </p:extLst>
          </p:nvPr>
        </p:nvGraphicFramePr>
        <p:xfrm>
          <a:off x="1689378" y="2052917"/>
          <a:ext cx="7643866" cy="4480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71570"/>
                <a:gridCol w="65722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Bit</a:t>
                      </a:r>
                      <a:endParaRPr lang="id-ID" sz="22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indent="-173038">
                        <a:buFontTx/>
                        <a:buChar char="-"/>
                      </a:pPr>
                      <a:r>
                        <a:rPr lang="en-US" sz="2200" dirty="0" err="1" smtClean="0"/>
                        <a:t>Bagian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terkecil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dalam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hirarki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penyimpanan</a:t>
                      </a:r>
                      <a:r>
                        <a:rPr lang="en-US" sz="2200" baseline="0" dirty="0" smtClean="0"/>
                        <a:t> data </a:t>
                      </a:r>
                      <a:r>
                        <a:rPr lang="en-US" sz="2200" baseline="0" dirty="0" err="1" smtClean="0"/>
                        <a:t>dalam</a:t>
                      </a:r>
                      <a:r>
                        <a:rPr lang="en-US" sz="2200" baseline="0" dirty="0" smtClean="0"/>
                        <a:t> database</a:t>
                      </a:r>
                    </a:p>
                    <a:p>
                      <a:pPr marL="173038" indent="-173038">
                        <a:buFontTx/>
                        <a:buChar char="-"/>
                      </a:pPr>
                      <a:r>
                        <a:rPr lang="en-US" sz="2200" baseline="0" dirty="0" err="1" smtClean="0"/>
                        <a:t>Direpresentasikan</a:t>
                      </a:r>
                      <a:r>
                        <a:rPr lang="en-US" sz="2200" baseline="0" dirty="0" smtClean="0"/>
                        <a:t> 1 </a:t>
                      </a:r>
                      <a:r>
                        <a:rPr lang="en-US" sz="2200" baseline="0" dirty="0" err="1" smtClean="0"/>
                        <a:t>dan</a:t>
                      </a:r>
                      <a:r>
                        <a:rPr lang="en-US" sz="2200" baseline="0" dirty="0" smtClean="0"/>
                        <a:t> 0</a:t>
                      </a:r>
                      <a:endParaRPr lang="id-ID" sz="22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Byte</a:t>
                      </a:r>
                      <a:endParaRPr lang="id-ID" sz="22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Tx/>
                        <a:buChar char="-"/>
                      </a:pPr>
                      <a:r>
                        <a:rPr lang="en-US" sz="2200" baseline="0" dirty="0" smtClean="0"/>
                        <a:t>  </a:t>
                      </a:r>
                      <a:r>
                        <a:rPr lang="en-US" sz="2200" baseline="0" dirty="0" err="1" smtClean="0"/>
                        <a:t>Direpresentasikan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dalam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karakter</a:t>
                      </a:r>
                      <a:r>
                        <a:rPr lang="en-US" sz="2200" baseline="0" dirty="0" smtClean="0"/>
                        <a:t> (</a:t>
                      </a:r>
                      <a:r>
                        <a:rPr lang="en-US" sz="2200" baseline="0" dirty="0" err="1" smtClean="0"/>
                        <a:t>kombinasi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dari</a:t>
                      </a:r>
                      <a:r>
                        <a:rPr lang="en-US" sz="2200" baseline="0" dirty="0" smtClean="0"/>
                        <a:t> bit)</a:t>
                      </a:r>
                    </a:p>
                    <a:p>
                      <a:pPr lvl="0">
                        <a:buFontTx/>
                        <a:buChar char="-"/>
                      </a:pPr>
                      <a:r>
                        <a:rPr lang="en-US" sz="2200" baseline="0" dirty="0" smtClean="0"/>
                        <a:t>  letter, number, </a:t>
                      </a:r>
                      <a:r>
                        <a:rPr lang="en-US" sz="2200" baseline="0" dirty="0" err="1" smtClean="0"/>
                        <a:t>dan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spesial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karakter</a:t>
                      </a:r>
                      <a:endParaRPr lang="en-US" sz="2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n-US" sz="2200" dirty="0" smtClean="0"/>
                        <a:t>  </a:t>
                      </a:r>
                      <a:r>
                        <a:rPr lang="en-US" sz="2200" dirty="0" err="1" smtClean="0"/>
                        <a:t>contoh</a:t>
                      </a:r>
                      <a:r>
                        <a:rPr lang="en-US" sz="2200" dirty="0" smtClean="0"/>
                        <a:t> :</a:t>
                      </a:r>
                      <a:r>
                        <a:rPr lang="en-US" sz="2200" baseline="0" dirty="0" smtClean="0"/>
                        <a:t> a, b, c, 1, 2, 3, “ , ; , #</a:t>
                      </a:r>
                      <a:endParaRPr lang="id-ID" sz="22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Field</a:t>
                      </a:r>
                      <a:endParaRPr lang="id-ID" sz="22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2200" dirty="0" smtClean="0"/>
                        <a:t>  Data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terdiri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dari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beberapa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karakter</a:t>
                      </a:r>
                      <a:endParaRPr lang="en-US" sz="2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n-US" sz="2200" dirty="0" smtClean="0"/>
                        <a:t>  </a:t>
                      </a:r>
                      <a:r>
                        <a:rPr lang="en-US" sz="2200" dirty="0" err="1" smtClean="0"/>
                        <a:t>contoh</a:t>
                      </a:r>
                      <a:r>
                        <a:rPr lang="en-US" sz="2200" baseline="0" dirty="0" smtClean="0"/>
                        <a:t> : </a:t>
                      </a:r>
                      <a:r>
                        <a:rPr lang="en-US" sz="2200" baseline="0" dirty="0" err="1" smtClean="0"/>
                        <a:t>russell</a:t>
                      </a:r>
                      <a:r>
                        <a:rPr lang="en-US" sz="2200" baseline="0" dirty="0" smtClean="0"/>
                        <a:t>, 17, …</a:t>
                      </a:r>
                      <a:endParaRPr lang="en-US" sz="2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Record</a:t>
                      </a:r>
                      <a:endParaRPr lang="id-ID" sz="22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2200" dirty="0" smtClean="0"/>
                        <a:t>  Kumpulan </a:t>
                      </a:r>
                      <a:r>
                        <a:rPr lang="en-US" sz="2200" dirty="0" err="1" smtClean="0"/>
                        <a:t>dari</a:t>
                      </a:r>
                      <a:r>
                        <a:rPr lang="en-US" sz="2200" dirty="0" smtClean="0"/>
                        <a:t> field yang </a:t>
                      </a:r>
                      <a:r>
                        <a:rPr lang="en-US" sz="2200" dirty="0" err="1" smtClean="0"/>
                        <a:t>berkaitan</a:t>
                      </a:r>
                      <a:endParaRPr lang="en-US" sz="220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n-US" sz="2200" dirty="0" smtClean="0"/>
                        <a:t>  </a:t>
                      </a:r>
                      <a:r>
                        <a:rPr lang="en-US" sz="2200" dirty="0" err="1" smtClean="0"/>
                        <a:t>contoh</a:t>
                      </a:r>
                      <a:r>
                        <a:rPr lang="en-US" sz="2200" baseline="0" dirty="0" smtClean="0"/>
                        <a:t> : name, age, …</a:t>
                      </a:r>
                      <a:endParaRPr lang="id-ID" sz="22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File</a:t>
                      </a:r>
                      <a:endParaRPr lang="id-ID" sz="22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2200" dirty="0" smtClean="0"/>
                        <a:t>  Kumpulan </a:t>
                      </a:r>
                      <a:r>
                        <a:rPr lang="en-US" sz="2200" dirty="0" err="1" smtClean="0"/>
                        <a:t>dari</a:t>
                      </a:r>
                      <a:r>
                        <a:rPr lang="en-US" sz="2200" dirty="0" smtClean="0"/>
                        <a:t> record</a:t>
                      </a:r>
                      <a:r>
                        <a:rPr lang="en-US" sz="2200" baseline="0" dirty="0" smtClean="0"/>
                        <a:t> yang </a:t>
                      </a:r>
                      <a:r>
                        <a:rPr lang="en-US" sz="2200" baseline="0" dirty="0" err="1" smtClean="0"/>
                        <a:t>berkaitan</a:t>
                      </a:r>
                      <a:endParaRPr lang="en-US" sz="2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n-US" sz="2200" dirty="0" smtClean="0"/>
                        <a:t>  File : student,</a:t>
                      </a:r>
                      <a:r>
                        <a:rPr lang="en-US" sz="2200" baseline="0" dirty="0" smtClean="0"/>
                        <a:t> …</a:t>
                      </a:r>
                      <a:endParaRPr lang="id-ID" sz="22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8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1B63C5-3EED-4AD2-A28C-E7A83BEC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114" y="1960171"/>
            <a:ext cx="4823010" cy="2145086"/>
          </a:xfrm>
        </p:spPr>
        <p:txBody>
          <a:bodyPr/>
          <a:lstStyle/>
          <a:p>
            <a:r>
              <a:rPr lang="en-US" b="1" i="0" dirty="0" err="1" smtClean="0"/>
              <a:t>Mengenal</a:t>
            </a:r>
            <a:r>
              <a:rPr lang="en-US" b="1" i="0" dirty="0" smtClean="0"/>
              <a:t> </a:t>
            </a:r>
            <a:r>
              <a:rPr lang="en-US" b="1" i="0" dirty="0" err="1" smtClean="0"/>
              <a:t>Ms.Access</a:t>
            </a:r>
            <a:endParaRPr lang="en-ID" b="1" i="0" dirty="0"/>
          </a:p>
        </p:txBody>
      </p:sp>
      <p:sp>
        <p:nvSpPr>
          <p:cNvPr id="9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schemeClr val="bg1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schemeClr val="bg1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bg1"/>
                </a:solidFill>
              </a:rPr>
              <a:t>TEKNIK INFORMATIKA</a:t>
            </a: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B18B8BB-E556-400E-8B9E-06BAB46166C7}"/>
              </a:ext>
            </a:extLst>
          </p:cNvPr>
          <p:cNvSpPr/>
          <p:nvPr/>
        </p:nvSpPr>
        <p:spPr>
          <a:xfrm>
            <a:off x="1788618" y="5446321"/>
            <a:ext cx="36538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&lt;a </a:t>
            </a:r>
            <a:r>
              <a:rPr lang="en-US" sz="800" dirty="0" err="1">
                <a:solidFill>
                  <a:schemeClr val="bg1"/>
                </a:solidFill>
              </a:rPr>
              <a:t>href</a:t>
            </a:r>
            <a:r>
              <a:rPr lang="en-US" sz="800" dirty="0">
                <a:solidFill>
                  <a:schemeClr val="bg1"/>
                </a:solidFill>
              </a:rPr>
              <a:t>='https://www.freepik.com/vectors/business'&gt;Business vector created by </a:t>
            </a:r>
            <a:r>
              <a:rPr lang="en-US" sz="800" dirty="0" err="1">
                <a:solidFill>
                  <a:schemeClr val="bg1"/>
                </a:solidFill>
              </a:rPr>
              <a:t>vectorpouch</a:t>
            </a:r>
            <a:r>
              <a:rPr lang="en-US" sz="800" dirty="0">
                <a:solidFill>
                  <a:schemeClr val="bg1"/>
                </a:solidFill>
              </a:rPr>
              <a:t> - www.freepik.com&lt;/a&gt;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78" y="1309577"/>
            <a:ext cx="53183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Ms. Access 2013</a:t>
            </a:r>
            <a:endParaRPr lang="en-ID" dirty="0"/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778903"/>
          </a:xfrm>
        </p:spPr>
        <p:txBody>
          <a:bodyPr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Windows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“</a:t>
            </a:r>
            <a:r>
              <a:rPr lang="en-US" dirty="0">
                <a:solidFill>
                  <a:schemeClr val="accent4"/>
                </a:solidFill>
              </a:rPr>
              <a:t>access</a:t>
            </a:r>
            <a:r>
              <a:rPr lang="en-US" dirty="0"/>
              <a:t>”.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Blank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database </a:t>
            </a:r>
            <a:r>
              <a:rPr lang="en-US" dirty="0" err="1">
                <a:solidFill>
                  <a:schemeClr val="accent4"/>
                </a:solidFill>
              </a:rPr>
              <a:t>Koperasi</a:t>
            </a:r>
            <a:r>
              <a:rPr lang="en-US" dirty="0"/>
              <a:t>.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Create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3521"/>
          <a:stretch/>
        </p:blipFill>
        <p:spPr>
          <a:xfrm>
            <a:off x="692150" y="3111421"/>
            <a:ext cx="8322128" cy="35941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44966" y="3781078"/>
            <a:ext cx="1471634" cy="1622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310" y="3111421"/>
            <a:ext cx="2366339" cy="1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database </a:t>
            </a:r>
            <a:r>
              <a:rPr lang="en-US" dirty="0" err="1">
                <a:solidFill>
                  <a:schemeClr val="accent4"/>
                </a:solidFill>
              </a:rPr>
              <a:t>Koperasi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328345"/>
          </a:xfrm>
        </p:spPr>
        <p:txBody>
          <a:bodyPr>
            <a:noAutofit/>
          </a:bodyPr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–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pPr lvl="1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  <a:p>
            <a:pPr lvl="1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Detail_Penjualan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23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Barang</a:t>
            </a:r>
            <a:endParaRPr lang="en-ID" dirty="0">
              <a:solidFill>
                <a:schemeClr val="accent4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DASAR KOMPUTASI</a:t>
            </a:r>
          </a:p>
          <a:p>
            <a:pPr algn="r">
              <a:spcBef>
                <a:spcPts val="0"/>
              </a:spcBef>
            </a:pP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4328345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dirty="0" err="1">
                <a:solidFill>
                  <a:schemeClr val="accent4"/>
                </a:solidFill>
              </a:rPr>
              <a:t>Klik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kanan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/>
                </a:solidFill>
              </a:rPr>
              <a:t>Table1</a:t>
            </a:r>
            <a:r>
              <a:rPr lang="en-US" sz="2000" dirty="0"/>
              <a:t>, </a:t>
            </a:r>
            <a:r>
              <a:rPr lang="en-US" sz="2000" dirty="0" err="1"/>
              <a:t>pilih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/>
                </a:solidFill>
              </a:rPr>
              <a:t>Design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/>
                </a:solidFill>
              </a:rPr>
              <a:t>view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accent4"/>
                </a:solidFill>
              </a:rPr>
              <a:t>Save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 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4"/>
                </a:solidFill>
              </a:rPr>
              <a:t>Barang</a:t>
            </a:r>
            <a:r>
              <a:rPr lang="en-US" sz="2000" dirty="0"/>
              <a:t> </a:t>
            </a:r>
          </a:p>
          <a:p>
            <a:pPr marL="0" indent="0">
              <a:buNone/>
            </a:pP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72837" b="56189"/>
          <a:stretch/>
        </p:blipFill>
        <p:spPr>
          <a:xfrm>
            <a:off x="1852691" y="3353124"/>
            <a:ext cx="3518647" cy="32048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4711"/>
          <a:stretch/>
        </p:blipFill>
        <p:spPr>
          <a:xfrm>
            <a:off x="4647917" y="3218856"/>
            <a:ext cx="5463990" cy="34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2330</TotalTime>
  <Words>692</Words>
  <Application>Microsoft Office PowerPoint</Application>
  <PresentationFormat>Widescreen</PresentationFormat>
  <Paragraphs>182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Comic Sans MS</vt:lpstr>
      <vt:lpstr>Segoe UI Black</vt:lpstr>
      <vt:lpstr>Signika</vt:lpstr>
      <vt:lpstr>Times New Roman</vt:lpstr>
      <vt:lpstr>1_Custom Design</vt:lpstr>
      <vt:lpstr>Membuat Database di Ms. Access</vt:lpstr>
      <vt:lpstr>Capaian Pembelajaran</vt:lpstr>
      <vt:lpstr>Database/ Basis Data</vt:lpstr>
      <vt:lpstr>Database dalam kehidupan sehari-hari</vt:lpstr>
      <vt:lpstr>Level Penyimpanan Data</vt:lpstr>
      <vt:lpstr>Mengenal Ms.Access</vt:lpstr>
      <vt:lpstr>Ms. Access 2013</vt:lpstr>
      <vt:lpstr>Membuat database Koperasi</vt:lpstr>
      <vt:lpstr>1. Membuat tabel Barang</vt:lpstr>
      <vt:lpstr>2. Menentukan Field Name di tabel Barang</vt:lpstr>
      <vt:lpstr>3. Isi tabel Barang</vt:lpstr>
      <vt:lpstr>4. Membuat tabel Karyawan</vt:lpstr>
      <vt:lpstr>5. Membuat field name &amp; isi table Karyawan</vt:lpstr>
      <vt:lpstr>6. Membuat table Detail_Penjualan</vt:lpstr>
      <vt:lpstr>7. Mengisi table Detail_Penjualan</vt:lpstr>
      <vt:lpstr>8. Membuat relasi</vt:lpstr>
      <vt:lpstr>9. Membuat relasi (2)</vt:lpstr>
      <vt:lpstr>10. Membuat relasi (3)</vt:lpstr>
      <vt:lpstr>11. Hasil relasi table Barang</vt:lpstr>
      <vt:lpstr>12. Hasil relasi table Karyawan</vt:lpstr>
      <vt:lpstr>13. Membuat Query (1)</vt:lpstr>
      <vt:lpstr>14. Membuat Query (2)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NURUL ANISA SRI WINARSIH</cp:lastModifiedBy>
  <cp:revision>192</cp:revision>
  <dcterms:created xsi:type="dcterms:W3CDTF">2020-07-23T01:18:59Z</dcterms:created>
  <dcterms:modified xsi:type="dcterms:W3CDTF">2020-08-22T05:12:23Z</dcterms:modified>
</cp:coreProperties>
</file>