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7"/>
  </p:notesMasterIdLst>
  <p:handoutMasterIdLst>
    <p:handoutMasterId r:id="rId28"/>
  </p:handoutMasterIdLst>
  <p:sldIdLst>
    <p:sldId id="344" r:id="rId2"/>
    <p:sldId id="314" r:id="rId3"/>
    <p:sldId id="443" r:id="rId4"/>
    <p:sldId id="490" r:id="rId5"/>
    <p:sldId id="437" r:id="rId6"/>
    <p:sldId id="491" r:id="rId7"/>
    <p:sldId id="492" r:id="rId8"/>
    <p:sldId id="438" r:id="rId9"/>
    <p:sldId id="493" r:id="rId10"/>
    <p:sldId id="441" r:id="rId11"/>
    <p:sldId id="439" r:id="rId12"/>
    <p:sldId id="494" r:id="rId13"/>
    <p:sldId id="495" r:id="rId14"/>
    <p:sldId id="496" r:id="rId15"/>
    <p:sldId id="497" r:id="rId16"/>
    <p:sldId id="498" r:id="rId17"/>
    <p:sldId id="499" r:id="rId18"/>
    <p:sldId id="442" r:id="rId19"/>
    <p:sldId id="501" r:id="rId20"/>
    <p:sldId id="502" r:id="rId21"/>
    <p:sldId id="500" r:id="rId22"/>
    <p:sldId id="503" r:id="rId23"/>
    <p:sldId id="504" r:id="rId24"/>
    <p:sldId id="505" r:id="rId25"/>
    <p:sldId id="29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4A058F-BDFA-1145-8C87-4F03DA27FC8F}">
          <p14:sldIdLst>
            <p14:sldId id="344"/>
            <p14:sldId id="314"/>
            <p14:sldId id="443"/>
            <p14:sldId id="490"/>
            <p14:sldId id="437"/>
            <p14:sldId id="491"/>
            <p14:sldId id="492"/>
            <p14:sldId id="438"/>
            <p14:sldId id="493"/>
            <p14:sldId id="441"/>
            <p14:sldId id="439"/>
            <p14:sldId id="494"/>
            <p14:sldId id="495"/>
            <p14:sldId id="496"/>
            <p14:sldId id="497"/>
            <p14:sldId id="498"/>
            <p14:sldId id="499"/>
            <p14:sldId id="442"/>
            <p14:sldId id="501"/>
            <p14:sldId id="502"/>
            <p14:sldId id="500"/>
            <p14:sldId id="503"/>
            <p14:sldId id="504"/>
            <p14:sldId id="505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96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9"/>
    <p:restoredTop sz="86469"/>
  </p:normalViewPr>
  <p:slideViewPr>
    <p:cSldViewPr snapToGrid="0" snapToObjects="1">
      <p:cViewPr varScale="1">
        <p:scale>
          <a:sx n="156" d="100"/>
          <a:sy n="156" d="100"/>
        </p:scale>
        <p:origin x="1256" y="176"/>
      </p:cViewPr>
      <p:guideLst/>
    </p:cSldViewPr>
  </p:slideViewPr>
  <p:outlineViewPr>
    <p:cViewPr>
      <p:scale>
        <a:sx n="33" d="100"/>
        <a:sy n="33" d="100"/>
      </p:scale>
      <p:origin x="0" y="-404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50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60F598-80ED-D642-A1FE-8B5C23E43A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0D045-ED1A-4B4B-9634-2B944D2332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C3514-0C8D-B148-9D44-BB86F147604C}" type="datetimeFigureOut">
              <a:rPr lang="en-US" smtClean="0"/>
              <a:t>9/1/20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88949-C7EA-E74D-AF9F-4057B3B367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37557-839E-634A-AF64-0E5700554F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D3E5C-4A69-334B-8DF8-96A441404D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036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7501F-1979-5C40-B6A1-C0A5ABC6DB49}" type="datetimeFigureOut">
              <a:rPr lang="en-US" smtClean="0"/>
              <a:t>9/1/20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811B4-2EE8-CB42-862F-BA51EF68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676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B65A-F834-0E4F-8C78-4B9A1742CECC}" type="datetime1">
              <a:rPr lang="en-ID" smtClean="0"/>
              <a:t>01/09/20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DD27-B2F6-404D-AF59-9176453D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4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9983-9F95-0F48-A70E-302B1EEFE072}" type="datetime1">
              <a:rPr lang="en-ID" smtClean="0"/>
              <a:t>01/09/20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DD27-B2F6-404D-AF59-9176453D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4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D496-15C8-DF44-ADC2-0D7C07E34B9E}" type="datetime1">
              <a:rPr lang="en-ID" smtClean="0"/>
              <a:t>01/09/20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DD27-B2F6-404D-AF59-9176453D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1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83E0-818A-1745-9701-7039C7F5A57F}" type="datetime1">
              <a:rPr lang="en-ID" smtClean="0"/>
              <a:t>01/09/20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93304" y="5883023"/>
            <a:ext cx="2743200" cy="365125"/>
          </a:xfrm>
        </p:spPr>
        <p:txBody>
          <a:bodyPr/>
          <a:lstStyle/>
          <a:p>
            <a:fld id="{803EDD27-B2F6-404D-AF59-9176453D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05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9CFA-9D49-1447-9A83-429ABEF19621}" type="datetime1">
              <a:rPr lang="en-ID" smtClean="0"/>
              <a:t>01/09/20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DD27-B2F6-404D-AF59-9176453D76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1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20CB-5246-274F-A8C8-513B7A28A24C}" type="datetime1">
              <a:rPr lang="en-ID" smtClean="0"/>
              <a:t>01/09/20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DD27-B2F6-404D-AF59-9176453D76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4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D272-55E5-E244-BDEB-6B75C9EEB01C}" type="datetime1">
              <a:rPr lang="en-ID" smtClean="0"/>
              <a:t>01/09/20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DD27-B2F6-404D-AF59-9176453D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6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C702-C2B8-744E-9585-8EB44A0F4AF8}" type="datetime1">
              <a:rPr lang="en-ID" smtClean="0"/>
              <a:t>01/09/20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DD27-B2F6-404D-AF59-9176453D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9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C0C5-12AB-A54B-85E8-86D9DA1BA0A4}" type="datetime1">
              <a:rPr lang="en-ID" smtClean="0"/>
              <a:t>01/09/20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DD27-B2F6-404D-AF59-9176453D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5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CEB8-2858-4D4E-B681-FC99918511C5}" type="datetime1">
              <a:rPr lang="en-ID" smtClean="0"/>
              <a:t>01/09/20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DD27-B2F6-404D-AF59-9176453D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7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6C04-0B67-F548-9C46-1619CCB57860}" type="datetime1">
              <a:rPr lang="en-ID" smtClean="0"/>
              <a:t>01/09/20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DD27-B2F6-404D-AF59-9176453D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4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93BE-2F35-0D43-8846-4D781586459D}" type="datetime1">
              <a:rPr lang="en-ID" smtClean="0"/>
              <a:t>01/09/20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DD27-B2F6-404D-AF59-9176453D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9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6738-04CF-1141-B13E-7F16192945F0}" type="datetime1">
              <a:rPr lang="en-ID" smtClean="0"/>
              <a:t>01/09/20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DD27-B2F6-404D-AF59-9176453D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0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5309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E4979-C28F-584C-A6E9-8B596A807775}" type="datetime1">
              <a:rPr lang="en-ID" smtClean="0"/>
              <a:t>01/09/20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53096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5309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EDD27-B2F6-404D-AF59-9176453D76F4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26D7C05-E827-1B40-A517-96EAFB57253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04595224"/>
              </p:ext>
            </p:extLst>
          </p:nvPr>
        </p:nvGraphicFramePr>
        <p:xfrm>
          <a:off x="0" y="6473628"/>
          <a:ext cx="121666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940">
                  <a:extLst>
                    <a:ext uri="{9D8B030D-6E8A-4147-A177-3AD203B41FA5}">
                      <a16:colId xmlns:a16="http://schemas.microsoft.com/office/drawing/2014/main" val="3942427900"/>
                    </a:ext>
                  </a:extLst>
                </a:gridCol>
                <a:gridCol w="1621551">
                  <a:extLst>
                    <a:ext uri="{9D8B030D-6E8A-4147-A177-3AD203B41FA5}">
                      <a16:colId xmlns:a16="http://schemas.microsoft.com/office/drawing/2014/main" val="4085490045"/>
                    </a:ext>
                  </a:extLst>
                </a:gridCol>
                <a:gridCol w="1377538">
                  <a:extLst>
                    <a:ext uri="{9D8B030D-6E8A-4147-A177-3AD203B41FA5}">
                      <a16:colId xmlns:a16="http://schemas.microsoft.com/office/drawing/2014/main" val="3027036684"/>
                    </a:ext>
                  </a:extLst>
                </a:gridCol>
                <a:gridCol w="1309755">
                  <a:extLst>
                    <a:ext uri="{9D8B030D-6E8A-4147-A177-3AD203B41FA5}">
                      <a16:colId xmlns:a16="http://schemas.microsoft.com/office/drawing/2014/main" val="254865627"/>
                    </a:ext>
                  </a:extLst>
                </a:gridCol>
                <a:gridCol w="667820">
                  <a:extLst>
                    <a:ext uri="{9D8B030D-6E8A-4147-A177-3AD203B41FA5}">
                      <a16:colId xmlns:a16="http://schemas.microsoft.com/office/drawing/2014/main" val="3336622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Matematika</a:t>
                      </a: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Diskrit</a:t>
                      </a: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BA966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Fungsi</a:t>
                      </a:r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Erwin Hidayat:</a:t>
                      </a:r>
                    </a:p>
                    <a:p>
                      <a:r>
                        <a:rPr lang="en-US" sz="800" u="none" dirty="0">
                          <a:solidFill>
                            <a:srgbClr val="BA9667"/>
                          </a:solidFill>
                        </a:rPr>
                        <a:t>erwin.blog.dinus.ac.id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Mail to: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800" b="1" kern="1200" dirty="0" err="1">
                          <a:solidFill>
                            <a:srgbClr val="BA9667"/>
                          </a:solidFill>
                          <a:latin typeface="+mn-lt"/>
                          <a:ea typeface="+mn-ea"/>
                          <a:cs typeface="+mn-cs"/>
                        </a:rPr>
                        <a:t>erwin@dsn.dinus.ac.id</a:t>
                      </a:r>
                      <a:endParaRPr lang="en-US" sz="800" b="1" kern="1200" dirty="0">
                        <a:solidFill>
                          <a:srgbClr val="BA966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September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rgbClr val="BA9667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561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541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73" r:id="rId12"/>
    <p:sldLayoutId id="2147483674" r:id="rId13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B429-FC50-C740-9518-6137818A6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 err="1"/>
              <a:t>Fungsi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A6359-6CEE-1A47-9B34-526F304DB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MATEMATIKA DISKRIT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5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033E11-9133-EC49-BA95-37A75DAE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Jenis-jenis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A7E5E-A707-494F-ABDD-66FE12801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D" b="1" dirty="0" err="1"/>
              <a:t>Injektif</a:t>
            </a:r>
            <a:endParaRPr lang="en-ID" b="1" dirty="0"/>
          </a:p>
          <a:p>
            <a:pPr lvl="0"/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b="1" dirty="0" err="1"/>
              <a:t>satu-ke-satu</a:t>
            </a:r>
            <a:r>
              <a:rPr lang="en-US" dirty="0"/>
              <a:t> (</a:t>
            </a:r>
            <a:r>
              <a:rPr lang="en-US" i="1" dirty="0"/>
              <a:t>one-to-one</a:t>
            </a:r>
            <a:r>
              <a:rPr lang="en-US" dirty="0"/>
              <a:t>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 err="1"/>
              <a:t>injektif</a:t>
            </a:r>
            <a:r>
              <a:rPr lang="en-US" dirty="0"/>
              <a:t> (</a:t>
            </a:r>
            <a:r>
              <a:rPr lang="en-US" i="1" dirty="0"/>
              <a:t>injective</a:t>
            </a:r>
            <a:r>
              <a:rPr lang="en-US" dirty="0"/>
              <a:t>)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bayangan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.</a:t>
            </a:r>
            <a:r>
              <a:rPr lang="en-ID" dirty="0"/>
              <a:t> </a:t>
            </a:r>
            <a:endParaRPr lang="pt-BR" dirty="0"/>
          </a:p>
          <a:p>
            <a:endParaRPr lang="en-US" dirty="0"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7D8FE1F-1975-AE46-98C7-4F201139DC91}"/>
              </a:ext>
            </a:extLst>
          </p:cNvPr>
          <p:cNvGrpSpPr/>
          <p:nvPr/>
        </p:nvGrpSpPr>
        <p:grpSpPr>
          <a:xfrm>
            <a:off x="4883187" y="3429000"/>
            <a:ext cx="2425625" cy="2334131"/>
            <a:chOff x="4883187" y="3429000"/>
            <a:chExt cx="2425625" cy="233413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18CF6D-793F-9E42-A4A6-678EEED6784E}"/>
                </a:ext>
              </a:extLst>
            </p:cNvPr>
            <p:cNvSpPr/>
            <p:nvPr/>
          </p:nvSpPr>
          <p:spPr>
            <a:xfrm>
              <a:off x="4883187" y="3819124"/>
              <a:ext cx="774705" cy="1944007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EF93C31-6325-3F41-B71C-1DEC9B49FD9B}"/>
                </a:ext>
              </a:extLst>
            </p:cNvPr>
            <p:cNvSpPr txBox="1"/>
            <p:nvPr/>
          </p:nvSpPr>
          <p:spPr>
            <a:xfrm>
              <a:off x="5005439" y="4033556"/>
              <a:ext cx="5047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a •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B6028D-7170-ED47-8A85-91E8E9105D42}"/>
                </a:ext>
              </a:extLst>
            </p:cNvPr>
            <p:cNvSpPr txBox="1"/>
            <p:nvPr/>
          </p:nvSpPr>
          <p:spPr>
            <a:xfrm>
              <a:off x="5018141" y="4701282"/>
              <a:ext cx="5047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c •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E56973A-E47D-D144-99BE-A3BF29D7C962}"/>
                </a:ext>
              </a:extLst>
            </p:cNvPr>
            <p:cNvSpPr txBox="1"/>
            <p:nvPr/>
          </p:nvSpPr>
          <p:spPr>
            <a:xfrm>
              <a:off x="5036603" y="5009059"/>
              <a:ext cx="5047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d •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1BD7A2-A112-5F48-ACB2-4EEBA2F61BCB}"/>
                </a:ext>
              </a:extLst>
            </p:cNvPr>
            <p:cNvSpPr/>
            <p:nvPr/>
          </p:nvSpPr>
          <p:spPr>
            <a:xfrm>
              <a:off x="6199608" y="3814961"/>
              <a:ext cx="774705" cy="1944007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86F5E3-E6BD-A74A-B2F2-F0B1D907600B}"/>
                </a:ext>
              </a:extLst>
            </p:cNvPr>
            <p:cNvSpPr txBox="1"/>
            <p:nvPr/>
          </p:nvSpPr>
          <p:spPr>
            <a:xfrm>
              <a:off x="6377478" y="4395571"/>
              <a:ext cx="931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•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ED2036-C0A6-EF47-A98D-F599CF8C0D2C}"/>
                </a:ext>
              </a:extLst>
            </p:cNvPr>
            <p:cNvSpPr txBox="1"/>
            <p:nvPr/>
          </p:nvSpPr>
          <p:spPr>
            <a:xfrm>
              <a:off x="6377478" y="4691766"/>
              <a:ext cx="931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• 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418323-90CE-B844-877C-40F2084C49C9}"/>
                </a:ext>
              </a:extLst>
            </p:cNvPr>
            <p:cNvSpPr txBox="1"/>
            <p:nvPr/>
          </p:nvSpPr>
          <p:spPr>
            <a:xfrm>
              <a:off x="6377478" y="4995274"/>
              <a:ext cx="931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• 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0EFC1BC-A8E8-8349-B78E-E0A4770B39AD}"/>
                </a:ext>
              </a:extLst>
            </p:cNvPr>
            <p:cNvSpPr txBox="1"/>
            <p:nvPr/>
          </p:nvSpPr>
          <p:spPr>
            <a:xfrm>
              <a:off x="6377479" y="4060577"/>
              <a:ext cx="931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• 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098414-2B4D-5045-984E-48C7591D396C}"/>
                </a:ext>
              </a:extLst>
            </p:cNvPr>
            <p:cNvSpPr txBox="1"/>
            <p:nvPr/>
          </p:nvSpPr>
          <p:spPr>
            <a:xfrm>
              <a:off x="5060876" y="3429000"/>
              <a:ext cx="4193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89BB48-A5BD-E04D-A6B1-23E97F0842A1}"/>
                </a:ext>
              </a:extLst>
            </p:cNvPr>
            <p:cNvSpPr txBox="1"/>
            <p:nvPr/>
          </p:nvSpPr>
          <p:spPr>
            <a:xfrm>
              <a:off x="6361956" y="3439220"/>
              <a:ext cx="4193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D167121-A245-134A-A9FA-08480737B2BA}"/>
                </a:ext>
              </a:extLst>
            </p:cNvPr>
            <p:cNvCxnSpPr>
              <a:cxnSpLocks/>
            </p:cNvCxnSpPr>
            <p:nvPr/>
          </p:nvCxnSpPr>
          <p:spPr>
            <a:xfrm>
              <a:off x="5366383" y="4190561"/>
              <a:ext cx="1129563" cy="239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C65625B-6922-FE44-A424-20D2BB0FAD45}"/>
                </a:ext>
              </a:extLst>
            </p:cNvPr>
            <p:cNvCxnSpPr>
              <a:cxnSpLocks/>
            </p:cNvCxnSpPr>
            <p:nvPr/>
          </p:nvCxnSpPr>
          <p:spPr>
            <a:xfrm>
              <a:off x="5366383" y="4541173"/>
              <a:ext cx="1129563" cy="3052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52AE940-D78A-FA46-874A-CE2ACB49AD0F}"/>
                </a:ext>
              </a:extLst>
            </p:cNvPr>
            <p:cNvCxnSpPr>
              <a:cxnSpLocks/>
            </p:cNvCxnSpPr>
            <p:nvPr/>
          </p:nvCxnSpPr>
          <p:spPr>
            <a:xfrm>
              <a:off x="5404547" y="4845401"/>
              <a:ext cx="1091399" cy="5537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973F46B-3378-9D43-ACFB-ED792C2AE8CB}"/>
                </a:ext>
              </a:extLst>
            </p:cNvPr>
            <p:cNvSpPr txBox="1"/>
            <p:nvPr/>
          </p:nvSpPr>
          <p:spPr>
            <a:xfrm>
              <a:off x="6377478" y="5257469"/>
              <a:ext cx="931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• 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CFFD1BC-5823-494C-9793-61C571150012}"/>
                </a:ext>
              </a:extLst>
            </p:cNvPr>
            <p:cNvSpPr txBox="1"/>
            <p:nvPr/>
          </p:nvSpPr>
          <p:spPr>
            <a:xfrm>
              <a:off x="5018141" y="4392022"/>
              <a:ext cx="5047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b •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D9CC25E-5605-FD4D-98B8-69F5728DC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2519" y="4555765"/>
              <a:ext cx="1083427" cy="59262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266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033E11-9133-EC49-BA95-37A75DAE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Jenis-jenis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A7E5E-A707-494F-ABDD-66FE12801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 err="1"/>
              <a:t>Contoh</a:t>
            </a:r>
            <a:endParaRPr lang="pl-PL" b="1" dirty="0"/>
          </a:p>
          <a:p>
            <a:pPr lvl="1"/>
            <a:r>
              <a:rPr lang="pl-PL" dirty="0" err="1"/>
              <a:t>Relasi</a:t>
            </a:r>
            <a:r>
              <a:rPr lang="pl-PL" dirty="0"/>
              <a:t> </a:t>
            </a:r>
            <a:r>
              <a:rPr lang="pl-PL" i="1" dirty="0"/>
              <a:t>f </a:t>
            </a:r>
            <a:r>
              <a:rPr lang="pl-PL" dirty="0"/>
              <a:t>= {(1, </a:t>
            </a:r>
            <a:r>
              <a:rPr lang="pl-PL" i="1" dirty="0"/>
              <a:t>w</a:t>
            </a:r>
            <a:r>
              <a:rPr lang="pl-PL" dirty="0"/>
              <a:t>), (2, </a:t>
            </a:r>
            <a:r>
              <a:rPr lang="pl-PL" i="1" dirty="0"/>
              <a:t>u</a:t>
            </a:r>
            <a:r>
              <a:rPr lang="pl-PL" dirty="0"/>
              <a:t>), (3, </a:t>
            </a:r>
            <a:r>
              <a:rPr lang="pl-PL" i="1" dirty="0"/>
              <a:t>v</a:t>
            </a:r>
            <a:r>
              <a:rPr lang="pl-PL" dirty="0"/>
              <a:t>)}</a:t>
            </a:r>
          </a:p>
          <a:p>
            <a:pPr marL="455613" lvl="1" indent="0">
              <a:buNone/>
              <a:tabLst>
                <a:tab pos="708025" algn="l"/>
              </a:tabLst>
            </a:pPr>
            <a:r>
              <a:rPr lang="pl-PL" dirty="0"/>
              <a:t>	</a:t>
            </a:r>
            <a:r>
              <a:rPr lang="pl-PL" dirty="0" err="1"/>
              <a:t>dari</a:t>
            </a:r>
            <a:r>
              <a:rPr lang="pl-PL" dirty="0"/>
              <a:t> </a:t>
            </a:r>
            <a:r>
              <a:rPr lang="pl-PL" i="1" dirty="0"/>
              <a:t>A</a:t>
            </a:r>
            <a:r>
              <a:rPr lang="pl-PL" dirty="0"/>
              <a:t> = {1, 2, 3} </a:t>
            </a:r>
            <a:r>
              <a:rPr lang="pl-PL" dirty="0" err="1"/>
              <a:t>ke</a:t>
            </a:r>
            <a:r>
              <a:rPr lang="pl-PL" dirty="0"/>
              <a:t> </a:t>
            </a:r>
            <a:r>
              <a:rPr lang="pl-PL" i="1" dirty="0"/>
              <a:t>B</a:t>
            </a:r>
            <a:r>
              <a:rPr lang="pl-PL" dirty="0"/>
              <a:t> = {</a:t>
            </a:r>
            <a:r>
              <a:rPr lang="pl-PL" i="1" dirty="0"/>
              <a:t>u</a:t>
            </a:r>
            <a:r>
              <a:rPr lang="pl-PL" dirty="0"/>
              <a:t>, </a:t>
            </a:r>
            <a:r>
              <a:rPr lang="pl-PL" i="1" dirty="0"/>
              <a:t>v</a:t>
            </a:r>
            <a:r>
              <a:rPr lang="pl-PL" dirty="0"/>
              <a:t>, </a:t>
            </a:r>
            <a:r>
              <a:rPr lang="pl-PL" i="1" dirty="0"/>
              <a:t>w, x</a:t>
            </a:r>
            <a:r>
              <a:rPr lang="pl-PL" dirty="0"/>
              <a:t>} </a:t>
            </a:r>
            <a:r>
              <a:rPr lang="pl-PL" dirty="0" err="1"/>
              <a:t>adalah</a:t>
            </a:r>
            <a:r>
              <a:rPr lang="pl-PL" dirty="0"/>
              <a:t> </a:t>
            </a:r>
            <a:r>
              <a:rPr lang="pl-PL" dirty="0" err="1"/>
              <a:t>fungsi</a:t>
            </a:r>
            <a:r>
              <a:rPr lang="pl-PL" dirty="0"/>
              <a:t> </a:t>
            </a:r>
            <a:r>
              <a:rPr lang="pl-PL" dirty="0" err="1"/>
              <a:t>satu-ke-satu</a:t>
            </a:r>
            <a:r>
              <a:rPr lang="pl-PL" dirty="0"/>
              <a:t>, </a:t>
            </a:r>
            <a:endParaRPr lang="en-ID" dirty="0"/>
          </a:p>
          <a:p>
            <a:pPr lvl="1"/>
            <a:endParaRPr lang="en-ID" dirty="0"/>
          </a:p>
          <a:p>
            <a:pPr lvl="1"/>
            <a:r>
              <a:rPr lang="pl-PL" dirty="0" err="1"/>
              <a:t>Tetapi</a:t>
            </a:r>
            <a:r>
              <a:rPr lang="pl-PL" dirty="0"/>
              <a:t> </a:t>
            </a:r>
            <a:r>
              <a:rPr lang="pl-PL" dirty="0" err="1"/>
              <a:t>relasi</a:t>
            </a:r>
            <a:r>
              <a:rPr lang="pl-PL" dirty="0"/>
              <a:t> </a:t>
            </a:r>
            <a:r>
              <a:rPr lang="pl-PL" i="1" dirty="0"/>
              <a:t>f </a:t>
            </a:r>
            <a:r>
              <a:rPr lang="pl-PL" dirty="0"/>
              <a:t>= {(1, </a:t>
            </a:r>
            <a:r>
              <a:rPr lang="pl-PL" i="1" dirty="0"/>
              <a:t>u</a:t>
            </a:r>
            <a:r>
              <a:rPr lang="pl-PL" dirty="0"/>
              <a:t>), (2, </a:t>
            </a:r>
            <a:r>
              <a:rPr lang="pl-PL" i="1" dirty="0"/>
              <a:t>u</a:t>
            </a:r>
            <a:r>
              <a:rPr lang="pl-PL" dirty="0"/>
              <a:t>), (3, </a:t>
            </a:r>
            <a:r>
              <a:rPr lang="pl-PL" i="1" dirty="0"/>
              <a:t>v</a:t>
            </a:r>
            <a:r>
              <a:rPr lang="pl-PL" dirty="0"/>
              <a:t>)}</a:t>
            </a:r>
          </a:p>
          <a:p>
            <a:pPr marL="455613" lvl="1" indent="0">
              <a:buNone/>
              <a:tabLst>
                <a:tab pos="708025" algn="l"/>
              </a:tabLst>
            </a:pPr>
            <a:r>
              <a:rPr lang="pl-PL" dirty="0"/>
              <a:t>	</a:t>
            </a:r>
            <a:r>
              <a:rPr lang="pl-PL" dirty="0" err="1"/>
              <a:t>dari</a:t>
            </a:r>
            <a:r>
              <a:rPr lang="pl-PL" dirty="0"/>
              <a:t> </a:t>
            </a:r>
            <a:r>
              <a:rPr lang="pl-PL" i="1" dirty="0"/>
              <a:t>A</a:t>
            </a:r>
            <a:r>
              <a:rPr lang="pl-PL" dirty="0"/>
              <a:t> = {1, 2, 3} </a:t>
            </a:r>
            <a:r>
              <a:rPr lang="pl-PL" dirty="0" err="1"/>
              <a:t>ke</a:t>
            </a:r>
            <a:r>
              <a:rPr lang="pl-PL" dirty="0"/>
              <a:t> </a:t>
            </a:r>
            <a:r>
              <a:rPr lang="pl-PL" i="1" dirty="0"/>
              <a:t>B</a:t>
            </a:r>
            <a:r>
              <a:rPr lang="pl-PL" dirty="0"/>
              <a:t> = {</a:t>
            </a:r>
            <a:r>
              <a:rPr lang="pl-PL" i="1" dirty="0"/>
              <a:t>u</a:t>
            </a:r>
            <a:r>
              <a:rPr lang="pl-PL" dirty="0"/>
              <a:t>, </a:t>
            </a:r>
            <a:r>
              <a:rPr lang="pl-PL" i="1" dirty="0"/>
              <a:t>v</a:t>
            </a:r>
            <a:r>
              <a:rPr lang="pl-PL" dirty="0"/>
              <a:t>, </a:t>
            </a:r>
            <a:r>
              <a:rPr lang="pl-PL" i="1" dirty="0"/>
              <a:t>w</a:t>
            </a:r>
            <a:r>
              <a:rPr lang="pl-PL" dirty="0"/>
              <a:t>} </a:t>
            </a:r>
            <a:r>
              <a:rPr lang="pl-PL" dirty="0" err="1"/>
              <a:t>bukan</a:t>
            </a:r>
            <a:r>
              <a:rPr lang="pl-PL" dirty="0"/>
              <a:t> </a:t>
            </a:r>
            <a:r>
              <a:rPr lang="pl-PL" dirty="0" err="1"/>
              <a:t>fungsi</a:t>
            </a:r>
            <a:r>
              <a:rPr lang="pl-PL" dirty="0"/>
              <a:t> </a:t>
            </a:r>
            <a:r>
              <a:rPr lang="pl-PL" dirty="0" err="1"/>
              <a:t>satu-ke-satu</a:t>
            </a:r>
            <a:r>
              <a:rPr lang="pl-PL" dirty="0"/>
              <a:t>, </a:t>
            </a:r>
            <a:r>
              <a:rPr lang="pl-PL" dirty="0" err="1"/>
              <a:t>karena</a:t>
            </a:r>
            <a:r>
              <a:rPr lang="pl-PL" dirty="0"/>
              <a:t> </a:t>
            </a:r>
            <a:r>
              <a:rPr lang="pl-PL" i="1" dirty="0"/>
              <a:t>f</a:t>
            </a:r>
            <a:r>
              <a:rPr lang="pl-PL" dirty="0"/>
              <a:t>(1) = </a:t>
            </a:r>
            <a:r>
              <a:rPr lang="pl-PL" i="1" dirty="0"/>
              <a:t>f</a:t>
            </a:r>
            <a:r>
              <a:rPr lang="pl-PL" dirty="0"/>
              <a:t>(2) = 	</a:t>
            </a:r>
            <a:r>
              <a:rPr lang="pl-PL" i="1" dirty="0"/>
              <a:t>u</a:t>
            </a:r>
            <a:r>
              <a:rPr lang="pl-PL" dirty="0"/>
              <a:t>.	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40129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033E11-9133-EC49-BA95-37A75DAE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Jenis-jenis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A7E5E-A707-494F-ABDD-66FE12801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 : </a:t>
            </a:r>
            <a:r>
              <a:rPr lang="en-US" b="1" dirty="0"/>
              <a:t>Z </a:t>
            </a:r>
            <a:r>
              <a:rPr lang="en-US" dirty="0">
                <a:sym typeface="Symbol" pitchFamily="2" charset="2"/>
              </a:rPr>
              <a:t></a:t>
            </a:r>
            <a:r>
              <a:rPr lang="en-US" dirty="0"/>
              <a:t> </a:t>
            </a:r>
            <a:r>
              <a:rPr lang="en-US" b="1" dirty="0"/>
              <a:t>Z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 + 1 dan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dirty="0"/>
              <a:t> – 1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satu-ke-satu</a:t>
            </a:r>
            <a:r>
              <a:rPr lang="en-US" dirty="0"/>
              <a:t>?</a:t>
            </a:r>
            <a:endParaRPr lang="en-ID" dirty="0"/>
          </a:p>
          <a:p>
            <a:r>
              <a:rPr lang="id-ID" dirty="0"/>
              <a:t>Penyelesaian:</a:t>
            </a:r>
            <a:endParaRPr lang="en-ID" dirty="0"/>
          </a:p>
          <a:p>
            <a:pPr lvl="1"/>
            <a:r>
              <a:rPr lang="id-ID" i="1" dirty="0" err="1"/>
              <a:t>f</a:t>
            </a:r>
            <a:r>
              <a:rPr lang="id-ID" dirty="0"/>
              <a:t>(</a:t>
            </a:r>
            <a:r>
              <a:rPr lang="id-ID" i="1" dirty="0"/>
              <a:t>x</a:t>
            </a:r>
            <a:r>
              <a:rPr lang="id-ID" dirty="0"/>
              <a:t>) = </a:t>
            </a:r>
            <a:r>
              <a:rPr lang="id-ID" i="1" dirty="0"/>
              <a:t>x</a:t>
            </a:r>
            <a:r>
              <a:rPr lang="id-ID" baseline="30000" dirty="0"/>
              <a:t>2</a:t>
            </a:r>
            <a:r>
              <a:rPr lang="id-ID" dirty="0"/>
              <a:t> + 1 bukan fungsi satu-ke-satu, karena untuk dua </a:t>
            </a:r>
            <a:r>
              <a:rPr lang="id-ID" i="1" dirty="0"/>
              <a:t>x</a:t>
            </a:r>
            <a:r>
              <a:rPr lang="id-ID" dirty="0"/>
              <a:t> yang bernilai mutlak sama tetapi tandanya berbeda nilai fungsinya sama, misalnya </a:t>
            </a:r>
            <a:r>
              <a:rPr lang="id-ID" i="1" dirty="0" err="1"/>
              <a:t>f</a:t>
            </a:r>
            <a:r>
              <a:rPr lang="id-ID" dirty="0"/>
              <a:t>(2) =   </a:t>
            </a:r>
            <a:r>
              <a:rPr lang="id-ID" i="1" dirty="0" err="1"/>
              <a:t>f</a:t>
            </a:r>
            <a:r>
              <a:rPr lang="id-ID" dirty="0"/>
              <a:t>(-2) = 5 padahal –2 </a:t>
            </a:r>
            <a:r>
              <a:rPr lang="en-US" dirty="0">
                <a:sym typeface="Symbol" pitchFamily="2" charset="2"/>
              </a:rPr>
              <a:t></a:t>
            </a:r>
            <a:r>
              <a:rPr lang="id-ID" dirty="0"/>
              <a:t> 2</a:t>
            </a:r>
          </a:p>
          <a:p>
            <a:pPr lvl="1"/>
            <a:r>
              <a:rPr lang="fi-FI" i="1" dirty="0"/>
              <a:t>f</a:t>
            </a:r>
            <a:r>
              <a:rPr lang="fi-FI" dirty="0"/>
              <a:t>(</a:t>
            </a:r>
            <a:r>
              <a:rPr lang="fi-FI" i="1" dirty="0"/>
              <a:t>x</a:t>
            </a:r>
            <a:r>
              <a:rPr lang="fi-FI" dirty="0"/>
              <a:t>) = </a:t>
            </a:r>
            <a:r>
              <a:rPr lang="fi-FI" i="1" dirty="0"/>
              <a:t>x</a:t>
            </a:r>
            <a:r>
              <a:rPr lang="fi-FI" dirty="0"/>
              <a:t> – 1 </a:t>
            </a:r>
            <a:r>
              <a:rPr lang="fi-FI" dirty="0" err="1"/>
              <a:t>adalah</a:t>
            </a:r>
            <a:r>
              <a:rPr lang="fi-FI" dirty="0"/>
              <a:t> </a:t>
            </a:r>
            <a:r>
              <a:rPr lang="fi-FI" dirty="0" err="1"/>
              <a:t>fungsi</a:t>
            </a:r>
            <a:r>
              <a:rPr lang="fi-FI" dirty="0"/>
              <a:t> satu-ke-satu </a:t>
            </a:r>
            <a:r>
              <a:rPr lang="fi-FI" dirty="0" err="1"/>
              <a:t>karena</a:t>
            </a:r>
            <a:r>
              <a:rPr lang="fi-FI" dirty="0"/>
              <a:t> </a:t>
            </a:r>
            <a:r>
              <a:rPr lang="fi-FI" dirty="0" err="1"/>
              <a:t>untuk</a:t>
            </a:r>
            <a:r>
              <a:rPr lang="fi-FI" dirty="0"/>
              <a:t> </a:t>
            </a:r>
            <a:r>
              <a:rPr lang="fi-FI" i="1" dirty="0"/>
              <a:t>a</a:t>
            </a:r>
            <a:r>
              <a:rPr lang="fi-FI" dirty="0"/>
              <a:t> </a:t>
            </a:r>
            <a:r>
              <a:rPr lang="en-US" dirty="0">
                <a:sym typeface="Symbol" pitchFamily="2" charset="2"/>
              </a:rPr>
              <a:t></a:t>
            </a:r>
            <a:r>
              <a:rPr lang="en-US" dirty="0"/>
              <a:t> </a:t>
            </a:r>
            <a:r>
              <a:rPr lang="fi-FI" i="1" dirty="0"/>
              <a:t>b</a:t>
            </a:r>
            <a:r>
              <a:rPr lang="fi-FI" dirty="0"/>
              <a:t>, </a:t>
            </a:r>
            <a:r>
              <a:rPr lang="fi-FI" i="1" dirty="0"/>
              <a:t>a</a:t>
            </a:r>
            <a:r>
              <a:rPr lang="fi-FI" dirty="0"/>
              <a:t> – 1 </a:t>
            </a:r>
            <a:r>
              <a:rPr lang="en-US" dirty="0">
                <a:sym typeface="Symbol" pitchFamily="2" charset="2"/>
              </a:rPr>
              <a:t></a:t>
            </a:r>
            <a:r>
              <a:rPr lang="en-US" dirty="0"/>
              <a:t> </a:t>
            </a:r>
            <a:r>
              <a:rPr lang="fi-FI" i="1" dirty="0"/>
              <a:t>b</a:t>
            </a:r>
            <a:r>
              <a:rPr lang="fi-FI" dirty="0"/>
              <a:t> – 1, </a:t>
            </a:r>
            <a:r>
              <a:rPr lang="fi-FI" dirty="0" err="1"/>
              <a:t>misalnya</a:t>
            </a:r>
            <a:r>
              <a:rPr lang="fi-FI" dirty="0"/>
              <a:t> </a:t>
            </a:r>
            <a:r>
              <a:rPr lang="fi-FI" dirty="0" err="1"/>
              <a:t>untuk</a:t>
            </a:r>
            <a:r>
              <a:rPr lang="fi-FI" dirty="0"/>
              <a:t> </a:t>
            </a:r>
            <a:r>
              <a:rPr lang="fi-FI" i="1" dirty="0"/>
              <a:t>x</a:t>
            </a:r>
            <a:r>
              <a:rPr lang="fi-FI" dirty="0"/>
              <a:t> = 2, </a:t>
            </a:r>
            <a:r>
              <a:rPr lang="fi-FI" i="1" dirty="0"/>
              <a:t>f</a:t>
            </a:r>
            <a:r>
              <a:rPr lang="fi-FI" dirty="0"/>
              <a:t>(2) = 1 </a:t>
            </a:r>
            <a:r>
              <a:rPr lang="fi-FI" dirty="0" err="1"/>
              <a:t>dan</a:t>
            </a:r>
            <a:r>
              <a:rPr lang="fi-FI" dirty="0"/>
              <a:t> </a:t>
            </a:r>
            <a:r>
              <a:rPr lang="fi-FI" dirty="0" err="1"/>
              <a:t>untuk</a:t>
            </a:r>
            <a:r>
              <a:rPr lang="fi-FI" dirty="0"/>
              <a:t> </a:t>
            </a:r>
            <a:r>
              <a:rPr lang="fi-FI" i="1" dirty="0"/>
              <a:t>x</a:t>
            </a:r>
            <a:r>
              <a:rPr lang="fi-FI" dirty="0"/>
              <a:t> = -2, </a:t>
            </a:r>
            <a:r>
              <a:rPr lang="fi-FI" i="1" dirty="0"/>
              <a:t>f</a:t>
            </a:r>
            <a:r>
              <a:rPr lang="fi-FI" dirty="0"/>
              <a:t>(-2) = -3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8726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033E11-9133-EC49-BA95-37A75DAE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Jenis-jenis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A7E5E-A707-494F-ABDD-66FE12801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ID" b="1" dirty="0" err="1"/>
              <a:t>Surjektif</a:t>
            </a:r>
            <a:endParaRPr lang="en-ID" b="1" dirty="0"/>
          </a:p>
          <a:p>
            <a:pPr lvl="0"/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dipetakan</a:t>
            </a:r>
            <a:r>
              <a:rPr lang="en-US" dirty="0"/>
              <a:t> </a:t>
            </a:r>
            <a:r>
              <a:rPr lang="en-US" b="1" dirty="0"/>
              <a:t>pada</a:t>
            </a:r>
            <a:r>
              <a:rPr lang="en-US" dirty="0"/>
              <a:t> (</a:t>
            </a:r>
            <a:r>
              <a:rPr lang="en-US" i="1" dirty="0"/>
              <a:t>onto</a:t>
            </a:r>
            <a:r>
              <a:rPr lang="en-US" dirty="0"/>
              <a:t>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 err="1"/>
              <a:t>surjektif</a:t>
            </a:r>
            <a:r>
              <a:rPr lang="en-US" dirty="0"/>
              <a:t> (</a:t>
            </a:r>
            <a:r>
              <a:rPr lang="en-US" i="1" dirty="0"/>
              <a:t>surjective</a:t>
            </a:r>
            <a:r>
              <a:rPr lang="en-US" dirty="0"/>
              <a:t>)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bayangan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.</a:t>
            </a:r>
          </a:p>
          <a:p>
            <a:pPr lvl="0"/>
            <a:r>
              <a:rPr lang="en-ID" dirty="0" err="1"/>
              <a:t>Dengan</a:t>
            </a:r>
            <a:r>
              <a:rPr lang="en-ID" dirty="0"/>
              <a:t> kata lain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i="1" dirty="0"/>
              <a:t>B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jelajah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i="1" dirty="0"/>
              <a:t>f</a:t>
            </a:r>
            <a:r>
              <a:rPr lang="en-ID" dirty="0"/>
              <a:t>.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i="1" dirty="0"/>
              <a:t>f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pada </a:t>
            </a:r>
            <a:r>
              <a:rPr lang="en-ID" dirty="0" err="1"/>
              <a:t>himpunan</a:t>
            </a:r>
            <a:r>
              <a:rPr lang="en-ID" dirty="0"/>
              <a:t> </a:t>
            </a:r>
            <a:r>
              <a:rPr lang="en-ID" i="1" dirty="0"/>
              <a:t>B</a:t>
            </a:r>
            <a:r>
              <a:rPr lang="en-ID" dirty="0"/>
              <a:t>. </a:t>
            </a:r>
          </a:p>
          <a:p>
            <a:pPr lvl="0"/>
            <a:endParaRPr lang="pt-BR" dirty="0"/>
          </a:p>
          <a:p>
            <a:endParaRPr lang="en-US" dirty="0">
              <a:cs typeface="Arial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8E6300F-7A87-1245-8E09-C2EBFF7F87F7}"/>
              </a:ext>
            </a:extLst>
          </p:cNvPr>
          <p:cNvGrpSpPr/>
          <p:nvPr/>
        </p:nvGrpSpPr>
        <p:grpSpPr>
          <a:xfrm>
            <a:off x="6924259" y="4204606"/>
            <a:ext cx="2454340" cy="1787979"/>
            <a:chOff x="6924259" y="4204606"/>
            <a:chExt cx="2454340" cy="178797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18CF6D-793F-9E42-A4A6-678EEED6784E}"/>
                </a:ext>
              </a:extLst>
            </p:cNvPr>
            <p:cNvSpPr/>
            <p:nvPr/>
          </p:nvSpPr>
          <p:spPr>
            <a:xfrm>
              <a:off x="6924259" y="4503447"/>
              <a:ext cx="774705" cy="148913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EF93C31-6325-3F41-B71C-1DEC9B49FD9B}"/>
                </a:ext>
              </a:extLst>
            </p:cNvPr>
            <p:cNvSpPr txBox="1"/>
            <p:nvPr/>
          </p:nvSpPr>
          <p:spPr>
            <a:xfrm>
              <a:off x="7059213" y="4683995"/>
              <a:ext cx="504791" cy="235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a •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B6028D-7170-ED47-8A85-91E8E9105D42}"/>
                </a:ext>
              </a:extLst>
            </p:cNvPr>
            <p:cNvSpPr txBox="1"/>
            <p:nvPr/>
          </p:nvSpPr>
          <p:spPr>
            <a:xfrm>
              <a:off x="7059213" y="5179193"/>
              <a:ext cx="504791" cy="235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c •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E56973A-E47D-D144-99BE-A3BF29D7C962}"/>
                </a:ext>
              </a:extLst>
            </p:cNvPr>
            <p:cNvSpPr txBox="1"/>
            <p:nvPr/>
          </p:nvSpPr>
          <p:spPr>
            <a:xfrm>
              <a:off x="7059213" y="5414955"/>
              <a:ext cx="504791" cy="235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d •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1BD7A2-A112-5F48-ACB2-4EEBA2F61BCB}"/>
                </a:ext>
              </a:extLst>
            </p:cNvPr>
            <p:cNvSpPr/>
            <p:nvPr/>
          </p:nvSpPr>
          <p:spPr>
            <a:xfrm>
              <a:off x="8240680" y="4500258"/>
              <a:ext cx="774705" cy="148913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86F5E3-E6BD-A74A-B2F2-F0B1D907600B}"/>
                </a:ext>
              </a:extLst>
            </p:cNvPr>
            <p:cNvSpPr txBox="1"/>
            <p:nvPr/>
          </p:nvSpPr>
          <p:spPr>
            <a:xfrm>
              <a:off x="8447266" y="5065282"/>
              <a:ext cx="931333" cy="235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•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ED2036-C0A6-EF47-A98D-F599CF8C0D2C}"/>
                </a:ext>
              </a:extLst>
            </p:cNvPr>
            <p:cNvSpPr txBox="1"/>
            <p:nvPr/>
          </p:nvSpPr>
          <p:spPr>
            <a:xfrm>
              <a:off x="8447266" y="5350439"/>
              <a:ext cx="931333" cy="235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• 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0EFC1BC-A8E8-8349-B78E-E0A4770B39AD}"/>
                </a:ext>
              </a:extLst>
            </p:cNvPr>
            <p:cNvSpPr txBox="1"/>
            <p:nvPr/>
          </p:nvSpPr>
          <p:spPr>
            <a:xfrm>
              <a:off x="8447266" y="4775583"/>
              <a:ext cx="931333" cy="235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• 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098414-2B4D-5045-984E-48C7591D396C}"/>
                </a:ext>
              </a:extLst>
            </p:cNvPr>
            <p:cNvSpPr txBox="1"/>
            <p:nvPr/>
          </p:nvSpPr>
          <p:spPr>
            <a:xfrm>
              <a:off x="7101948" y="4204606"/>
              <a:ext cx="419325" cy="235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89BB48-A5BD-E04D-A6B1-23E97F0842A1}"/>
                </a:ext>
              </a:extLst>
            </p:cNvPr>
            <p:cNvSpPr txBox="1"/>
            <p:nvPr/>
          </p:nvSpPr>
          <p:spPr>
            <a:xfrm>
              <a:off x="8403028" y="4212435"/>
              <a:ext cx="419325" cy="235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D167121-A245-134A-A9FA-08480737B2BA}"/>
                </a:ext>
              </a:extLst>
            </p:cNvPr>
            <p:cNvCxnSpPr>
              <a:cxnSpLocks/>
            </p:cNvCxnSpPr>
            <p:nvPr/>
          </p:nvCxnSpPr>
          <p:spPr>
            <a:xfrm>
              <a:off x="7399867" y="4844482"/>
              <a:ext cx="1172573" cy="937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C65625B-6922-FE44-A424-20D2BB0FAD45}"/>
                </a:ext>
              </a:extLst>
            </p:cNvPr>
            <p:cNvCxnSpPr>
              <a:cxnSpLocks/>
            </p:cNvCxnSpPr>
            <p:nvPr/>
          </p:nvCxnSpPr>
          <p:spPr>
            <a:xfrm>
              <a:off x="7430522" y="5085072"/>
              <a:ext cx="1141918" cy="4118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CFFD1BC-5823-494C-9793-61C571150012}"/>
                </a:ext>
              </a:extLst>
            </p:cNvPr>
            <p:cNvSpPr txBox="1"/>
            <p:nvPr/>
          </p:nvSpPr>
          <p:spPr>
            <a:xfrm>
              <a:off x="7059213" y="4942295"/>
              <a:ext cx="504791" cy="235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b •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D9CC25E-5605-FD4D-98B8-69F5728DC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8109" y="4926183"/>
              <a:ext cx="1144331" cy="4032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92D001-A1DD-D849-8F65-284BE795E351}"/>
              </a:ext>
            </a:extLst>
          </p:cNvPr>
          <p:cNvCxnSpPr>
            <a:cxnSpLocks/>
          </p:cNvCxnSpPr>
          <p:nvPr/>
        </p:nvCxnSpPr>
        <p:spPr>
          <a:xfrm flipV="1">
            <a:off x="7429405" y="5219984"/>
            <a:ext cx="1143035" cy="3473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912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033E11-9133-EC49-BA95-37A75DAE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Jenis-jenis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A7E5E-A707-494F-ABDD-66FE12801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 err="1"/>
              <a:t>Contoh</a:t>
            </a:r>
            <a:endParaRPr lang="pl-PL" b="1" dirty="0"/>
          </a:p>
          <a:p>
            <a:pPr lvl="1"/>
            <a:r>
              <a:rPr lang="pl-PL" dirty="0" err="1"/>
              <a:t>Relasi</a:t>
            </a:r>
            <a:r>
              <a:rPr lang="pl-PL" dirty="0"/>
              <a:t> </a:t>
            </a:r>
            <a:r>
              <a:rPr lang="es-ES" i="1" dirty="0"/>
              <a:t>f </a:t>
            </a:r>
            <a:r>
              <a:rPr lang="es-ES" dirty="0"/>
              <a:t>= {(1, </a:t>
            </a:r>
            <a:r>
              <a:rPr lang="es-ES" i="1" dirty="0"/>
              <a:t>u</a:t>
            </a:r>
            <a:r>
              <a:rPr lang="es-ES" dirty="0"/>
              <a:t>), (2, </a:t>
            </a:r>
            <a:r>
              <a:rPr lang="es-ES" i="1" dirty="0"/>
              <a:t>u</a:t>
            </a:r>
            <a:r>
              <a:rPr lang="es-ES" dirty="0"/>
              <a:t>), (3, </a:t>
            </a:r>
            <a:r>
              <a:rPr lang="es-ES" i="1" dirty="0"/>
              <a:t>v</a:t>
            </a:r>
            <a:r>
              <a:rPr lang="es-ES" dirty="0"/>
              <a:t>)}</a:t>
            </a:r>
            <a:r>
              <a:rPr lang="en-ID" dirty="0"/>
              <a:t> </a:t>
            </a:r>
            <a:endParaRPr lang="pl-PL" dirty="0"/>
          </a:p>
          <a:p>
            <a:pPr marL="455613" lvl="1" indent="0">
              <a:buNone/>
              <a:tabLst>
                <a:tab pos="708025" algn="l"/>
              </a:tabLst>
            </a:pPr>
            <a:r>
              <a:rPr lang="pl-PL" dirty="0"/>
              <a:t>	</a:t>
            </a:r>
            <a:r>
              <a:rPr lang="pl-PL" dirty="0" err="1"/>
              <a:t>dari</a:t>
            </a:r>
            <a:r>
              <a:rPr lang="pl-PL" dirty="0"/>
              <a:t> </a:t>
            </a:r>
            <a:r>
              <a:rPr lang="es-ES" i="1" dirty="0"/>
              <a:t>A</a:t>
            </a:r>
            <a:r>
              <a:rPr lang="es-ES" dirty="0"/>
              <a:t> = {1, 2, 3} </a:t>
            </a:r>
            <a:r>
              <a:rPr lang="es-ES" dirty="0" err="1"/>
              <a:t>ke</a:t>
            </a:r>
            <a:r>
              <a:rPr lang="es-ES" dirty="0"/>
              <a:t> </a:t>
            </a:r>
            <a:r>
              <a:rPr lang="es-ES" i="1" dirty="0"/>
              <a:t>B</a:t>
            </a:r>
            <a:r>
              <a:rPr lang="es-ES" dirty="0"/>
              <a:t> = {</a:t>
            </a:r>
            <a:r>
              <a:rPr lang="es-ES" i="1" dirty="0"/>
              <a:t>u</a:t>
            </a:r>
            <a:r>
              <a:rPr lang="es-ES" dirty="0"/>
              <a:t>, </a:t>
            </a:r>
            <a:r>
              <a:rPr lang="es-ES" i="1" dirty="0"/>
              <a:t>v</a:t>
            </a:r>
            <a:r>
              <a:rPr lang="es-ES" dirty="0"/>
              <a:t>, </a:t>
            </a:r>
            <a:r>
              <a:rPr lang="es-ES" i="1" dirty="0"/>
              <a:t>w</a:t>
            </a:r>
            <a:r>
              <a:rPr lang="es-ES" dirty="0"/>
              <a:t>} </a:t>
            </a:r>
            <a:r>
              <a:rPr lang="es-ES" dirty="0" err="1"/>
              <a:t>bukan</a:t>
            </a:r>
            <a:r>
              <a:rPr lang="es-ES" dirty="0"/>
              <a:t> </a:t>
            </a:r>
            <a:r>
              <a:rPr lang="es-ES" dirty="0" err="1"/>
              <a:t>fungsi</a:t>
            </a:r>
            <a:r>
              <a:rPr lang="es-ES" dirty="0"/>
              <a:t> pada </a:t>
            </a:r>
            <a:r>
              <a:rPr lang="es-ES" dirty="0" err="1"/>
              <a:t>karena</a:t>
            </a:r>
            <a:r>
              <a:rPr lang="es-ES" dirty="0"/>
              <a:t> </a:t>
            </a:r>
            <a:r>
              <a:rPr lang="es-ES" i="1" dirty="0"/>
              <a:t>w</a:t>
            </a:r>
            <a:r>
              <a:rPr lang="es-ES" dirty="0"/>
              <a:t> </a:t>
            </a:r>
            <a:r>
              <a:rPr lang="es-ES" dirty="0" err="1"/>
              <a:t>tidak</a:t>
            </a:r>
            <a:r>
              <a:rPr lang="es-ES" dirty="0"/>
              <a:t> </a:t>
            </a:r>
            <a:r>
              <a:rPr lang="es-ES" dirty="0" err="1"/>
              <a:t>termasuk</a:t>
            </a:r>
            <a:r>
              <a:rPr lang="es-ES" dirty="0"/>
              <a:t> 	</a:t>
            </a:r>
            <a:r>
              <a:rPr lang="es-ES" dirty="0" err="1"/>
              <a:t>jelajah</a:t>
            </a:r>
            <a:r>
              <a:rPr lang="es-ES" dirty="0"/>
              <a:t> </a:t>
            </a:r>
            <a:r>
              <a:rPr lang="es-ES" dirty="0" err="1"/>
              <a:t>dari</a:t>
            </a:r>
            <a:r>
              <a:rPr lang="es-ES" dirty="0"/>
              <a:t> </a:t>
            </a:r>
            <a:r>
              <a:rPr lang="es-ES" i="1" dirty="0"/>
              <a:t>f</a:t>
            </a:r>
            <a:endParaRPr lang="en-ID" dirty="0"/>
          </a:p>
          <a:p>
            <a:pPr lvl="1"/>
            <a:endParaRPr lang="en-ID" dirty="0"/>
          </a:p>
          <a:p>
            <a:pPr lvl="1"/>
            <a:r>
              <a:rPr lang="pl-PL" dirty="0" err="1"/>
              <a:t>Relasi</a:t>
            </a:r>
            <a:r>
              <a:rPr lang="pl-PL" dirty="0"/>
              <a:t> </a:t>
            </a:r>
            <a:r>
              <a:rPr lang="pl-PL" i="1" dirty="0"/>
              <a:t>f </a:t>
            </a:r>
            <a:r>
              <a:rPr lang="pl-PL" dirty="0"/>
              <a:t>= {(1, </a:t>
            </a:r>
            <a:r>
              <a:rPr lang="pl-PL" i="1" dirty="0"/>
              <a:t>w</a:t>
            </a:r>
            <a:r>
              <a:rPr lang="pl-PL" dirty="0"/>
              <a:t>), (2, </a:t>
            </a:r>
            <a:r>
              <a:rPr lang="pl-PL" i="1" dirty="0"/>
              <a:t>u</a:t>
            </a:r>
            <a:r>
              <a:rPr lang="pl-PL" dirty="0"/>
              <a:t>), (3, </a:t>
            </a:r>
            <a:r>
              <a:rPr lang="pl-PL" i="1" dirty="0"/>
              <a:t>v</a:t>
            </a:r>
            <a:r>
              <a:rPr lang="pl-PL" dirty="0"/>
              <a:t>)}</a:t>
            </a:r>
            <a:r>
              <a:rPr lang="en-ID" dirty="0"/>
              <a:t> </a:t>
            </a:r>
            <a:endParaRPr lang="pl-PL" dirty="0"/>
          </a:p>
          <a:p>
            <a:pPr marL="455613" lvl="1" indent="0">
              <a:buNone/>
              <a:tabLst>
                <a:tab pos="708025" algn="l"/>
              </a:tabLst>
            </a:pPr>
            <a:r>
              <a:rPr lang="pl-PL" dirty="0"/>
              <a:t>	</a:t>
            </a:r>
            <a:r>
              <a:rPr lang="pl-PL" dirty="0" err="1"/>
              <a:t>dari</a:t>
            </a:r>
            <a:r>
              <a:rPr lang="pl-PL" dirty="0"/>
              <a:t> </a:t>
            </a:r>
            <a:r>
              <a:rPr lang="pl-PL" i="1" dirty="0"/>
              <a:t>A</a:t>
            </a:r>
            <a:r>
              <a:rPr lang="pl-PL" dirty="0"/>
              <a:t> = {1, 2, 3} </a:t>
            </a:r>
            <a:r>
              <a:rPr lang="pl-PL" dirty="0" err="1"/>
              <a:t>ke</a:t>
            </a:r>
            <a:r>
              <a:rPr lang="pl-PL" dirty="0"/>
              <a:t> </a:t>
            </a:r>
            <a:r>
              <a:rPr lang="pl-PL" i="1" dirty="0"/>
              <a:t>B</a:t>
            </a:r>
            <a:r>
              <a:rPr lang="pl-PL" dirty="0"/>
              <a:t> = {</a:t>
            </a:r>
            <a:r>
              <a:rPr lang="pl-PL" i="1" dirty="0"/>
              <a:t>u</a:t>
            </a:r>
            <a:r>
              <a:rPr lang="pl-PL" dirty="0"/>
              <a:t>, </a:t>
            </a:r>
            <a:r>
              <a:rPr lang="pl-PL" i="1" dirty="0"/>
              <a:t>v</a:t>
            </a:r>
            <a:r>
              <a:rPr lang="pl-PL" dirty="0"/>
              <a:t>, </a:t>
            </a:r>
            <a:r>
              <a:rPr lang="pl-PL" i="1" dirty="0"/>
              <a:t>w</a:t>
            </a:r>
            <a:r>
              <a:rPr lang="pl-PL" dirty="0"/>
              <a:t>} </a:t>
            </a:r>
            <a:r>
              <a:rPr lang="pl-PL" dirty="0" err="1"/>
              <a:t>merupakan</a:t>
            </a:r>
            <a:r>
              <a:rPr lang="pl-PL" dirty="0"/>
              <a:t> </a:t>
            </a:r>
            <a:r>
              <a:rPr lang="pl-PL" dirty="0" err="1"/>
              <a:t>fungsi</a:t>
            </a:r>
            <a:r>
              <a:rPr lang="pl-PL" dirty="0"/>
              <a:t> pada </a:t>
            </a:r>
            <a:r>
              <a:rPr lang="pl-PL" dirty="0" err="1"/>
              <a:t>karena</a:t>
            </a:r>
            <a:r>
              <a:rPr lang="pl-PL" dirty="0"/>
              <a:t> </a:t>
            </a:r>
            <a:r>
              <a:rPr lang="pl-PL" dirty="0" err="1"/>
              <a:t>semua</a:t>
            </a:r>
            <a:r>
              <a:rPr lang="pl-PL" dirty="0"/>
              <a:t> 	</a:t>
            </a:r>
            <a:r>
              <a:rPr lang="pl-PL" dirty="0" err="1"/>
              <a:t>anggota</a:t>
            </a:r>
            <a:r>
              <a:rPr lang="pl-PL" dirty="0"/>
              <a:t> </a:t>
            </a:r>
            <a:r>
              <a:rPr lang="pl-PL" i="1" dirty="0"/>
              <a:t>B</a:t>
            </a:r>
            <a:r>
              <a:rPr lang="pl-PL" dirty="0"/>
              <a:t> </a:t>
            </a:r>
            <a:r>
              <a:rPr lang="pl-PL" dirty="0" err="1"/>
              <a:t>merupakan</a:t>
            </a:r>
            <a:r>
              <a:rPr lang="pl-PL" dirty="0"/>
              <a:t> </a:t>
            </a:r>
            <a:r>
              <a:rPr lang="pl-PL" dirty="0" err="1"/>
              <a:t>jelajah</a:t>
            </a:r>
            <a:r>
              <a:rPr lang="pl-PL" dirty="0"/>
              <a:t> </a:t>
            </a:r>
            <a:r>
              <a:rPr lang="pl-PL" dirty="0" err="1"/>
              <a:t>dari</a:t>
            </a:r>
            <a:r>
              <a:rPr lang="pl-PL" dirty="0"/>
              <a:t> </a:t>
            </a:r>
            <a:r>
              <a:rPr lang="pl-PL" i="1" dirty="0"/>
              <a:t>f</a:t>
            </a:r>
            <a:r>
              <a:rPr lang="pl-PL" dirty="0"/>
              <a:t>	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86360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033E11-9133-EC49-BA95-37A75DAE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Jenis-jenis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A7E5E-A707-494F-ABDD-66FE12801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 : </a:t>
            </a:r>
            <a:r>
              <a:rPr lang="en-US" b="1" dirty="0"/>
              <a:t>Z </a:t>
            </a:r>
            <a:r>
              <a:rPr lang="en-US" dirty="0">
                <a:sym typeface="Symbol" pitchFamily="2" charset="2"/>
              </a:rPr>
              <a:t></a:t>
            </a:r>
            <a:r>
              <a:rPr lang="en-US" dirty="0"/>
              <a:t> </a:t>
            </a:r>
            <a:r>
              <a:rPr lang="en-US" b="1" dirty="0"/>
              <a:t>Z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 + 1 dan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dirty="0"/>
              <a:t> – 1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pada?</a:t>
            </a:r>
            <a:endParaRPr lang="en-ID" dirty="0"/>
          </a:p>
          <a:p>
            <a:r>
              <a:rPr lang="id-ID" dirty="0"/>
              <a:t>Penyelesaian:</a:t>
            </a:r>
            <a:endParaRPr lang="en-ID" dirty="0"/>
          </a:p>
          <a:p>
            <a:pPr lvl="1"/>
            <a:r>
              <a:rPr lang="id-ID" i="1" dirty="0" err="1"/>
              <a:t>f</a:t>
            </a:r>
            <a:r>
              <a:rPr lang="id-ID" dirty="0"/>
              <a:t>(</a:t>
            </a:r>
            <a:r>
              <a:rPr lang="id-ID" i="1" dirty="0"/>
              <a:t>x</a:t>
            </a:r>
            <a:r>
              <a:rPr lang="id-ID" dirty="0"/>
              <a:t>) = </a:t>
            </a:r>
            <a:r>
              <a:rPr lang="id-ID" i="1" dirty="0"/>
              <a:t>x</a:t>
            </a:r>
            <a:r>
              <a:rPr lang="id-ID" baseline="30000" dirty="0"/>
              <a:t>2</a:t>
            </a:r>
            <a:r>
              <a:rPr lang="id-ID" dirty="0"/>
              <a:t> + 1 bukan fungsi pada, karena tidak semua nilai bilangan bulat merupakan jelajah dari </a:t>
            </a:r>
            <a:r>
              <a:rPr lang="id-ID" i="1" dirty="0" err="1"/>
              <a:t>f</a:t>
            </a:r>
            <a:r>
              <a:rPr lang="en-ID" dirty="0"/>
              <a:t> </a:t>
            </a:r>
            <a:endParaRPr lang="id-ID" dirty="0"/>
          </a:p>
          <a:p>
            <a:pPr lvl="1"/>
            <a:r>
              <a:rPr lang="fi-FI" i="1" dirty="0"/>
              <a:t>f</a:t>
            </a:r>
            <a:r>
              <a:rPr lang="fi-FI" dirty="0"/>
              <a:t>(</a:t>
            </a:r>
            <a:r>
              <a:rPr lang="fi-FI" i="1" dirty="0"/>
              <a:t>x</a:t>
            </a:r>
            <a:r>
              <a:rPr lang="fi-FI" dirty="0"/>
              <a:t>) = </a:t>
            </a:r>
            <a:r>
              <a:rPr lang="fi-FI" i="1" dirty="0"/>
              <a:t>x</a:t>
            </a:r>
            <a:r>
              <a:rPr lang="fi-FI" dirty="0"/>
              <a:t> – 1 </a:t>
            </a:r>
            <a:r>
              <a:rPr lang="id-ID" dirty="0"/>
              <a:t>adalah fungsi pada karena untuk setiap bilangan bulat </a:t>
            </a:r>
            <a:r>
              <a:rPr lang="id-ID" i="1" dirty="0" err="1"/>
              <a:t>y</a:t>
            </a:r>
            <a:r>
              <a:rPr lang="id-ID" dirty="0"/>
              <a:t>, selalu ada nilai </a:t>
            </a:r>
            <a:r>
              <a:rPr lang="id-ID" i="1" dirty="0"/>
              <a:t>x</a:t>
            </a:r>
            <a:r>
              <a:rPr lang="id-ID" dirty="0"/>
              <a:t> yang memenuhi, yaitu </a:t>
            </a:r>
            <a:r>
              <a:rPr lang="id-ID" i="1" dirty="0" err="1"/>
              <a:t>y</a:t>
            </a:r>
            <a:r>
              <a:rPr lang="id-ID" dirty="0"/>
              <a:t> = </a:t>
            </a:r>
            <a:r>
              <a:rPr lang="id-ID" i="1" dirty="0"/>
              <a:t>x</a:t>
            </a:r>
            <a:r>
              <a:rPr lang="id-ID" dirty="0"/>
              <a:t> – 1 akan dipenuhi untuk </a:t>
            </a:r>
            <a:r>
              <a:rPr lang="id-ID" i="1" dirty="0"/>
              <a:t>x</a:t>
            </a:r>
            <a:r>
              <a:rPr lang="id-ID" dirty="0"/>
              <a:t> = </a:t>
            </a:r>
            <a:r>
              <a:rPr lang="id-ID" i="1" dirty="0" err="1"/>
              <a:t>y</a:t>
            </a:r>
            <a:r>
              <a:rPr lang="id-ID" dirty="0"/>
              <a:t> + 1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17836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033E11-9133-EC49-BA95-37A75DAE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Jenis-jenis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A7E5E-A707-494F-ABDD-66FE12801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ID" b="1" dirty="0" err="1"/>
              <a:t>Bijektif</a:t>
            </a:r>
            <a:endParaRPr lang="en-ID" b="1" dirty="0"/>
          </a:p>
          <a:p>
            <a:pPr lvl="0"/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b="1" dirty="0" err="1"/>
              <a:t>berkoresponden</a:t>
            </a:r>
            <a:r>
              <a:rPr lang="en-US" b="1" dirty="0"/>
              <a:t> </a:t>
            </a:r>
            <a:r>
              <a:rPr lang="en-US" b="1" dirty="0" err="1"/>
              <a:t>satu-ke-satu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 err="1"/>
              <a:t>bijeksi</a:t>
            </a:r>
            <a:r>
              <a:rPr lang="en-US" dirty="0"/>
              <a:t> (</a:t>
            </a:r>
            <a:r>
              <a:rPr lang="en-US" i="1" dirty="0"/>
              <a:t>bijection</a:t>
            </a:r>
            <a:r>
              <a:rPr lang="en-US" dirty="0"/>
              <a:t>)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satu-ke-satu</a:t>
            </a:r>
            <a:r>
              <a:rPr lang="en-US" dirty="0"/>
              <a:t> dan juga </a:t>
            </a:r>
            <a:r>
              <a:rPr lang="en-US" dirty="0" err="1"/>
              <a:t>fungsi</a:t>
            </a:r>
            <a:r>
              <a:rPr lang="en-US" dirty="0"/>
              <a:t> pada. </a:t>
            </a:r>
            <a:endParaRPr lang="en-ID" dirty="0"/>
          </a:p>
          <a:p>
            <a:r>
              <a:rPr lang="id-ID" dirty="0"/>
              <a:t>Contoh:</a:t>
            </a:r>
          </a:p>
          <a:p>
            <a:pPr lvl="1"/>
            <a:r>
              <a:rPr lang="id-ID" dirty="0" err="1"/>
              <a:t>R</a:t>
            </a:r>
            <a:r>
              <a:rPr lang="pl-PL" dirty="0" err="1"/>
              <a:t>elasi</a:t>
            </a:r>
            <a:r>
              <a:rPr lang="pl-PL" dirty="0"/>
              <a:t> </a:t>
            </a:r>
            <a:r>
              <a:rPr lang="pl-PL" i="1" dirty="0"/>
              <a:t>f </a:t>
            </a:r>
            <a:r>
              <a:rPr lang="pl-PL" dirty="0"/>
              <a:t>= {(1, </a:t>
            </a:r>
            <a:r>
              <a:rPr lang="pl-PL" i="1" dirty="0"/>
              <a:t>u</a:t>
            </a:r>
            <a:r>
              <a:rPr lang="pl-PL" dirty="0"/>
              <a:t>), (2, </a:t>
            </a:r>
            <a:r>
              <a:rPr lang="pl-PL" i="1" dirty="0"/>
              <a:t>w</a:t>
            </a:r>
            <a:r>
              <a:rPr lang="pl-PL" dirty="0"/>
              <a:t>), (3, </a:t>
            </a:r>
            <a:r>
              <a:rPr lang="pl-PL" i="1" dirty="0"/>
              <a:t>v</a:t>
            </a:r>
            <a:r>
              <a:rPr lang="pl-PL" dirty="0"/>
              <a:t>)}</a:t>
            </a:r>
          </a:p>
          <a:p>
            <a:pPr marL="455613" lvl="1" indent="0">
              <a:buNone/>
              <a:tabLst>
                <a:tab pos="708025" algn="l"/>
              </a:tabLst>
            </a:pPr>
            <a:r>
              <a:rPr lang="pl-PL" dirty="0"/>
              <a:t>	</a:t>
            </a:r>
            <a:r>
              <a:rPr lang="pl-PL" dirty="0" err="1"/>
              <a:t>dari</a:t>
            </a:r>
            <a:r>
              <a:rPr lang="pl-PL" dirty="0"/>
              <a:t> </a:t>
            </a:r>
            <a:r>
              <a:rPr lang="pl-PL" i="1" dirty="0"/>
              <a:t>A</a:t>
            </a:r>
            <a:r>
              <a:rPr lang="pl-PL" dirty="0"/>
              <a:t> = {1, 2, 3} </a:t>
            </a:r>
            <a:r>
              <a:rPr lang="pl-PL" dirty="0" err="1"/>
              <a:t>ke</a:t>
            </a:r>
            <a:r>
              <a:rPr lang="pl-PL" dirty="0"/>
              <a:t> </a:t>
            </a:r>
            <a:r>
              <a:rPr lang="pl-PL" i="1" dirty="0"/>
              <a:t>B</a:t>
            </a:r>
            <a:r>
              <a:rPr lang="pl-PL" dirty="0"/>
              <a:t> = {</a:t>
            </a:r>
            <a:r>
              <a:rPr lang="pl-PL" i="1" dirty="0"/>
              <a:t>u</a:t>
            </a:r>
            <a:r>
              <a:rPr lang="pl-PL" dirty="0"/>
              <a:t>, </a:t>
            </a:r>
            <a:r>
              <a:rPr lang="pl-PL" i="1" dirty="0"/>
              <a:t>v</a:t>
            </a:r>
            <a:r>
              <a:rPr lang="pl-PL" dirty="0"/>
              <a:t>, </a:t>
            </a:r>
            <a:r>
              <a:rPr lang="pl-PL" i="1" dirty="0"/>
              <a:t>w</a:t>
            </a:r>
            <a:r>
              <a:rPr lang="pl-PL" dirty="0"/>
              <a:t>} </a:t>
            </a:r>
            <a:r>
              <a:rPr lang="pl-PL" dirty="0" err="1"/>
              <a:t>adalah</a:t>
            </a:r>
            <a:r>
              <a:rPr lang="pl-PL" dirty="0"/>
              <a:t> </a:t>
            </a:r>
            <a:r>
              <a:rPr lang="pl-PL" dirty="0" err="1"/>
              <a:t>fungsi</a:t>
            </a:r>
            <a:r>
              <a:rPr lang="pl-PL" dirty="0"/>
              <a:t> </a:t>
            </a:r>
            <a:r>
              <a:rPr lang="pl-PL" dirty="0" err="1"/>
              <a:t>yang</a:t>
            </a:r>
            <a:r>
              <a:rPr lang="pl-PL" dirty="0"/>
              <a:t> </a:t>
            </a:r>
            <a:r>
              <a:rPr lang="pl-PL" dirty="0" err="1"/>
              <a:t>berkoresponden</a:t>
            </a:r>
            <a:r>
              <a:rPr lang="pl-PL" dirty="0"/>
              <a:t> </a:t>
            </a:r>
            <a:r>
              <a:rPr lang="pl-PL" dirty="0" err="1"/>
              <a:t>satu-ke</a:t>
            </a:r>
            <a:r>
              <a:rPr lang="pl-PL" dirty="0"/>
              <a:t>-	</a:t>
            </a:r>
            <a:r>
              <a:rPr lang="pl-PL" dirty="0" err="1"/>
              <a:t>satu</a:t>
            </a:r>
            <a:r>
              <a:rPr lang="pl-PL" dirty="0"/>
              <a:t>, </a:t>
            </a:r>
            <a:r>
              <a:rPr lang="pl-PL" dirty="0" err="1"/>
              <a:t>karena</a:t>
            </a:r>
            <a:r>
              <a:rPr lang="pl-PL" dirty="0"/>
              <a:t> </a:t>
            </a:r>
            <a:r>
              <a:rPr lang="pl-PL" i="1" dirty="0"/>
              <a:t>f</a:t>
            </a:r>
            <a:r>
              <a:rPr lang="pl-PL" dirty="0"/>
              <a:t> </a:t>
            </a:r>
            <a:r>
              <a:rPr lang="pl-PL" dirty="0" err="1"/>
              <a:t>adalah</a:t>
            </a:r>
            <a:r>
              <a:rPr lang="pl-PL" dirty="0"/>
              <a:t> </a:t>
            </a:r>
            <a:r>
              <a:rPr lang="pl-PL" dirty="0" err="1"/>
              <a:t>fungsi</a:t>
            </a:r>
            <a:r>
              <a:rPr lang="pl-PL" dirty="0"/>
              <a:t> </a:t>
            </a:r>
            <a:r>
              <a:rPr lang="pl-PL" dirty="0" err="1"/>
              <a:t>satu-ke-satu</a:t>
            </a:r>
            <a:r>
              <a:rPr lang="pl-PL" dirty="0"/>
              <a:t> </a:t>
            </a:r>
            <a:r>
              <a:rPr lang="pl-PL" dirty="0" err="1"/>
              <a:t>maupun</a:t>
            </a:r>
            <a:r>
              <a:rPr lang="pl-PL" dirty="0"/>
              <a:t> </a:t>
            </a:r>
            <a:r>
              <a:rPr lang="pl-PL" dirty="0" err="1"/>
              <a:t>fungsi</a:t>
            </a:r>
            <a:r>
              <a:rPr lang="pl-PL" dirty="0"/>
              <a:t> pada.</a:t>
            </a:r>
          </a:p>
          <a:p>
            <a:pPr marL="715963" lvl="1" indent="-268288"/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dirty="0"/>
              <a:t>-1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berkoresponden</a:t>
            </a:r>
            <a:r>
              <a:rPr lang="en-US" dirty="0"/>
              <a:t> </a:t>
            </a:r>
            <a:r>
              <a:rPr lang="en-US" dirty="0" err="1"/>
              <a:t>satu-ke-satu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satu-ke-satu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pada.</a:t>
            </a:r>
            <a:r>
              <a:rPr lang="en-ID" dirty="0"/>
              <a:t> </a:t>
            </a:r>
            <a:r>
              <a:rPr lang="pl-PL" dirty="0"/>
              <a:t> 								             		</a:t>
            </a:r>
            <a:endParaRPr lang="en-ID" dirty="0"/>
          </a:p>
          <a:p>
            <a:pPr lvl="0"/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521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033E11-9133-EC49-BA95-37A75DAE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Jenis-jenis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endParaRPr lang="en-US" b="1" dirty="0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6A995C4-84C5-EF43-BE7F-2B243A756A31}"/>
              </a:ext>
            </a:extLst>
          </p:cNvPr>
          <p:cNvGrpSpPr/>
          <p:nvPr/>
        </p:nvGrpSpPr>
        <p:grpSpPr>
          <a:xfrm>
            <a:off x="6204266" y="2450026"/>
            <a:ext cx="2454340" cy="1787979"/>
            <a:chOff x="6614016" y="2408463"/>
            <a:chExt cx="2454340" cy="178797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0BF5239-B3B1-5740-88D1-8B3CBEBF6331}"/>
                </a:ext>
              </a:extLst>
            </p:cNvPr>
            <p:cNvSpPr/>
            <p:nvPr/>
          </p:nvSpPr>
          <p:spPr>
            <a:xfrm>
              <a:off x="6614016" y="2707304"/>
              <a:ext cx="774705" cy="148913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C4265A-5AC5-384B-97CC-49421CA893E8}"/>
                </a:ext>
              </a:extLst>
            </p:cNvPr>
            <p:cNvSpPr txBox="1"/>
            <p:nvPr/>
          </p:nvSpPr>
          <p:spPr>
            <a:xfrm>
              <a:off x="6748970" y="2887852"/>
              <a:ext cx="504791" cy="235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a •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6789EC-8121-6E4E-BFB1-1581CF28EBB8}"/>
                </a:ext>
              </a:extLst>
            </p:cNvPr>
            <p:cNvSpPr txBox="1"/>
            <p:nvPr/>
          </p:nvSpPr>
          <p:spPr>
            <a:xfrm>
              <a:off x="6737629" y="3391609"/>
              <a:ext cx="504791" cy="235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c •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926234-E0DA-4146-BD25-494FC3CA8DEA}"/>
                </a:ext>
              </a:extLst>
            </p:cNvPr>
            <p:cNvSpPr txBox="1"/>
            <p:nvPr/>
          </p:nvSpPr>
          <p:spPr>
            <a:xfrm>
              <a:off x="6748970" y="3618812"/>
              <a:ext cx="504791" cy="235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d •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8ADDF00-9255-3042-AC5C-3E0F10905C4F}"/>
                </a:ext>
              </a:extLst>
            </p:cNvPr>
            <p:cNvSpPr/>
            <p:nvPr/>
          </p:nvSpPr>
          <p:spPr>
            <a:xfrm>
              <a:off x="7930437" y="2704115"/>
              <a:ext cx="774705" cy="148913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76EABE-0CC4-D746-8B68-FFB310CAC51A}"/>
                </a:ext>
              </a:extLst>
            </p:cNvPr>
            <p:cNvSpPr txBox="1"/>
            <p:nvPr/>
          </p:nvSpPr>
          <p:spPr>
            <a:xfrm>
              <a:off x="8137023" y="3269139"/>
              <a:ext cx="931333" cy="235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• 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409BF6A-D225-3E4E-A7FD-560E126EEC63}"/>
                </a:ext>
              </a:extLst>
            </p:cNvPr>
            <p:cNvSpPr txBox="1"/>
            <p:nvPr/>
          </p:nvSpPr>
          <p:spPr>
            <a:xfrm>
              <a:off x="8137023" y="3554296"/>
              <a:ext cx="931333" cy="235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• 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1A1FE0-26B9-D443-A3C9-0A0AE23544F8}"/>
                </a:ext>
              </a:extLst>
            </p:cNvPr>
            <p:cNvSpPr txBox="1"/>
            <p:nvPr/>
          </p:nvSpPr>
          <p:spPr>
            <a:xfrm>
              <a:off x="8137023" y="2979440"/>
              <a:ext cx="931333" cy="235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• 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995682-9C57-6C48-BA3F-5D23451F74E6}"/>
                </a:ext>
              </a:extLst>
            </p:cNvPr>
            <p:cNvSpPr txBox="1"/>
            <p:nvPr/>
          </p:nvSpPr>
          <p:spPr>
            <a:xfrm>
              <a:off x="6791705" y="2408463"/>
              <a:ext cx="419325" cy="235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D8D36E1-E1EC-194D-BC44-D1F0870E9E9E}"/>
                </a:ext>
              </a:extLst>
            </p:cNvPr>
            <p:cNvSpPr txBox="1"/>
            <p:nvPr/>
          </p:nvSpPr>
          <p:spPr>
            <a:xfrm>
              <a:off x="8092785" y="2416292"/>
              <a:ext cx="419325" cy="235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6250752-6D90-0C48-9E02-47E065F344BE}"/>
                </a:ext>
              </a:extLst>
            </p:cNvPr>
            <p:cNvCxnSpPr>
              <a:cxnSpLocks/>
            </p:cNvCxnSpPr>
            <p:nvPr/>
          </p:nvCxnSpPr>
          <p:spPr>
            <a:xfrm>
              <a:off x="7117866" y="3019497"/>
              <a:ext cx="1144331" cy="3924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AED5C96-C4F3-0546-AAC3-79BCD7EAA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0279" y="3128904"/>
              <a:ext cx="1141918" cy="1600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F92EFC0-C460-E64C-ABF1-FC2BF4AA4A0D}"/>
                </a:ext>
              </a:extLst>
            </p:cNvPr>
            <p:cNvSpPr txBox="1"/>
            <p:nvPr/>
          </p:nvSpPr>
          <p:spPr>
            <a:xfrm>
              <a:off x="6748970" y="3146152"/>
              <a:ext cx="504791" cy="235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b •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0C89327-CC2A-8649-BE04-8709625DBFEC}"/>
                </a:ext>
              </a:extLst>
            </p:cNvPr>
            <p:cNvCxnSpPr>
              <a:cxnSpLocks/>
            </p:cNvCxnSpPr>
            <p:nvPr/>
          </p:nvCxnSpPr>
          <p:spPr>
            <a:xfrm>
              <a:off x="7117866" y="3533264"/>
              <a:ext cx="1144331" cy="173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2A99F27-7D9F-084D-9006-87C9DD204C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4960" y="3440273"/>
              <a:ext cx="1137237" cy="3364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F6D06A8F-678F-1F4E-B776-9998DE8598A4}"/>
              </a:ext>
            </a:extLst>
          </p:cNvPr>
          <p:cNvGrpSpPr/>
          <p:nvPr/>
        </p:nvGrpSpPr>
        <p:grpSpPr>
          <a:xfrm>
            <a:off x="1328013" y="2439008"/>
            <a:ext cx="2139714" cy="1787979"/>
            <a:chOff x="1432034" y="2454259"/>
            <a:chExt cx="2139714" cy="178797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E25D5D7-80D4-A044-AB87-FA8BFB10A225}"/>
                </a:ext>
              </a:extLst>
            </p:cNvPr>
            <p:cNvSpPr/>
            <p:nvPr/>
          </p:nvSpPr>
          <p:spPr>
            <a:xfrm>
              <a:off x="2797043" y="2753100"/>
              <a:ext cx="774705" cy="148913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D1A34F7-8DF5-A64B-99FC-79052A27092D}"/>
                </a:ext>
              </a:extLst>
            </p:cNvPr>
            <p:cNvSpPr txBox="1"/>
            <p:nvPr/>
          </p:nvSpPr>
          <p:spPr>
            <a:xfrm>
              <a:off x="3006466" y="2940187"/>
              <a:ext cx="5047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• 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50F1B1-2AAB-A347-92FC-DF35A2373963}"/>
                </a:ext>
              </a:extLst>
            </p:cNvPr>
            <p:cNvSpPr txBox="1"/>
            <p:nvPr/>
          </p:nvSpPr>
          <p:spPr>
            <a:xfrm>
              <a:off x="2990328" y="3442594"/>
              <a:ext cx="5047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• 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DA3E24-AF1D-FC40-88B7-72504980B96B}"/>
                </a:ext>
              </a:extLst>
            </p:cNvPr>
            <p:cNvSpPr txBox="1"/>
            <p:nvPr/>
          </p:nvSpPr>
          <p:spPr>
            <a:xfrm>
              <a:off x="2990327" y="3683194"/>
              <a:ext cx="5047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• 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995A7BF-FBFD-B94F-AA04-C02873B24A45}"/>
                </a:ext>
              </a:extLst>
            </p:cNvPr>
            <p:cNvSpPr txBox="1"/>
            <p:nvPr/>
          </p:nvSpPr>
          <p:spPr>
            <a:xfrm>
              <a:off x="1638620" y="3318124"/>
              <a:ext cx="931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 •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469B31-29DA-574C-BBCB-4F2EC6154952}"/>
                </a:ext>
              </a:extLst>
            </p:cNvPr>
            <p:cNvSpPr txBox="1"/>
            <p:nvPr/>
          </p:nvSpPr>
          <p:spPr>
            <a:xfrm>
              <a:off x="1638620" y="3603281"/>
              <a:ext cx="931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 •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FE3F73B-2F80-024C-868D-587A89393EF2}"/>
                </a:ext>
              </a:extLst>
            </p:cNvPr>
            <p:cNvSpPr txBox="1"/>
            <p:nvPr/>
          </p:nvSpPr>
          <p:spPr>
            <a:xfrm>
              <a:off x="1638620" y="3028425"/>
              <a:ext cx="931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 •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1E26003-DAFB-9447-B8F5-57D1281BEF15}"/>
                </a:ext>
              </a:extLst>
            </p:cNvPr>
            <p:cNvSpPr txBox="1"/>
            <p:nvPr/>
          </p:nvSpPr>
          <p:spPr>
            <a:xfrm>
              <a:off x="2974732" y="2454259"/>
              <a:ext cx="4193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0A24FEC-364D-4F4E-9873-242DD9BD29C2}"/>
                </a:ext>
              </a:extLst>
            </p:cNvPr>
            <p:cNvGrpSpPr/>
            <p:nvPr/>
          </p:nvGrpSpPr>
          <p:grpSpPr>
            <a:xfrm>
              <a:off x="1432034" y="2465277"/>
              <a:ext cx="774705" cy="1776961"/>
              <a:chOff x="755594" y="2424120"/>
              <a:chExt cx="774705" cy="1776961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040DFB3-3099-AB45-BCC7-0C96F82E9841}"/>
                  </a:ext>
                </a:extLst>
              </p:cNvPr>
              <p:cNvSpPr/>
              <p:nvPr/>
            </p:nvSpPr>
            <p:spPr>
              <a:xfrm>
                <a:off x="755594" y="2711943"/>
                <a:ext cx="774705" cy="148913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258853F-2A6D-B045-92C6-CB5490DA37E3}"/>
                  </a:ext>
                </a:extLst>
              </p:cNvPr>
              <p:cNvSpPr txBox="1"/>
              <p:nvPr/>
            </p:nvSpPr>
            <p:spPr>
              <a:xfrm>
                <a:off x="917942" y="2424120"/>
                <a:ext cx="4193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</a:t>
                </a:r>
              </a:p>
            </p:txBody>
          </p: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F9FC4F7-3290-B143-996C-9625EC9399FA}"/>
                </a:ext>
              </a:extLst>
            </p:cNvPr>
            <p:cNvCxnSpPr>
              <a:cxnSpLocks/>
            </p:cNvCxnSpPr>
            <p:nvPr/>
          </p:nvCxnSpPr>
          <p:spPr>
            <a:xfrm>
              <a:off x="1890046" y="3750371"/>
              <a:ext cx="1220419" cy="842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8029907-1D1D-BB4A-9DEB-B9495AB19C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0046" y="3093808"/>
              <a:ext cx="1243338" cy="3735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433F87F-C069-CC48-A1DD-8D3A0F93AE25}"/>
                </a:ext>
              </a:extLst>
            </p:cNvPr>
            <p:cNvSpPr txBox="1"/>
            <p:nvPr/>
          </p:nvSpPr>
          <p:spPr>
            <a:xfrm>
              <a:off x="2997110" y="3198487"/>
              <a:ext cx="462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• 2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1A82296-1B62-C444-9F75-A01A3966ED43}"/>
                </a:ext>
              </a:extLst>
            </p:cNvPr>
            <p:cNvCxnSpPr>
              <a:cxnSpLocks/>
            </p:cNvCxnSpPr>
            <p:nvPr/>
          </p:nvCxnSpPr>
          <p:spPr>
            <a:xfrm>
              <a:off x="1892815" y="3177996"/>
              <a:ext cx="1217650" cy="4125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4C1FEE4-7E29-6646-8FA1-83941D3DFAB0}"/>
              </a:ext>
            </a:extLst>
          </p:cNvPr>
          <p:cNvGrpSpPr/>
          <p:nvPr/>
        </p:nvGrpSpPr>
        <p:grpSpPr>
          <a:xfrm>
            <a:off x="3784208" y="2435401"/>
            <a:ext cx="2093791" cy="1790182"/>
            <a:chOff x="3874211" y="4120241"/>
            <a:chExt cx="2093791" cy="1790182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EFDED95-C013-DC46-B6C6-2EBEEA42A1FD}"/>
                </a:ext>
              </a:extLst>
            </p:cNvPr>
            <p:cNvSpPr/>
            <p:nvPr/>
          </p:nvSpPr>
          <p:spPr>
            <a:xfrm>
              <a:off x="3874211" y="4419082"/>
              <a:ext cx="774705" cy="148913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345E082-725B-7948-96D7-4ED1D9AEE193}"/>
                </a:ext>
              </a:extLst>
            </p:cNvPr>
            <p:cNvSpPr txBox="1"/>
            <p:nvPr/>
          </p:nvSpPr>
          <p:spPr>
            <a:xfrm>
              <a:off x="4009165" y="4599630"/>
              <a:ext cx="504791" cy="235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a •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07A786F-B021-E349-8A54-A5CD689F8891}"/>
                </a:ext>
              </a:extLst>
            </p:cNvPr>
            <p:cNvSpPr txBox="1"/>
            <p:nvPr/>
          </p:nvSpPr>
          <p:spPr>
            <a:xfrm>
              <a:off x="3997824" y="5103387"/>
              <a:ext cx="504791" cy="235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c •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9500CBB-2146-184B-AA0E-4A45A75F5721}"/>
                </a:ext>
              </a:extLst>
            </p:cNvPr>
            <p:cNvSpPr txBox="1"/>
            <p:nvPr/>
          </p:nvSpPr>
          <p:spPr>
            <a:xfrm>
              <a:off x="4009165" y="5330590"/>
              <a:ext cx="504791" cy="235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d •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8811CF5-C148-3549-AAE9-601DEC2FFBC1}"/>
                </a:ext>
              </a:extLst>
            </p:cNvPr>
            <p:cNvSpPr txBox="1"/>
            <p:nvPr/>
          </p:nvSpPr>
          <p:spPr>
            <a:xfrm>
              <a:off x="4051900" y="4120241"/>
              <a:ext cx="419325" cy="235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DEFA18C-D537-FF4A-8739-B7BB66337762}"/>
                </a:ext>
              </a:extLst>
            </p:cNvPr>
            <p:cNvSpPr txBox="1"/>
            <p:nvPr/>
          </p:nvSpPr>
          <p:spPr>
            <a:xfrm>
              <a:off x="4009165" y="4857930"/>
              <a:ext cx="504791" cy="235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b •</a:t>
              </a: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62FD541-996D-F946-AAA6-2C740DB69C7D}"/>
                </a:ext>
              </a:extLst>
            </p:cNvPr>
            <p:cNvSpPr/>
            <p:nvPr/>
          </p:nvSpPr>
          <p:spPr>
            <a:xfrm>
              <a:off x="5193297" y="4421285"/>
              <a:ext cx="774705" cy="148913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87BE12D-F9CC-6F46-92B9-6D86D3DCD94F}"/>
                </a:ext>
              </a:extLst>
            </p:cNvPr>
            <p:cNvSpPr txBox="1"/>
            <p:nvPr/>
          </p:nvSpPr>
          <p:spPr>
            <a:xfrm>
              <a:off x="5402720" y="4608372"/>
              <a:ext cx="5047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• 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4CB789D-944C-7F4C-96B7-BE94B6605B98}"/>
                </a:ext>
              </a:extLst>
            </p:cNvPr>
            <p:cNvSpPr txBox="1"/>
            <p:nvPr/>
          </p:nvSpPr>
          <p:spPr>
            <a:xfrm>
              <a:off x="5386582" y="5110779"/>
              <a:ext cx="5047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• 3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A19160B-44F2-C84E-9189-B099D25A07FF}"/>
                </a:ext>
              </a:extLst>
            </p:cNvPr>
            <p:cNvSpPr txBox="1"/>
            <p:nvPr/>
          </p:nvSpPr>
          <p:spPr>
            <a:xfrm>
              <a:off x="5386581" y="5351379"/>
              <a:ext cx="5047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• 4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B1D2C4D-E58F-194C-AD73-38B5503CED7A}"/>
                </a:ext>
              </a:extLst>
            </p:cNvPr>
            <p:cNvSpPr txBox="1"/>
            <p:nvPr/>
          </p:nvSpPr>
          <p:spPr>
            <a:xfrm>
              <a:off x="5370986" y="4122444"/>
              <a:ext cx="4193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1F73E2F-7D4C-5547-A9D1-3F5E9E295AD5}"/>
                </a:ext>
              </a:extLst>
            </p:cNvPr>
            <p:cNvSpPr txBox="1"/>
            <p:nvPr/>
          </p:nvSpPr>
          <p:spPr>
            <a:xfrm>
              <a:off x="5393364" y="4866672"/>
              <a:ext cx="462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• 2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78F51077-4860-354E-BA06-DAA2DA8CADC4}"/>
                </a:ext>
              </a:extLst>
            </p:cNvPr>
            <p:cNvCxnSpPr>
              <a:cxnSpLocks/>
            </p:cNvCxnSpPr>
            <p:nvPr/>
          </p:nvCxnSpPr>
          <p:spPr>
            <a:xfrm>
              <a:off x="4381056" y="4745911"/>
              <a:ext cx="1127978" cy="2746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ED7E7075-9F8B-7D4A-9FC9-5130917DDC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7553" y="4761519"/>
              <a:ext cx="1131481" cy="2519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E45899D-165B-9649-8442-41DC4E881135}"/>
                </a:ext>
              </a:extLst>
            </p:cNvPr>
            <p:cNvCxnSpPr>
              <a:cxnSpLocks/>
            </p:cNvCxnSpPr>
            <p:nvPr/>
          </p:nvCxnSpPr>
          <p:spPr>
            <a:xfrm>
              <a:off x="4377369" y="5259086"/>
              <a:ext cx="1131665" cy="207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7F8AD153-1150-7A42-837F-B664C0FE17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3239" y="5020498"/>
              <a:ext cx="1135795" cy="4638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595EF56-4644-D44B-AF9D-51E68238CA5B}"/>
              </a:ext>
            </a:extLst>
          </p:cNvPr>
          <p:cNvGrpSpPr/>
          <p:nvPr/>
        </p:nvGrpSpPr>
        <p:grpSpPr>
          <a:xfrm>
            <a:off x="8618215" y="2444634"/>
            <a:ext cx="2093791" cy="1790182"/>
            <a:chOff x="6248137" y="4167534"/>
            <a:chExt cx="2093791" cy="179018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455B25D-936A-7942-BBA2-A4CD950E1CAE}"/>
                </a:ext>
              </a:extLst>
            </p:cNvPr>
            <p:cNvSpPr/>
            <p:nvPr/>
          </p:nvSpPr>
          <p:spPr>
            <a:xfrm>
              <a:off x="6248137" y="4466375"/>
              <a:ext cx="774705" cy="148913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4571A5D-D002-234A-9D87-18338C783AF9}"/>
                </a:ext>
              </a:extLst>
            </p:cNvPr>
            <p:cNvSpPr txBox="1"/>
            <p:nvPr/>
          </p:nvSpPr>
          <p:spPr>
            <a:xfrm>
              <a:off x="6383091" y="4646923"/>
              <a:ext cx="504791" cy="235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a •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E2D8276-DAA3-6F43-B48B-9C893D85AC5A}"/>
                </a:ext>
              </a:extLst>
            </p:cNvPr>
            <p:cNvSpPr txBox="1"/>
            <p:nvPr/>
          </p:nvSpPr>
          <p:spPr>
            <a:xfrm>
              <a:off x="6371750" y="5150680"/>
              <a:ext cx="504791" cy="235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c •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33E1A5C-953A-0049-AF32-0138E548C98A}"/>
                </a:ext>
              </a:extLst>
            </p:cNvPr>
            <p:cNvSpPr txBox="1"/>
            <p:nvPr/>
          </p:nvSpPr>
          <p:spPr>
            <a:xfrm>
              <a:off x="6383091" y="5377883"/>
              <a:ext cx="504791" cy="235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d •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64C61AC-1A4A-D34D-8B96-7685254F1212}"/>
                </a:ext>
              </a:extLst>
            </p:cNvPr>
            <p:cNvSpPr txBox="1"/>
            <p:nvPr/>
          </p:nvSpPr>
          <p:spPr>
            <a:xfrm>
              <a:off x="6425826" y="4167534"/>
              <a:ext cx="419325" cy="235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F3A3D93-9C89-C841-949B-EADB40011063}"/>
                </a:ext>
              </a:extLst>
            </p:cNvPr>
            <p:cNvSpPr txBox="1"/>
            <p:nvPr/>
          </p:nvSpPr>
          <p:spPr>
            <a:xfrm>
              <a:off x="6383091" y="4905223"/>
              <a:ext cx="504791" cy="235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b •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83CBA0-C8EB-A345-B78C-B0AF86281BFB}"/>
                </a:ext>
              </a:extLst>
            </p:cNvPr>
            <p:cNvSpPr/>
            <p:nvPr/>
          </p:nvSpPr>
          <p:spPr>
            <a:xfrm>
              <a:off x="7567223" y="4468578"/>
              <a:ext cx="774705" cy="148913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7624AFA-7AD2-9E43-8F27-E9B8860E95B5}"/>
                </a:ext>
              </a:extLst>
            </p:cNvPr>
            <p:cNvSpPr txBox="1"/>
            <p:nvPr/>
          </p:nvSpPr>
          <p:spPr>
            <a:xfrm>
              <a:off x="7776646" y="4655665"/>
              <a:ext cx="5047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• 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700DA51-59B5-C044-962F-4DB651DB300E}"/>
                </a:ext>
              </a:extLst>
            </p:cNvPr>
            <p:cNvSpPr txBox="1"/>
            <p:nvPr/>
          </p:nvSpPr>
          <p:spPr>
            <a:xfrm>
              <a:off x="7760508" y="5158072"/>
              <a:ext cx="5047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• 3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3F93ED5-ECDA-324C-9158-6CD9AE2B6CB4}"/>
                </a:ext>
              </a:extLst>
            </p:cNvPr>
            <p:cNvSpPr txBox="1"/>
            <p:nvPr/>
          </p:nvSpPr>
          <p:spPr>
            <a:xfrm>
              <a:off x="7760507" y="5398672"/>
              <a:ext cx="5047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• 4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E55F21D-51BC-0044-A4A5-9292E1ABEC2A}"/>
                </a:ext>
              </a:extLst>
            </p:cNvPr>
            <p:cNvSpPr txBox="1"/>
            <p:nvPr/>
          </p:nvSpPr>
          <p:spPr>
            <a:xfrm>
              <a:off x="7744912" y="4169737"/>
              <a:ext cx="4193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36F42E9-E09C-894A-8226-F1AC8952F18C}"/>
                </a:ext>
              </a:extLst>
            </p:cNvPr>
            <p:cNvSpPr txBox="1"/>
            <p:nvPr/>
          </p:nvSpPr>
          <p:spPr>
            <a:xfrm>
              <a:off x="7767290" y="4913965"/>
              <a:ext cx="462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• 2</a:t>
              </a: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9E4D614E-B8F3-A24F-A498-A4562992B1FC}"/>
                </a:ext>
              </a:extLst>
            </p:cNvPr>
            <p:cNvCxnSpPr>
              <a:cxnSpLocks/>
            </p:cNvCxnSpPr>
            <p:nvPr/>
          </p:nvCxnSpPr>
          <p:spPr>
            <a:xfrm>
              <a:off x="6754982" y="4793204"/>
              <a:ext cx="1134760" cy="156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41249684-49CF-9E49-9479-8D17F142E8C2}"/>
                </a:ext>
              </a:extLst>
            </p:cNvPr>
            <p:cNvCxnSpPr>
              <a:cxnSpLocks/>
            </p:cNvCxnSpPr>
            <p:nvPr/>
          </p:nvCxnSpPr>
          <p:spPr>
            <a:xfrm>
              <a:off x="6747165" y="4803140"/>
              <a:ext cx="1142577" cy="2519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B5823796-B699-0D48-AE2E-1BF61051DCC4}"/>
                </a:ext>
              </a:extLst>
            </p:cNvPr>
            <p:cNvCxnSpPr>
              <a:cxnSpLocks/>
            </p:cNvCxnSpPr>
            <p:nvPr/>
          </p:nvCxnSpPr>
          <p:spPr>
            <a:xfrm>
              <a:off x="6754982" y="5058922"/>
              <a:ext cx="1127978" cy="4854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F3787B0C-D6B3-7342-AD9A-D06D7283F2EE}"/>
                </a:ext>
              </a:extLst>
            </p:cNvPr>
            <p:cNvCxnSpPr>
              <a:cxnSpLocks/>
            </p:cNvCxnSpPr>
            <p:nvPr/>
          </p:nvCxnSpPr>
          <p:spPr>
            <a:xfrm>
              <a:off x="6747165" y="5303192"/>
              <a:ext cx="1135795" cy="46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07E64E81-44A8-2942-AF05-D5B0FBAF4C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7250" y="5063233"/>
              <a:ext cx="1132492" cy="4701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FF285E51-94C1-4C47-966B-47F1F7F5C801}"/>
              </a:ext>
            </a:extLst>
          </p:cNvPr>
          <p:cNvSpPr txBox="1"/>
          <p:nvPr/>
        </p:nvSpPr>
        <p:spPr>
          <a:xfrm>
            <a:off x="1432176" y="4250886"/>
            <a:ext cx="197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Fungsi</a:t>
            </a:r>
            <a:r>
              <a:rPr lang="en-US" sz="1400" dirty="0"/>
              <a:t> </a:t>
            </a:r>
            <a:r>
              <a:rPr lang="en-US" sz="1400" dirty="0" err="1"/>
              <a:t>satu-ke-satu</a:t>
            </a:r>
            <a:r>
              <a:rPr lang="en-US" sz="1400" dirty="0"/>
              <a:t>, </a:t>
            </a:r>
            <a:r>
              <a:rPr lang="en-US" sz="1400" dirty="0" err="1"/>
              <a:t>bukan</a:t>
            </a:r>
            <a:r>
              <a:rPr lang="en-US" sz="1400" dirty="0"/>
              <a:t> pada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A8B97B4-8539-F34A-9232-C6CC1E3685E1}"/>
              </a:ext>
            </a:extLst>
          </p:cNvPr>
          <p:cNvSpPr txBox="1"/>
          <p:nvPr/>
        </p:nvSpPr>
        <p:spPr>
          <a:xfrm>
            <a:off x="3873626" y="4250886"/>
            <a:ext cx="197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Bukan</a:t>
            </a:r>
            <a:r>
              <a:rPr lang="en-US" sz="1400" dirty="0"/>
              <a:t> </a:t>
            </a:r>
            <a:r>
              <a:rPr lang="en-US" sz="1400" dirty="0" err="1"/>
              <a:t>fungsi</a:t>
            </a:r>
            <a:r>
              <a:rPr lang="en-US" sz="1400" dirty="0"/>
              <a:t> </a:t>
            </a:r>
            <a:r>
              <a:rPr lang="en-US" sz="1400" dirty="0" err="1"/>
              <a:t>satu-ke-satu</a:t>
            </a:r>
            <a:r>
              <a:rPr lang="en-US" sz="1400" dirty="0"/>
              <a:t>, </a:t>
            </a:r>
            <a:r>
              <a:rPr lang="en-US" sz="1400" dirty="0" err="1"/>
              <a:t>maupun</a:t>
            </a:r>
            <a:r>
              <a:rPr lang="en-US" sz="1400" dirty="0"/>
              <a:t> pada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81E283E-C50A-E849-A85A-8EDD79434DA3}"/>
              </a:ext>
            </a:extLst>
          </p:cNvPr>
          <p:cNvSpPr txBox="1"/>
          <p:nvPr/>
        </p:nvSpPr>
        <p:spPr>
          <a:xfrm>
            <a:off x="6294898" y="4283779"/>
            <a:ext cx="197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Fungsi</a:t>
            </a:r>
            <a:r>
              <a:rPr lang="en-US" sz="1400" dirty="0"/>
              <a:t> pada, </a:t>
            </a:r>
            <a:r>
              <a:rPr lang="en-US" sz="1400" dirty="0" err="1"/>
              <a:t>bukan</a:t>
            </a:r>
            <a:r>
              <a:rPr lang="en-US" sz="1400" dirty="0"/>
              <a:t> </a:t>
            </a:r>
            <a:r>
              <a:rPr lang="en-US" sz="1400" dirty="0" err="1"/>
              <a:t>satu-ke-satu</a:t>
            </a:r>
            <a:endParaRPr lang="en-US" sz="14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3141D21-064D-6F47-B2A8-DC28A3CA3585}"/>
              </a:ext>
            </a:extLst>
          </p:cNvPr>
          <p:cNvSpPr txBox="1"/>
          <p:nvPr/>
        </p:nvSpPr>
        <p:spPr>
          <a:xfrm>
            <a:off x="8707057" y="4283779"/>
            <a:ext cx="197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Bukan</a:t>
            </a:r>
            <a:r>
              <a:rPr lang="en-US" sz="1400" dirty="0"/>
              <a:t> </a:t>
            </a:r>
            <a:r>
              <a:rPr lang="en-US" sz="1400" dirty="0" err="1"/>
              <a:t>fungsi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51522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033E11-9133-EC49-BA95-37A75DAE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Fungsi</a:t>
            </a:r>
            <a:r>
              <a:rPr lang="en-US" b="1" dirty="0"/>
              <a:t> Invers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A7E5E-A707-494F-ABDD-66FE12801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D" dirty="0"/>
              <a:t>Jika </a:t>
            </a:r>
            <a:r>
              <a:rPr lang="en-ID" i="1" dirty="0"/>
              <a:t>f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berkoresponden</a:t>
            </a:r>
            <a:r>
              <a:rPr lang="en-ID" dirty="0"/>
              <a:t> </a:t>
            </a:r>
            <a:r>
              <a:rPr lang="en-ID" dirty="0" err="1"/>
              <a:t>satu-ke-satu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i="1" dirty="0"/>
              <a:t>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i="1" dirty="0"/>
              <a:t>B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ditemukan</a:t>
            </a:r>
            <a:r>
              <a:rPr lang="en-ID" dirty="0"/>
              <a:t> </a:t>
            </a:r>
            <a:r>
              <a:rPr lang="en-ID" b="1" dirty="0" err="1"/>
              <a:t>balikan</a:t>
            </a:r>
            <a:r>
              <a:rPr lang="en-ID" dirty="0"/>
              <a:t> (</a:t>
            </a:r>
            <a:r>
              <a:rPr lang="en-ID" i="1" dirty="0"/>
              <a:t>invers</a:t>
            </a:r>
            <a:r>
              <a:rPr lang="en-ID" dirty="0"/>
              <a:t>)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i="1" dirty="0"/>
              <a:t>f</a:t>
            </a:r>
            <a:r>
              <a:rPr lang="en-ID" dirty="0"/>
              <a:t>. </a:t>
            </a:r>
          </a:p>
          <a:p>
            <a:r>
              <a:rPr lang="en-ID" dirty="0" err="1"/>
              <a:t>Balikan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dilambangkan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i="1" dirty="0"/>
              <a:t>f </a:t>
            </a:r>
            <a:r>
              <a:rPr lang="en-ID" baseline="30000" dirty="0"/>
              <a:t>–1</a:t>
            </a:r>
            <a:r>
              <a:rPr lang="en-ID" dirty="0"/>
              <a:t>. </a:t>
            </a:r>
            <a:r>
              <a:rPr lang="en-ID" dirty="0" err="1"/>
              <a:t>Misalkan</a:t>
            </a:r>
            <a:r>
              <a:rPr lang="en-ID" dirty="0"/>
              <a:t> </a:t>
            </a:r>
            <a:r>
              <a:rPr lang="en-ID" i="1" dirty="0"/>
              <a:t>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anggota</a:t>
            </a:r>
            <a:r>
              <a:rPr lang="en-ID" dirty="0"/>
              <a:t> </a:t>
            </a:r>
            <a:r>
              <a:rPr lang="en-ID" dirty="0" err="1"/>
              <a:t>himpunan</a:t>
            </a:r>
            <a:r>
              <a:rPr lang="en-ID" dirty="0"/>
              <a:t> </a:t>
            </a:r>
            <a:r>
              <a:rPr lang="en-ID" i="1" dirty="0"/>
              <a:t>A</a:t>
            </a:r>
            <a:r>
              <a:rPr lang="en-ID" dirty="0"/>
              <a:t> dan </a:t>
            </a:r>
            <a:r>
              <a:rPr lang="en-ID" i="1" dirty="0"/>
              <a:t>b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anggota</a:t>
            </a:r>
            <a:r>
              <a:rPr lang="en-ID" dirty="0"/>
              <a:t> </a:t>
            </a:r>
            <a:r>
              <a:rPr lang="en-ID" dirty="0" err="1"/>
              <a:t>himpunan</a:t>
            </a:r>
            <a:r>
              <a:rPr lang="en-ID" dirty="0"/>
              <a:t> </a:t>
            </a:r>
            <a:r>
              <a:rPr lang="en-ID" i="1" dirty="0"/>
              <a:t>B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i="1" dirty="0"/>
              <a:t>f </a:t>
            </a:r>
            <a:r>
              <a:rPr lang="en-ID" baseline="30000" dirty="0"/>
              <a:t>-1</a:t>
            </a:r>
            <a:r>
              <a:rPr lang="en-ID" dirty="0"/>
              <a:t>(</a:t>
            </a:r>
            <a:r>
              <a:rPr lang="en-ID" i="1" dirty="0"/>
              <a:t>b</a:t>
            </a:r>
            <a:r>
              <a:rPr lang="en-ID" dirty="0"/>
              <a:t>) = </a:t>
            </a:r>
            <a:r>
              <a:rPr lang="en-ID" i="1" dirty="0"/>
              <a:t>a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i="1" dirty="0"/>
              <a:t>f</a:t>
            </a:r>
            <a:r>
              <a:rPr lang="en-ID" dirty="0"/>
              <a:t>(</a:t>
            </a:r>
            <a:r>
              <a:rPr lang="en-ID" i="1" dirty="0"/>
              <a:t>a</a:t>
            </a:r>
            <a:r>
              <a:rPr lang="en-ID" dirty="0"/>
              <a:t>) = </a:t>
            </a:r>
            <a:r>
              <a:rPr lang="en-ID" i="1" dirty="0"/>
              <a:t>b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28941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033E11-9133-EC49-BA95-37A75DAE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Fungsi</a:t>
            </a:r>
            <a:r>
              <a:rPr lang="en-US" b="1" dirty="0"/>
              <a:t> Invers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A7E5E-A707-494F-ABDD-66FE12801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 err="1"/>
              <a:t>Contoh</a:t>
            </a:r>
            <a:endParaRPr lang="pl-PL" b="1" dirty="0"/>
          </a:p>
          <a:p>
            <a:pPr lvl="1"/>
            <a:r>
              <a:rPr lang="pl-PL" dirty="0" err="1"/>
              <a:t>Relasi</a:t>
            </a:r>
            <a:r>
              <a:rPr lang="pl-PL" dirty="0"/>
              <a:t> </a:t>
            </a:r>
            <a:r>
              <a:rPr lang="es-ES" i="1" dirty="0"/>
              <a:t>f </a:t>
            </a:r>
            <a:r>
              <a:rPr lang="es-ES" dirty="0"/>
              <a:t>= {(1, </a:t>
            </a:r>
            <a:r>
              <a:rPr lang="es-ES" i="1" dirty="0"/>
              <a:t>u</a:t>
            </a:r>
            <a:r>
              <a:rPr lang="es-ES" dirty="0"/>
              <a:t>), (2, </a:t>
            </a:r>
            <a:r>
              <a:rPr lang="es-ES" i="1" dirty="0"/>
              <a:t>u</a:t>
            </a:r>
            <a:r>
              <a:rPr lang="es-ES" dirty="0"/>
              <a:t>), (3, </a:t>
            </a:r>
            <a:r>
              <a:rPr lang="es-ES" i="1" dirty="0"/>
              <a:t>v</a:t>
            </a:r>
            <a:r>
              <a:rPr lang="es-ES" dirty="0"/>
              <a:t>)}</a:t>
            </a:r>
            <a:r>
              <a:rPr lang="en-ID" dirty="0"/>
              <a:t> </a:t>
            </a:r>
            <a:endParaRPr lang="pl-PL" dirty="0"/>
          </a:p>
          <a:p>
            <a:pPr marL="455613" lvl="1" indent="0">
              <a:buNone/>
              <a:tabLst>
                <a:tab pos="708025" algn="l"/>
              </a:tabLst>
            </a:pPr>
            <a:r>
              <a:rPr lang="pl-PL" dirty="0"/>
              <a:t>	</a:t>
            </a:r>
            <a:r>
              <a:rPr lang="pl-PL" dirty="0" err="1"/>
              <a:t>dari</a:t>
            </a:r>
            <a:r>
              <a:rPr lang="pl-PL" dirty="0"/>
              <a:t> </a:t>
            </a:r>
            <a:r>
              <a:rPr lang="es-ES" i="1" dirty="0"/>
              <a:t>A</a:t>
            </a:r>
            <a:r>
              <a:rPr lang="es-ES" dirty="0"/>
              <a:t> = {1, 2, 3} </a:t>
            </a:r>
            <a:r>
              <a:rPr lang="es-ES" dirty="0" err="1"/>
              <a:t>ke</a:t>
            </a:r>
            <a:r>
              <a:rPr lang="es-ES" dirty="0"/>
              <a:t> </a:t>
            </a:r>
            <a:r>
              <a:rPr lang="es-ES" i="1" dirty="0"/>
              <a:t>B</a:t>
            </a:r>
            <a:r>
              <a:rPr lang="es-ES" dirty="0"/>
              <a:t> = {</a:t>
            </a:r>
            <a:r>
              <a:rPr lang="es-ES" i="1" dirty="0"/>
              <a:t>u</a:t>
            </a:r>
            <a:r>
              <a:rPr lang="es-ES" dirty="0"/>
              <a:t>, </a:t>
            </a:r>
            <a:r>
              <a:rPr lang="es-ES" i="1" dirty="0"/>
              <a:t>v</a:t>
            </a:r>
            <a:r>
              <a:rPr lang="es-ES" dirty="0"/>
              <a:t>, </a:t>
            </a:r>
            <a:r>
              <a:rPr lang="es-ES" i="1" dirty="0"/>
              <a:t>w</a:t>
            </a:r>
            <a:r>
              <a:rPr lang="es-ES" dirty="0"/>
              <a:t>} </a:t>
            </a:r>
            <a:r>
              <a:rPr lang="es-ES" dirty="0" err="1"/>
              <a:t>bukan</a:t>
            </a:r>
            <a:r>
              <a:rPr lang="es-ES" dirty="0"/>
              <a:t> </a:t>
            </a:r>
            <a:r>
              <a:rPr lang="es-ES" dirty="0" err="1"/>
              <a:t>fungsi</a:t>
            </a:r>
            <a:r>
              <a:rPr lang="es-ES" dirty="0"/>
              <a:t> </a:t>
            </a:r>
            <a:r>
              <a:rPr lang="pl-PL" dirty="0" err="1"/>
              <a:t>yang</a:t>
            </a:r>
            <a:r>
              <a:rPr lang="pl-PL" dirty="0"/>
              <a:t> </a:t>
            </a:r>
            <a:r>
              <a:rPr lang="pl-PL" dirty="0" err="1"/>
              <a:t>berkoresponden</a:t>
            </a:r>
            <a:r>
              <a:rPr lang="pl-PL" dirty="0"/>
              <a:t> </a:t>
            </a:r>
            <a:r>
              <a:rPr lang="pl-PL" dirty="0" err="1"/>
              <a:t>satu-ke</a:t>
            </a:r>
            <a:r>
              <a:rPr lang="pl-PL" dirty="0"/>
              <a:t>-	</a:t>
            </a:r>
            <a:r>
              <a:rPr lang="pl-PL" dirty="0" err="1"/>
              <a:t>satu</a:t>
            </a:r>
            <a:r>
              <a:rPr lang="pl-PL" dirty="0"/>
              <a:t>. </a:t>
            </a:r>
            <a:endParaRPr lang="en-ID" dirty="0"/>
          </a:p>
          <a:p>
            <a:pPr lvl="1"/>
            <a:endParaRPr lang="pl-PL" dirty="0"/>
          </a:p>
          <a:p>
            <a:pPr lvl="1"/>
            <a:r>
              <a:rPr lang="pl-PL" dirty="0" err="1"/>
              <a:t>Balikan</a:t>
            </a:r>
            <a:r>
              <a:rPr lang="pl-PL" dirty="0"/>
              <a:t> </a:t>
            </a:r>
            <a:r>
              <a:rPr lang="pl-PL" dirty="0" err="1"/>
              <a:t>fungsi</a:t>
            </a:r>
            <a:r>
              <a:rPr lang="pl-PL" dirty="0"/>
              <a:t> </a:t>
            </a:r>
            <a:r>
              <a:rPr lang="pl-PL" i="1" dirty="0"/>
              <a:t>f </a:t>
            </a:r>
            <a:r>
              <a:rPr lang="pl-PL" dirty="0" err="1"/>
              <a:t>adalah</a:t>
            </a:r>
            <a:r>
              <a:rPr lang="pl-PL" dirty="0"/>
              <a:t> </a:t>
            </a:r>
            <a:r>
              <a:rPr lang="pl-PL" i="1" dirty="0"/>
              <a:t>f </a:t>
            </a:r>
            <a:r>
              <a:rPr lang="pl-PL" baseline="30000" dirty="0"/>
              <a:t>-1</a:t>
            </a:r>
            <a:r>
              <a:rPr lang="pl-PL" i="1" dirty="0"/>
              <a:t> </a:t>
            </a:r>
            <a:r>
              <a:rPr lang="pl-PL" dirty="0"/>
              <a:t>= {(</a:t>
            </a:r>
            <a:r>
              <a:rPr lang="pl-PL" i="1" dirty="0"/>
              <a:t>u</a:t>
            </a:r>
            <a:r>
              <a:rPr lang="pl-PL" dirty="0"/>
              <a:t>, 1), (</a:t>
            </a:r>
            <a:r>
              <a:rPr lang="pl-PL" i="1" dirty="0"/>
              <a:t>w</a:t>
            </a:r>
            <a:r>
              <a:rPr lang="pl-PL" dirty="0"/>
              <a:t>, 2), (</a:t>
            </a:r>
            <a:r>
              <a:rPr lang="pl-PL" i="1" dirty="0"/>
              <a:t>v</a:t>
            </a:r>
            <a:r>
              <a:rPr lang="pl-PL" dirty="0"/>
              <a:t>, 3)}</a:t>
            </a:r>
          </a:p>
          <a:p>
            <a:pPr lvl="1"/>
            <a:r>
              <a:rPr lang="pl-PL" dirty="0" err="1"/>
              <a:t>Jadi</a:t>
            </a:r>
            <a:r>
              <a:rPr lang="pl-PL" dirty="0"/>
              <a:t>, </a:t>
            </a:r>
            <a:r>
              <a:rPr lang="pl-PL" i="1" dirty="0"/>
              <a:t>f</a:t>
            </a:r>
            <a:r>
              <a:rPr lang="pl-PL" dirty="0"/>
              <a:t> </a:t>
            </a:r>
            <a:r>
              <a:rPr lang="pl-PL" dirty="0" err="1"/>
              <a:t>adalah</a:t>
            </a:r>
            <a:r>
              <a:rPr lang="pl-PL" dirty="0"/>
              <a:t> </a:t>
            </a:r>
            <a:r>
              <a:rPr lang="pl-PL" dirty="0" err="1"/>
              <a:t>fungsi</a:t>
            </a:r>
            <a:r>
              <a:rPr lang="pl-PL" dirty="0"/>
              <a:t> </a:t>
            </a:r>
            <a:r>
              <a:rPr lang="pl-PL" i="1" dirty="0" err="1"/>
              <a:t>invertible</a:t>
            </a:r>
            <a:r>
              <a:rPr lang="pl-PL" dirty="0"/>
              <a:t>.	</a:t>
            </a:r>
            <a:r>
              <a:rPr lang="en-ID" dirty="0"/>
              <a:t> </a:t>
            </a:r>
            <a:r>
              <a:rPr lang="pl-PL" dirty="0"/>
              <a:t>	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7901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6816A-D94F-FD48-9B5C-215BC890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Bahasan</a:t>
            </a:r>
            <a:r>
              <a:rPr lang="en-US" b="1" dirty="0"/>
              <a:t> </a:t>
            </a:r>
            <a:r>
              <a:rPr lang="en-US" b="1" dirty="0" err="1"/>
              <a:t>Materi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6D2B5-B94C-A040-B843-6829B8762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endParaRPr lang="en-US" dirty="0"/>
          </a:p>
          <a:p>
            <a:r>
              <a:rPr lang="en-US" dirty="0"/>
              <a:t>Cara </a:t>
            </a:r>
            <a:r>
              <a:rPr lang="en-US" dirty="0" err="1"/>
              <a:t>Penyajian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</a:p>
          <a:p>
            <a:r>
              <a:rPr lang="en-US" dirty="0" err="1"/>
              <a:t>Terminologi</a:t>
            </a:r>
            <a:endParaRPr lang="en-US" dirty="0"/>
          </a:p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Himpunan</a:t>
            </a:r>
            <a:endParaRPr lang="en-US" dirty="0"/>
          </a:p>
          <a:p>
            <a:r>
              <a:rPr lang="en-US" dirty="0"/>
              <a:t>Hukum-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Himpunan</a:t>
            </a:r>
            <a:endParaRPr lang="en-US" dirty="0"/>
          </a:p>
          <a:p>
            <a:r>
              <a:rPr lang="en-US" dirty="0"/>
              <a:t>Latihan </a:t>
            </a:r>
          </a:p>
        </p:txBody>
      </p:sp>
    </p:spTree>
    <p:extLst>
      <p:ext uri="{BB962C8B-B14F-4D97-AF65-F5344CB8AC3E}">
        <p14:creationId xmlns:p14="http://schemas.microsoft.com/office/powerpoint/2010/main" val="3788439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033E11-9133-EC49-BA95-37A75DAE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Fungsi</a:t>
            </a:r>
            <a:r>
              <a:rPr lang="en-US" b="1" dirty="0"/>
              <a:t> Invers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A7E5E-A707-494F-ABDD-66FE12801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b="1" dirty="0" err="1"/>
              <a:t>Contoh</a:t>
            </a:r>
            <a:endParaRPr lang="en-ID" b="1" dirty="0"/>
          </a:p>
          <a:p>
            <a:pPr lvl="1"/>
            <a:r>
              <a:rPr lang="en-ID" dirty="0" err="1"/>
              <a:t>Tentukan</a:t>
            </a:r>
            <a:r>
              <a:rPr lang="en-ID" dirty="0"/>
              <a:t> </a:t>
            </a:r>
            <a:r>
              <a:rPr lang="en-ID" dirty="0" err="1"/>
              <a:t>balikan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i="1" dirty="0"/>
              <a:t>f</a:t>
            </a:r>
            <a:r>
              <a:rPr lang="en-ID" dirty="0"/>
              <a:t>(</a:t>
            </a:r>
            <a:r>
              <a:rPr lang="en-ID" i="1" dirty="0"/>
              <a:t>x</a:t>
            </a:r>
            <a:r>
              <a:rPr lang="en-ID" dirty="0"/>
              <a:t>) = </a:t>
            </a:r>
            <a:r>
              <a:rPr lang="en-ID" i="1" dirty="0"/>
              <a:t>x</a:t>
            </a:r>
            <a:r>
              <a:rPr lang="en-ID" dirty="0"/>
              <a:t> – 1.</a:t>
            </a:r>
          </a:p>
          <a:p>
            <a:r>
              <a:rPr lang="en-ID" dirty="0" err="1"/>
              <a:t>Penyelesaian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i="1" dirty="0"/>
              <a:t>f</a:t>
            </a:r>
            <a:r>
              <a:rPr lang="en-ID" dirty="0"/>
              <a:t>(</a:t>
            </a:r>
            <a:r>
              <a:rPr lang="en-ID" i="1" dirty="0"/>
              <a:t>x</a:t>
            </a:r>
            <a:r>
              <a:rPr lang="en-ID" dirty="0"/>
              <a:t>) = </a:t>
            </a:r>
            <a:r>
              <a:rPr lang="en-ID" i="1" dirty="0"/>
              <a:t>x</a:t>
            </a:r>
            <a:r>
              <a:rPr lang="en-ID" dirty="0"/>
              <a:t> – 1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yang </a:t>
            </a:r>
            <a:r>
              <a:rPr lang="en-ID" dirty="0" err="1"/>
              <a:t>berkoresponden</a:t>
            </a:r>
            <a:r>
              <a:rPr lang="en-ID" dirty="0"/>
              <a:t> </a:t>
            </a:r>
            <a:r>
              <a:rPr lang="en-ID" dirty="0" err="1"/>
              <a:t>satu-ke-satu</a:t>
            </a:r>
            <a:r>
              <a:rPr lang="en-ID" dirty="0"/>
              <a:t>, </a:t>
            </a:r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balikan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. </a:t>
            </a:r>
          </a:p>
          <a:p>
            <a:pPr lvl="1"/>
            <a:r>
              <a:rPr lang="es-ES" dirty="0" err="1"/>
              <a:t>Misalkan</a:t>
            </a:r>
            <a:r>
              <a:rPr lang="es-ES" dirty="0"/>
              <a:t> </a:t>
            </a:r>
            <a:r>
              <a:rPr lang="es-ES" i="1" dirty="0"/>
              <a:t>f</a:t>
            </a:r>
            <a:r>
              <a:rPr lang="es-ES" dirty="0"/>
              <a:t>(</a:t>
            </a:r>
            <a:r>
              <a:rPr lang="es-ES" i="1" dirty="0"/>
              <a:t>x</a:t>
            </a:r>
            <a:r>
              <a:rPr lang="es-ES" dirty="0"/>
              <a:t>) = </a:t>
            </a:r>
            <a:r>
              <a:rPr lang="es-ES" i="1" dirty="0"/>
              <a:t>y</a:t>
            </a:r>
            <a:r>
              <a:rPr lang="es-ES" dirty="0"/>
              <a:t>, </a:t>
            </a:r>
            <a:r>
              <a:rPr lang="es-ES" dirty="0" err="1"/>
              <a:t>sehingga</a:t>
            </a:r>
            <a:r>
              <a:rPr lang="es-ES" dirty="0"/>
              <a:t> </a:t>
            </a:r>
            <a:r>
              <a:rPr lang="es-ES" i="1" dirty="0"/>
              <a:t>y</a:t>
            </a:r>
            <a:r>
              <a:rPr lang="es-ES" dirty="0"/>
              <a:t> = </a:t>
            </a:r>
            <a:r>
              <a:rPr lang="es-ES" i="1" dirty="0"/>
              <a:t>x</a:t>
            </a:r>
            <a:r>
              <a:rPr lang="es-ES" dirty="0"/>
              <a:t> – 1, </a:t>
            </a:r>
            <a:r>
              <a:rPr lang="es-ES" dirty="0" err="1"/>
              <a:t>maka</a:t>
            </a:r>
            <a:r>
              <a:rPr lang="es-ES" dirty="0"/>
              <a:t> </a:t>
            </a:r>
            <a:r>
              <a:rPr lang="es-ES" i="1" dirty="0"/>
              <a:t>x</a:t>
            </a:r>
            <a:r>
              <a:rPr lang="es-ES" dirty="0"/>
              <a:t> = </a:t>
            </a:r>
            <a:r>
              <a:rPr lang="es-ES" i="1" dirty="0"/>
              <a:t>y</a:t>
            </a:r>
            <a:r>
              <a:rPr lang="es-ES" dirty="0"/>
              <a:t> + 1.  </a:t>
            </a:r>
            <a:r>
              <a:rPr lang="en-ID" dirty="0"/>
              <a:t>Jadi, </a:t>
            </a:r>
            <a:r>
              <a:rPr lang="en-ID" dirty="0" err="1"/>
              <a:t>balikan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balikannya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i="1" dirty="0"/>
              <a:t>f</a:t>
            </a:r>
            <a:r>
              <a:rPr lang="en-ID" baseline="30000" dirty="0"/>
              <a:t>-1</a:t>
            </a:r>
            <a:r>
              <a:rPr lang="en-ID" dirty="0"/>
              <a:t>(</a:t>
            </a:r>
            <a:r>
              <a:rPr lang="en-ID" i="1" dirty="0"/>
              <a:t>y</a:t>
            </a:r>
            <a:r>
              <a:rPr lang="en-ID" dirty="0"/>
              <a:t>) = </a:t>
            </a:r>
            <a:r>
              <a:rPr lang="en-ID" i="1" dirty="0"/>
              <a:t>y</a:t>
            </a:r>
            <a:r>
              <a:rPr lang="en-ID" dirty="0"/>
              <a:t> +1. </a:t>
            </a:r>
          </a:p>
        </p:txBody>
      </p:sp>
    </p:spTree>
    <p:extLst>
      <p:ext uri="{BB962C8B-B14F-4D97-AF65-F5344CB8AC3E}">
        <p14:creationId xmlns:p14="http://schemas.microsoft.com/office/powerpoint/2010/main" val="2902635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033E11-9133-EC49-BA95-37A75DAE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Fungsi</a:t>
            </a:r>
            <a:r>
              <a:rPr lang="en-US" b="1" dirty="0"/>
              <a:t> Invers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A7E5E-A707-494F-ABDD-66FE12801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Fungsi</a:t>
            </a:r>
            <a:r>
              <a:rPr lang="en-ID" dirty="0"/>
              <a:t> yang </a:t>
            </a:r>
            <a:r>
              <a:rPr lang="en-ID" dirty="0" err="1"/>
              <a:t>berkoresponden</a:t>
            </a:r>
            <a:r>
              <a:rPr lang="en-ID" dirty="0"/>
              <a:t> </a:t>
            </a:r>
            <a:r>
              <a:rPr lang="en-ID" dirty="0" err="1"/>
              <a:t>satu-ke-satu</a:t>
            </a:r>
            <a:r>
              <a:rPr lang="en-ID" dirty="0"/>
              <a:t>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dinamakan</a:t>
            </a:r>
            <a:r>
              <a:rPr lang="en-ID" dirty="0"/>
              <a:t> juga </a:t>
            </a:r>
            <a:r>
              <a:rPr lang="en-ID" dirty="0" err="1"/>
              <a:t>fungsi</a:t>
            </a:r>
            <a:r>
              <a:rPr lang="en-ID" dirty="0"/>
              <a:t> yang </a:t>
            </a:r>
            <a:r>
              <a:rPr lang="en-ID" i="1" dirty="0"/>
              <a:t>invertible</a:t>
            </a:r>
            <a:r>
              <a:rPr lang="en-ID" dirty="0"/>
              <a:t> (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dibalikkan</a:t>
            </a:r>
            <a:r>
              <a:rPr lang="en-ID" dirty="0"/>
              <a:t>),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mendefinisikan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balikannya</a:t>
            </a:r>
            <a:r>
              <a:rPr lang="en-ID" dirty="0"/>
              <a:t>.</a:t>
            </a:r>
          </a:p>
          <a:p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i="1" dirty="0"/>
              <a:t>not invertible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dibalikkan</a:t>
            </a:r>
            <a:r>
              <a:rPr lang="en-US" dirty="0"/>
              <a:t>)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berkoresponden</a:t>
            </a:r>
            <a:r>
              <a:rPr lang="en-US" dirty="0"/>
              <a:t> </a:t>
            </a:r>
            <a:r>
              <a:rPr lang="en-US" dirty="0" err="1"/>
              <a:t>satu-ke-satu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balikannya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93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033E11-9133-EC49-BA95-37A75DAE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Komposisi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A7E5E-A707-494F-ABDD-66FE12801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 err="1"/>
              <a:t>Komposisi</a:t>
            </a:r>
            <a:r>
              <a:rPr lang="it-IT" b="1" dirty="0"/>
              <a:t> </a:t>
            </a:r>
            <a:r>
              <a:rPr lang="it-IT" b="1" dirty="0" err="1"/>
              <a:t>dari</a:t>
            </a:r>
            <a:r>
              <a:rPr lang="it-IT" b="1" dirty="0"/>
              <a:t> </a:t>
            </a:r>
            <a:r>
              <a:rPr lang="it-IT" b="1" dirty="0" err="1"/>
              <a:t>dua</a:t>
            </a:r>
            <a:r>
              <a:rPr lang="it-IT" b="1" dirty="0"/>
              <a:t> </a:t>
            </a:r>
            <a:r>
              <a:rPr lang="it-IT" b="1" dirty="0" err="1"/>
              <a:t>buah</a:t>
            </a:r>
            <a:r>
              <a:rPr lang="it-IT" b="1" dirty="0"/>
              <a:t> </a:t>
            </a:r>
            <a:r>
              <a:rPr lang="it-IT" b="1" dirty="0" err="1"/>
              <a:t>fungsi</a:t>
            </a:r>
            <a:r>
              <a:rPr lang="it-IT" b="1" dirty="0"/>
              <a:t>. </a:t>
            </a:r>
            <a:endParaRPr lang="en-ID" dirty="0"/>
          </a:p>
          <a:p>
            <a:r>
              <a:rPr lang="it-IT" dirty="0" err="1"/>
              <a:t>Misalkan</a:t>
            </a:r>
            <a:r>
              <a:rPr lang="it-IT" dirty="0"/>
              <a:t> </a:t>
            </a:r>
            <a:r>
              <a:rPr lang="it-IT" i="1" dirty="0"/>
              <a:t>g</a:t>
            </a:r>
            <a:r>
              <a:rPr lang="it-IT" dirty="0"/>
              <a:t> </a:t>
            </a:r>
            <a:r>
              <a:rPr lang="it-IT" dirty="0" err="1"/>
              <a:t>adalah</a:t>
            </a:r>
            <a:r>
              <a:rPr lang="it-IT" dirty="0"/>
              <a:t> </a:t>
            </a:r>
            <a:r>
              <a:rPr lang="it-IT" dirty="0" err="1"/>
              <a:t>fungsi</a:t>
            </a:r>
            <a:r>
              <a:rPr lang="it-IT" dirty="0"/>
              <a:t> </a:t>
            </a:r>
            <a:r>
              <a:rPr lang="it-IT" dirty="0" err="1"/>
              <a:t>dari</a:t>
            </a:r>
            <a:r>
              <a:rPr lang="it-IT" dirty="0"/>
              <a:t> </a:t>
            </a:r>
            <a:r>
              <a:rPr lang="it-IT" dirty="0" err="1"/>
              <a:t>himpunan</a:t>
            </a:r>
            <a:r>
              <a:rPr lang="it-IT" dirty="0"/>
              <a:t> </a:t>
            </a:r>
            <a:r>
              <a:rPr lang="it-IT" i="1" dirty="0"/>
              <a:t>A</a:t>
            </a:r>
            <a:r>
              <a:rPr lang="it-IT" dirty="0"/>
              <a:t> </a:t>
            </a:r>
            <a:r>
              <a:rPr lang="it-IT" dirty="0" err="1"/>
              <a:t>ke</a:t>
            </a:r>
            <a:r>
              <a:rPr lang="it-IT" dirty="0"/>
              <a:t> </a:t>
            </a:r>
            <a:r>
              <a:rPr lang="it-IT" dirty="0" err="1"/>
              <a:t>himpunan</a:t>
            </a:r>
            <a:r>
              <a:rPr lang="it-IT" dirty="0"/>
              <a:t> </a:t>
            </a:r>
            <a:r>
              <a:rPr lang="it-IT" i="1" dirty="0"/>
              <a:t>B</a:t>
            </a:r>
            <a:r>
              <a:rPr lang="it-IT" dirty="0"/>
              <a:t>, </a:t>
            </a:r>
            <a:r>
              <a:rPr lang="it-IT" dirty="0" err="1"/>
              <a:t>dan</a:t>
            </a:r>
            <a:r>
              <a:rPr lang="it-IT" dirty="0"/>
              <a:t> </a:t>
            </a:r>
            <a:r>
              <a:rPr lang="it-IT" i="1" dirty="0" err="1"/>
              <a:t>f</a:t>
            </a:r>
            <a:r>
              <a:rPr lang="it-IT" dirty="0"/>
              <a:t> </a:t>
            </a:r>
            <a:r>
              <a:rPr lang="it-IT" dirty="0" err="1"/>
              <a:t>adalah</a:t>
            </a:r>
            <a:r>
              <a:rPr lang="it-IT" dirty="0"/>
              <a:t> </a:t>
            </a:r>
            <a:r>
              <a:rPr lang="it-IT" dirty="0" err="1"/>
              <a:t>fungsi</a:t>
            </a:r>
            <a:r>
              <a:rPr lang="it-IT" dirty="0"/>
              <a:t> </a:t>
            </a:r>
            <a:r>
              <a:rPr lang="it-IT" dirty="0" err="1"/>
              <a:t>dari</a:t>
            </a:r>
            <a:r>
              <a:rPr lang="it-IT" dirty="0"/>
              <a:t> </a:t>
            </a:r>
            <a:r>
              <a:rPr lang="it-IT" dirty="0" err="1"/>
              <a:t>himpunan</a:t>
            </a:r>
            <a:r>
              <a:rPr lang="it-IT" dirty="0"/>
              <a:t> </a:t>
            </a:r>
            <a:r>
              <a:rPr lang="it-IT" i="1" dirty="0"/>
              <a:t>B</a:t>
            </a:r>
            <a:r>
              <a:rPr lang="it-IT" dirty="0"/>
              <a:t> </a:t>
            </a:r>
            <a:r>
              <a:rPr lang="it-IT" dirty="0" err="1"/>
              <a:t>ke</a:t>
            </a:r>
            <a:r>
              <a:rPr lang="it-IT" dirty="0"/>
              <a:t> </a:t>
            </a:r>
            <a:r>
              <a:rPr lang="it-IT" dirty="0" err="1"/>
              <a:t>himpunan</a:t>
            </a:r>
            <a:r>
              <a:rPr lang="it-IT" dirty="0"/>
              <a:t> </a:t>
            </a:r>
            <a:r>
              <a:rPr lang="it-IT" i="1" dirty="0"/>
              <a:t>C</a:t>
            </a:r>
            <a:r>
              <a:rPr lang="it-IT" dirty="0"/>
              <a:t>. </a:t>
            </a:r>
            <a:r>
              <a:rPr lang="it-IT" dirty="0" err="1"/>
              <a:t>Komposisi</a:t>
            </a:r>
            <a:r>
              <a:rPr lang="it-IT" dirty="0"/>
              <a:t> </a:t>
            </a:r>
            <a:r>
              <a:rPr lang="it-IT" i="1" dirty="0" err="1"/>
              <a:t>f</a:t>
            </a:r>
            <a:r>
              <a:rPr lang="it-IT" dirty="0"/>
              <a:t> </a:t>
            </a:r>
            <a:r>
              <a:rPr lang="it-IT" dirty="0" err="1"/>
              <a:t>dan</a:t>
            </a:r>
            <a:r>
              <a:rPr lang="it-IT" dirty="0"/>
              <a:t> </a:t>
            </a:r>
            <a:r>
              <a:rPr lang="it-IT" i="1" dirty="0"/>
              <a:t>g</a:t>
            </a:r>
            <a:r>
              <a:rPr lang="it-IT" dirty="0"/>
              <a:t>, </a:t>
            </a:r>
            <a:r>
              <a:rPr lang="it-IT" dirty="0" err="1"/>
              <a:t>dinotasikan</a:t>
            </a:r>
            <a:r>
              <a:rPr lang="it-IT" dirty="0"/>
              <a:t> </a:t>
            </a:r>
            <a:r>
              <a:rPr lang="it-IT" dirty="0" err="1"/>
              <a:t>dengan</a:t>
            </a:r>
            <a:r>
              <a:rPr lang="it-IT" dirty="0"/>
              <a:t> </a:t>
            </a:r>
            <a:r>
              <a:rPr lang="it-IT" i="1" dirty="0" err="1"/>
              <a:t>f</a:t>
            </a:r>
            <a:r>
              <a:rPr lang="it-IT" dirty="0"/>
              <a:t> </a:t>
            </a:r>
            <a:r>
              <a:rPr lang="en-US" dirty="0">
                <a:sym typeface="Symbol" pitchFamily="2" charset="2"/>
              </a:rPr>
              <a:t></a:t>
            </a:r>
            <a:r>
              <a:rPr lang="en-US" dirty="0"/>
              <a:t> </a:t>
            </a:r>
            <a:r>
              <a:rPr lang="it-IT" i="1" dirty="0"/>
              <a:t>g</a:t>
            </a:r>
            <a:r>
              <a:rPr lang="it-IT" dirty="0"/>
              <a:t>, </a:t>
            </a:r>
            <a:r>
              <a:rPr lang="it-IT" dirty="0" err="1"/>
              <a:t>adalah</a:t>
            </a:r>
            <a:r>
              <a:rPr lang="it-IT" dirty="0"/>
              <a:t> </a:t>
            </a:r>
            <a:r>
              <a:rPr lang="it-IT" dirty="0" err="1"/>
              <a:t>fungsi</a:t>
            </a:r>
            <a:r>
              <a:rPr lang="it-IT" dirty="0"/>
              <a:t> </a:t>
            </a:r>
            <a:r>
              <a:rPr lang="it-IT" dirty="0" err="1"/>
              <a:t>dari</a:t>
            </a:r>
            <a:r>
              <a:rPr lang="it-IT" dirty="0"/>
              <a:t> </a:t>
            </a:r>
            <a:r>
              <a:rPr lang="it-IT" i="1" dirty="0"/>
              <a:t>A</a:t>
            </a:r>
            <a:r>
              <a:rPr lang="it-IT" dirty="0"/>
              <a:t> </a:t>
            </a:r>
            <a:r>
              <a:rPr lang="it-IT" dirty="0" err="1"/>
              <a:t>ke</a:t>
            </a:r>
            <a:r>
              <a:rPr lang="it-IT" dirty="0"/>
              <a:t> </a:t>
            </a:r>
            <a:r>
              <a:rPr lang="it-IT" i="1" dirty="0"/>
              <a:t>C</a:t>
            </a:r>
            <a:r>
              <a:rPr lang="it-IT" dirty="0"/>
              <a:t> </a:t>
            </a:r>
            <a:r>
              <a:rPr lang="it-IT" dirty="0" err="1"/>
              <a:t>yang</a:t>
            </a:r>
            <a:r>
              <a:rPr lang="it-IT" dirty="0"/>
              <a:t> </a:t>
            </a:r>
            <a:r>
              <a:rPr lang="it-IT" dirty="0" err="1"/>
              <a:t>didefinisikan</a:t>
            </a:r>
            <a:r>
              <a:rPr lang="it-IT" dirty="0"/>
              <a:t> </a:t>
            </a:r>
            <a:r>
              <a:rPr lang="it-IT" dirty="0" err="1"/>
              <a:t>oleh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en-US" dirty="0"/>
              <a:t>(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>
                <a:sym typeface="Symbol" pitchFamily="2" charset="2"/>
              </a:rPr>
              <a:t></a:t>
            </a:r>
            <a:r>
              <a:rPr lang="en-US" dirty="0"/>
              <a:t> </a:t>
            </a:r>
            <a:r>
              <a:rPr lang="en-US" i="1" dirty="0"/>
              <a:t>g</a:t>
            </a:r>
            <a:r>
              <a:rPr lang="en-US" dirty="0"/>
              <a:t>)(</a:t>
            </a:r>
            <a:r>
              <a:rPr lang="en-US" i="1" dirty="0"/>
              <a:t>a</a:t>
            </a:r>
            <a:r>
              <a:rPr lang="en-US" dirty="0"/>
              <a:t>) =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42219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033E11-9133-EC49-BA95-37A75DAE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Komposisi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A7E5E-A707-494F-ABDD-66FE12801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Contoh</a:t>
            </a:r>
            <a:endParaRPr lang="en-ID" dirty="0"/>
          </a:p>
          <a:p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ID" dirty="0"/>
          </a:p>
          <a:p>
            <a:pPr lvl="1"/>
            <a:r>
              <a:rPr lang="en-US" i="1" dirty="0"/>
              <a:t>g </a:t>
            </a:r>
            <a:r>
              <a:rPr lang="en-US" dirty="0"/>
              <a:t>= {(1, </a:t>
            </a:r>
            <a:r>
              <a:rPr lang="en-US" i="1" dirty="0"/>
              <a:t>u</a:t>
            </a:r>
            <a:r>
              <a:rPr lang="en-US" dirty="0"/>
              <a:t>), (2, </a:t>
            </a:r>
            <a:r>
              <a:rPr lang="en-US" i="1" dirty="0"/>
              <a:t>u</a:t>
            </a:r>
            <a:r>
              <a:rPr lang="en-US" dirty="0"/>
              <a:t>), (3, </a:t>
            </a:r>
            <a:r>
              <a:rPr lang="en-US" i="1" dirty="0"/>
              <a:t>v</a:t>
            </a:r>
            <a:r>
              <a:rPr lang="en-US" dirty="0"/>
              <a:t>)}</a:t>
            </a:r>
            <a:endParaRPr lang="en-ID" dirty="0"/>
          </a:p>
          <a:p>
            <a:pPr marL="455613" lvl="1" indent="0">
              <a:buNone/>
              <a:tabLst>
                <a:tab pos="658813" algn="l"/>
              </a:tabLst>
            </a:pPr>
            <a:r>
              <a:rPr lang="en-US" dirty="0"/>
              <a:t>	yang </a:t>
            </a:r>
            <a:r>
              <a:rPr lang="en-US" dirty="0" err="1"/>
              <a:t>memetakan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= {1, 2, 3}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= {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w</a:t>
            </a:r>
            <a:r>
              <a:rPr lang="en-US" dirty="0"/>
              <a:t>}, dan </a:t>
            </a:r>
            <a:r>
              <a:rPr lang="en-US" dirty="0" err="1"/>
              <a:t>fungsi</a:t>
            </a:r>
            <a:endParaRPr lang="en-ID" dirty="0"/>
          </a:p>
          <a:p>
            <a:pPr lvl="1"/>
            <a:r>
              <a:rPr lang="en-US" i="1" dirty="0"/>
              <a:t> f </a:t>
            </a:r>
            <a:r>
              <a:rPr lang="en-US" dirty="0"/>
              <a:t>= {(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), (</a:t>
            </a:r>
            <a:r>
              <a:rPr lang="en-US" i="1" dirty="0"/>
              <a:t>v, x</a:t>
            </a:r>
            <a:r>
              <a:rPr lang="en-US" dirty="0"/>
              <a:t>), (</a:t>
            </a:r>
            <a:r>
              <a:rPr lang="en-US" i="1" dirty="0"/>
              <a:t>w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)}</a:t>
            </a:r>
            <a:endParaRPr lang="en-ID" dirty="0"/>
          </a:p>
          <a:p>
            <a:pPr marL="455613" lvl="1" indent="0">
              <a:buNone/>
              <a:tabLst>
                <a:tab pos="658813" algn="l"/>
              </a:tabLst>
            </a:pPr>
            <a:r>
              <a:rPr lang="en-US" dirty="0"/>
              <a:t>	yang </a:t>
            </a:r>
            <a:r>
              <a:rPr lang="en-US" dirty="0" err="1"/>
              <a:t>memetakan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= {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w</a:t>
            </a:r>
            <a:r>
              <a:rPr lang="en-US" dirty="0"/>
              <a:t>}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 = {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}.</a:t>
            </a:r>
          </a:p>
          <a:p>
            <a:pPr marL="341324" indent="-342900">
              <a:tabLst>
                <a:tab pos="658813" algn="l"/>
              </a:tabLst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komposisi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 </a:t>
            </a:r>
            <a:r>
              <a:rPr lang="en-US" dirty="0" err="1"/>
              <a:t>adalah</a:t>
            </a:r>
            <a:endParaRPr lang="en-ID" dirty="0"/>
          </a:p>
          <a:p>
            <a:pPr lvl="1"/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>
                <a:sym typeface="Symbol" pitchFamily="2" charset="2"/>
              </a:rPr>
              <a:t></a:t>
            </a:r>
            <a:r>
              <a:rPr lang="en-US" dirty="0"/>
              <a:t> </a:t>
            </a:r>
            <a:r>
              <a:rPr lang="en-US" i="1" dirty="0"/>
              <a:t>g </a:t>
            </a:r>
            <a:r>
              <a:rPr lang="en-US" dirty="0"/>
              <a:t>= {(1, </a:t>
            </a:r>
            <a:r>
              <a:rPr lang="en-US" i="1" dirty="0"/>
              <a:t>y</a:t>
            </a:r>
            <a:r>
              <a:rPr lang="en-US" dirty="0"/>
              <a:t>), (2, </a:t>
            </a:r>
            <a:r>
              <a:rPr lang="en-US" i="1" dirty="0"/>
              <a:t>y</a:t>
            </a:r>
            <a:r>
              <a:rPr lang="en-US" dirty="0"/>
              <a:t>), (3, </a:t>
            </a:r>
            <a:r>
              <a:rPr lang="en-US" i="1" dirty="0"/>
              <a:t>x</a:t>
            </a:r>
            <a:r>
              <a:rPr lang="en-US" dirty="0"/>
              <a:t>) }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0869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033E11-9133-EC49-BA95-37A75DAE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Komposisi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A7E5E-A707-494F-ABDD-66FE12801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Contoh</a:t>
            </a:r>
            <a:endParaRPr lang="en-ID" dirty="0"/>
          </a:p>
          <a:p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dirty="0"/>
              <a:t> – 1 dan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 + 1.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>
                <a:sym typeface="Symbol" pitchFamily="2" charset="2"/>
              </a:rPr>
              <a:t></a:t>
            </a:r>
            <a:r>
              <a:rPr lang="en-US" dirty="0"/>
              <a:t> </a:t>
            </a:r>
            <a:r>
              <a:rPr lang="en-US" i="1" dirty="0"/>
              <a:t>g </a:t>
            </a:r>
            <a:r>
              <a:rPr lang="en-US" dirty="0"/>
              <a:t> dan </a:t>
            </a:r>
            <a:r>
              <a:rPr lang="en-US" i="1" dirty="0"/>
              <a:t>g</a:t>
            </a:r>
            <a:r>
              <a:rPr lang="en-US" dirty="0"/>
              <a:t> </a:t>
            </a:r>
            <a:r>
              <a:rPr lang="en-US" dirty="0">
                <a:sym typeface="Symbol" pitchFamily="2" charset="2"/>
              </a:rPr>
              <a:t></a:t>
            </a:r>
            <a:r>
              <a:rPr lang="en-US" dirty="0"/>
              <a:t> </a:t>
            </a:r>
            <a:r>
              <a:rPr lang="en-US" i="1" dirty="0"/>
              <a:t>f.</a:t>
            </a:r>
            <a:endParaRPr lang="en-ID" dirty="0"/>
          </a:p>
          <a:p>
            <a:r>
              <a:rPr lang="da-DK" dirty="0" err="1"/>
              <a:t>Penyelesaian</a:t>
            </a:r>
            <a:r>
              <a:rPr lang="da-DK" dirty="0"/>
              <a:t>:</a:t>
            </a:r>
            <a:endParaRPr lang="en-ID" dirty="0"/>
          </a:p>
          <a:p>
            <a:pPr lvl="1"/>
            <a:r>
              <a:rPr lang="da-DK" dirty="0"/>
              <a:t>(</a:t>
            </a:r>
            <a:r>
              <a:rPr lang="da-DK" i="1" dirty="0"/>
              <a:t>f</a:t>
            </a:r>
            <a:r>
              <a:rPr lang="da-DK" dirty="0"/>
              <a:t> </a:t>
            </a:r>
            <a:r>
              <a:rPr lang="en-US" dirty="0">
                <a:sym typeface="Symbol" pitchFamily="2" charset="2"/>
              </a:rPr>
              <a:t></a:t>
            </a:r>
            <a:r>
              <a:rPr lang="en-US" dirty="0"/>
              <a:t> </a:t>
            </a:r>
            <a:r>
              <a:rPr lang="da-DK" i="1" dirty="0"/>
              <a:t>g</a:t>
            </a:r>
            <a:r>
              <a:rPr lang="da-DK" dirty="0"/>
              <a:t>)(</a:t>
            </a:r>
            <a:r>
              <a:rPr lang="da-DK" i="1" dirty="0"/>
              <a:t>x</a:t>
            </a:r>
            <a:r>
              <a:rPr lang="da-DK" dirty="0"/>
              <a:t>) = </a:t>
            </a:r>
            <a:r>
              <a:rPr lang="da-DK" i="1" dirty="0"/>
              <a:t>f</a:t>
            </a:r>
            <a:r>
              <a:rPr lang="da-DK" dirty="0"/>
              <a:t>(</a:t>
            </a:r>
            <a:r>
              <a:rPr lang="da-DK" i="1" dirty="0"/>
              <a:t>g</a:t>
            </a:r>
            <a:r>
              <a:rPr lang="da-DK" dirty="0"/>
              <a:t>(</a:t>
            </a:r>
            <a:r>
              <a:rPr lang="da-DK" i="1" dirty="0"/>
              <a:t>x</a:t>
            </a:r>
            <a:r>
              <a:rPr lang="da-DK" dirty="0"/>
              <a:t>)) = </a:t>
            </a:r>
            <a:r>
              <a:rPr lang="da-DK" i="1" dirty="0"/>
              <a:t>f</a:t>
            </a:r>
            <a:r>
              <a:rPr lang="da-DK" dirty="0"/>
              <a:t>(</a:t>
            </a:r>
            <a:r>
              <a:rPr lang="da-DK" i="1" dirty="0"/>
              <a:t>x</a:t>
            </a:r>
            <a:r>
              <a:rPr lang="da-DK" baseline="30000" dirty="0"/>
              <a:t>2</a:t>
            </a:r>
            <a:r>
              <a:rPr lang="da-DK" dirty="0"/>
              <a:t> + 1) = </a:t>
            </a:r>
            <a:r>
              <a:rPr lang="da-DK" i="1" dirty="0"/>
              <a:t>x</a:t>
            </a:r>
            <a:r>
              <a:rPr lang="da-DK" baseline="30000" dirty="0"/>
              <a:t>2</a:t>
            </a:r>
            <a:r>
              <a:rPr lang="da-DK" dirty="0"/>
              <a:t> + 1 – 1 = </a:t>
            </a:r>
            <a:r>
              <a:rPr lang="da-DK" i="1" dirty="0"/>
              <a:t>x</a:t>
            </a:r>
            <a:r>
              <a:rPr lang="da-DK" baseline="30000" dirty="0"/>
              <a:t>2</a:t>
            </a:r>
            <a:r>
              <a:rPr lang="da-DK" dirty="0"/>
              <a:t>.</a:t>
            </a:r>
            <a:endParaRPr lang="en-ID" dirty="0"/>
          </a:p>
          <a:p>
            <a:pPr lvl="1"/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 </a:t>
            </a:r>
            <a:r>
              <a:rPr lang="en-US" dirty="0">
                <a:sym typeface="Symbol" pitchFamily="2" charset="2"/>
              </a:rPr>
              <a:t>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)(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)) =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 – 1) = (</a:t>
            </a:r>
            <a:r>
              <a:rPr lang="en-US" i="1" dirty="0"/>
              <a:t>x </a:t>
            </a:r>
            <a:r>
              <a:rPr lang="en-US" dirty="0"/>
              <a:t>–1)</a:t>
            </a:r>
            <a:r>
              <a:rPr lang="en-US" baseline="30000" dirty="0"/>
              <a:t>2</a:t>
            </a:r>
            <a:r>
              <a:rPr lang="en-US" dirty="0"/>
              <a:t> + 1 = </a:t>
            </a:r>
            <a:r>
              <a:rPr lang="en-US" i="1" dirty="0"/>
              <a:t>x</a:t>
            </a:r>
            <a:r>
              <a:rPr lang="en-US" baseline="30000" dirty="0"/>
              <a:t>2 </a:t>
            </a:r>
            <a:r>
              <a:rPr lang="en-US" dirty="0"/>
              <a:t> - 2</a:t>
            </a:r>
            <a:r>
              <a:rPr lang="en-US" i="1" dirty="0"/>
              <a:t>x </a:t>
            </a:r>
            <a:r>
              <a:rPr lang="en-US" dirty="0"/>
              <a:t>+ 2.</a:t>
            </a:r>
            <a:r>
              <a:rPr lang="en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0603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B429-FC50-C740-9518-6137818A6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 err="1"/>
              <a:t>Terimakasih</a:t>
            </a:r>
            <a:r>
              <a:rPr lang="en-US" b="1" dirty="0"/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A6359-6CEE-1A47-9B34-526F304DB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err="1"/>
              <a:t>Adab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42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033E11-9133-EC49-BA95-37A75DAE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Definisi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A7E5E-A707-494F-ABDD-66FE12801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err="1"/>
              <a:t>Misalkan</a:t>
            </a:r>
            <a:r>
              <a:rPr lang="es-ES" dirty="0"/>
              <a:t> </a:t>
            </a:r>
            <a:r>
              <a:rPr lang="es-ES" i="1" dirty="0"/>
              <a:t>A</a:t>
            </a:r>
            <a:r>
              <a:rPr lang="es-ES" dirty="0"/>
              <a:t> dan </a:t>
            </a:r>
            <a:r>
              <a:rPr lang="es-ES" i="1" dirty="0"/>
              <a:t>B</a:t>
            </a:r>
            <a:r>
              <a:rPr lang="es-ES" dirty="0"/>
              <a:t> </a:t>
            </a:r>
            <a:r>
              <a:rPr lang="es-ES" dirty="0" err="1"/>
              <a:t>himpunan</a:t>
            </a:r>
            <a:endParaRPr lang="en-ID" dirty="0"/>
          </a:p>
          <a:p>
            <a:r>
              <a:rPr lang="es-ES" dirty="0" err="1"/>
              <a:t>Relasi</a:t>
            </a:r>
            <a:r>
              <a:rPr lang="es-ES" dirty="0"/>
              <a:t> </a:t>
            </a:r>
            <a:r>
              <a:rPr lang="es-ES" dirty="0" err="1"/>
              <a:t>biner</a:t>
            </a:r>
            <a:r>
              <a:rPr lang="es-ES" dirty="0"/>
              <a:t> </a:t>
            </a:r>
            <a:r>
              <a:rPr lang="es-ES" i="1" dirty="0"/>
              <a:t>f</a:t>
            </a:r>
            <a:r>
              <a:rPr lang="es-ES" dirty="0"/>
              <a:t> </a:t>
            </a:r>
            <a:r>
              <a:rPr lang="es-ES" dirty="0" err="1"/>
              <a:t>dari</a:t>
            </a:r>
            <a:r>
              <a:rPr lang="es-ES" dirty="0"/>
              <a:t> </a:t>
            </a:r>
            <a:r>
              <a:rPr lang="es-ES" i="1" dirty="0"/>
              <a:t>A</a:t>
            </a:r>
            <a:r>
              <a:rPr lang="es-ES" dirty="0"/>
              <a:t> </a:t>
            </a:r>
            <a:r>
              <a:rPr lang="es-ES" dirty="0" err="1"/>
              <a:t>ke</a:t>
            </a:r>
            <a:r>
              <a:rPr lang="es-ES" dirty="0"/>
              <a:t> </a:t>
            </a:r>
            <a:r>
              <a:rPr lang="es-ES" i="1" dirty="0"/>
              <a:t>B</a:t>
            </a:r>
            <a:r>
              <a:rPr lang="es-ES" dirty="0"/>
              <a:t> </a:t>
            </a:r>
            <a:r>
              <a:rPr lang="es-ES" dirty="0" err="1"/>
              <a:t>merupakan</a:t>
            </a:r>
            <a:r>
              <a:rPr lang="es-ES" dirty="0"/>
              <a:t> </a:t>
            </a:r>
            <a:r>
              <a:rPr lang="es-ES" dirty="0" err="1"/>
              <a:t>suatu</a:t>
            </a:r>
            <a:r>
              <a:rPr lang="es-ES" dirty="0"/>
              <a:t> </a:t>
            </a:r>
            <a:r>
              <a:rPr lang="es-ES" dirty="0" err="1"/>
              <a:t>fungsi</a:t>
            </a:r>
            <a:r>
              <a:rPr lang="es-ES" dirty="0"/>
              <a:t> </a:t>
            </a:r>
            <a:r>
              <a:rPr lang="es-ES" dirty="0" err="1"/>
              <a:t>jika</a:t>
            </a:r>
            <a:r>
              <a:rPr lang="es-ES" dirty="0"/>
              <a:t> </a:t>
            </a:r>
            <a:r>
              <a:rPr lang="es-ES" i="1" dirty="0" err="1"/>
              <a:t>setiap</a:t>
            </a:r>
            <a:r>
              <a:rPr lang="es-ES" dirty="0"/>
              <a:t> </a:t>
            </a:r>
            <a:r>
              <a:rPr lang="es-ES" dirty="0" err="1"/>
              <a:t>elemen</a:t>
            </a:r>
            <a:r>
              <a:rPr lang="es-ES" dirty="0"/>
              <a:t> di </a:t>
            </a:r>
            <a:r>
              <a:rPr lang="es-ES" dirty="0" err="1"/>
              <a:t>dalam</a:t>
            </a:r>
            <a:r>
              <a:rPr lang="es-ES" dirty="0"/>
              <a:t> </a:t>
            </a:r>
            <a:r>
              <a:rPr lang="es-ES" i="1" dirty="0"/>
              <a:t>A</a:t>
            </a:r>
            <a:r>
              <a:rPr lang="es-ES" dirty="0"/>
              <a:t> </a:t>
            </a:r>
            <a:r>
              <a:rPr lang="es-ES" dirty="0" err="1"/>
              <a:t>dihubungkan</a:t>
            </a:r>
            <a:r>
              <a:rPr lang="es-ES" dirty="0"/>
              <a:t> </a:t>
            </a:r>
            <a:r>
              <a:rPr lang="es-ES" dirty="0" err="1"/>
              <a:t>dengan</a:t>
            </a:r>
            <a:r>
              <a:rPr lang="es-ES" dirty="0"/>
              <a:t> </a:t>
            </a:r>
            <a:r>
              <a:rPr lang="es-ES" dirty="0" err="1"/>
              <a:t>tepat</a:t>
            </a:r>
            <a:r>
              <a:rPr lang="es-ES" dirty="0"/>
              <a:t> </a:t>
            </a:r>
            <a:r>
              <a:rPr lang="es-ES" dirty="0" err="1"/>
              <a:t>satu</a:t>
            </a:r>
            <a:r>
              <a:rPr lang="es-ES" dirty="0"/>
              <a:t> </a:t>
            </a:r>
            <a:r>
              <a:rPr lang="es-ES" dirty="0" err="1"/>
              <a:t>elemen</a:t>
            </a:r>
            <a:r>
              <a:rPr lang="es-ES" dirty="0"/>
              <a:t> di </a:t>
            </a:r>
            <a:r>
              <a:rPr lang="es-ES" dirty="0" err="1"/>
              <a:t>dalam</a:t>
            </a:r>
            <a:r>
              <a:rPr lang="es-ES" dirty="0"/>
              <a:t> </a:t>
            </a:r>
            <a:r>
              <a:rPr lang="es-ES" i="1" dirty="0"/>
              <a:t>B</a:t>
            </a:r>
            <a:r>
              <a:rPr lang="es-ES" dirty="0"/>
              <a:t>. </a:t>
            </a:r>
            <a:endParaRPr lang="en-ID" dirty="0"/>
          </a:p>
          <a:p>
            <a:endParaRPr lang="en-US" dirty="0"/>
          </a:p>
          <a:p>
            <a:r>
              <a:rPr lang="en-US" dirty="0"/>
              <a:t>Jika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</a:t>
            </a:r>
            <a:endParaRPr lang="en-ID" dirty="0"/>
          </a:p>
          <a:p>
            <a:pPr marL="457189" lvl="1" indent="0">
              <a:buNone/>
            </a:pPr>
            <a:r>
              <a:rPr lang="en-US" i="1" dirty="0"/>
              <a:t> f</a:t>
            </a:r>
            <a:r>
              <a:rPr lang="en-US" dirty="0"/>
              <a:t> :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2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</a:t>
            </a:r>
            <a:endParaRPr lang="en-ID" dirty="0"/>
          </a:p>
          <a:p>
            <a:r>
              <a:rPr lang="en-US" dirty="0"/>
              <a:t>yang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b="1" dirty="0" err="1"/>
              <a:t>memetakan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7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033E11-9133-EC49-BA95-37A75DAE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Definisi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A7E5E-A707-494F-ABDD-66FE12801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b="1" dirty="0" err="1"/>
              <a:t>daerah</a:t>
            </a:r>
            <a:r>
              <a:rPr lang="en-US" b="1" dirty="0"/>
              <a:t> </a:t>
            </a:r>
            <a:r>
              <a:rPr lang="en-US" b="1" dirty="0" err="1"/>
              <a:t>asal</a:t>
            </a:r>
            <a:r>
              <a:rPr lang="en-US" dirty="0"/>
              <a:t> (</a:t>
            </a:r>
            <a:r>
              <a:rPr lang="en-US" i="1" dirty="0"/>
              <a:t>domain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 dan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b="1" dirty="0" err="1"/>
              <a:t>daerah</a:t>
            </a:r>
            <a:r>
              <a:rPr lang="en-US" b="1" dirty="0"/>
              <a:t> </a:t>
            </a:r>
            <a:r>
              <a:rPr lang="en-US" b="1" dirty="0" err="1"/>
              <a:t>hasil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i="1" dirty="0"/>
              <a:t>codomain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f</a:t>
            </a:r>
            <a:endParaRPr lang="en-US" dirty="0"/>
          </a:p>
          <a:p>
            <a:pPr lvl="0"/>
            <a:r>
              <a:rPr lang="en-US" dirty="0"/>
              <a:t>Nama lain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pemetaan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 err="1"/>
              <a:t>transformasi</a:t>
            </a:r>
            <a:r>
              <a:rPr lang="en-US" dirty="0"/>
              <a:t> </a:t>
            </a:r>
            <a:endParaRPr lang="en-ID" dirty="0"/>
          </a:p>
          <a:p>
            <a:pPr lvl="0"/>
            <a:r>
              <a:rPr lang="en-US" dirty="0"/>
              <a:t>Kita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=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dihubungkan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. </a:t>
            </a:r>
            <a:endParaRPr lang="en-ID" dirty="0"/>
          </a:p>
          <a:p>
            <a:pPr>
              <a:buFont typeface="Wingdings" pitchFamily="2" charset="2"/>
              <a:buNone/>
            </a:pPr>
            <a:endParaRPr lang="en-GB" b="1" dirty="0">
              <a:solidFill>
                <a:srgbClr val="FF3399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1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033E11-9133-EC49-BA95-37A75DAE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Definisi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A7E5E-A707-494F-ABDD-66FE12801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Jika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=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 err="1"/>
              <a:t>dinamakan</a:t>
            </a:r>
            <a:r>
              <a:rPr lang="en-US" dirty="0"/>
              <a:t> </a:t>
            </a:r>
            <a:r>
              <a:rPr lang="en-US" b="1" dirty="0" err="1"/>
              <a:t>bayangan</a:t>
            </a:r>
            <a:r>
              <a:rPr lang="en-US" dirty="0"/>
              <a:t> (</a:t>
            </a:r>
            <a:r>
              <a:rPr lang="en-US" i="1" dirty="0"/>
              <a:t>image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dan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dinamakan</a:t>
            </a:r>
            <a:r>
              <a:rPr lang="en-US" dirty="0"/>
              <a:t> </a:t>
            </a:r>
            <a:r>
              <a:rPr lang="en-US" b="1" dirty="0" err="1"/>
              <a:t>pra-bayangan</a:t>
            </a:r>
            <a:r>
              <a:rPr lang="en-US" dirty="0"/>
              <a:t> (</a:t>
            </a:r>
            <a:r>
              <a:rPr lang="en-US" i="1" dirty="0"/>
              <a:t>pre-image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 </a:t>
            </a:r>
            <a:endParaRPr lang="en-ID" dirty="0"/>
          </a:p>
          <a:p>
            <a:pPr lvl="0"/>
            <a:r>
              <a:rPr lang="en-US" dirty="0" err="1"/>
              <a:t>Himpunan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pemetaan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b="1" dirty="0" err="1"/>
              <a:t>jelajah</a:t>
            </a:r>
            <a:r>
              <a:rPr lang="en-US" dirty="0"/>
              <a:t> (</a:t>
            </a:r>
            <a:r>
              <a:rPr lang="en-US" i="1" dirty="0"/>
              <a:t>range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. </a:t>
            </a:r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jelajah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(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i="1" dirty="0"/>
              <a:t>proper subset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. </a:t>
            </a:r>
            <a:endParaRPr lang="en-ID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D26B270-C66E-7F4A-A80D-EF06F1087EA2}"/>
              </a:ext>
            </a:extLst>
          </p:cNvPr>
          <p:cNvGrpSpPr/>
          <p:nvPr/>
        </p:nvGrpSpPr>
        <p:grpSpPr>
          <a:xfrm>
            <a:off x="4961996" y="4331343"/>
            <a:ext cx="2268008" cy="1169177"/>
            <a:chOff x="5006534" y="4143564"/>
            <a:chExt cx="2268008" cy="116917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33A7840-9759-F844-BF44-E8F168FC2BB7}"/>
                </a:ext>
              </a:extLst>
            </p:cNvPr>
            <p:cNvGrpSpPr/>
            <p:nvPr/>
          </p:nvGrpSpPr>
          <p:grpSpPr>
            <a:xfrm>
              <a:off x="5006534" y="4143564"/>
              <a:ext cx="2268008" cy="1169177"/>
              <a:chOff x="5006534" y="4143564"/>
              <a:chExt cx="2268008" cy="1169177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B2D498F-D1C6-6544-BCDB-FB93657B8604}"/>
                  </a:ext>
                </a:extLst>
              </p:cNvPr>
              <p:cNvGrpSpPr/>
              <p:nvPr/>
            </p:nvGrpSpPr>
            <p:grpSpPr>
              <a:xfrm>
                <a:off x="5006534" y="4472148"/>
                <a:ext cx="632656" cy="840592"/>
                <a:chOff x="6681893" y="2650067"/>
                <a:chExt cx="1429320" cy="2294242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F257461-6C74-A749-8634-F6368324BAAA}"/>
                    </a:ext>
                  </a:extLst>
                </p:cNvPr>
                <p:cNvSpPr/>
                <p:nvPr/>
              </p:nvSpPr>
              <p:spPr>
                <a:xfrm>
                  <a:off x="6681893" y="2650067"/>
                  <a:ext cx="1429320" cy="2294242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2508E06-14BF-3844-81BD-884440228AAC}"/>
                    </a:ext>
                  </a:extLst>
                </p:cNvPr>
                <p:cNvSpPr txBox="1"/>
                <p:nvPr/>
              </p:nvSpPr>
              <p:spPr>
                <a:xfrm>
                  <a:off x="6915146" y="3377176"/>
                  <a:ext cx="931332" cy="3632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400" dirty="0"/>
                    <a:t>a •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C6F8CAD-85D1-BC40-9B66-1DF2E745E305}"/>
                  </a:ext>
                </a:extLst>
              </p:cNvPr>
              <p:cNvGrpSpPr/>
              <p:nvPr/>
            </p:nvGrpSpPr>
            <p:grpSpPr>
              <a:xfrm>
                <a:off x="6641887" y="4472148"/>
                <a:ext cx="632655" cy="840593"/>
                <a:chOff x="3589866" y="2729593"/>
                <a:chExt cx="1287079" cy="1944007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32029CA-82ED-5E49-8BBD-D1E82E80F201}"/>
                    </a:ext>
                  </a:extLst>
                </p:cNvPr>
                <p:cNvSpPr/>
                <p:nvPr/>
              </p:nvSpPr>
              <p:spPr>
                <a:xfrm>
                  <a:off x="3589866" y="2729593"/>
                  <a:ext cx="1287079" cy="1944007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400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EFCA84A-5AD6-2149-BDC2-F3B04AB18118}"/>
                    </a:ext>
                  </a:extLst>
                </p:cNvPr>
                <p:cNvSpPr txBox="1"/>
                <p:nvPr/>
              </p:nvSpPr>
              <p:spPr>
                <a:xfrm>
                  <a:off x="3767738" y="3345702"/>
                  <a:ext cx="931332" cy="3077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• b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66DE8C-195E-0C4D-B8CB-404CBF1926FE}"/>
                  </a:ext>
                </a:extLst>
              </p:cNvPr>
              <p:cNvSpPr txBox="1"/>
              <p:nvPr/>
            </p:nvSpPr>
            <p:spPr>
              <a:xfrm>
                <a:off x="5130789" y="4165954"/>
                <a:ext cx="4193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0E4F5E-24D4-C941-AA15-CAC48A138D62}"/>
                  </a:ext>
                </a:extLst>
              </p:cNvPr>
              <p:cNvSpPr txBox="1"/>
              <p:nvPr/>
            </p:nvSpPr>
            <p:spPr>
              <a:xfrm>
                <a:off x="6748551" y="4143564"/>
                <a:ext cx="4193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B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F8863AE-F6C8-644F-8064-1C6C7300E1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08185" y="4893574"/>
                <a:ext cx="143530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987EC8-4B13-6249-8516-3C515142B093}"/>
                </a:ext>
              </a:extLst>
            </p:cNvPr>
            <p:cNvSpPr txBox="1"/>
            <p:nvPr/>
          </p:nvSpPr>
          <p:spPr>
            <a:xfrm>
              <a:off x="5886337" y="4545480"/>
              <a:ext cx="4193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063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033E11-9133-EC49-BA95-37A75DAE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Definisi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A7E5E-A707-494F-ABDD-66FE12801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yang </a:t>
            </a:r>
            <a:r>
              <a:rPr lang="en-US" dirty="0" err="1"/>
              <a:t>khusus</a:t>
            </a:r>
            <a:r>
              <a:rPr lang="en-US" dirty="0"/>
              <a:t>:</a:t>
            </a:r>
            <a:endParaRPr lang="en-ID" sz="1100" dirty="0"/>
          </a:p>
          <a:p>
            <a:pPr lvl="1"/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oleh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kaidah</a:t>
            </a:r>
            <a:r>
              <a:rPr lang="en-US" dirty="0"/>
              <a:t> yang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i="1" dirty="0"/>
              <a:t>f</a:t>
            </a:r>
          </a:p>
          <a:p>
            <a:pPr lvl="1"/>
            <a:r>
              <a:rPr lang="en-US" dirty="0" err="1"/>
              <a:t>Frasa</a:t>
            </a:r>
            <a:r>
              <a:rPr lang="en-US" dirty="0"/>
              <a:t> “</a:t>
            </a:r>
            <a:r>
              <a:rPr lang="en-US" dirty="0" err="1"/>
              <a:t>dihubungkan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”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) </a:t>
            </a:r>
            <a:r>
              <a:rPr lang="en-US" dirty="0">
                <a:sym typeface="Symbol" pitchFamily="2" charset="2"/>
              </a:rPr>
              <a:t>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 dan 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) </a:t>
            </a:r>
            <a:r>
              <a:rPr lang="en-US" dirty="0">
                <a:sym typeface="Symbol" pitchFamily="2" charset="2"/>
              </a:rPr>
              <a:t>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i="1" dirty="0"/>
              <a:t>c</a:t>
            </a:r>
            <a:endParaRPr lang="en-ID" sz="1050" dirty="0"/>
          </a:p>
        </p:txBody>
      </p:sp>
    </p:spTree>
    <p:extLst>
      <p:ext uri="{BB962C8B-B14F-4D97-AF65-F5344CB8AC3E}">
        <p14:creationId xmlns:p14="http://schemas.microsoft.com/office/powerpoint/2010/main" val="1959754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033E11-9133-EC49-BA95-37A75DAE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Definisi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A7E5E-A707-494F-ABDD-66FE12801B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dispesifikasikan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, di </a:t>
            </a:r>
            <a:r>
              <a:rPr lang="en-US" dirty="0" err="1"/>
              <a:t>antaranya</a:t>
            </a:r>
            <a:r>
              <a:rPr lang="en-US" dirty="0"/>
              <a:t>: </a:t>
            </a:r>
            <a:endParaRPr lang="en-ID" sz="1850" dirty="0"/>
          </a:p>
          <a:p>
            <a:pPr marL="971539" lvl="1" indent="-514350">
              <a:buFont typeface="+mj-lt"/>
              <a:buAutoNum type="arabicPeriod"/>
            </a:pP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. </a:t>
            </a:r>
            <a:endParaRPr lang="en-ID" sz="800" dirty="0"/>
          </a:p>
          <a:p>
            <a:pPr lvl="2"/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 pada </a:t>
            </a:r>
            <a:r>
              <a:rPr lang="en-US" dirty="0" err="1"/>
              <a:t>relasi</a:t>
            </a:r>
            <a:endParaRPr lang="en-ID" sz="400" dirty="0"/>
          </a:p>
          <a:p>
            <a:pPr marL="971539" lvl="1" indent="-514350">
              <a:buFont typeface="+mj-lt"/>
              <a:buAutoNum type="arabicPeriod"/>
            </a:pPr>
            <a:r>
              <a:rPr lang="en-US" dirty="0"/>
              <a:t> Formula </a:t>
            </a:r>
            <a:r>
              <a:rPr lang="en-US" dirty="0" err="1"/>
              <a:t>pengisian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(</a:t>
            </a:r>
            <a:r>
              <a:rPr lang="en-US" i="1" dirty="0"/>
              <a:t>assignment</a:t>
            </a:r>
            <a:r>
              <a:rPr lang="en-US" dirty="0"/>
              <a:t>).</a:t>
            </a:r>
            <a:endParaRPr lang="en-ID" sz="800" dirty="0"/>
          </a:p>
          <a:p>
            <a:pPr lvl="2"/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2</a:t>
            </a:r>
            <a:r>
              <a:rPr lang="en-US" i="1" dirty="0"/>
              <a:t>x</a:t>
            </a:r>
            <a:r>
              <a:rPr lang="en-US" dirty="0"/>
              <a:t> + 10,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, dan 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1/</a:t>
            </a:r>
            <a:r>
              <a:rPr lang="en-US" i="1" dirty="0"/>
              <a:t>x</a:t>
            </a:r>
            <a:r>
              <a:rPr lang="en-US" dirty="0"/>
              <a:t>. </a:t>
            </a:r>
            <a:endParaRPr lang="en-ID" sz="400" dirty="0"/>
          </a:p>
          <a:p>
            <a:pPr marL="971539" lvl="1" indent="-514350">
              <a:buFont typeface="+mj-lt"/>
              <a:buAutoNum type="arabicPeriod"/>
            </a:pPr>
            <a:r>
              <a:rPr lang="en-US" dirty="0"/>
              <a:t>Kata-kata</a:t>
            </a:r>
            <a:endParaRPr lang="en-ID" sz="800" dirty="0"/>
          </a:p>
          <a:p>
            <a:pPr lvl="2"/>
            <a:r>
              <a:rPr lang="en-US" dirty="0" err="1"/>
              <a:t>Contoh</a:t>
            </a:r>
            <a:r>
              <a:rPr lang="en-US" dirty="0"/>
              <a:t>: “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memetakan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bit 1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i="1" dirty="0"/>
              <a:t>string</a:t>
            </a:r>
            <a:r>
              <a:rPr lang="en-US" dirty="0"/>
              <a:t> biner”.  </a:t>
            </a:r>
            <a:endParaRPr lang="en-ID" sz="400" dirty="0"/>
          </a:p>
          <a:p>
            <a:pPr marL="0" indent="0">
              <a:buNone/>
            </a:pPr>
            <a:endParaRPr lang="en-ID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697BDB-C9A0-2B40-9E0A-E029DE4184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971539" lvl="1" indent="-514350">
              <a:buFont typeface="+mj-lt"/>
              <a:buAutoNum type="arabicPeriod" startAt="4"/>
            </a:pPr>
            <a:r>
              <a:rPr lang="en-US" dirty="0"/>
              <a:t>Kode program (</a:t>
            </a:r>
            <a:r>
              <a:rPr lang="en-US" i="1" dirty="0"/>
              <a:t>source code</a:t>
            </a:r>
            <a:r>
              <a:rPr lang="en-US" dirty="0"/>
              <a:t>)</a:t>
            </a:r>
            <a:endParaRPr lang="en-ID" dirty="0"/>
          </a:p>
          <a:p>
            <a:pPr lvl="2"/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|</a:t>
            </a:r>
            <a:r>
              <a:rPr lang="en-US" i="1" dirty="0"/>
              <a:t>x</a:t>
            </a:r>
            <a:r>
              <a:rPr lang="en-US" dirty="0"/>
              <a:t>|</a:t>
            </a:r>
          </a:p>
          <a:p>
            <a:pPr marL="914377" lvl="2" indent="0">
              <a:buNone/>
            </a:pPr>
            <a:endParaRPr lang="en-ID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function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abs(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integer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integer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ID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begin</a:t>
            </a:r>
            <a:endParaRPr lang="en-ID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1236663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if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 &lt; 0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then</a:t>
            </a:r>
            <a:endParaRPr lang="en-ID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abs:=-x</a:t>
            </a:r>
            <a:endParaRPr lang="en-ID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1236663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	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endParaRPr lang="en-ID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abs:=x;</a:t>
            </a:r>
            <a:endParaRPr lang="en-ID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	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	</a:t>
            </a:r>
            <a:endParaRPr lang="en-ID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98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033E11-9133-EC49-BA95-37A75DAE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Definisi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A7E5E-A707-494F-ABDD-66FE12801B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l-PL" b="1" dirty="0" err="1"/>
              <a:t>Contoh</a:t>
            </a:r>
            <a:r>
              <a:rPr lang="id-ID" b="1" dirty="0"/>
              <a:t>:</a:t>
            </a:r>
            <a:r>
              <a:rPr lang="pl-PL" dirty="0"/>
              <a:t> </a:t>
            </a:r>
            <a:r>
              <a:rPr lang="pl-PL" dirty="0" err="1"/>
              <a:t>Relasi</a:t>
            </a:r>
            <a:r>
              <a:rPr lang="pl-PL" dirty="0"/>
              <a:t> </a:t>
            </a:r>
            <a:endParaRPr lang="en-ID" dirty="0"/>
          </a:p>
          <a:p>
            <a:pPr lvl="1"/>
            <a:r>
              <a:rPr lang="pl-PL" i="1" dirty="0"/>
              <a:t>f </a:t>
            </a:r>
            <a:r>
              <a:rPr lang="pl-PL" dirty="0"/>
              <a:t>= {(1, </a:t>
            </a:r>
            <a:r>
              <a:rPr lang="pl-PL" i="1" dirty="0"/>
              <a:t>u</a:t>
            </a:r>
            <a:r>
              <a:rPr lang="pl-PL" dirty="0"/>
              <a:t>), (2, </a:t>
            </a:r>
            <a:r>
              <a:rPr lang="pl-PL" i="1" dirty="0"/>
              <a:t>v</a:t>
            </a:r>
            <a:r>
              <a:rPr lang="pl-PL" dirty="0"/>
              <a:t>), (3, </a:t>
            </a:r>
            <a:r>
              <a:rPr lang="pl-PL" i="1" dirty="0"/>
              <a:t>w</a:t>
            </a:r>
            <a:r>
              <a:rPr lang="pl-PL" dirty="0"/>
              <a:t>)}</a:t>
            </a:r>
            <a:endParaRPr lang="en-ID" dirty="0"/>
          </a:p>
          <a:p>
            <a:pPr lvl="1"/>
            <a:r>
              <a:rPr lang="pl-PL" dirty="0" err="1"/>
              <a:t>dari</a:t>
            </a:r>
            <a:r>
              <a:rPr lang="pl-PL" dirty="0"/>
              <a:t> </a:t>
            </a:r>
            <a:r>
              <a:rPr lang="pl-PL" i="1" dirty="0"/>
              <a:t>A</a:t>
            </a:r>
            <a:r>
              <a:rPr lang="pl-PL" dirty="0"/>
              <a:t> = {1, 2, 3} </a:t>
            </a:r>
            <a:r>
              <a:rPr lang="pl-PL" dirty="0" err="1"/>
              <a:t>ke</a:t>
            </a:r>
            <a:r>
              <a:rPr lang="pl-PL" dirty="0"/>
              <a:t> </a:t>
            </a:r>
            <a:r>
              <a:rPr lang="pl-PL" i="1" dirty="0"/>
              <a:t>B</a:t>
            </a:r>
            <a:r>
              <a:rPr lang="pl-PL" dirty="0"/>
              <a:t> = {</a:t>
            </a:r>
            <a:r>
              <a:rPr lang="pl-PL" i="1" dirty="0"/>
              <a:t>u</a:t>
            </a:r>
            <a:r>
              <a:rPr lang="pl-PL" dirty="0"/>
              <a:t>, </a:t>
            </a:r>
            <a:r>
              <a:rPr lang="pl-PL" i="1" dirty="0"/>
              <a:t>v</a:t>
            </a:r>
            <a:r>
              <a:rPr lang="pl-PL" dirty="0"/>
              <a:t>, </a:t>
            </a:r>
            <a:r>
              <a:rPr lang="pl-PL" i="1" dirty="0"/>
              <a:t>w</a:t>
            </a:r>
            <a:r>
              <a:rPr lang="pl-PL" dirty="0"/>
              <a:t>} </a:t>
            </a:r>
            <a:r>
              <a:rPr lang="pl-PL" dirty="0" err="1"/>
              <a:t>adalah</a:t>
            </a:r>
            <a:r>
              <a:rPr lang="pl-PL" dirty="0"/>
              <a:t> </a:t>
            </a:r>
            <a:r>
              <a:rPr lang="pl-PL" dirty="0" err="1"/>
              <a:t>fungsi</a:t>
            </a:r>
            <a:r>
              <a:rPr lang="pl-PL" dirty="0"/>
              <a:t> </a:t>
            </a:r>
            <a:r>
              <a:rPr lang="pl-PL" dirty="0" err="1"/>
              <a:t>dari</a:t>
            </a:r>
            <a:r>
              <a:rPr lang="pl-PL" dirty="0"/>
              <a:t> </a:t>
            </a:r>
            <a:r>
              <a:rPr lang="pl-PL" i="1" dirty="0"/>
              <a:t>A</a:t>
            </a:r>
            <a:r>
              <a:rPr lang="pl-PL" dirty="0"/>
              <a:t> </a:t>
            </a:r>
            <a:r>
              <a:rPr lang="pl-PL" dirty="0" err="1"/>
              <a:t>ke</a:t>
            </a:r>
            <a:r>
              <a:rPr lang="pl-PL" dirty="0"/>
              <a:t> </a:t>
            </a:r>
            <a:r>
              <a:rPr lang="pl-PL" i="1" dirty="0"/>
              <a:t>B</a:t>
            </a:r>
            <a:r>
              <a:rPr lang="pl-PL" dirty="0"/>
              <a:t>. Di sini </a:t>
            </a:r>
            <a:r>
              <a:rPr lang="pl-PL" i="1" dirty="0"/>
              <a:t>f</a:t>
            </a:r>
            <a:r>
              <a:rPr lang="pl-PL" dirty="0"/>
              <a:t>(1) = </a:t>
            </a:r>
            <a:r>
              <a:rPr lang="pl-PL" i="1" dirty="0"/>
              <a:t>u</a:t>
            </a:r>
            <a:r>
              <a:rPr lang="pl-PL" dirty="0"/>
              <a:t>, </a:t>
            </a:r>
            <a:r>
              <a:rPr lang="pl-PL" i="1" dirty="0"/>
              <a:t>f</a:t>
            </a:r>
            <a:r>
              <a:rPr lang="pl-PL" dirty="0"/>
              <a:t>(2) = </a:t>
            </a:r>
            <a:r>
              <a:rPr lang="pl-PL" i="1" dirty="0"/>
              <a:t>v</a:t>
            </a:r>
            <a:r>
              <a:rPr lang="pl-PL" dirty="0"/>
              <a:t>, dan </a:t>
            </a:r>
            <a:r>
              <a:rPr lang="pl-PL" i="1" dirty="0"/>
              <a:t>f</a:t>
            </a:r>
            <a:r>
              <a:rPr lang="pl-PL" dirty="0"/>
              <a:t>(3) = </a:t>
            </a:r>
            <a:r>
              <a:rPr lang="pl-PL" i="1" dirty="0"/>
              <a:t>w</a:t>
            </a:r>
            <a:r>
              <a:rPr lang="pl-PL" dirty="0"/>
              <a:t>. </a:t>
            </a:r>
            <a:r>
              <a:rPr lang="pl-PL" dirty="0" err="1"/>
              <a:t>Daerah</a:t>
            </a:r>
            <a:r>
              <a:rPr lang="pl-PL" dirty="0"/>
              <a:t> </a:t>
            </a:r>
            <a:r>
              <a:rPr lang="pl-PL" dirty="0" err="1"/>
              <a:t>asal</a:t>
            </a:r>
            <a:r>
              <a:rPr lang="pl-PL" dirty="0"/>
              <a:t> </a:t>
            </a:r>
            <a:r>
              <a:rPr lang="pl-PL" dirty="0" err="1"/>
              <a:t>dari</a:t>
            </a:r>
            <a:r>
              <a:rPr lang="pl-PL" dirty="0"/>
              <a:t> </a:t>
            </a:r>
            <a:r>
              <a:rPr lang="pl-PL" i="1" dirty="0"/>
              <a:t>f</a:t>
            </a:r>
            <a:r>
              <a:rPr lang="pl-PL" dirty="0"/>
              <a:t> </a:t>
            </a:r>
            <a:r>
              <a:rPr lang="pl-PL" dirty="0" err="1"/>
              <a:t>adalah</a:t>
            </a:r>
            <a:r>
              <a:rPr lang="pl-PL" dirty="0"/>
              <a:t> </a:t>
            </a:r>
            <a:r>
              <a:rPr lang="pl-PL" i="1" dirty="0"/>
              <a:t>A</a:t>
            </a:r>
            <a:r>
              <a:rPr lang="pl-PL" dirty="0"/>
              <a:t> dan </a:t>
            </a:r>
            <a:r>
              <a:rPr lang="pl-PL" dirty="0" err="1"/>
              <a:t>daerah</a:t>
            </a:r>
            <a:r>
              <a:rPr lang="pl-PL" dirty="0"/>
              <a:t> </a:t>
            </a:r>
            <a:r>
              <a:rPr lang="pl-PL" dirty="0" err="1"/>
              <a:t>hasil</a:t>
            </a:r>
            <a:r>
              <a:rPr lang="pl-PL" dirty="0"/>
              <a:t> </a:t>
            </a:r>
            <a:r>
              <a:rPr lang="pl-PL" dirty="0" err="1"/>
              <a:t>adalah</a:t>
            </a:r>
            <a:r>
              <a:rPr lang="pl-PL" dirty="0"/>
              <a:t> </a:t>
            </a:r>
            <a:r>
              <a:rPr lang="pl-PL" i="1" dirty="0"/>
              <a:t>B</a:t>
            </a:r>
            <a:r>
              <a:rPr lang="pl-PL" dirty="0"/>
              <a:t>. </a:t>
            </a:r>
            <a:r>
              <a:rPr lang="pl-PL" dirty="0" err="1"/>
              <a:t>Jelajah</a:t>
            </a:r>
            <a:r>
              <a:rPr lang="pl-PL" dirty="0"/>
              <a:t> </a:t>
            </a:r>
            <a:r>
              <a:rPr lang="pl-PL" dirty="0" err="1"/>
              <a:t>dari</a:t>
            </a:r>
            <a:r>
              <a:rPr lang="pl-PL" dirty="0"/>
              <a:t> </a:t>
            </a:r>
            <a:r>
              <a:rPr lang="pl-PL" i="1" dirty="0"/>
              <a:t>f</a:t>
            </a:r>
            <a:r>
              <a:rPr lang="pl-PL" dirty="0"/>
              <a:t> </a:t>
            </a:r>
            <a:r>
              <a:rPr lang="pl-PL" dirty="0" err="1"/>
              <a:t>adalah</a:t>
            </a:r>
            <a:r>
              <a:rPr lang="pl-PL" dirty="0"/>
              <a:t> {</a:t>
            </a:r>
            <a:r>
              <a:rPr lang="pl-PL" i="1" dirty="0"/>
              <a:t>u</a:t>
            </a:r>
            <a:r>
              <a:rPr lang="pl-PL" dirty="0"/>
              <a:t>, </a:t>
            </a:r>
            <a:r>
              <a:rPr lang="pl-PL" i="1" dirty="0"/>
              <a:t>v</a:t>
            </a:r>
            <a:r>
              <a:rPr lang="pl-PL" dirty="0"/>
              <a:t>, </a:t>
            </a:r>
            <a:r>
              <a:rPr lang="pl-PL" i="1" dirty="0"/>
              <a:t>w</a:t>
            </a:r>
            <a:r>
              <a:rPr lang="pl-PL" dirty="0"/>
              <a:t>}, </a:t>
            </a:r>
            <a:r>
              <a:rPr lang="pl-PL" dirty="0" err="1"/>
              <a:t>yang</a:t>
            </a:r>
            <a:r>
              <a:rPr lang="pl-PL" dirty="0"/>
              <a:t> </a:t>
            </a:r>
            <a:r>
              <a:rPr lang="pl-PL" dirty="0" err="1"/>
              <a:t>dalam</a:t>
            </a:r>
            <a:r>
              <a:rPr lang="pl-PL" dirty="0"/>
              <a:t> hal </a:t>
            </a:r>
            <a:r>
              <a:rPr lang="pl-PL" dirty="0" err="1"/>
              <a:t>ini</a:t>
            </a:r>
            <a:r>
              <a:rPr lang="pl-PL" dirty="0"/>
              <a:t> sama </a:t>
            </a:r>
            <a:r>
              <a:rPr lang="pl-PL" dirty="0" err="1"/>
              <a:t>dengan</a:t>
            </a:r>
            <a:r>
              <a:rPr lang="pl-PL" dirty="0"/>
              <a:t> </a:t>
            </a:r>
            <a:r>
              <a:rPr lang="pl-PL" dirty="0" err="1"/>
              <a:t>himpunan</a:t>
            </a:r>
            <a:r>
              <a:rPr lang="pl-PL" dirty="0"/>
              <a:t> B.	</a:t>
            </a:r>
            <a:r>
              <a:rPr lang="en-ID" dirty="0"/>
              <a:t> </a:t>
            </a:r>
            <a:endParaRPr lang="en-US" dirty="0">
              <a:cs typeface="Arial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E82765-9D4F-0749-8FA2-E9A5D1416A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b="1" dirty="0" err="1"/>
              <a:t>Contoh</a:t>
            </a:r>
            <a:r>
              <a:rPr lang="id-ID" b="1" dirty="0"/>
              <a:t>:</a:t>
            </a:r>
            <a:r>
              <a:rPr lang="es-ES" dirty="0"/>
              <a:t> </a:t>
            </a:r>
            <a:r>
              <a:rPr lang="es-ES" dirty="0" err="1"/>
              <a:t>Relasi</a:t>
            </a:r>
            <a:endParaRPr lang="en-ID" dirty="0"/>
          </a:p>
          <a:p>
            <a:pPr lvl="1"/>
            <a:r>
              <a:rPr lang="es-ES" i="1" dirty="0"/>
              <a:t>f </a:t>
            </a:r>
            <a:r>
              <a:rPr lang="es-ES" dirty="0"/>
              <a:t>= {(1, </a:t>
            </a:r>
            <a:r>
              <a:rPr lang="es-ES" i="1" dirty="0"/>
              <a:t>u</a:t>
            </a:r>
            <a:r>
              <a:rPr lang="es-ES" dirty="0"/>
              <a:t>), (2, </a:t>
            </a:r>
            <a:r>
              <a:rPr lang="es-ES" i="1" dirty="0"/>
              <a:t>u</a:t>
            </a:r>
            <a:r>
              <a:rPr lang="es-ES" dirty="0"/>
              <a:t>), (3, </a:t>
            </a:r>
            <a:r>
              <a:rPr lang="es-ES" i="1" dirty="0"/>
              <a:t>v</a:t>
            </a:r>
            <a:r>
              <a:rPr lang="es-ES" dirty="0"/>
              <a:t>)}</a:t>
            </a:r>
            <a:endParaRPr lang="en-ID" dirty="0"/>
          </a:p>
          <a:p>
            <a:pPr lvl="1"/>
            <a:r>
              <a:rPr lang="es-ES" dirty="0" err="1"/>
              <a:t>dari</a:t>
            </a:r>
            <a:r>
              <a:rPr lang="es-ES" dirty="0"/>
              <a:t> </a:t>
            </a:r>
            <a:r>
              <a:rPr lang="es-ES" i="1" dirty="0"/>
              <a:t>A</a:t>
            </a:r>
            <a:r>
              <a:rPr lang="es-ES" dirty="0"/>
              <a:t> = {1, 2, 3} </a:t>
            </a:r>
            <a:r>
              <a:rPr lang="es-ES" dirty="0" err="1"/>
              <a:t>ke</a:t>
            </a:r>
            <a:r>
              <a:rPr lang="es-ES" dirty="0"/>
              <a:t> </a:t>
            </a:r>
            <a:r>
              <a:rPr lang="es-ES" i="1" dirty="0"/>
              <a:t>B</a:t>
            </a:r>
            <a:r>
              <a:rPr lang="es-ES" dirty="0"/>
              <a:t> = {</a:t>
            </a:r>
            <a:r>
              <a:rPr lang="es-ES" i="1" dirty="0"/>
              <a:t>u</a:t>
            </a:r>
            <a:r>
              <a:rPr lang="es-ES" dirty="0"/>
              <a:t>, </a:t>
            </a:r>
            <a:r>
              <a:rPr lang="es-ES" i="1" dirty="0"/>
              <a:t>v</a:t>
            </a:r>
            <a:r>
              <a:rPr lang="es-ES" dirty="0"/>
              <a:t>, </a:t>
            </a:r>
            <a:r>
              <a:rPr lang="es-ES" i="1" dirty="0"/>
              <a:t>w</a:t>
            </a:r>
            <a:r>
              <a:rPr lang="es-ES" dirty="0"/>
              <a:t>} </a:t>
            </a:r>
            <a:r>
              <a:rPr lang="es-ES" dirty="0" err="1"/>
              <a:t>adalah</a:t>
            </a:r>
            <a:r>
              <a:rPr lang="es-ES" dirty="0"/>
              <a:t> </a:t>
            </a:r>
            <a:r>
              <a:rPr lang="es-ES" dirty="0" err="1"/>
              <a:t>fungsi</a:t>
            </a:r>
            <a:r>
              <a:rPr lang="es-ES" dirty="0"/>
              <a:t> </a:t>
            </a:r>
            <a:r>
              <a:rPr lang="es-ES" dirty="0" err="1"/>
              <a:t>dari</a:t>
            </a:r>
            <a:r>
              <a:rPr lang="es-ES" dirty="0"/>
              <a:t> </a:t>
            </a:r>
            <a:r>
              <a:rPr lang="es-ES" i="1" dirty="0"/>
              <a:t>A</a:t>
            </a:r>
            <a:r>
              <a:rPr lang="es-ES" dirty="0"/>
              <a:t> </a:t>
            </a:r>
            <a:r>
              <a:rPr lang="es-ES" dirty="0" err="1"/>
              <a:t>ke</a:t>
            </a:r>
            <a:r>
              <a:rPr lang="es-ES" dirty="0"/>
              <a:t> </a:t>
            </a:r>
            <a:r>
              <a:rPr lang="es-ES" i="1" dirty="0"/>
              <a:t>B</a:t>
            </a:r>
            <a:r>
              <a:rPr lang="es-ES" dirty="0"/>
              <a:t>, </a:t>
            </a:r>
            <a:r>
              <a:rPr lang="es-ES" dirty="0" err="1"/>
              <a:t>meskipun</a:t>
            </a:r>
            <a:r>
              <a:rPr lang="es-ES" dirty="0"/>
              <a:t> </a:t>
            </a:r>
            <a:r>
              <a:rPr lang="es-ES" i="1" dirty="0"/>
              <a:t>u</a:t>
            </a:r>
            <a:r>
              <a:rPr lang="es-ES" dirty="0"/>
              <a:t> </a:t>
            </a:r>
            <a:r>
              <a:rPr lang="es-ES" dirty="0" err="1"/>
              <a:t>merupakan</a:t>
            </a:r>
            <a:r>
              <a:rPr lang="es-ES" dirty="0"/>
              <a:t> </a:t>
            </a:r>
            <a:r>
              <a:rPr lang="es-ES" dirty="0" err="1"/>
              <a:t>bayangan</a:t>
            </a:r>
            <a:r>
              <a:rPr lang="es-ES" dirty="0"/>
              <a:t> </a:t>
            </a:r>
            <a:r>
              <a:rPr lang="es-ES" dirty="0" err="1"/>
              <a:t>dari</a:t>
            </a:r>
            <a:r>
              <a:rPr lang="es-ES" dirty="0"/>
              <a:t> </a:t>
            </a:r>
            <a:r>
              <a:rPr lang="es-ES" dirty="0" err="1"/>
              <a:t>dua</a:t>
            </a:r>
            <a:r>
              <a:rPr lang="es-ES" dirty="0"/>
              <a:t> </a:t>
            </a:r>
            <a:r>
              <a:rPr lang="es-ES" dirty="0" err="1"/>
              <a:t>elemen</a:t>
            </a:r>
            <a:r>
              <a:rPr lang="es-ES" dirty="0"/>
              <a:t> </a:t>
            </a:r>
            <a:r>
              <a:rPr lang="es-ES" i="1" dirty="0"/>
              <a:t>A</a:t>
            </a:r>
            <a:r>
              <a:rPr lang="es-ES" dirty="0"/>
              <a:t>.  </a:t>
            </a:r>
            <a:r>
              <a:rPr lang="es-ES" dirty="0" err="1"/>
              <a:t>Daerah</a:t>
            </a:r>
            <a:r>
              <a:rPr lang="es-ES" dirty="0"/>
              <a:t> </a:t>
            </a:r>
            <a:r>
              <a:rPr lang="es-ES" dirty="0" err="1"/>
              <a:t>asal</a:t>
            </a:r>
            <a:r>
              <a:rPr lang="es-ES" dirty="0"/>
              <a:t> </a:t>
            </a:r>
            <a:r>
              <a:rPr lang="es-ES" dirty="0" err="1"/>
              <a:t>fungsi</a:t>
            </a:r>
            <a:r>
              <a:rPr lang="es-ES" dirty="0"/>
              <a:t> </a:t>
            </a:r>
            <a:r>
              <a:rPr lang="es-ES" dirty="0" err="1"/>
              <a:t>adalah</a:t>
            </a:r>
            <a:r>
              <a:rPr lang="es-ES" dirty="0"/>
              <a:t> </a:t>
            </a:r>
            <a:r>
              <a:rPr lang="es-ES" i="1" dirty="0"/>
              <a:t>A</a:t>
            </a:r>
            <a:r>
              <a:rPr lang="es-ES" dirty="0"/>
              <a:t>, </a:t>
            </a:r>
            <a:r>
              <a:rPr lang="es-ES" dirty="0" err="1"/>
              <a:t>daerah</a:t>
            </a:r>
            <a:r>
              <a:rPr lang="es-ES" dirty="0"/>
              <a:t> </a:t>
            </a:r>
            <a:r>
              <a:rPr lang="es-ES" dirty="0" err="1"/>
              <a:t>hasilnya</a:t>
            </a:r>
            <a:r>
              <a:rPr lang="es-ES" dirty="0"/>
              <a:t> </a:t>
            </a:r>
            <a:r>
              <a:rPr lang="es-ES" dirty="0" err="1"/>
              <a:t>adalah</a:t>
            </a:r>
            <a:r>
              <a:rPr lang="es-ES" dirty="0"/>
              <a:t> </a:t>
            </a:r>
            <a:r>
              <a:rPr lang="es-ES" i="1" dirty="0"/>
              <a:t>B</a:t>
            </a:r>
            <a:r>
              <a:rPr lang="es-ES" dirty="0"/>
              <a:t>, dan </a:t>
            </a:r>
            <a:r>
              <a:rPr lang="es-ES" dirty="0" err="1"/>
              <a:t>jelajah</a:t>
            </a:r>
            <a:r>
              <a:rPr lang="es-ES" dirty="0"/>
              <a:t> </a:t>
            </a:r>
            <a:r>
              <a:rPr lang="es-ES" dirty="0" err="1"/>
              <a:t>fungsi</a:t>
            </a:r>
            <a:r>
              <a:rPr lang="es-ES" dirty="0"/>
              <a:t> </a:t>
            </a:r>
            <a:r>
              <a:rPr lang="es-ES" dirty="0" err="1"/>
              <a:t>adalah</a:t>
            </a:r>
            <a:r>
              <a:rPr lang="es-ES" dirty="0"/>
              <a:t> {</a:t>
            </a:r>
            <a:r>
              <a:rPr lang="es-ES" i="1" dirty="0"/>
              <a:t>u</a:t>
            </a:r>
            <a:r>
              <a:rPr lang="es-ES" dirty="0"/>
              <a:t>, </a:t>
            </a:r>
            <a:r>
              <a:rPr lang="es-ES" i="1" dirty="0"/>
              <a:t>v</a:t>
            </a:r>
            <a:r>
              <a:rPr lang="es-ES" dirty="0"/>
              <a:t>}.  </a:t>
            </a:r>
            <a:endParaRPr lang="en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221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033E11-9133-EC49-BA95-37A75DAE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Definisi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A7E5E-A707-494F-ABDD-66FE12801B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l-PL" b="1" dirty="0" err="1"/>
              <a:t>Contoh</a:t>
            </a:r>
            <a:r>
              <a:rPr lang="id-ID" b="1" dirty="0"/>
              <a:t>:</a:t>
            </a:r>
            <a:r>
              <a:rPr lang="pl-PL" dirty="0"/>
              <a:t> </a:t>
            </a:r>
            <a:r>
              <a:rPr lang="pl-PL" dirty="0" err="1"/>
              <a:t>Relasi</a:t>
            </a:r>
            <a:endParaRPr lang="en-ID" dirty="0"/>
          </a:p>
          <a:p>
            <a:pPr lvl="1"/>
            <a:r>
              <a:rPr lang="pl-PL" i="1" dirty="0"/>
              <a:t>f </a:t>
            </a:r>
            <a:r>
              <a:rPr lang="pl-PL" dirty="0"/>
              <a:t>= {(1, </a:t>
            </a:r>
            <a:r>
              <a:rPr lang="pl-PL" i="1" dirty="0"/>
              <a:t>u</a:t>
            </a:r>
            <a:r>
              <a:rPr lang="pl-PL" dirty="0"/>
              <a:t>), (2, </a:t>
            </a:r>
            <a:r>
              <a:rPr lang="pl-PL" i="1" dirty="0"/>
              <a:t>v</a:t>
            </a:r>
            <a:r>
              <a:rPr lang="pl-PL" dirty="0"/>
              <a:t>), (3, </a:t>
            </a:r>
            <a:r>
              <a:rPr lang="pl-PL" i="1" dirty="0"/>
              <a:t>w</a:t>
            </a:r>
            <a:r>
              <a:rPr lang="pl-PL" dirty="0"/>
              <a:t>)}</a:t>
            </a:r>
            <a:endParaRPr lang="en-ID" dirty="0"/>
          </a:p>
          <a:p>
            <a:pPr lvl="1"/>
            <a:r>
              <a:rPr lang="pl-PL" dirty="0" err="1"/>
              <a:t>dari</a:t>
            </a:r>
            <a:r>
              <a:rPr lang="pl-PL" dirty="0"/>
              <a:t> </a:t>
            </a:r>
            <a:r>
              <a:rPr lang="pl-PL" i="1" dirty="0"/>
              <a:t>A</a:t>
            </a:r>
            <a:r>
              <a:rPr lang="pl-PL" dirty="0"/>
              <a:t> = {1, 2, 3, 4} </a:t>
            </a:r>
            <a:r>
              <a:rPr lang="pl-PL" dirty="0" err="1"/>
              <a:t>ke</a:t>
            </a:r>
            <a:r>
              <a:rPr lang="pl-PL" dirty="0"/>
              <a:t> </a:t>
            </a:r>
            <a:r>
              <a:rPr lang="pl-PL" i="1" dirty="0"/>
              <a:t>B</a:t>
            </a:r>
            <a:r>
              <a:rPr lang="pl-PL" dirty="0"/>
              <a:t> = {</a:t>
            </a:r>
            <a:r>
              <a:rPr lang="pl-PL" i="1" dirty="0"/>
              <a:t>u</a:t>
            </a:r>
            <a:r>
              <a:rPr lang="pl-PL" dirty="0"/>
              <a:t>, </a:t>
            </a:r>
            <a:r>
              <a:rPr lang="pl-PL" i="1" dirty="0"/>
              <a:t>v</a:t>
            </a:r>
            <a:r>
              <a:rPr lang="pl-PL" dirty="0"/>
              <a:t>, </a:t>
            </a:r>
            <a:r>
              <a:rPr lang="pl-PL" i="1" dirty="0"/>
              <a:t>w</a:t>
            </a:r>
            <a:r>
              <a:rPr lang="pl-PL" dirty="0"/>
              <a:t>} </a:t>
            </a:r>
            <a:r>
              <a:rPr lang="pl-PL" dirty="0" err="1"/>
              <a:t>bukan</a:t>
            </a:r>
            <a:r>
              <a:rPr lang="pl-PL" dirty="0"/>
              <a:t> </a:t>
            </a:r>
            <a:r>
              <a:rPr lang="pl-PL" dirty="0" err="1"/>
              <a:t>fungsi</a:t>
            </a:r>
            <a:r>
              <a:rPr lang="pl-PL" dirty="0"/>
              <a:t>, </a:t>
            </a:r>
            <a:r>
              <a:rPr lang="pl-PL" dirty="0" err="1"/>
              <a:t>karena</a:t>
            </a:r>
            <a:r>
              <a:rPr lang="pl-PL" dirty="0"/>
              <a:t> </a:t>
            </a:r>
            <a:r>
              <a:rPr lang="pl-PL" dirty="0" err="1"/>
              <a:t>tidak</a:t>
            </a:r>
            <a:r>
              <a:rPr lang="pl-PL" dirty="0"/>
              <a:t> </a:t>
            </a:r>
            <a:r>
              <a:rPr lang="pl-PL" dirty="0" err="1"/>
              <a:t>semua</a:t>
            </a:r>
            <a:r>
              <a:rPr lang="pl-PL" dirty="0"/>
              <a:t> </a:t>
            </a:r>
            <a:r>
              <a:rPr lang="pl-PL" dirty="0" err="1"/>
              <a:t>elemen</a:t>
            </a:r>
            <a:r>
              <a:rPr lang="pl-PL" dirty="0"/>
              <a:t> </a:t>
            </a:r>
            <a:r>
              <a:rPr lang="pl-PL" i="1" dirty="0"/>
              <a:t>A</a:t>
            </a:r>
            <a:r>
              <a:rPr lang="pl-PL" dirty="0"/>
              <a:t> </a:t>
            </a:r>
            <a:r>
              <a:rPr lang="pl-PL" dirty="0" err="1"/>
              <a:t>dipetakan</a:t>
            </a:r>
            <a:r>
              <a:rPr lang="pl-PL" dirty="0"/>
              <a:t> </a:t>
            </a:r>
            <a:r>
              <a:rPr lang="pl-PL" dirty="0" err="1"/>
              <a:t>ke</a:t>
            </a:r>
            <a:r>
              <a:rPr lang="pl-PL" dirty="0"/>
              <a:t> </a:t>
            </a:r>
            <a:r>
              <a:rPr lang="pl-PL" i="1" dirty="0"/>
              <a:t>B</a:t>
            </a:r>
            <a:endParaRPr lang="en-US" dirty="0">
              <a:cs typeface="Arial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E82765-9D4F-0749-8FA2-E9A5D1416A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b="1" dirty="0" err="1"/>
              <a:t>Contoh</a:t>
            </a:r>
            <a:r>
              <a:rPr lang="id-ID" b="1" dirty="0"/>
              <a:t>:</a:t>
            </a:r>
            <a:r>
              <a:rPr lang="pl-PL" dirty="0"/>
              <a:t> </a:t>
            </a:r>
            <a:r>
              <a:rPr lang="pl-PL" dirty="0" err="1"/>
              <a:t>Relasi</a:t>
            </a:r>
            <a:endParaRPr lang="en-ID" dirty="0"/>
          </a:p>
          <a:p>
            <a:pPr lvl="1"/>
            <a:r>
              <a:rPr lang="pl-PL" i="1" dirty="0"/>
              <a:t>f </a:t>
            </a:r>
            <a:r>
              <a:rPr lang="pl-PL" dirty="0"/>
              <a:t>= {(1, </a:t>
            </a:r>
            <a:r>
              <a:rPr lang="pl-PL" i="1" dirty="0"/>
              <a:t>u</a:t>
            </a:r>
            <a:r>
              <a:rPr lang="pl-PL" dirty="0"/>
              <a:t>), (1, </a:t>
            </a:r>
            <a:r>
              <a:rPr lang="pl-PL" i="1" dirty="0"/>
              <a:t>v</a:t>
            </a:r>
            <a:r>
              <a:rPr lang="pl-PL" dirty="0"/>
              <a:t>), (2, </a:t>
            </a:r>
            <a:r>
              <a:rPr lang="pl-PL" i="1" dirty="0"/>
              <a:t>v</a:t>
            </a:r>
            <a:r>
              <a:rPr lang="pl-PL" dirty="0"/>
              <a:t>), (3, </a:t>
            </a:r>
            <a:r>
              <a:rPr lang="pl-PL" i="1" dirty="0"/>
              <a:t>w</a:t>
            </a:r>
            <a:r>
              <a:rPr lang="pl-PL" dirty="0"/>
              <a:t>)}</a:t>
            </a:r>
            <a:endParaRPr lang="en-ID" dirty="0"/>
          </a:p>
          <a:p>
            <a:pPr lvl="1"/>
            <a:r>
              <a:rPr lang="pl-PL" dirty="0" err="1"/>
              <a:t>dari</a:t>
            </a:r>
            <a:r>
              <a:rPr lang="pl-PL" dirty="0"/>
              <a:t> </a:t>
            </a:r>
            <a:r>
              <a:rPr lang="pl-PL" i="1" dirty="0"/>
              <a:t>A</a:t>
            </a:r>
            <a:r>
              <a:rPr lang="pl-PL" dirty="0"/>
              <a:t> = {1, 2, 3} </a:t>
            </a:r>
            <a:r>
              <a:rPr lang="pl-PL" dirty="0" err="1"/>
              <a:t>ke</a:t>
            </a:r>
            <a:r>
              <a:rPr lang="pl-PL" dirty="0"/>
              <a:t> </a:t>
            </a:r>
            <a:r>
              <a:rPr lang="pl-PL" i="1" dirty="0"/>
              <a:t>B</a:t>
            </a:r>
            <a:r>
              <a:rPr lang="pl-PL" dirty="0"/>
              <a:t> = {</a:t>
            </a:r>
            <a:r>
              <a:rPr lang="pl-PL" i="1" dirty="0"/>
              <a:t>u</a:t>
            </a:r>
            <a:r>
              <a:rPr lang="pl-PL" dirty="0"/>
              <a:t>, </a:t>
            </a:r>
            <a:r>
              <a:rPr lang="pl-PL" i="1" dirty="0"/>
              <a:t>v</a:t>
            </a:r>
            <a:r>
              <a:rPr lang="pl-PL" dirty="0"/>
              <a:t>, </a:t>
            </a:r>
            <a:r>
              <a:rPr lang="pl-PL" i="1" dirty="0"/>
              <a:t>w</a:t>
            </a:r>
            <a:r>
              <a:rPr lang="pl-PL" dirty="0"/>
              <a:t>} </a:t>
            </a:r>
            <a:r>
              <a:rPr lang="pl-PL" dirty="0" err="1"/>
              <a:t>bukan</a:t>
            </a:r>
            <a:r>
              <a:rPr lang="pl-PL" dirty="0"/>
              <a:t> </a:t>
            </a:r>
            <a:r>
              <a:rPr lang="pl-PL" dirty="0" err="1"/>
              <a:t>fungsi</a:t>
            </a:r>
            <a:r>
              <a:rPr lang="pl-PL" dirty="0"/>
              <a:t>, </a:t>
            </a:r>
            <a:r>
              <a:rPr lang="pl-PL" dirty="0" err="1"/>
              <a:t>karena</a:t>
            </a:r>
            <a:r>
              <a:rPr lang="pl-PL" dirty="0"/>
              <a:t> 1 </a:t>
            </a:r>
            <a:r>
              <a:rPr lang="pl-PL" dirty="0" err="1"/>
              <a:t>dipetakan</a:t>
            </a:r>
            <a:r>
              <a:rPr lang="pl-PL" dirty="0"/>
              <a:t> </a:t>
            </a:r>
            <a:r>
              <a:rPr lang="pl-PL" dirty="0" err="1"/>
              <a:t>ke</a:t>
            </a:r>
            <a:r>
              <a:rPr lang="pl-PL" dirty="0"/>
              <a:t> </a:t>
            </a:r>
            <a:r>
              <a:rPr lang="pl-PL" dirty="0" err="1"/>
              <a:t>dua</a:t>
            </a:r>
            <a:r>
              <a:rPr lang="pl-PL" dirty="0"/>
              <a:t> </a:t>
            </a:r>
            <a:r>
              <a:rPr lang="pl-PL" dirty="0" err="1"/>
              <a:t>buah</a:t>
            </a:r>
            <a:r>
              <a:rPr lang="pl-PL" dirty="0"/>
              <a:t> </a:t>
            </a:r>
            <a:r>
              <a:rPr lang="pl-PL" dirty="0" err="1"/>
              <a:t>elemen</a:t>
            </a:r>
            <a:r>
              <a:rPr lang="pl-PL" dirty="0"/>
              <a:t> </a:t>
            </a:r>
            <a:r>
              <a:rPr lang="pl-PL" i="1" dirty="0"/>
              <a:t>B</a:t>
            </a:r>
            <a:r>
              <a:rPr lang="pl-PL" dirty="0"/>
              <a:t>, </a:t>
            </a:r>
            <a:r>
              <a:rPr lang="pl-PL" dirty="0" err="1"/>
              <a:t>yaitu</a:t>
            </a:r>
            <a:r>
              <a:rPr lang="pl-PL" dirty="0"/>
              <a:t> </a:t>
            </a:r>
            <a:r>
              <a:rPr lang="pl-PL" i="1" dirty="0"/>
              <a:t>u</a:t>
            </a:r>
            <a:r>
              <a:rPr lang="pl-PL" dirty="0"/>
              <a:t> dan </a:t>
            </a:r>
            <a:r>
              <a:rPr lang="pl-PL" i="1" dirty="0"/>
              <a:t>v</a:t>
            </a:r>
            <a:r>
              <a:rPr lang="pl-PL" dirty="0"/>
              <a:t>.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5011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13507</TotalTime>
  <Words>1963</Words>
  <Application>Microsoft Macintosh PowerPoint</Application>
  <PresentationFormat>Widescreen</PresentationFormat>
  <Paragraphs>208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Wingdings</vt:lpstr>
      <vt:lpstr>Office Theme</vt:lpstr>
      <vt:lpstr>Fungsi</vt:lpstr>
      <vt:lpstr>Bahasan Materi</vt:lpstr>
      <vt:lpstr>Definisi</vt:lpstr>
      <vt:lpstr>Definisi</vt:lpstr>
      <vt:lpstr>Definisi</vt:lpstr>
      <vt:lpstr>Definisi</vt:lpstr>
      <vt:lpstr>Definisi</vt:lpstr>
      <vt:lpstr>Definisi</vt:lpstr>
      <vt:lpstr>Definisi</vt:lpstr>
      <vt:lpstr>Jenis-jenis Fungsi</vt:lpstr>
      <vt:lpstr>Jenis-jenis Fungsi</vt:lpstr>
      <vt:lpstr>Jenis-jenis Fungsi</vt:lpstr>
      <vt:lpstr>Jenis-jenis Fungsi</vt:lpstr>
      <vt:lpstr>Jenis-jenis Fungsi</vt:lpstr>
      <vt:lpstr>Jenis-jenis Fungsi</vt:lpstr>
      <vt:lpstr>Jenis-jenis Fungsi</vt:lpstr>
      <vt:lpstr>Jenis-jenis Fungsi</vt:lpstr>
      <vt:lpstr>Fungsi Invers</vt:lpstr>
      <vt:lpstr>Fungsi Invers</vt:lpstr>
      <vt:lpstr>Fungsi Invers</vt:lpstr>
      <vt:lpstr>Fungsi Invers</vt:lpstr>
      <vt:lpstr>Komposisi Fungsi</vt:lpstr>
      <vt:lpstr>Komposisi Fungsi</vt:lpstr>
      <vt:lpstr>Komposisi Fungsi</vt:lpstr>
      <vt:lpstr>Terimakasih.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Reduksi Jumlah State</dc:title>
  <dc:creator>Erwin Yudi Hidayat</dc:creator>
  <cp:lastModifiedBy>Erwin Yudi Hidayat</cp:lastModifiedBy>
  <cp:revision>320</cp:revision>
  <dcterms:created xsi:type="dcterms:W3CDTF">2020-03-29T07:51:11Z</dcterms:created>
  <dcterms:modified xsi:type="dcterms:W3CDTF">2020-09-01T07:09:30Z</dcterms:modified>
</cp:coreProperties>
</file>