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344" r:id="rId2"/>
    <p:sldId id="314" r:id="rId3"/>
    <p:sldId id="443" r:id="rId4"/>
    <p:sldId id="490" r:id="rId5"/>
    <p:sldId id="437" r:id="rId6"/>
    <p:sldId id="491" r:id="rId7"/>
    <p:sldId id="506" r:id="rId8"/>
    <p:sldId id="507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4A058F-BDFA-1145-8C87-4F03DA27FC8F}">
          <p14:sldIdLst>
            <p14:sldId id="344"/>
            <p14:sldId id="314"/>
            <p14:sldId id="443"/>
            <p14:sldId id="490"/>
            <p14:sldId id="437"/>
            <p14:sldId id="491"/>
            <p14:sldId id="506"/>
            <p14:sldId id="507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86469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outlineViewPr>
    <p:cViewPr>
      <p:scale>
        <a:sx n="33" d="100"/>
        <a:sy n="33" d="100"/>
      </p:scale>
      <p:origin x="0" y="-40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60F598-80ED-D642-A1FE-8B5C23E43A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0D045-ED1A-4B4B-9634-2B944D233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C3514-0C8D-B148-9D44-BB86F147604C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88949-C7EA-E74D-AF9F-4057B3B367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37557-839E-634A-AF64-0E5700554F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3E5C-4A69-334B-8DF8-96A441404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36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501F-1979-5C40-B6A1-C0A5ABC6DB4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11B4-2EE8-CB42-862F-BA51EF68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7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B65A-F834-0E4F-8C78-4B9A1742CECC}" type="datetime1">
              <a:rPr lang="en-ID" smtClean="0"/>
              <a:t>05/11/20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983-9F95-0F48-A70E-302B1EEFE072}" type="datetime1">
              <a:rPr lang="en-ID" smtClean="0"/>
              <a:t>05/11/20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D496-15C8-DF44-ADC2-0D7C07E34B9E}" type="datetime1">
              <a:rPr lang="en-ID" smtClean="0"/>
              <a:t>05/11/20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83E0-818A-1745-9701-7039C7F5A57F}" type="datetime1">
              <a:rPr lang="en-ID" smtClean="0"/>
              <a:t>05/11/20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3304" y="5883023"/>
            <a:ext cx="2743200" cy="365125"/>
          </a:xfrm>
        </p:spPr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9CFA-9D49-1447-9A83-429ABEF19621}" type="datetime1">
              <a:rPr lang="en-ID" smtClean="0"/>
              <a:t>05/11/20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0CB-5246-274F-A8C8-513B7A28A24C}" type="datetime1">
              <a:rPr lang="en-ID" smtClean="0"/>
              <a:t>05/11/20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D272-55E5-E244-BDEB-6B75C9EEB01C}" type="datetime1">
              <a:rPr lang="en-ID" smtClean="0"/>
              <a:t>05/11/20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C702-C2B8-744E-9585-8EB44A0F4AF8}" type="datetime1">
              <a:rPr lang="en-ID" smtClean="0"/>
              <a:t>05/11/20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C0C5-12AB-A54B-85E8-86D9DA1BA0A4}" type="datetime1">
              <a:rPr lang="en-ID" smtClean="0"/>
              <a:t>05/11/20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CEB8-2858-4D4E-B681-FC99918511C5}" type="datetime1">
              <a:rPr lang="en-ID" smtClean="0"/>
              <a:t>05/11/20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6C04-0B67-F548-9C46-1619CCB57860}" type="datetime1">
              <a:rPr lang="en-ID" smtClean="0"/>
              <a:t>05/11/20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3BE-2F35-0D43-8846-4D781586459D}" type="datetime1">
              <a:rPr lang="en-ID" smtClean="0"/>
              <a:t>05/11/20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6738-04CF-1141-B13E-7F16192945F0}" type="datetime1">
              <a:rPr lang="en-ID" smtClean="0"/>
              <a:t>05/11/20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30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4979-C28F-584C-A6E9-8B596A807775}" type="datetime1">
              <a:rPr lang="en-ID" smtClean="0"/>
              <a:t>05/11/20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30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30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DD27-B2F6-404D-AF59-9176453D76F4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6D7C05-E827-1B40-A517-96EAFB5725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46326186"/>
              </p:ext>
            </p:extLst>
          </p:nvPr>
        </p:nvGraphicFramePr>
        <p:xfrm>
          <a:off x="0" y="6473628"/>
          <a:ext cx="121666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940">
                  <a:extLst>
                    <a:ext uri="{9D8B030D-6E8A-4147-A177-3AD203B41FA5}">
                      <a16:colId xmlns:a16="http://schemas.microsoft.com/office/drawing/2014/main" val="3942427900"/>
                    </a:ext>
                  </a:extLst>
                </a:gridCol>
                <a:gridCol w="1621551">
                  <a:extLst>
                    <a:ext uri="{9D8B030D-6E8A-4147-A177-3AD203B41FA5}">
                      <a16:colId xmlns:a16="http://schemas.microsoft.com/office/drawing/2014/main" val="4085490045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3027036684"/>
                    </a:ext>
                  </a:extLst>
                </a:gridCol>
                <a:gridCol w="1309755">
                  <a:extLst>
                    <a:ext uri="{9D8B030D-6E8A-4147-A177-3AD203B41FA5}">
                      <a16:colId xmlns:a16="http://schemas.microsoft.com/office/drawing/2014/main" val="254865627"/>
                    </a:ext>
                  </a:extLst>
                </a:gridCol>
                <a:gridCol w="667820">
                  <a:extLst>
                    <a:ext uri="{9D8B030D-6E8A-4147-A177-3AD203B41FA5}">
                      <a16:colId xmlns:a16="http://schemas.microsoft.com/office/drawing/2014/main" val="33366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Matematika</a:t>
                      </a: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Diskrit</a:t>
                      </a: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A966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Induksi</a:t>
                      </a: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A966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A966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Matematika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Erwin Hidayat:</a:t>
                      </a:r>
                    </a:p>
                    <a:p>
                      <a:r>
                        <a:rPr lang="en-US" sz="800" u="none" dirty="0">
                          <a:solidFill>
                            <a:srgbClr val="BA9667"/>
                          </a:solidFill>
                        </a:rPr>
                        <a:t>erwin.blog.dinus.ac.id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Mail to: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b="1" kern="1200" dirty="0" err="1">
                          <a:solidFill>
                            <a:srgbClr val="BA9667"/>
                          </a:solidFill>
                          <a:latin typeface="+mn-lt"/>
                          <a:ea typeface="+mn-ea"/>
                          <a:cs typeface="+mn-cs"/>
                        </a:rPr>
                        <a:t>erwin@dsn.dinus.ac.id</a:t>
                      </a:r>
                      <a:endParaRPr lang="en-US" sz="800" b="1" kern="1200" dirty="0">
                        <a:solidFill>
                          <a:srgbClr val="BA966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September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BA9667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5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41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  <p:sldLayoutId id="2147483674" r:id="rId13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B429-FC50-C740-9518-6137818A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Matematika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6359-6CEE-1A47-9B34-526F304D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MATEMATIKA DISKRIT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5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3" lvl="1" indent="0">
              <a:buNone/>
              <a:tabLst>
                <a:tab pos="704850" algn="l"/>
              </a:tabLst>
            </a:pPr>
            <a:r>
              <a:rPr lang="pt-BR" dirty="0"/>
              <a:t>		1 + 3 + 5 + … + (2</a:t>
            </a:r>
            <a:r>
              <a:rPr lang="pt-BR" i="1" dirty="0"/>
              <a:t>n</a:t>
            </a:r>
            <a:r>
              <a:rPr lang="pt-BR" dirty="0"/>
              <a:t> – 1) + (2</a:t>
            </a:r>
            <a:r>
              <a:rPr lang="pt-BR" i="1" dirty="0"/>
              <a:t>n</a:t>
            </a:r>
            <a:r>
              <a:rPr lang="pt-BR" dirty="0"/>
              <a:t> + 1) = (</a:t>
            </a:r>
            <a:r>
              <a:rPr lang="pt-BR" i="1" dirty="0" err="1"/>
              <a:t>n</a:t>
            </a:r>
            <a:r>
              <a:rPr lang="pt-BR" dirty="0"/>
              <a:t> + 1)</a:t>
            </a:r>
            <a:r>
              <a:rPr lang="pt-BR" baseline="30000" dirty="0"/>
              <a:t>2</a:t>
            </a:r>
          </a:p>
          <a:p>
            <a:pPr marL="455613" lvl="1" indent="0">
              <a:buNone/>
              <a:tabLst>
                <a:tab pos="704850" algn="l"/>
              </a:tabLst>
            </a:pPr>
            <a:r>
              <a:rPr lang="pt-BR" dirty="0"/>
              <a:t>	juga </a:t>
            </a:r>
            <a:r>
              <a:rPr lang="pt-BR" dirty="0" err="1"/>
              <a:t>benar</a:t>
            </a:r>
            <a:r>
              <a:rPr lang="pt-BR" dirty="0"/>
              <a:t>. Hal </a:t>
            </a:r>
            <a:r>
              <a:rPr lang="pt-BR" dirty="0" err="1"/>
              <a:t>ini</a:t>
            </a:r>
            <a:r>
              <a:rPr lang="pt-BR" dirty="0"/>
              <a:t> </a:t>
            </a:r>
            <a:r>
              <a:rPr lang="pt-BR" dirty="0" err="1"/>
              <a:t>dapat</a:t>
            </a:r>
            <a:r>
              <a:rPr lang="pt-BR" dirty="0"/>
              <a:t> </a:t>
            </a:r>
            <a:r>
              <a:rPr lang="pt-BR" dirty="0" err="1"/>
              <a:t>kita</a:t>
            </a:r>
            <a:r>
              <a:rPr lang="pt-BR" dirty="0"/>
              <a:t> </a:t>
            </a:r>
            <a:r>
              <a:rPr lang="pt-BR" dirty="0" err="1"/>
              <a:t>tunjukkan</a:t>
            </a:r>
            <a:r>
              <a:rPr lang="pt-BR" dirty="0"/>
              <a:t> </a:t>
            </a:r>
            <a:r>
              <a:rPr lang="pt-BR" dirty="0" err="1"/>
              <a:t>sebagai</a:t>
            </a:r>
            <a:r>
              <a:rPr lang="pt-BR" dirty="0"/>
              <a:t> </a:t>
            </a:r>
            <a:r>
              <a:rPr lang="pt-BR" dirty="0" err="1"/>
              <a:t>berikut</a:t>
            </a:r>
            <a:r>
              <a:rPr lang="pt-BR" dirty="0"/>
              <a:t>:</a:t>
            </a:r>
          </a:p>
          <a:p>
            <a:pPr marL="455613" lvl="1" indent="0">
              <a:buNone/>
              <a:tabLst>
                <a:tab pos="704850" algn="l"/>
                <a:tab pos="928688" algn="l"/>
                <a:tab pos="5021263" algn="l"/>
              </a:tabLst>
            </a:pPr>
            <a:r>
              <a:rPr lang="pt-BR" dirty="0"/>
              <a:t>		1 + 3 + 5 + … + (2</a:t>
            </a:r>
            <a:r>
              <a:rPr lang="pt-BR" i="1" dirty="0"/>
              <a:t>n</a:t>
            </a:r>
            <a:r>
              <a:rPr lang="pt-BR" dirty="0"/>
              <a:t> – 1) + (2</a:t>
            </a:r>
            <a:r>
              <a:rPr lang="pt-BR" i="1" dirty="0"/>
              <a:t>n</a:t>
            </a:r>
            <a:r>
              <a:rPr lang="pt-BR" dirty="0"/>
              <a:t> + 1) 	= [1 + 3 + 5 + … + (2</a:t>
            </a:r>
            <a:r>
              <a:rPr lang="pt-BR" i="1" dirty="0"/>
              <a:t>n</a:t>
            </a:r>
            <a:r>
              <a:rPr lang="pt-BR" dirty="0"/>
              <a:t> – 1)] + (2</a:t>
            </a:r>
            <a:r>
              <a:rPr lang="pt-BR" i="1" dirty="0"/>
              <a:t>n</a:t>
            </a:r>
            <a:r>
              <a:rPr lang="pt-BR" dirty="0"/>
              <a:t> + 1)				= 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 (2</a:t>
            </a:r>
            <a:r>
              <a:rPr lang="pt-BR" i="1" dirty="0"/>
              <a:t>n</a:t>
            </a:r>
            <a:r>
              <a:rPr lang="pt-BR" dirty="0"/>
              <a:t> + 1) 							= 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+ 2</a:t>
            </a:r>
            <a:r>
              <a:rPr lang="pt-BR" i="1" dirty="0"/>
              <a:t>n</a:t>
            </a:r>
            <a:r>
              <a:rPr lang="pt-BR" dirty="0"/>
              <a:t> + 1							= (</a:t>
            </a:r>
            <a:r>
              <a:rPr lang="pt-BR" i="1" dirty="0" err="1"/>
              <a:t>n</a:t>
            </a:r>
            <a:r>
              <a:rPr lang="pt-BR" dirty="0"/>
              <a:t> + 1)</a:t>
            </a:r>
            <a:r>
              <a:rPr lang="pt-BR" baseline="30000" dirty="0"/>
              <a:t>2</a:t>
            </a:r>
            <a:endParaRPr lang="en-ID" sz="1400" dirty="0"/>
          </a:p>
          <a:p>
            <a:pPr marL="671513" lvl="1" indent="-223838"/>
            <a:r>
              <a:rPr lang="pt-BR" dirty="0" err="1"/>
              <a:t>Karena</a:t>
            </a:r>
            <a:r>
              <a:rPr lang="pt-BR" dirty="0"/>
              <a:t> </a:t>
            </a:r>
            <a:r>
              <a:rPr lang="pt-BR" dirty="0" err="1"/>
              <a:t>langkah</a:t>
            </a:r>
            <a:r>
              <a:rPr lang="pt-BR" dirty="0"/>
              <a:t> </a:t>
            </a:r>
            <a:r>
              <a:rPr lang="pt-BR" i="1" dirty="0"/>
              <a:t>1</a:t>
            </a:r>
            <a:r>
              <a:rPr lang="pt-BR" dirty="0"/>
              <a:t> </a:t>
            </a:r>
            <a:r>
              <a:rPr lang="pt-BR" dirty="0" err="1"/>
              <a:t>dan</a:t>
            </a:r>
            <a:r>
              <a:rPr lang="pt-BR" dirty="0"/>
              <a:t> </a:t>
            </a:r>
            <a:r>
              <a:rPr lang="pt-BR" i="1" dirty="0"/>
              <a:t>2</a:t>
            </a:r>
            <a:r>
              <a:rPr lang="pt-BR" dirty="0"/>
              <a:t> </a:t>
            </a:r>
            <a:r>
              <a:rPr lang="pt-BR" dirty="0" err="1"/>
              <a:t>keduanya</a:t>
            </a:r>
            <a:r>
              <a:rPr lang="pt-BR" dirty="0"/>
              <a:t> </a:t>
            </a:r>
            <a:r>
              <a:rPr lang="pt-BR" dirty="0" err="1"/>
              <a:t>telah</a:t>
            </a:r>
            <a:r>
              <a:rPr lang="pt-BR" dirty="0"/>
              <a:t> </a:t>
            </a:r>
            <a:r>
              <a:rPr lang="pt-BR" dirty="0" err="1"/>
              <a:t>diperlihatkan</a:t>
            </a:r>
            <a:r>
              <a:rPr lang="pt-BR" dirty="0"/>
              <a:t> </a:t>
            </a:r>
            <a:r>
              <a:rPr lang="pt-BR" dirty="0" err="1"/>
              <a:t>benar</a:t>
            </a:r>
            <a:r>
              <a:rPr lang="pt-BR" dirty="0"/>
              <a:t>, </a:t>
            </a:r>
            <a:r>
              <a:rPr lang="pt-BR" dirty="0" err="1"/>
              <a:t>maka</a:t>
            </a:r>
            <a:r>
              <a:rPr lang="pt-BR" dirty="0"/>
              <a:t> </a:t>
            </a:r>
            <a:r>
              <a:rPr lang="pt-BR" dirty="0" err="1"/>
              <a:t>jumlah</a:t>
            </a:r>
            <a:r>
              <a:rPr lang="pt-BR" dirty="0"/>
              <a:t> </a:t>
            </a:r>
            <a:r>
              <a:rPr lang="pt-BR" i="1" dirty="0" err="1"/>
              <a:t>n</a:t>
            </a:r>
            <a:r>
              <a:rPr lang="pt-BR" dirty="0"/>
              <a:t> </a:t>
            </a:r>
            <a:r>
              <a:rPr lang="pt-BR" dirty="0" err="1"/>
              <a:t>buah</a:t>
            </a:r>
            <a:r>
              <a:rPr lang="pt-BR" dirty="0"/>
              <a:t> </a:t>
            </a:r>
            <a:r>
              <a:rPr lang="pt-BR" dirty="0" err="1"/>
              <a:t>bilangan</a:t>
            </a:r>
            <a:r>
              <a:rPr lang="pt-BR" dirty="0"/>
              <a:t> </a:t>
            </a:r>
            <a:r>
              <a:rPr lang="pt-BR" dirty="0" err="1"/>
              <a:t>ganjil</a:t>
            </a:r>
            <a:r>
              <a:rPr lang="pt-BR" dirty="0"/>
              <a:t> </a:t>
            </a:r>
            <a:r>
              <a:rPr lang="pt-BR" dirty="0" err="1"/>
              <a:t>positif</a:t>
            </a:r>
            <a:r>
              <a:rPr lang="pt-BR" dirty="0"/>
              <a:t> </a:t>
            </a:r>
            <a:r>
              <a:rPr lang="pt-BR" dirty="0" err="1"/>
              <a:t>pertama</a:t>
            </a:r>
            <a:r>
              <a:rPr lang="pt-BR" dirty="0"/>
              <a:t> </a:t>
            </a:r>
            <a:r>
              <a:rPr lang="pt-BR" dirty="0" err="1"/>
              <a:t>adalah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.   	</a:t>
            </a:r>
            <a:r>
              <a:rPr lang="en-ID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78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986-B17F-7149-AD31-33524E3E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yang </a:t>
            </a:r>
            <a:r>
              <a:rPr lang="en-US" b="1" dirty="0" err="1"/>
              <a:t>Dirampatkan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B1D6-0FF2-D34C-99AB-C1D15424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" pitchFamily="18" charset="0"/>
              </a:rPr>
              <a:t>Misalkan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adalah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pernyataan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perihal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dan </a:t>
            </a:r>
            <a:r>
              <a:rPr lang="en-US" dirty="0" err="1">
                <a:cs typeface="Times New Roman" pitchFamily="18" charset="0"/>
              </a:rPr>
              <a:t>ingin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dibuktikan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bahwa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membuktikan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ini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perlu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ditunjukkan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bahwa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, dan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+1) juga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,</a:t>
            </a:r>
          </a:p>
          <a:p>
            <a:pPr>
              <a:buFont typeface="Wingdings" pitchFamily="2" charset="2"/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2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986-B17F-7149-AD31-33524E3E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yang </a:t>
            </a:r>
            <a:r>
              <a:rPr lang="en-US" b="1" dirty="0" err="1"/>
              <a:t>Dirampatkan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B1D6-0FF2-D34C-99AB-C1D15424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389" lvl="1" indent="-457200">
              <a:buFont typeface="+mj-lt"/>
              <a:buAutoNum type="arabicPeriod"/>
            </a:pPr>
            <a:r>
              <a:rPr lang="en-US" i="1" dirty="0"/>
              <a:t>Basis </a:t>
            </a:r>
            <a:r>
              <a:rPr lang="en-US" i="1" dirty="0" err="1"/>
              <a:t>induksi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0 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negative </a:t>
            </a:r>
            <a:r>
              <a:rPr lang="en-US" dirty="0" err="1"/>
              <a:t>pertama</a:t>
            </a:r>
            <a:r>
              <a:rPr lang="en-US" dirty="0"/>
              <a:t>), </a:t>
            </a:r>
            <a:r>
              <a:rPr lang="en-US" dirty="0" err="1"/>
              <a:t>diperoleh</a:t>
            </a:r>
            <a:r>
              <a:rPr lang="en-US" dirty="0"/>
              <a:t>:  2</a:t>
            </a:r>
            <a:r>
              <a:rPr lang="en-US" baseline="30000" dirty="0"/>
              <a:t>0</a:t>
            </a:r>
            <a:r>
              <a:rPr lang="en-US" dirty="0"/>
              <a:t> = 2</a:t>
            </a:r>
            <a:r>
              <a:rPr lang="en-US" baseline="30000" dirty="0"/>
              <a:t>0+1</a:t>
            </a:r>
            <a:r>
              <a:rPr lang="en-US" dirty="0"/>
              <a:t> - 1.  </a:t>
            </a:r>
            <a:endParaRPr lang="en-ID" dirty="0"/>
          </a:p>
          <a:p>
            <a:pPr marL="455613" lvl="1" indent="0">
              <a:buNone/>
              <a:tabLst>
                <a:tab pos="704850" algn="l"/>
                <a:tab pos="3725863" algn="l"/>
              </a:tabLst>
            </a:pPr>
            <a:r>
              <a:rPr lang="en-US" dirty="0"/>
              <a:t>	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sebab</a:t>
            </a:r>
            <a:r>
              <a:rPr lang="en-US" dirty="0"/>
              <a:t> 2</a:t>
            </a:r>
            <a:r>
              <a:rPr lang="en-US" baseline="30000" dirty="0"/>
              <a:t>0</a:t>
            </a:r>
            <a:r>
              <a:rPr lang="en-US" dirty="0"/>
              <a:t> 	= 1 = 2</a:t>
            </a:r>
            <a:r>
              <a:rPr lang="en-US" baseline="30000" dirty="0"/>
              <a:t>0+1</a:t>
            </a:r>
            <a:r>
              <a:rPr lang="en-US" dirty="0"/>
              <a:t> - 1								= 2</a:t>
            </a:r>
            <a:r>
              <a:rPr lang="en-US" baseline="30000" dirty="0"/>
              <a:t>1</a:t>
            </a:r>
            <a:r>
              <a:rPr lang="en-US" dirty="0"/>
              <a:t> - 1								= 2 - 1									= 1</a:t>
            </a:r>
            <a:endParaRPr lang="en-ID" dirty="0"/>
          </a:p>
          <a:p>
            <a:pPr marL="914389" lvl="1" indent="-457200">
              <a:buFont typeface="+mj-lt"/>
              <a:buAutoNum type="arabicPeriod" startAt="2"/>
            </a:pPr>
            <a:r>
              <a:rPr lang="en-US" i="1" dirty="0"/>
              <a:t>Langkah </a:t>
            </a:r>
            <a:r>
              <a:rPr lang="en-US" i="1" dirty="0" err="1"/>
              <a:t>induksi</a:t>
            </a:r>
            <a:r>
              <a:rPr lang="en-US" dirty="0"/>
              <a:t>. </a:t>
            </a:r>
            <a:r>
              <a:rPr lang="en-US" dirty="0" err="1"/>
              <a:t>Andaikan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p(n)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yaitu</a:t>
            </a:r>
            <a:endParaRPr lang="en-US" dirty="0"/>
          </a:p>
          <a:p>
            <a:pPr marL="457189" lvl="1" indent="0">
              <a:buNone/>
            </a:pPr>
            <a:r>
              <a:rPr lang="en-US" dirty="0"/>
              <a:t>	</a:t>
            </a:r>
            <a:r>
              <a:rPr lang="pt-BR" dirty="0"/>
              <a:t>2</a:t>
            </a:r>
            <a:r>
              <a:rPr lang="pt-BR" baseline="30000" dirty="0"/>
              <a:t>0</a:t>
            </a:r>
            <a:r>
              <a:rPr lang="pt-BR" dirty="0"/>
              <a:t> + 2</a:t>
            </a:r>
            <a:r>
              <a:rPr lang="pt-BR" baseline="30000" dirty="0"/>
              <a:t>1</a:t>
            </a:r>
            <a:r>
              <a:rPr lang="pt-BR" dirty="0"/>
              <a:t> + 2</a:t>
            </a:r>
            <a:r>
              <a:rPr lang="pt-BR" baseline="30000" dirty="0"/>
              <a:t>2</a:t>
            </a:r>
            <a:r>
              <a:rPr lang="pt-BR" dirty="0"/>
              <a:t> + … + 2</a:t>
            </a:r>
            <a:r>
              <a:rPr lang="pt-BR" baseline="30000" dirty="0"/>
              <a:t>n</a:t>
            </a:r>
            <a:r>
              <a:rPr lang="pt-BR" dirty="0"/>
              <a:t> = 2</a:t>
            </a:r>
            <a:r>
              <a:rPr lang="pt-BR" i="1" baseline="30000" dirty="0"/>
              <a:t>n</a:t>
            </a:r>
            <a:r>
              <a:rPr lang="pt-BR" baseline="30000" dirty="0"/>
              <a:t>+1</a:t>
            </a:r>
            <a:r>
              <a:rPr lang="pt-BR" dirty="0"/>
              <a:t> - 1</a:t>
            </a:r>
            <a:endParaRPr lang="en-ID" dirty="0"/>
          </a:p>
          <a:p>
            <a:pPr marL="455613" lvl="1" indent="0">
              <a:buNone/>
              <a:tabLst>
                <a:tab pos="704850" algn="l"/>
              </a:tabLst>
            </a:pPr>
            <a:r>
              <a:rPr lang="pt-BR" dirty="0"/>
              <a:t>	</a:t>
            </a:r>
            <a:r>
              <a:rPr lang="pt-BR" dirty="0" err="1"/>
              <a:t>adalah</a:t>
            </a:r>
            <a:r>
              <a:rPr lang="pt-BR" dirty="0"/>
              <a:t> </a:t>
            </a:r>
            <a:r>
              <a:rPr lang="pt-BR" dirty="0" err="1"/>
              <a:t>benar</a:t>
            </a:r>
            <a:r>
              <a:rPr lang="pt-BR" dirty="0"/>
              <a:t> (</a:t>
            </a:r>
            <a:r>
              <a:rPr lang="pt-BR" dirty="0" err="1"/>
              <a:t>hipotesis</a:t>
            </a:r>
            <a:r>
              <a:rPr lang="pt-BR" dirty="0"/>
              <a:t> </a:t>
            </a:r>
            <a:r>
              <a:rPr lang="pt-BR" dirty="0" err="1"/>
              <a:t>induksi</a:t>
            </a:r>
            <a:r>
              <a:rPr lang="pt-BR" dirty="0"/>
              <a:t>). </a:t>
            </a:r>
            <a:r>
              <a:rPr lang="pt-BR" dirty="0" err="1"/>
              <a:t>Kita</a:t>
            </a:r>
            <a:r>
              <a:rPr lang="pt-BR" dirty="0"/>
              <a:t> </a:t>
            </a:r>
            <a:r>
              <a:rPr lang="pt-BR" dirty="0" err="1"/>
              <a:t>harus</a:t>
            </a:r>
            <a:r>
              <a:rPr lang="pt-BR" dirty="0"/>
              <a:t> </a:t>
            </a:r>
            <a:r>
              <a:rPr lang="pt-BR" dirty="0" err="1"/>
              <a:t>menunjukkan</a:t>
            </a:r>
            <a:r>
              <a:rPr lang="pt-BR" dirty="0"/>
              <a:t> </a:t>
            </a:r>
            <a:r>
              <a:rPr lang="pt-BR" dirty="0" err="1"/>
              <a:t>bahwa</a:t>
            </a:r>
            <a:r>
              <a:rPr lang="pt-BR" dirty="0"/>
              <a:t> </a:t>
            </a:r>
            <a:r>
              <a:rPr lang="pt-BR" dirty="0" err="1"/>
              <a:t>p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 +1) juga 	</a:t>
            </a:r>
            <a:r>
              <a:rPr lang="pt-BR" dirty="0" err="1"/>
              <a:t>benar</a:t>
            </a:r>
            <a:r>
              <a:rPr lang="pt-BR" dirty="0"/>
              <a:t>, </a:t>
            </a:r>
            <a:r>
              <a:rPr lang="pt-BR" dirty="0" err="1"/>
              <a:t>yaitu</a:t>
            </a:r>
            <a:endParaRPr lang="pt-BR" dirty="0"/>
          </a:p>
          <a:p>
            <a:pPr marL="455613" lvl="1" indent="0">
              <a:buNone/>
              <a:tabLst>
                <a:tab pos="704850" algn="l"/>
              </a:tabLst>
            </a:pPr>
            <a:r>
              <a:rPr lang="pt-BR" dirty="0"/>
              <a:t>		2</a:t>
            </a:r>
            <a:r>
              <a:rPr lang="pt-BR" baseline="30000" dirty="0"/>
              <a:t>0</a:t>
            </a:r>
            <a:r>
              <a:rPr lang="pt-BR" dirty="0"/>
              <a:t> + 2</a:t>
            </a:r>
            <a:r>
              <a:rPr lang="pt-BR" baseline="30000" dirty="0"/>
              <a:t>1</a:t>
            </a:r>
            <a:r>
              <a:rPr lang="pt-BR" dirty="0"/>
              <a:t> + 2</a:t>
            </a:r>
            <a:r>
              <a:rPr lang="pt-BR" baseline="30000" dirty="0"/>
              <a:t>2</a:t>
            </a:r>
            <a:r>
              <a:rPr lang="pt-BR" dirty="0"/>
              <a:t> + … + </a:t>
            </a:r>
            <a:r>
              <a:rPr lang="pt-BR" i="1" dirty="0"/>
              <a:t>2</a:t>
            </a:r>
            <a:r>
              <a:rPr lang="pt-BR" i="1" baseline="30000" dirty="0"/>
              <a:t>n</a:t>
            </a:r>
            <a:r>
              <a:rPr lang="pt-BR" dirty="0"/>
              <a:t> + 2</a:t>
            </a:r>
            <a:r>
              <a:rPr lang="pt-BR" i="1" baseline="30000" dirty="0"/>
              <a:t>n</a:t>
            </a:r>
            <a:r>
              <a:rPr lang="pt-BR" baseline="30000" dirty="0"/>
              <a:t>+1</a:t>
            </a:r>
            <a:r>
              <a:rPr lang="pt-BR" dirty="0"/>
              <a:t> = 2</a:t>
            </a:r>
            <a:r>
              <a:rPr lang="pt-BR" baseline="30000" dirty="0"/>
              <a:t>(</a:t>
            </a:r>
            <a:r>
              <a:rPr lang="pt-BR" i="1" baseline="30000" dirty="0"/>
              <a:t>n</a:t>
            </a:r>
            <a:r>
              <a:rPr lang="pt-BR" baseline="30000" dirty="0"/>
              <a:t>+1) + 1</a:t>
            </a:r>
            <a:r>
              <a:rPr lang="pt-BR" dirty="0"/>
              <a:t> - 1 juga </a:t>
            </a:r>
            <a:r>
              <a:rPr lang="pt-BR" dirty="0" err="1"/>
              <a:t>benar</a:t>
            </a:r>
            <a:r>
              <a:rPr lang="pt-BR" dirty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8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986-B17F-7149-AD31-33524E3E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yang </a:t>
            </a:r>
            <a:r>
              <a:rPr lang="en-US" b="1" dirty="0" err="1"/>
              <a:t>Dirampatkan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B1D6-0FF2-D34C-99AB-C1D15424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3" lvl="1" indent="0">
              <a:buNone/>
              <a:tabLst>
                <a:tab pos="704850" algn="l"/>
              </a:tabLst>
            </a:pPr>
            <a:r>
              <a:rPr lang="en-US" dirty="0"/>
              <a:t>	</a:t>
            </a:r>
            <a:r>
              <a:rPr lang="pt-BR" dirty="0" err="1"/>
              <a:t>Ini</a:t>
            </a:r>
            <a:r>
              <a:rPr lang="pt-BR" dirty="0"/>
              <a:t> </a:t>
            </a:r>
            <a:r>
              <a:rPr lang="pt-BR" dirty="0" err="1"/>
              <a:t>dapat</a:t>
            </a:r>
            <a:r>
              <a:rPr lang="pt-BR" dirty="0"/>
              <a:t> </a:t>
            </a:r>
            <a:r>
              <a:rPr lang="pt-BR" dirty="0" err="1"/>
              <a:t>ditunjukkan</a:t>
            </a:r>
            <a:r>
              <a:rPr lang="pt-BR" dirty="0"/>
              <a:t> </a:t>
            </a:r>
            <a:r>
              <a:rPr lang="pt-BR" dirty="0" err="1"/>
              <a:t>sebagai</a:t>
            </a:r>
            <a:r>
              <a:rPr lang="pt-BR" dirty="0"/>
              <a:t> </a:t>
            </a:r>
            <a:r>
              <a:rPr lang="pt-BR" dirty="0" err="1"/>
              <a:t>berikut</a:t>
            </a:r>
            <a:r>
              <a:rPr lang="pt-BR" dirty="0"/>
              <a:t>:</a:t>
            </a:r>
          </a:p>
          <a:p>
            <a:pPr marL="0" indent="0">
              <a:buNone/>
              <a:tabLst>
                <a:tab pos="928688" algn="l"/>
                <a:tab pos="3859213" algn="l"/>
              </a:tabLst>
            </a:pPr>
            <a:r>
              <a:rPr lang="pt-BR" dirty="0"/>
              <a:t>	</a:t>
            </a:r>
            <a:r>
              <a:rPr lang="pt-BR" sz="2400" dirty="0"/>
              <a:t>2</a:t>
            </a:r>
            <a:r>
              <a:rPr lang="pt-BR" sz="2400" baseline="30000" dirty="0"/>
              <a:t>0</a:t>
            </a:r>
            <a:r>
              <a:rPr lang="pt-BR" sz="2400" dirty="0"/>
              <a:t> + 2</a:t>
            </a:r>
            <a:r>
              <a:rPr lang="pt-BR" sz="2400" baseline="30000" dirty="0"/>
              <a:t>1</a:t>
            </a:r>
            <a:r>
              <a:rPr lang="pt-BR" sz="2400" dirty="0"/>
              <a:t> + 2</a:t>
            </a:r>
            <a:r>
              <a:rPr lang="pt-BR" sz="2400" baseline="30000" dirty="0"/>
              <a:t>2</a:t>
            </a:r>
            <a:r>
              <a:rPr lang="pt-BR" sz="2400" dirty="0"/>
              <a:t> + … + 2</a:t>
            </a:r>
            <a:r>
              <a:rPr lang="pt-BR" sz="2400" i="1" baseline="30000" dirty="0"/>
              <a:t>n</a:t>
            </a:r>
            <a:r>
              <a:rPr lang="pt-BR" sz="2400" dirty="0"/>
              <a:t> + 2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	</a:t>
            </a:r>
            <a:r>
              <a:rPr lang="pt-BR" sz="2400" dirty="0"/>
              <a:t>= (2</a:t>
            </a:r>
            <a:r>
              <a:rPr lang="pt-BR" sz="2400" baseline="30000" dirty="0"/>
              <a:t>0</a:t>
            </a:r>
            <a:r>
              <a:rPr lang="pt-BR" sz="2400" dirty="0"/>
              <a:t> + 2</a:t>
            </a:r>
            <a:r>
              <a:rPr lang="pt-BR" sz="2400" baseline="30000" dirty="0"/>
              <a:t>1</a:t>
            </a:r>
            <a:r>
              <a:rPr lang="pt-BR" sz="2400" dirty="0"/>
              <a:t> + 2</a:t>
            </a:r>
            <a:r>
              <a:rPr lang="pt-BR" sz="2400" baseline="30000" dirty="0"/>
              <a:t>2</a:t>
            </a:r>
            <a:r>
              <a:rPr lang="pt-BR" sz="2400" dirty="0"/>
              <a:t> + … + 2</a:t>
            </a:r>
            <a:r>
              <a:rPr lang="pt-BR" sz="2400" i="1" baseline="30000" dirty="0"/>
              <a:t>n</a:t>
            </a:r>
            <a:r>
              <a:rPr lang="pt-BR" sz="2400" dirty="0"/>
              <a:t>) + 2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						</a:t>
            </a:r>
            <a:r>
              <a:rPr lang="pt-BR" sz="2400" dirty="0"/>
              <a:t>= (2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</a:t>
            </a:r>
            <a:r>
              <a:rPr lang="pt-BR" sz="2400" dirty="0"/>
              <a:t> – 1) + 2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</a:t>
            </a:r>
            <a:r>
              <a:rPr lang="pt-BR" sz="2400" dirty="0"/>
              <a:t> (</a:t>
            </a:r>
            <a:r>
              <a:rPr lang="pt-BR" sz="2400" dirty="0" err="1"/>
              <a:t>hipotesis</a:t>
            </a:r>
            <a:r>
              <a:rPr lang="pt-BR" sz="2400" dirty="0"/>
              <a:t> </a:t>
            </a:r>
            <a:r>
              <a:rPr lang="pt-BR" sz="2400" dirty="0" err="1"/>
              <a:t>induksi</a:t>
            </a:r>
            <a:r>
              <a:rPr lang="pt-BR" sz="2400" dirty="0"/>
              <a:t>)					=  (2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</a:t>
            </a:r>
            <a:r>
              <a:rPr lang="pt-BR" sz="2400" dirty="0"/>
              <a:t> + 2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</a:t>
            </a:r>
            <a:r>
              <a:rPr lang="pt-BR" sz="2400" dirty="0"/>
              <a:t>) - 1							= (2 . 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</a:t>
            </a:r>
            <a:r>
              <a:rPr lang="pt-BR" sz="2400" dirty="0"/>
              <a:t>) - 1								= 2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+2</a:t>
            </a:r>
            <a:r>
              <a:rPr lang="pt-BR" sz="2400" dirty="0"/>
              <a:t> – 1								= 2</a:t>
            </a:r>
            <a:r>
              <a:rPr lang="pt-BR" sz="2400" baseline="30000" dirty="0"/>
              <a:t>(</a:t>
            </a:r>
            <a:r>
              <a:rPr lang="pt-BR" sz="2400" i="1" baseline="30000" dirty="0"/>
              <a:t>n</a:t>
            </a:r>
            <a:r>
              <a:rPr lang="pt-BR" sz="2400" baseline="30000" dirty="0"/>
              <a:t>+1) + 1</a:t>
            </a:r>
            <a:r>
              <a:rPr lang="pt-BR" sz="2400" dirty="0"/>
              <a:t> - 1</a:t>
            </a:r>
          </a:p>
          <a:p>
            <a:pPr lvl="1">
              <a:tabLst>
                <a:tab pos="928688" algn="l"/>
                <a:tab pos="3859213" algn="l"/>
              </a:tabLst>
            </a:pPr>
            <a:r>
              <a:rPr lang="pt-BR" dirty="0" err="1"/>
              <a:t>Karena</a:t>
            </a:r>
            <a:r>
              <a:rPr lang="pt-BR" dirty="0"/>
              <a:t> </a:t>
            </a:r>
            <a:r>
              <a:rPr lang="pt-BR" dirty="0" err="1"/>
              <a:t>langkah</a:t>
            </a:r>
            <a:r>
              <a:rPr lang="pt-BR" dirty="0"/>
              <a:t> </a:t>
            </a:r>
            <a:r>
              <a:rPr lang="pt-BR" i="1" dirty="0"/>
              <a:t>1</a:t>
            </a:r>
            <a:r>
              <a:rPr lang="pt-BR" dirty="0"/>
              <a:t> </a:t>
            </a:r>
            <a:r>
              <a:rPr lang="pt-BR" dirty="0" err="1"/>
              <a:t>dan</a:t>
            </a:r>
            <a:r>
              <a:rPr lang="pt-BR" dirty="0"/>
              <a:t> </a:t>
            </a:r>
            <a:r>
              <a:rPr lang="pt-BR" i="1" dirty="0"/>
              <a:t>2</a:t>
            </a:r>
            <a:r>
              <a:rPr lang="pt-BR" dirty="0"/>
              <a:t> </a:t>
            </a:r>
            <a:r>
              <a:rPr lang="pt-BR" dirty="0" err="1"/>
              <a:t>keduanya</a:t>
            </a:r>
            <a:r>
              <a:rPr lang="pt-BR" dirty="0"/>
              <a:t> </a:t>
            </a:r>
            <a:r>
              <a:rPr lang="pt-BR" dirty="0" err="1"/>
              <a:t>telah</a:t>
            </a:r>
            <a:r>
              <a:rPr lang="pt-BR" dirty="0"/>
              <a:t> </a:t>
            </a:r>
            <a:r>
              <a:rPr lang="pt-BR" dirty="0" err="1"/>
              <a:t>diperlihatkan</a:t>
            </a:r>
            <a:r>
              <a:rPr lang="pt-BR" dirty="0"/>
              <a:t> </a:t>
            </a:r>
            <a:r>
              <a:rPr lang="pt-BR" dirty="0" err="1"/>
              <a:t>benar</a:t>
            </a:r>
            <a:r>
              <a:rPr lang="pt-BR" dirty="0"/>
              <a:t>, </a:t>
            </a:r>
            <a:r>
              <a:rPr lang="pt-BR" dirty="0" err="1"/>
              <a:t>maka</a:t>
            </a:r>
            <a:r>
              <a:rPr lang="pt-BR" dirty="0"/>
              <a:t> </a:t>
            </a:r>
            <a:r>
              <a:rPr lang="pt-BR" dirty="0" err="1"/>
              <a:t>untuk</a:t>
            </a:r>
            <a:r>
              <a:rPr lang="pt-BR" dirty="0"/>
              <a:t> </a:t>
            </a:r>
            <a:r>
              <a:rPr lang="pt-BR" dirty="0" err="1"/>
              <a:t>semua</a:t>
            </a:r>
            <a:r>
              <a:rPr lang="pt-BR" dirty="0"/>
              <a:t> </a:t>
            </a:r>
            <a:r>
              <a:rPr lang="pt-BR" dirty="0" err="1"/>
              <a:t>bilangan</a:t>
            </a:r>
            <a:r>
              <a:rPr lang="pt-BR" dirty="0"/>
              <a:t> </a:t>
            </a:r>
            <a:r>
              <a:rPr lang="pt-BR" dirty="0" err="1"/>
              <a:t>bulat</a:t>
            </a:r>
            <a:r>
              <a:rPr lang="pt-BR" dirty="0"/>
              <a:t> </a:t>
            </a:r>
            <a:r>
              <a:rPr lang="pt-BR" dirty="0" err="1"/>
              <a:t>tidak-negatif</a:t>
            </a:r>
            <a:r>
              <a:rPr lang="pt-BR" dirty="0"/>
              <a:t> </a:t>
            </a:r>
            <a:r>
              <a:rPr lang="pt-BR" i="1" dirty="0" err="1"/>
              <a:t>n</a:t>
            </a:r>
            <a:r>
              <a:rPr lang="pt-BR" dirty="0"/>
              <a:t>, </a:t>
            </a:r>
            <a:r>
              <a:rPr lang="pt-BR" dirty="0" err="1"/>
              <a:t>terbukti</a:t>
            </a:r>
            <a:r>
              <a:rPr lang="pt-BR" dirty="0"/>
              <a:t> </a:t>
            </a:r>
            <a:r>
              <a:rPr lang="pt-BR" dirty="0" err="1"/>
              <a:t>bahwa</a:t>
            </a:r>
            <a:r>
              <a:rPr lang="pt-BR" dirty="0"/>
              <a:t> 2</a:t>
            </a:r>
            <a:r>
              <a:rPr lang="pt-BR" baseline="30000" dirty="0"/>
              <a:t>0</a:t>
            </a:r>
            <a:r>
              <a:rPr lang="pt-BR" dirty="0"/>
              <a:t> + 2</a:t>
            </a:r>
            <a:r>
              <a:rPr lang="pt-BR" baseline="30000" dirty="0"/>
              <a:t>1</a:t>
            </a:r>
            <a:r>
              <a:rPr lang="pt-BR" dirty="0"/>
              <a:t> + 2</a:t>
            </a:r>
            <a:r>
              <a:rPr lang="pt-BR" baseline="30000" dirty="0"/>
              <a:t>2</a:t>
            </a:r>
            <a:r>
              <a:rPr lang="pt-BR" dirty="0"/>
              <a:t> + … + 2</a:t>
            </a:r>
            <a:r>
              <a:rPr lang="pt-BR" i="1" baseline="30000" dirty="0"/>
              <a:t>n</a:t>
            </a:r>
            <a:r>
              <a:rPr lang="pt-BR" dirty="0"/>
              <a:t> = 2</a:t>
            </a:r>
            <a:r>
              <a:rPr lang="pt-BR" i="1" baseline="30000" dirty="0"/>
              <a:t>n</a:t>
            </a:r>
            <a:r>
              <a:rPr lang="pt-BR" baseline="30000" dirty="0"/>
              <a:t>+1</a:t>
            </a:r>
            <a:r>
              <a:rPr lang="pt-BR" dirty="0"/>
              <a:t> - 1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0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885-3F2C-2A47-B260-CFC7EA8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Kuat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2F8E-BEC7-5448-A517-0A38AE60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" pitchFamily="18" charset="0"/>
              </a:rPr>
              <a:t>Misalkan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adalah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pernyataan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perihal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dan </a:t>
            </a:r>
            <a:r>
              <a:rPr lang="en-US" dirty="0" err="1">
                <a:cs typeface="Times New Roman" pitchFamily="18" charset="0"/>
              </a:rPr>
              <a:t>ingin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dibuktikan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bahwa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membuktikan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ini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perlu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ditunjukkan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bahwa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, dan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),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 + 1), …, 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+1) juga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-30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,</a:t>
            </a:r>
          </a:p>
          <a:p>
            <a:pPr>
              <a:buFont typeface="Wingdings" pitchFamily="2" charset="2"/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885-3F2C-2A47-B260-CFC7EA8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Kuat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2F8E-BEC7-5448-A517-0A38AE60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prima </a:t>
            </a:r>
            <a:r>
              <a:rPr lang="en-US" dirty="0" err="1"/>
              <a:t>jika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dan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Kita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</a:t>
            </a:r>
            <a:r>
              <a:rPr lang="en-US" dirty="0"/>
              <a:t> 2)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</a:t>
            </a:r>
            <a:r>
              <a:rPr lang="en-US" dirty="0" err="1"/>
              <a:t>bilangan</a:t>
            </a:r>
            <a:r>
              <a:rPr lang="en-US" dirty="0"/>
              <a:t> prima. </a:t>
            </a:r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.</a:t>
            </a:r>
          </a:p>
          <a:p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i="1" dirty="0"/>
              <a:t>Basis </a:t>
            </a:r>
            <a:r>
              <a:rPr lang="en-US" i="1" dirty="0" err="1"/>
              <a:t>induksi</a:t>
            </a:r>
            <a:r>
              <a:rPr lang="en-US" dirty="0"/>
              <a:t>. Jika </a:t>
            </a:r>
            <a:r>
              <a:rPr lang="en-US" i="1" dirty="0"/>
              <a:t>n</a:t>
            </a:r>
            <a:r>
              <a:rPr lang="en-US" dirty="0"/>
              <a:t> = 2, </a:t>
            </a:r>
            <a:r>
              <a:rPr lang="en-US" dirty="0" err="1"/>
              <a:t>maka</a:t>
            </a:r>
            <a:r>
              <a:rPr lang="en-US" dirty="0"/>
              <a:t> 2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 dan di </a:t>
            </a:r>
            <a:r>
              <a:rPr lang="en-US" dirty="0" err="1"/>
              <a:t>sini</a:t>
            </a:r>
            <a:r>
              <a:rPr lang="en-US" dirty="0"/>
              <a:t> 2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0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885-3F2C-2A47-B260-CFC7EA8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Kuat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2F8E-BEC7-5448-A517-0A38AE60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389" lvl="1" indent="-457200">
              <a:buFont typeface="+mj-lt"/>
              <a:buAutoNum type="arabicPeriod" startAt="2"/>
            </a:pPr>
            <a:r>
              <a:rPr lang="en-US" i="1" dirty="0"/>
              <a:t>Langkah </a:t>
            </a:r>
            <a:r>
              <a:rPr lang="en-US" i="1" dirty="0" err="1"/>
              <a:t>induksi</a:t>
            </a:r>
            <a:endParaRPr lang="en-US" dirty="0"/>
          </a:p>
          <a:p>
            <a:pPr lvl="2"/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2, 3, …,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</a:t>
            </a:r>
            <a:r>
              <a:rPr lang="en-US" dirty="0" err="1"/>
              <a:t>bilangan</a:t>
            </a:r>
            <a:r>
              <a:rPr lang="en-US" dirty="0"/>
              <a:t> prima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</a:t>
            </a:r>
          </a:p>
          <a:p>
            <a:pPr lvl="2"/>
            <a:r>
              <a:rPr lang="en-US" dirty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 + 1:</a:t>
            </a:r>
          </a:p>
          <a:p>
            <a:pPr lvl="3"/>
            <a:r>
              <a:rPr lang="en-US" dirty="0"/>
              <a:t>Jika </a:t>
            </a:r>
            <a:r>
              <a:rPr lang="en-US" i="1" dirty="0"/>
              <a:t>n</a:t>
            </a:r>
            <a:r>
              <a:rPr lang="en-US" dirty="0"/>
              <a:t> + 1 = </a:t>
            </a:r>
            <a:r>
              <a:rPr lang="en-US" dirty="0" err="1"/>
              <a:t>bilangan</a:t>
            </a:r>
            <a:r>
              <a:rPr lang="en-US" dirty="0"/>
              <a:t> prima,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prima.</a:t>
            </a:r>
          </a:p>
          <a:p>
            <a:pPr lvl="3"/>
            <a:r>
              <a:rPr lang="en-US" dirty="0"/>
              <a:t>Jika </a:t>
            </a:r>
            <a:r>
              <a:rPr lang="en-US" i="1" dirty="0"/>
              <a:t>n</a:t>
            </a:r>
            <a:r>
              <a:rPr lang="en-US" dirty="0"/>
              <a:t> + 1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prima,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</a:t>
            </a:r>
          </a:p>
          <a:p>
            <a:pPr marL="1371566" lvl="3" indent="0">
              <a:buNone/>
            </a:pPr>
            <a:r>
              <a:rPr lang="en-US" dirty="0"/>
              <a:t>	(</a:t>
            </a:r>
            <a:r>
              <a:rPr lang="en-US" i="1" dirty="0"/>
              <a:t>n</a:t>
            </a:r>
            <a:r>
              <a:rPr lang="en-US" dirty="0"/>
              <a:t> + 1)/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+ 1) = </a:t>
            </a:r>
            <a:r>
              <a:rPr lang="en-US" i="1" dirty="0"/>
              <a:t>ab</a:t>
            </a:r>
            <a:r>
              <a:rPr lang="en-US" dirty="0"/>
              <a:t>, (yang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2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 dan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, n + 1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 = </a:t>
            </a:r>
            <a:r>
              <a:rPr lang="en-US" i="1" dirty="0"/>
              <a:t>ab</a:t>
            </a:r>
            <a:r>
              <a:rPr lang="en-US" dirty="0"/>
              <a:t>. </a:t>
            </a:r>
          </a:p>
          <a:p>
            <a:pPr lvl="2"/>
            <a:endParaRPr lang="en-ID" dirty="0"/>
          </a:p>
          <a:p>
            <a:endParaRPr lang="en-ID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885-3F2C-2A47-B260-CFC7EA8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Kuat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2F8E-BEC7-5448-A517-0A38AE60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i="1" dirty="0"/>
              <a:t>1</a:t>
            </a:r>
            <a:r>
              <a:rPr lang="en-US" dirty="0"/>
              <a:t> dan </a:t>
            </a:r>
            <a:r>
              <a:rPr lang="en-US" i="1" dirty="0"/>
              <a:t>2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2)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</a:t>
            </a:r>
            <a:r>
              <a:rPr lang="en-US" dirty="0" err="1"/>
              <a:t>bilangan</a:t>
            </a:r>
            <a:r>
              <a:rPr lang="en-US" dirty="0"/>
              <a:t> prima.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0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885-3F2C-2A47-B260-CFC7EA8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2F8E-BEC7-5448-A517-0A38AE60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4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B429-FC50-C740-9518-6137818A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err="1"/>
              <a:t>Terimakasih</a:t>
            </a:r>
            <a:r>
              <a:rPr lang="en-US" b="1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6359-6CEE-1A47-9B34-526F304D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Adab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816A-D94F-FD48-9B5C-215BC89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Bahasan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D2B5-B94C-A040-B843-6829B876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</a:p>
          <a:p>
            <a:r>
              <a:rPr lang="en-US" dirty="0" err="1"/>
              <a:t>Terminologi</a:t>
            </a:r>
            <a:endParaRPr lang="en-US" dirty="0"/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r>
              <a:rPr lang="en-US" dirty="0"/>
              <a:t>Hukum-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r>
              <a:rPr lang="en-US" dirty="0"/>
              <a:t>Latihan </a:t>
            </a:r>
          </a:p>
        </p:txBody>
      </p:sp>
    </p:spTree>
    <p:extLst>
      <p:ext uri="{BB962C8B-B14F-4D97-AF65-F5344CB8AC3E}">
        <p14:creationId xmlns:p14="http://schemas.microsoft.com/office/powerpoint/2010/main" val="378843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cs typeface="Times New Roman" pitchFamily="18" charset="0"/>
              </a:rPr>
              <a:t>Metode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pembuktian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pernyataan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perihal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adalah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induksi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matematik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dirty="0">
                <a:cs typeface="Times New Roman" pitchFamily="18" charset="0"/>
              </a:rPr>
              <a:t> </a:t>
            </a:r>
          </a:p>
          <a:p>
            <a:pPr algn="just"/>
            <a:r>
              <a:rPr lang="en-US" dirty="0" err="1">
                <a:cs typeface="Times New Roman" pitchFamily="18" charset="0"/>
              </a:rPr>
              <a:t>Contoh</a:t>
            </a:r>
            <a:r>
              <a:rPr lang="en-US" dirty="0">
                <a:cs typeface="Times New Roman" pitchFamily="18" charset="0"/>
              </a:rPr>
              <a:t> : </a:t>
            </a:r>
          </a:p>
          <a:p>
            <a:pPr lvl="1" algn="just"/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):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“</a:t>
            </a:r>
            <a:r>
              <a:rPr lang="en-US" dirty="0" err="1">
                <a:cs typeface="Times New Roman" pitchFamily="18" charset="0"/>
              </a:rPr>
              <a:t>Jumlah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positif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dari</a:t>
            </a:r>
            <a:r>
              <a:rPr lang="en-US" dirty="0">
                <a:cs typeface="Times New Roman" pitchFamily="18" charset="0"/>
              </a:rPr>
              <a:t> 1 </a:t>
            </a:r>
            <a:r>
              <a:rPr lang="en-US" dirty="0" err="1">
                <a:cs typeface="Times New Roman" pitchFamily="18" charset="0"/>
              </a:rPr>
              <a:t>sampai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adalah</a:t>
            </a:r>
            <a:r>
              <a:rPr lang="id-ID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+ 1)/2”</a:t>
            </a:r>
            <a:r>
              <a:rPr lang="en-US" i="1" dirty="0">
                <a:cs typeface="Times New Roman" pitchFamily="18" charset="0"/>
              </a:rPr>
              <a:t>.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1" algn="just"/>
            <a:r>
              <a:rPr lang="en-US" dirty="0" err="1">
                <a:cs typeface="Times New Roman" pitchFamily="18" charset="0"/>
              </a:rPr>
              <a:t>Buktikan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!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: </a:t>
            </a:r>
            <a:endParaRPr lang="en-ID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</a:t>
            </a:r>
            <a:r>
              <a:rPr lang="en-US" dirty="0"/>
              <a:t> 2)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</a:t>
            </a:r>
            <a:r>
              <a:rPr lang="en-US" dirty="0" err="1"/>
              <a:t>bilangan</a:t>
            </a:r>
            <a:r>
              <a:rPr lang="en-US" dirty="0"/>
              <a:t> prima.  </a:t>
            </a:r>
            <a:endParaRPr lang="en-ID" dirty="0"/>
          </a:p>
          <a:p>
            <a:pPr lvl="1"/>
            <a:r>
              <a:rPr lang="pt-BR" dirty="0" err="1"/>
              <a:t>Untuk</a:t>
            </a:r>
            <a:r>
              <a:rPr lang="pt-BR" dirty="0"/>
              <a:t> </a:t>
            </a:r>
            <a:r>
              <a:rPr lang="pt-BR" dirty="0" err="1"/>
              <a:t>semua</a:t>
            </a:r>
            <a:r>
              <a:rPr lang="pt-BR" dirty="0"/>
              <a:t> </a:t>
            </a:r>
            <a:r>
              <a:rPr lang="pt-BR" i="1" dirty="0" err="1"/>
              <a:t>n</a:t>
            </a:r>
            <a:r>
              <a:rPr lang="pt-BR" dirty="0"/>
              <a:t> </a:t>
            </a:r>
            <a:r>
              <a:rPr lang="en-US" dirty="0">
                <a:sym typeface="Symbol" pitchFamily="2" charset="2"/>
              </a:rPr>
              <a:t></a:t>
            </a:r>
            <a:r>
              <a:rPr lang="pt-BR" dirty="0"/>
              <a:t> 1, 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 + 2</a:t>
            </a:r>
            <a:r>
              <a:rPr lang="pt-BR" i="1" dirty="0"/>
              <a:t>n</a:t>
            </a:r>
            <a:r>
              <a:rPr lang="pt-BR" dirty="0"/>
              <a:t> </a:t>
            </a:r>
            <a:r>
              <a:rPr lang="pt-BR" dirty="0" err="1"/>
              <a:t>adalah</a:t>
            </a:r>
            <a:r>
              <a:rPr lang="pt-BR" dirty="0"/>
              <a:t> </a:t>
            </a:r>
            <a:r>
              <a:rPr lang="pt-BR" dirty="0" err="1"/>
              <a:t>kelipatan</a:t>
            </a:r>
            <a:r>
              <a:rPr lang="pt-BR" dirty="0"/>
              <a:t> 3.</a:t>
            </a:r>
            <a:endParaRPr lang="en-ID" dirty="0"/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pos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dolar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</a:t>
            </a:r>
            <a:r>
              <a:rPr lang="en-US" dirty="0"/>
              <a:t> 8)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perangko</a:t>
            </a:r>
            <a:r>
              <a:rPr lang="en-US" dirty="0"/>
              <a:t> 3 </a:t>
            </a:r>
            <a:r>
              <a:rPr lang="en-US" dirty="0" err="1"/>
              <a:t>sen</a:t>
            </a:r>
            <a:r>
              <a:rPr lang="en-US" dirty="0"/>
              <a:t>  dan 5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dolar</a:t>
            </a:r>
            <a:r>
              <a:rPr lang="en-US" dirty="0"/>
              <a:t>. </a:t>
            </a:r>
            <a:endParaRPr lang="en-ID" dirty="0"/>
          </a:p>
          <a:p>
            <a:pPr lvl="1"/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pesta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berjabat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 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orang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jabat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+1)/2.</a:t>
            </a:r>
            <a:endParaRPr lang="en-ID" dirty="0"/>
          </a:p>
          <a:p>
            <a:pPr lvl="1"/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yang </a:t>
            </a:r>
            <a:r>
              <a:rPr lang="en-US" dirty="0" err="1"/>
              <a:t>beranggotakan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</a:t>
            </a:r>
            <a:r>
              <a:rPr lang="en-US" i="1" baseline="30000" dirty="0"/>
              <a:t>n</a:t>
            </a:r>
            <a:endParaRPr lang="en-ID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cs typeface="Times New Roman" pitchFamily="18" charset="0"/>
              </a:rPr>
              <a:t>Induksi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matematik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merupakan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teknik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pembuktian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baku</a:t>
            </a:r>
            <a:r>
              <a:rPr lang="en-US" dirty="0">
                <a:cs typeface="Times New Roman" pitchFamily="18" charset="0"/>
              </a:rPr>
              <a:t> di </a:t>
            </a:r>
            <a:r>
              <a:rPr lang="en-US" dirty="0" err="1">
                <a:cs typeface="Times New Roman" pitchFamily="18" charset="0"/>
              </a:rPr>
              <a:t>dalam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matematika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cs typeface="Times New Roman" pitchFamily="18" charset="0"/>
              </a:rPr>
              <a:t>Melalui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induksi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matematik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kita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dapat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mengurangi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langkah-langkah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pembuktian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bahwa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termasuk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dalam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suatu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himpunan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kebenaran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hanya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sejumlah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langkah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terbatas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06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err="1">
                <a:cs typeface="Times New Roman" panose="02020603050405020304" pitchFamily="18" charset="0"/>
              </a:rPr>
              <a:t>Misalkan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pernyataan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perihal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bilangan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bulat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positif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 err="1">
                <a:cs typeface="Times New Roman" panose="02020603050405020304" pitchFamily="18" charset="0"/>
              </a:rPr>
              <a:t>Perlu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dibuktikan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bahwa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cs typeface="Times New Roman" panose="02020603050405020304" pitchFamily="18" charset="0"/>
              </a:rPr>
              <a:t>benar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semua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bilangan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bulat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positif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en-US" dirty="0" err="1"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membuktikan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pernyataan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ini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perlu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ditunjukkan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bahwa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</a:p>
          <a:p>
            <a:pPr marL="971539" lvl="1" indent="-514350" algn="just">
              <a:buFont typeface="+mj-lt"/>
              <a:buAutoNum type="arabicPeriod"/>
            </a:pP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(1) </a:t>
            </a:r>
            <a:r>
              <a:rPr lang="en-US" altLang="en-US" dirty="0" err="1">
                <a:cs typeface="Times New Roman" panose="02020603050405020304" pitchFamily="18" charset="0"/>
              </a:rPr>
              <a:t>benar</a:t>
            </a:r>
            <a:r>
              <a:rPr lang="en-US" altLang="en-US" dirty="0">
                <a:cs typeface="Times New Roman" panose="02020603050405020304" pitchFamily="18" charset="0"/>
              </a:rPr>
              <a:t>, dan</a:t>
            </a:r>
          </a:p>
          <a:p>
            <a:pPr marL="971539" lvl="1" indent="-514350" algn="just">
              <a:buFont typeface="+mj-lt"/>
              <a:buAutoNum type="arabicPeriod"/>
            </a:pPr>
            <a:r>
              <a:rPr lang="en-US" altLang="en-US" dirty="0" err="1">
                <a:cs typeface="Times New Roman" panose="02020603050405020304" pitchFamily="18" charset="0"/>
              </a:rPr>
              <a:t>jika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cs typeface="Times New Roman" panose="02020603050405020304" pitchFamily="18" charset="0"/>
              </a:rPr>
              <a:t>benar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maka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+ 1) juga </a:t>
            </a:r>
            <a:r>
              <a:rPr lang="en-US" altLang="en-US" dirty="0" err="1">
                <a:cs typeface="Times New Roman" panose="02020603050405020304" pitchFamily="18" charset="0"/>
              </a:rPr>
              <a:t>benar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setiap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en-US" dirty="0">
                <a:cs typeface="Times New Roman" panose="02020603050405020304" pitchFamily="18" charset="0"/>
              </a:rPr>
              <a:t> 1, </a:t>
            </a:r>
          </a:p>
          <a:p>
            <a:endParaRPr lang="en-GB" altLang="en-US" dirty="0"/>
          </a:p>
          <a:p>
            <a:pPr lvl="0"/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95975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Langkah 1 </a:t>
            </a:r>
            <a:r>
              <a:rPr lang="en-US" altLang="en-US" dirty="0" err="1">
                <a:cs typeface="Times New Roman" panose="02020603050405020304" pitchFamily="18" charset="0"/>
              </a:rPr>
              <a:t>dinamakan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basis </a:t>
            </a:r>
            <a:r>
              <a:rPr lang="en-US" altLang="en-US" b="1" dirty="0" err="1">
                <a:cs typeface="Times New Roman" panose="02020603050405020304" pitchFamily="18" charset="0"/>
              </a:rPr>
              <a:t>induksi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sedangkan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langkah</a:t>
            </a:r>
            <a:r>
              <a:rPr lang="en-US" altLang="en-US" dirty="0"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cs typeface="Times New Roman" panose="02020603050405020304" pitchFamily="18" charset="0"/>
              </a:rPr>
              <a:t>dinamakan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langkah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induksi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Langkah </a:t>
            </a:r>
            <a:r>
              <a:rPr lang="en-US" altLang="en-US" dirty="0" err="1">
                <a:cs typeface="Times New Roman" panose="02020603050405020304" pitchFamily="18" charset="0"/>
              </a:rPr>
              <a:t>induksi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berisi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asumsi</a:t>
            </a:r>
            <a:r>
              <a:rPr lang="en-US" altLang="en-US" dirty="0"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cs typeface="Times New Roman" panose="02020603050405020304" pitchFamily="18" charset="0"/>
              </a:rPr>
              <a:t>andaian</a:t>
            </a:r>
            <a:r>
              <a:rPr lang="en-US" altLang="en-US" dirty="0">
                <a:cs typeface="Times New Roman" panose="02020603050405020304" pitchFamily="18" charset="0"/>
              </a:rPr>
              <a:t>) yang </a:t>
            </a:r>
            <a:r>
              <a:rPr lang="en-US" altLang="en-US" dirty="0" err="1">
                <a:cs typeface="Times New Roman" panose="02020603050405020304" pitchFamily="18" charset="0"/>
              </a:rPr>
              <a:t>menyatakan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bahwa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cs typeface="Times New Roman" panose="02020603050405020304" pitchFamily="18" charset="0"/>
              </a:rPr>
              <a:t>benar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cs typeface="Times New Roman" panose="02020603050405020304" pitchFamily="18" charset="0"/>
              </a:rPr>
              <a:t>Asumsi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dinamakan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hipotesis</a:t>
            </a:r>
            <a:r>
              <a:rPr lang="en-US" altLang="en-US" i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induksi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 err="1">
                <a:cs typeface="Times New Roman" panose="02020603050405020304" pitchFamily="18" charset="0"/>
              </a:rPr>
              <a:t>Bila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kita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sudah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menunjukkan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kedua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langkah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benar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maka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kita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sudah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membuktikan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bahwa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cs typeface="Times New Roman" panose="02020603050405020304" pitchFamily="18" charset="0"/>
              </a:rPr>
              <a:t>benar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semua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bilangan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bulat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positif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  <a:endParaRPr lang="en-GB" altLang="en-US" dirty="0"/>
          </a:p>
          <a:p>
            <a:pPr lvl="0"/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36202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Induksi</a:t>
            </a:r>
            <a:r>
              <a:rPr lang="en-US" altLang="en-US" dirty="0"/>
              <a:t> </a:t>
            </a:r>
            <a:r>
              <a:rPr lang="en-US" altLang="en-US" dirty="0" err="1"/>
              <a:t>matematik</a:t>
            </a:r>
            <a:r>
              <a:rPr lang="en-US" altLang="en-US" dirty="0"/>
              <a:t> </a:t>
            </a:r>
            <a:r>
              <a:rPr lang="en-US" altLang="en-US" dirty="0" err="1"/>
              <a:t>berlaku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efek</a:t>
            </a:r>
            <a:r>
              <a:rPr lang="en-US" altLang="en-US" dirty="0"/>
              <a:t> domino.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4A4E99-6399-1241-AA62-8CA2C96BBDE3}"/>
              </a:ext>
            </a:extLst>
          </p:cNvPr>
          <p:cNvGrpSpPr/>
          <p:nvPr/>
        </p:nvGrpSpPr>
        <p:grpSpPr>
          <a:xfrm>
            <a:off x="2631383" y="2692400"/>
            <a:ext cx="6929233" cy="1473200"/>
            <a:chOff x="2153707" y="2896133"/>
            <a:chExt cx="6929233" cy="1473200"/>
          </a:xfrm>
        </p:grpSpPr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2E6A4B4A-258A-9F4E-8615-84F565D3BF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7079003"/>
                </p:ext>
              </p:extLst>
            </p:nvPr>
          </p:nvGraphicFramePr>
          <p:xfrm>
            <a:off x="2153707" y="2896133"/>
            <a:ext cx="6929233" cy="147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Document" r:id="rId3" imgW="5486400" imgH="1168400" progId="Word.Document.8">
                    <p:embed/>
                  </p:oleObj>
                </mc:Choice>
                <mc:Fallback>
                  <p:oleObj name="Document" r:id="rId3" imgW="5486400" imgH="1168400" progId="Word.Document.8">
                    <p:embed/>
                    <p:pic>
                      <p:nvPicPr>
                        <p:cNvPr id="11268" name="Object 4">
                          <a:extLst>
                            <a:ext uri="{FF2B5EF4-FFF2-40B4-BE49-F238E27FC236}">
                              <a16:creationId xmlns:a16="http://schemas.microsoft.com/office/drawing/2014/main" id="{604BA603-D261-2B41-A786-98B51244F0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707" y="2896133"/>
                          <a:ext cx="6929233" cy="147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Graphic 7" descr="Right pointing backhand index">
              <a:extLst>
                <a:ext uri="{FF2B5EF4-FFF2-40B4-BE49-F238E27FC236}">
                  <a16:creationId xmlns:a16="http://schemas.microsoft.com/office/drawing/2014/main" id="{F8ACF202-DC0E-FD4E-B960-79FF191C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72932" y="308689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52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!</a:t>
            </a:r>
            <a:endParaRPr lang="en-ID" dirty="0"/>
          </a:p>
          <a:p>
            <a:r>
              <a:rPr lang="en-US" dirty="0" err="1"/>
              <a:t>Penyelesaian</a:t>
            </a:r>
            <a:r>
              <a:rPr lang="en-US" dirty="0"/>
              <a:t>:</a:t>
            </a:r>
            <a:endParaRPr lang="en-ID" dirty="0"/>
          </a:p>
          <a:p>
            <a:pPr marL="914389" lvl="1" indent="-457200">
              <a:buFont typeface="+mj-lt"/>
              <a:buAutoNum type="arabicPeriod"/>
            </a:pPr>
            <a:r>
              <a:rPr lang="en-US" i="1" dirty="0"/>
              <a:t>Basis </a:t>
            </a:r>
            <a:r>
              <a:rPr lang="en-US" i="1" dirty="0" err="1"/>
              <a:t>induksi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1,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</a:t>
            </a:r>
            <a:r>
              <a:rPr lang="en-US" baseline="30000" dirty="0"/>
              <a:t>2</a:t>
            </a:r>
            <a:r>
              <a:rPr lang="en-US" dirty="0"/>
              <a:t> = 1.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i="1" dirty="0"/>
              <a:t>Langkah </a:t>
            </a:r>
            <a:r>
              <a:rPr lang="en-US" i="1" dirty="0" err="1"/>
              <a:t>induksi</a:t>
            </a:r>
            <a:r>
              <a:rPr lang="en-US" dirty="0"/>
              <a:t>: </a:t>
            </a:r>
            <a:r>
              <a:rPr lang="en-US" dirty="0" err="1"/>
              <a:t>Andaikan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endParaRPr lang="en-US" dirty="0"/>
          </a:p>
          <a:p>
            <a:pPr marL="457189" lvl="1" indent="0">
              <a:buNone/>
            </a:pPr>
            <a:r>
              <a:rPr lang="en-US" dirty="0"/>
              <a:t>	1 + 3 + 5 + … + (2</a:t>
            </a:r>
            <a:r>
              <a:rPr lang="en-US" i="1" dirty="0"/>
              <a:t>n</a:t>
            </a:r>
            <a:r>
              <a:rPr lang="en-US" dirty="0"/>
              <a:t> – 1) =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</a:p>
          <a:p>
            <a:pPr marL="455613" lvl="1" indent="0">
              <a:buNone/>
              <a:tabLst>
                <a:tab pos="704850" algn="l"/>
              </a:tabLst>
            </a:pPr>
            <a:r>
              <a:rPr lang="en-US" dirty="0"/>
              <a:t>	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) [</a:t>
            </a:r>
            <a:r>
              <a:rPr lang="en-US" dirty="0" err="1"/>
              <a:t>catatlah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i="1" dirty="0"/>
              <a:t>n	</a:t>
            </a:r>
            <a:r>
              <a:rPr lang="en-US" dirty="0" err="1"/>
              <a:t>adalah</a:t>
            </a:r>
            <a:r>
              <a:rPr lang="en-US" dirty="0"/>
              <a:t> (2</a:t>
            </a:r>
            <a:r>
              <a:rPr lang="en-US" i="1" dirty="0"/>
              <a:t>n</a:t>
            </a:r>
            <a:r>
              <a:rPr lang="en-US" dirty="0"/>
              <a:t> – 1)]. </a:t>
            </a:r>
            <a:r>
              <a:rPr lang="pt-BR" dirty="0" err="1"/>
              <a:t>Harus</a:t>
            </a:r>
            <a:r>
              <a:rPr lang="pt-BR" dirty="0"/>
              <a:t> </a:t>
            </a:r>
            <a:r>
              <a:rPr lang="pt-BR" dirty="0" err="1"/>
              <a:t>diperliahtkan</a:t>
            </a:r>
            <a:r>
              <a:rPr lang="pt-BR" dirty="0"/>
              <a:t> </a:t>
            </a:r>
            <a:r>
              <a:rPr lang="pt-BR" dirty="0" err="1"/>
              <a:t>bahwa</a:t>
            </a:r>
            <a:r>
              <a:rPr lang="pt-BR" dirty="0"/>
              <a:t> </a:t>
            </a:r>
            <a:r>
              <a:rPr lang="pt-BR" i="1" dirty="0" err="1"/>
              <a:t>p</a:t>
            </a:r>
            <a:r>
              <a:rPr lang="pt-BR" dirty="0"/>
              <a:t>(</a:t>
            </a:r>
            <a:r>
              <a:rPr lang="pt-BR" i="1" dirty="0" err="1"/>
              <a:t>n</a:t>
            </a:r>
            <a:r>
              <a:rPr lang="pt-BR" dirty="0"/>
              <a:t> +1) juga </a:t>
            </a:r>
            <a:r>
              <a:rPr lang="pt-BR" dirty="0" err="1"/>
              <a:t>benar</a:t>
            </a:r>
            <a:r>
              <a:rPr lang="pt-BR" dirty="0"/>
              <a:t>, </a:t>
            </a:r>
            <a:r>
              <a:rPr lang="pt-BR" dirty="0" err="1"/>
              <a:t>yaitu</a:t>
            </a:r>
            <a:endParaRPr lang="en-ID" dirty="0"/>
          </a:p>
          <a:p>
            <a:pPr marL="457189" lvl="1" indent="0">
              <a:buNone/>
            </a:pPr>
            <a:endParaRPr lang="en-ID" sz="1400" dirty="0"/>
          </a:p>
          <a:p>
            <a:pPr lvl="1"/>
            <a:endParaRPr lang="en-ID" dirty="0"/>
          </a:p>
          <a:p>
            <a:pPr algn="just"/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07510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15151</TotalTime>
  <Words>1392</Words>
  <Application>Microsoft Macintosh PowerPoint</Application>
  <PresentationFormat>Widescreen</PresentationFormat>
  <Paragraphs>92</Paragraphs>
  <Slides>19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Induksi Matematika</vt:lpstr>
      <vt:lpstr>Bahasan Materi</vt:lpstr>
      <vt:lpstr>Definisi</vt:lpstr>
      <vt:lpstr>Definisi</vt:lpstr>
      <vt:lpstr>Definisi</vt:lpstr>
      <vt:lpstr>Prinsip Induksi Sederhana</vt:lpstr>
      <vt:lpstr>Prinsip Induksi Sederhana</vt:lpstr>
      <vt:lpstr>Prinsip Induksi Sederhana</vt:lpstr>
      <vt:lpstr>Prinsip Induksi Sederhana</vt:lpstr>
      <vt:lpstr>Prinsip Induksi Sederhana</vt:lpstr>
      <vt:lpstr>Prinsip Induksi yang Dirampatkan</vt:lpstr>
      <vt:lpstr>Prinsip Induksi yang Dirampatkan</vt:lpstr>
      <vt:lpstr>Prinsip Induksi yang Dirampatkan</vt:lpstr>
      <vt:lpstr>Prinsip Induksi Kuat</vt:lpstr>
      <vt:lpstr>Prinsip Induksi Kuat</vt:lpstr>
      <vt:lpstr>Prinsip Induksi Kuat</vt:lpstr>
      <vt:lpstr>Prinsip Induksi Kuat</vt:lpstr>
      <vt:lpstr>Latihan</vt:lpstr>
      <vt:lpstr>Terimakasih.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Reduksi Jumlah State</dc:title>
  <dc:creator>Erwin Yudi Hidayat</dc:creator>
  <cp:lastModifiedBy>Erwin Yudi Hidayat</cp:lastModifiedBy>
  <cp:revision>332</cp:revision>
  <dcterms:created xsi:type="dcterms:W3CDTF">2020-03-29T07:51:11Z</dcterms:created>
  <dcterms:modified xsi:type="dcterms:W3CDTF">2020-11-05T03:54:38Z</dcterms:modified>
</cp:coreProperties>
</file>