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3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73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3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EB1B55D-7112-47C6-9CE6-AF371A0589E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EA0226-5FA1-4AAB-84AB-FC58F4FC53B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1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BAB II</a:t>
            </a:r>
            <a:br>
              <a:rPr lang="en-US" dirty="0"/>
            </a:br>
            <a:r>
              <a:rPr lang="en-US" dirty="0"/>
              <a:t>GRAFIK FUNGSI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C835-CF20-42B5-A4EE-8F202311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sepotong-sepotong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AF2AD-E59A-4CF2-AA70-FC6CDFE17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962" t="32936" r="30122" b="21606"/>
          <a:stretch>
            <a:fillRect/>
          </a:stretch>
        </p:blipFill>
        <p:spPr bwMode="auto">
          <a:xfrm>
            <a:off x="679704" y="1600200"/>
            <a:ext cx="7696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75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EF9584-00CE-4BFA-9997-CDEA2D827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2003" r="25000" b="3887"/>
          <a:stretch>
            <a:fillRect/>
          </a:stretch>
        </p:blipFill>
        <p:spPr bwMode="auto">
          <a:xfrm>
            <a:off x="762000" y="152400"/>
            <a:ext cx="8229600" cy="655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6452E0-7C22-48A9-AE7B-3DFA2BE74192}"/>
                  </a:ext>
                </a:extLst>
              </p:cNvPr>
              <p:cNvSpPr txBox="1"/>
              <p:nvPr/>
            </p:nvSpPr>
            <p:spPr>
              <a:xfrm>
                <a:off x="6324600" y="3151261"/>
                <a:ext cx="1925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→(0,2)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6452E0-7C22-48A9-AE7B-3DFA2BE74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151261"/>
                <a:ext cx="1925527" cy="276999"/>
              </a:xfrm>
              <a:prstGeom prst="rect">
                <a:avLst/>
              </a:prstGeom>
              <a:blipFill>
                <a:blip r:embed="rId3"/>
                <a:stretch>
                  <a:fillRect l="-2222" t="-2222" r="-3810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B35D6B-9AC8-41DB-B15E-6ECB0E14D635}"/>
                  </a:ext>
                </a:extLst>
              </p:cNvPr>
              <p:cNvSpPr/>
              <p:nvPr/>
            </p:nvSpPr>
            <p:spPr>
              <a:xfrm>
                <a:off x="6370320" y="3443500"/>
                <a:ext cx="1858073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Sb.y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)→(2,0)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DB35D6B-9AC8-41DB-B15E-6ECB0E14D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20" y="3443500"/>
                <a:ext cx="1858073" cy="491288"/>
              </a:xfrm>
              <a:prstGeom prst="rect">
                <a:avLst/>
              </a:prstGeom>
              <a:blipFill>
                <a:blip r:embed="rId4"/>
                <a:stretch>
                  <a:fillRect l="-2623" r="-328" b="-87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4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36BBCDC-DF4D-4648-88F0-9D0D311981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7767" r="25926" b="12945"/>
          <a:stretch>
            <a:fillRect/>
          </a:stretch>
        </p:blipFill>
        <p:spPr bwMode="auto">
          <a:xfrm>
            <a:off x="668867" y="457200"/>
            <a:ext cx="847513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F48403-D116-422D-94C8-FDDB0844DD75}"/>
                  </a:ext>
                </a:extLst>
              </p:cNvPr>
              <p:cNvSpPr txBox="1"/>
              <p:nvPr/>
            </p:nvSpPr>
            <p:spPr>
              <a:xfrm>
                <a:off x="7040000" y="4105335"/>
                <a:ext cx="196265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ID" dirty="0"/>
                  <a:t>X=-2  Y=2(-2,2) </a:t>
                </a:r>
              </a:p>
              <a:p>
                <a:r>
                  <a:rPr lang="en-ID" dirty="0"/>
                  <a:t>X=-1 Y=1(-1,1) x≤0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F48403-D116-422D-94C8-FDDB0844D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00" y="4105335"/>
                <a:ext cx="1962653" cy="830997"/>
              </a:xfrm>
              <a:prstGeom prst="rect">
                <a:avLst/>
              </a:prstGeom>
              <a:blipFill>
                <a:blip r:embed="rId3"/>
                <a:stretch>
                  <a:fillRect l="-7453" t="-730" r="-4348" b="-160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92D2F4-CBCB-47CA-9AF8-2D2FC4F57777}"/>
                  </a:ext>
                </a:extLst>
              </p:cNvPr>
              <p:cNvSpPr txBox="1"/>
              <p:nvPr/>
            </p:nvSpPr>
            <p:spPr>
              <a:xfrm>
                <a:off x="6781800" y="5105400"/>
                <a:ext cx="192200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ID" dirty="0"/>
                  <a:t>X=0 Y=0 (0,0)</a:t>
                </a:r>
              </a:p>
              <a:p>
                <a:r>
                  <a:rPr lang="en-ID" dirty="0"/>
                  <a:t>X=1 Y=1(1,1)</a:t>
                </a:r>
              </a:p>
              <a:p>
                <a:r>
                  <a:rPr lang="en-ID" dirty="0"/>
                  <a:t>X=2 Y=2(2,2)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92D2F4-CBCB-47CA-9AF8-2D2FC4F5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105400"/>
                <a:ext cx="1922001" cy="1107996"/>
              </a:xfrm>
              <a:prstGeom prst="rect">
                <a:avLst/>
              </a:prstGeom>
              <a:blipFill>
                <a:blip r:embed="rId4"/>
                <a:stretch>
                  <a:fillRect l="-7619" t="-1105" b="-121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0E53F-365E-49DB-A581-86ABDF32C12A}"/>
                  </a:ext>
                </a:extLst>
              </p:cNvPr>
              <p:cNvSpPr txBox="1"/>
              <p:nvPr/>
            </p:nvSpPr>
            <p:spPr>
              <a:xfrm>
                <a:off x="5438151" y="6184167"/>
                <a:ext cx="32036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Berapaun</a:t>
                </a:r>
                <a:r>
                  <a:rPr lang="en-US" dirty="0"/>
                  <a:t> X </a:t>
                </a:r>
                <a:r>
                  <a:rPr lang="en-US" dirty="0" err="1"/>
                  <a:t>nya</a:t>
                </a:r>
                <a:r>
                  <a:rPr lang="en-US" dirty="0"/>
                  <a:t> y =2 </a:t>
                </a:r>
                <a:r>
                  <a:rPr lang="en-US" dirty="0" err="1"/>
                  <a:t>dimana</a:t>
                </a:r>
                <a:r>
                  <a:rPr lang="en-US" dirty="0"/>
                  <a:t> x≥2</a:t>
                </a:r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0E53F-365E-49DB-A581-86ABDF32C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51" y="6184167"/>
                <a:ext cx="3203698" cy="553998"/>
              </a:xfrm>
              <a:prstGeom prst="rect">
                <a:avLst/>
              </a:prstGeom>
              <a:blipFill>
                <a:blip r:embed="rId5"/>
                <a:stretch>
                  <a:fillRect l="-4373" t="-1099" r="-3612" b="-252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19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A1C8FBB-1523-4597-9326-4CBFDB60F9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2826" r="25926" b="4710"/>
          <a:stretch>
            <a:fillRect/>
          </a:stretch>
        </p:blipFill>
        <p:spPr bwMode="auto">
          <a:xfrm>
            <a:off x="838200" y="266700"/>
            <a:ext cx="8077200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77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778" t="22003" r="25000" b="3887"/>
          <a:stretch>
            <a:fillRect/>
          </a:stretch>
        </p:blipFill>
        <p:spPr bwMode="auto">
          <a:xfrm>
            <a:off x="685800" y="394446"/>
            <a:ext cx="8001000" cy="6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F2B15A-20C2-49DF-83EC-EB1C57BAD081}"/>
              </a:ext>
            </a:extLst>
          </p:cNvPr>
          <p:cNvSpPr txBox="1"/>
          <p:nvPr/>
        </p:nvSpPr>
        <p:spPr>
          <a:xfrm>
            <a:off x="5638800" y="17526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Melengkung</a:t>
            </a:r>
            <a:r>
              <a:rPr lang="en-US" sz="1600" dirty="0"/>
              <a:t> </a:t>
            </a:r>
            <a:r>
              <a:rPr lang="en-US" sz="1600" dirty="0" err="1"/>
              <a:t>terbuka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a&gt;0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Melengkung</a:t>
            </a:r>
            <a:r>
              <a:rPr lang="en-US" sz="1600" dirty="0"/>
              <a:t> </a:t>
            </a:r>
            <a:r>
              <a:rPr lang="en-US" sz="1600" dirty="0" err="1"/>
              <a:t>tertutup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a&lt;0</a:t>
            </a:r>
            <a:endParaRPr lang="en-ID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595A-E749-4B13-A785-975CBFA048E0}"/>
              </a:ext>
            </a:extLst>
          </p:cNvPr>
          <p:cNvSpPr txBox="1"/>
          <p:nvPr/>
        </p:nvSpPr>
        <p:spPr>
          <a:xfrm>
            <a:off x="4191000" y="3403141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Deskriminan</a:t>
            </a:r>
            <a:r>
              <a:rPr lang="en-US" sz="1600" dirty="0"/>
              <a:t> (D) &gt; 0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09E3F-22DB-4381-A5B2-A9797D106B34}"/>
              </a:ext>
            </a:extLst>
          </p:cNvPr>
          <p:cNvSpPr txBox="1"/>
          <p:nvPr/>
        </p:nvSpPr>
        <p:spPr>
          <a:xfrm>
            <a:off x="4191000" y="57150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Deskriminan</a:t>
            </a:r>
            <a:r>
              <a:rPr lang="en-US" sz="1600" dirty="0"/>
              <a:t> (D) &lt; 0</a:t>
            </a:r>
            <a:endParaRPr lang="en-ID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852" t="44373" r="48148" b="24336"/>
          <a:stretch>
            <a:fillRect/>
          </a:stretch>
        </p:blipFill>
        <p:spPr bwMode="auto">
          <a:xfrm>
            <a:off x="934453" y="990601"/>
            <a:ext cx="7295147" cy="516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48A7D7-6FCE-49F6-8D31-123BED52F500}"/>
              </a:ext>
            </a:extLst>
          </p:cNvPr>
          <p:cNvSpPr txBox="1"/>
          <p:nvPr/>
        </p:nvSpPr>
        <p:spPr>
          <a:xfrm>
            <a:off x="3581400" y="54102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Deskriminan</a:t>
            </a:r>
            <a:r>
              <a:rPr lang="en-US" sz="1600" dirty="0"/>
              <a:t> (D) = 0</a:t>
            </a:r>
            <a:endParaRPr lang="en-ID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7081" r="25000" b="8690"/>
          <a:stretch>
            <a:fillRect/>
          </a:stretch>
        </p:blipFill>
        <p:spPr bwMode="auto">
          <a:xfrm>
            <a:off x="623277" y="685799"/>
            <a:ext cx="7662985" cy="56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926" t="21722" r="25926" b="3064"/>
          <a:stretch>
            <a:fillRect/>
          </a:stretch>
        </p:blipFill>
        <p:spPr bwMode="auto">
          <a:xfrm>
            <a:off x="990600" y="685800"/>
            <a:ext cx="6934200" cy="609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179529-EFA3-4BA3-BC70-17001AF30434}"/>
                  </a:ext>
                </a:extLst>
              </p:cNvPr>
              <p:cNvSpPr txBox="1"/>
              <p:nvPr/>
            </p:nvSpPr>
            <p:spPr>
              <a:xfrm>
                <a:off x="5715000" y="2286000"/>
                <a:ext cx="281737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179529-EFA3-4BA3-BC70-17001AF30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86000"/>
                <a:ext cx="2817374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1EA49-1594-4487-B820-987365C899C6}"/>
                  </a:ext>
                </a:extLst>
              </p:cNvPr>
              <p:cNvSpPr txBox="1"/>
              <p:nvPr/>
            </p:nvSpPr>
            <p:spPr>
              <a:xfrm>
                <a:off x="5867400" y="3004639"/>
                <a:ext cx="29490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1EA49-1594-4487-B820-987365C8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004639"/>
                <a:ext cx="2949012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1C991-D888-40FB-BA4A-04418AB6A398}"/>
                  </a:ext>
                </a:extLst>
              </p:cNvPr>
              <p:cNvSpPr txBox="1"/>
              <p:nvPr/>
            </p:nvSpPr>
            <p:spPr>
              <a:xfrm>
                <a:off x="3886200" y="6123801"/>
                <a:ext cx="1328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1C991-D888-40FB-BA4A-04418AB6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123801"/>
                <a:ext cx="1328377" cy="276999"/>
              </a:xfrm>
              <a:prstGeom prst="rect">
                <a:avLst/>
              </a:prstGeom>
              <a:blipFill>
                <a:blip r:embed="rId5"/>
                <a:stretch>
                  <a:fillRect l="-3687" t="-2222" r="-3226" b="-2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4745" y="228600"/>
            <a:ext cx="7290054" cy="1499616"/>
          </a:xfrm>
        </p:spPr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B32E99-B747-4484-B298-6D846D3BE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1828800"/>
                <a:ext cx="7290054" cy="4480560"/>
              </a:xfrm>
            </p:spPr>
            <p:txBody>
              <a:bodyPr/>
              <a:lstStyle/>
              <a:p>
                <a:r>
                  <a:rPr lang="en-US" dirty="0"/>
                  <a:t>Gambarkan </a:t>
                </a:r>
                <a:r>
                  <a:rPr lang="en-US" dirty="0" err="1"/>
                  <a:t>grafik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 :</a:t>
                </a:r>
              </a:p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ID" dirty="0"/>
              </a:p>
              <a:p>
                <a:r>
                  <a:rPr lang="en-ID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D" dirty="0"/>
              </a:p>
              <a:p>
                <a:r>
                  <a:rPr lang="en-ID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B32E99-B747-4484-B298-6D846D3BE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1828800"/>
                <a:ext cx="7290054" cy="4480560"/>
              </a:xfrm>
              <a:blipFill>
                <a:blip r:embed="rId2"/>
                <a:stretch>
                  <a:fillRect l="-251" t="-12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FD11C0-EEBD-486D-9129-75927929D30F}"/>
              </a:ext>
            </a:extLst>
          </p:cNvPr>
          <p:cNvSpPr txBox="1"/>
          <p:nvPr/>
        </p:nvSpPr>
        <p:spPr>
          <a:xfrm>
            <a:off x="672588" y="1066800"/>
            <a:ext cx="779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D&lt;0 dan D=0,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grafinya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E6A77-0D70-4FB0-8321-F108632E0965}"/>
                  </a:ext>
                </a:extLst>
              </p:cNvPr>
              <p:cNvSpPr txBox="1"/>
              <p:nvPr/>
            </p:nvSpPr>
            <p:spPr>
              <a:xfrm>
                <a:off x="652922" y="1807113"/>
                <a:ext cx="8110077" cy="359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000" dirty="0"/>
                  <a:t>Carilah </a:t>
                </a:r>
                <a:r>
                  <a:rPr lang="en-US" sz="2000" dirty="0" err="1"/>
                  <a:t>titik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Puncak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kurva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yakni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ID" sz="2000" dirty="0"/>
              </a:p>
              <a:p>
                <a:pPr marL="342900" indent="-342900">
                  <a:buAutoNum type="arabicPeriod"/>
                </a:pPr>
                <a:r>
                  <a:rPr lang="en-ID" sz="2000" dirty="0" err="1"/>
                  <a:t>Carilah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nilai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sembarang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kita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misalkan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m, yang </a:t>
                </a:r>
                <a:r>
                  <a:rPr lang="en-ID" sz="2000" dirty="0" err="1"/>
                  <a:t>kemudian</a:t>
                </a:r>
                <a:r>
                  <a:rPr lang="en-ID" sz="2000" dirty="0"/>
                  <a:t> m </a:t>
                </a:r>
                <a:r>
                  <a:rPr lang="en-ID" sz="2000" dirty="0" err="1"/>
                  <a:t>akan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ditambahkan</a:t>
                </a:r>
                <a:r>
                  <a:rPr lang="en-ID" sz="2000" dirty="0"/>
                  <a:t> dan </a:t>
                </a:r>
                <a:r>
                  <a:rPr lang="en-ID" sz="2000" dirty="0" err="1"/>
                  <a:t>dikurangkan</a:t>
                </a:r>
                <a:r>
                  <a:rPr lang="en-ID" sz="2000" dirty="0"/>
                  <a:t> pada </a:t>
                </a:r>
                <a:r>
                  <a:rPr lang="en-ID" sz="2000" dirty="0" err="1"/>
                  <a:t>sb.x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titik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puncak</a:t>
                </a:r>
                <a:r>
                  <a:rPr lang="en-ID" sz="2000" dirty="0"/>
                  <a:t>!</a:t>
                </a:r>
              </a:p>
              <a:p>
                <a:r>
                  <a:rPr lang="en-ID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D" sz="2000" dirty="0"/>
                  <a:t>) + m</a:t>
                </a:r>
              </a:p>
              <a:p>
                <a:pPr marL="442913"/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ID" sz="2000" dirty="0"/>
                  <a:t>)-m</a:t>
                </a:r>
              </a:p>
              <a:p>
                <a:endParaRPr lang="en-ID" sz="2000" dirty="0"/>
              </a:p>
              <a:p>
                <a:pPr marL="176213" indent="-176213"/>
                <a:r>
                  <a:rPr lang="en-ID" sz="2000" dirty="0"/>
                  <a:t>3. </a:t>
                </a:r>
                <a:r>
                  <a:rPr lang="en-ID" sz="2000" dirty="0" err="1"/>
                  <a:t>Hitung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titik</a:t>
                </a:r>
                <a:r>
                  <a:rPr lang="en-ID" sz="2000" dirty="0"/>
                  <a:t> pada </a:t>
                </a:r>
                <a:r>
                  <a:rPr lang="en-ID" sz="2000" dirty="0" err="1"/>
                  <a:t>sumbu</a:t>
                </a:r>
                <a:r>
                  <a:rPr lang="en-ID" sz="2000" dirty="0"/>
                  <a:t> y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memasukan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000" dirty="0"/>
                  <a:t>pada </a:t>
                </a:r>
                <a:r>
                  <a:rPr lang="en-ID" sz="2000" dirty="0" err="1"/>
                  <a:t>persamaan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kuadrat</a:t>
                </a:r>
                <a:r>
                  <a:rPr lang="en-ID" sz="2000" dirty="0"/>
                  <a:t>, </a:t>
                </a:r>
                <a:r>
                  <a:rPr lang="en-ID" sz="2000" dirty="0" err="1"/>
                  <a:t>sehingga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didapati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titik</a:t>
                </a:r>
                <a:r>
                  <a:rPr lang="en-ID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) dan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)</a:t>
                </a:r>
              </a:p>
              <a:p>
                <a:pPr marL="176213" indent="-176213"/>
                <a:r>
                  <a:rPr lang="en-ID" sz="2000" dirty="0"/>
                  <a:t>4. </a:t>
                </a:r>
                <a:r>
                  <a:rPr lang="en-ID" sz="2000" dirty="0" err="1"/>
                  <a:t>Gambarlah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titik</a:t>
                </a:r>
                <a:r>
                  <a:rPr lang="en-ID" sz="2000" dirty="0"/>
                  <a:t> </a:t>
                </a:r>
                <a:r>
                  <a:rPr lang="en-ID" sz="2000" dirty="0" err="1"/>
                  <a:t>puncak</a:t>
                </a:r>
                <a:r>
                  <a:rPr lang="en-ID" sz="2000" dirty="0"/>
                  <a:t> , titik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000" dirty="0"/>
                  <a:t> ) dan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) pada </a:t>
                </a:r>
                <a:r>
                  <a:rPr lang="en-ID" sz="2000" dirty="0" err="1"/>
                  <a:t>bidang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kartesius</a:t>
                </a:r>
                <a:endParaRPr lang="en-ID" sz="2000" dirty="0"/>
              </a:p>
              <a:p>
                <a:pPr marL="176213" indent="-176213"/>
                <a:endParaRPr lang="en-ID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1E6A77-0D70-4FB0-8321-F108632E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2" y="1807113"/>
                <a:ext cx="8110077" cy="3593933"/>
              </a:xfrm>
              <a:prstGeom prst="rect">
                <a:avLst/>
              </a:prstGeom>
              <a:blipFill>
                <a:blip r:embed="rId2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0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1FAA5E7-2E32-47CE-9BEB-700E5AEC63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074" t="22003" r="22222" b="3887"/>
          <a:stretch>
            <a:fillRect/>
          </a:stretch>
        </p:blipFill>
        <p:spPr bwMode="auto">
          <a:xfrm>
            <a:off x="762000" y="609600"/>
            <a:ext cx="8001000" cy="585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E4FA3B-5ED2-4DFF-8396-DD8BAA851C14}"/>
                  </a:ext>
                </a:extLst>
              </p:cNvPr>
              <p:cNvSpPr txBox="1"/>
              <p:nvPr/>
            </p:nvSpPr>
            <p:spPr>
              <a:xfrm>
                <a:off x="3862511" y="6217920"/>
                <a:ext cx="1418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E4FA3B-5ED2-4DFF-8396-DD8BAA851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11" y="6217920"/>
                <a:ext cx="1418978" cy="276999"/>
              </a:xfrm>
              <a:prstGeom prst="rect">
                <a:avLst/>
              </a:prstGeom>
              <a:blipFill>
                <a:blip r:embed="rId3"/>
                <a:stretch>
                  <a:fillRect l="-431" t="-2222" r="-3017" b="-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93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2DB3-A07F-444A-9D73-5B9F6727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437A9-45E4-40F2-A2DB-FAABDD872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b="0" dirty="0"/>
              </a:p>
              <a:p>
                <a:r>
                  <a:rPr lang="en-ID" dirty="0"/>
                  <a:t>2. </a:t>
                </a:r>
                <a:r>
                  <a:rPr lang="en-US" dirty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3.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437A9-45E4-40F2-A2DB-FAABDD872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1" t="-13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05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435</TotalTime>
  <Words>278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Tw Cen MT</vt:lpstr>
      <vt:lpstr>Tw Cen MT Condensed</vt:lpstr>
      <vt:lpstr>Wingdings 3</vt:lpstr>
      <vt:lpstr>Integral</vt:lpstr>
      <vt:lpstr>BAB II GRAFIK FUNGSI</vt:lpstr>
      <vt:lpstr>PowerPoint Presentation</vt:lpstr>
      <vt:lpstr>PowerPoint Presentation</vt:lpstr>
      <vt:lpstr>PowerPoint Presentation</vt:lpstr>
      <vt:lpstr>PowerPoint Presentation</vt:lpstr>
      <vt:lpstr>Soal Latihan</vt:lpstr>
      <vt:lpstr>PowerPoint Presentation</vt:lpstr>
      <vt:lpstr>PowerPoint Presentation</vt:lpstr>
      <vt:lpstr>Latihan soal</vt:lpstr>
      <vt:lpstr>Grafik sepotong-sepotong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 GRAFIK FUNGSI</dc:title>
  <dc:creator>Eko</dc:creator>
  <cp:lastModifiedBy>WINDOWS</cp:lastModifiedBy>
  <cp:revision>23</cp:revision>
  <dcterms:created xsi:type="dcterms:W3CDTF">2020-08-02T12:23:56Z</dcterms:created>
  <dcterms:modified xsi:type="dcterms:W3CDTF">2020-10-19T07:05:27Z</dcterms:modified>
</cp:coreProperties>
</file>