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2" r:id="rId6"/>
    <p:sldId id="261" r:id="rId7"/>
    <p:sldId id="268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282" y="-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E2EFE-E6AD-4384-9D31-7958F8DE5F37}" type="datetimeFigureOut">
              <a:rPr lang="en-ID" smtClean="0"/>
              <a:t>21/10/2020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7A82-5F3D-412C-9207-787EAB3F0BB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3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7A82-5F3D-412C-9207-787EAB3F0BB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675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3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B1B55D-7112-47C6-9CE6-AF371A0589E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BAB II</a:t>
            </a:r>
            <a:br>
              <a:rPr lang="en-US" dirty="0"/>
            </a:br>
            <a:r>
              <a:rPr lang="en-US" dirty="0"/>
              <a:t>GRAFIK FUNGSI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74334B-506D-4836-82A5-DC04D52A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8CB1B528-608F-440D-98DF-300FDE0DB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423" y="1752600"/>
                <a:ext cx="7290054" cy="1371600"/>
              </a:xfrm>
            </p:spPr>
            <p:txBody>
              <a:bodyPr/>
              <a:lstStyle/>
              <a:p>
                <a:r>
                  <a:rPr lang="en-US" dirty="0"/>
                  <a:t>Secara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yakni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gradien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dan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gradien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dikatakan</a:t>
                </a:r>
                <a:r>
                  <a:rPr lang="en-ID" dirty="0"/>
                  <a:t> </a:t>
                </a:r>
                <a:r>
                  <a:rPr lang="en-ID" dirty="0" err="1"/>
                  <a:t>saling</a:t>
                </a:r>
                <a:r>
                  <a:rPr lang="en-ID" dirty="0"/>
                  <a:t>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D" dirty="0"/>
                  <a:t> dan dilambangkan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8CB1B528-608F-440D-98DF-300FDE0DB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423" y="1752600"/>
                <a:ext cx="7290054" cy="1371600"/>
              </a:xfrm>
              <a:blipFill>
                <a:blip r:embed="rId2"/>
                <a:stretch>
                  <a:fillRect l="-251" t="-4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04196C4-CC10-4A7D-8586-8A6651607F24}"/>
              </a:ext>
            </a:extLst>
          </p:cNvPr>
          <p:cNvGrpSpPr/>
          <p:nvPr/>
        </p:nvGrpSpPr>
        <p:grpSpPr>
          <a:xfrm>
            <a:off x="5486400" y="2425995"/>
            <a:ext cx="190500" cy="152400"/>
            <a:chOff x="5143500" y="3429000"/>
            <a:chExt cx="533400" cy="457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1BA0A2-641F-49F2-A3C0-CEEE6DC49BD8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3429000"/>
              <a:ext cx="0" cy="457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8CB844-FE07-4039-B783-897D6B760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500" y="3886200"/>
              <a:ext cx="533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ABEED02-360F-40FE-8F39-D78FD2D31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6" t="61858" r="30000" b="26284"/>
          <a:stretch/>
        </p:blipFill>
        <p:spPr>
          <a:xfrm>
            <a:off x="381000" y="3124200"/>
            <a:ext cx="4011012" cy="746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5D8AF-35D2-4BE3-9E57-75680A5829BD}"/>
              </a:ext>
            </a:extLst>
          </p:cNvPr>
          <p:cNvSpPr txBox="1"/>
          <p:nvPr/>
        </p:nvSpPr>
        <p:spPr>
          <a:xfrm>
            <a:off x="304800" y="2831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1: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C5AE-062B-4FC6-9523-E681AB382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6" t="27767" r="30000" b="17392"/>
          <a:stretch/>
        </p:blipFill>
        <p:spPr>
          <a:xfrm>
            <a:off x="5257800" y="3061935"/>
            <a:ext cx="3627031" cy="3120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FEE8BF-5F77-4508-9FD9-A9C75B202F8B}"/>
              </a:ext>
            </a:extLst>
          </p:cNvPr>
          <p:cNvSpPr txBox="1"/>
          <p:nvPr/>
        </p:nvSpPr>
        <p:spPr>
          <a:xfrm>
            <a:off x="52578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Penyelesaian</a:t>
            </a:r>
            <a:r>
              <a:rPr lang="en-US" dirty="0"/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809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2D325-116A-4E6F-BC53-BC6759F26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45553" r="26666" b="47036"/>
          <a:stretch/>
        </p:blipFill>
        <p:spPr>
          <a:xfrm>
            <a:off x="772633" y="2062716"/>
            <a:ext cx="3962400" cy="381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DD987-4F29-41E5-924C-FF6804E83574}"/>
              </a:ext>
            </a:extLst>
          </p:cNvPr>
          <p:cNvSpPr txBox="1"/>
          <p:nvPr/>
        </p:nvSpPr>
        <p:spPr>
          <a:xfrm>
            <a:off x="742507" y="169338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C34EA-AAA2-4C28-AB4F-8010E5861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3" t="39624" r="26744" b="50001"/>
          <a:stretch/>
        </p:blipFill>
        <p:spPr>
          <a:xfrm>
            <a:off x="762000" y="3276600"/>
            <a:ext cx="3962400" cy="533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D340A-6A53-4F78-803A-E9BF7ADBBE1D}"/>
              </a:ext>
            </a:extLst>
          </p:cNvPr>
          <p:cNvSpPr txBox="1"/>
          <p:nvPr/>
        </p:nvSpPr>
        <p:spPr>
          <a:xfrm>
            <a:off x="737191" y="2907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3: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517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536506-0E20-4580-BC45-DD5452C6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23FF6-3BC9-4A03-A3CE-5FDF5B05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800" y="2286000"/>
            <a:ext cx="3956304" cy="248716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Persamaan</a:t>
            </a:r>
            <a:r>
              <a:rPr lang="en-US" dirty="0"/>
              <a:t> Liner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Sejajar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514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B9383E-5CD2-4A7F-B40F-E6AC0A23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2D6B1-9E55-42C4-9269-BA180EA26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t="50000" r="25832" b="19167"/>
          <a:stretch/>
        </p:blipFill>
        <p:spPr>
          <a:xfrm>
            <a:off x="228600" y="1843864"/>
            <a:ext cx="4426884" cy="1737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37EF7-CC85-4DFC-8C4D-258769BBF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1" t="28162" r="25832" b="14032"/>
          <a:stretch/>
        </p:blipFill>
        <p:spPr>
          <a:xfrm>
            <a:off x="4925646" y="2743200"/>
            <a:ext cx="414215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929B-D2DB-4DEF-A85F-ACCC485E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8BE870-3297-45D2-ACE7-5BA1802C419A}"/>
              </a:ext>
            </a:extLst>
          </p:cNvPr>
          <p:cNvGrpSpPr/>
          <p:nvPr/>
        </p:nvGrpSpPr>
        <p:grpSpPr>
          <a:xfrm>
            <a:off x="2355722" y="2438399"/>
            <a:ext cx="4578477" cy="3352802"/>
            <a:chOff x="152400" y="2597996"/>
            <a:chExt cx="4114800" cy="31808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5AF053-10B4-4DCC-B0CE-9479E5EBE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001" t="54588" r="25832" b="9980"/>
            <a:stretch/>
          </p:blipFill>
          <p:spPr>
            <a:xfrm>
              <a:off x="228600" y="2597996"/>
              <a:ext cx="4038600" cy="18216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948784-F2E9-4A7E-B04E-8AB0F2E5C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667" t="52964" r="30000" b="20356"/>
            <a:stretch/>
          </p:blipFill>
          <p:spPr>
            <a:xfrm>
              <a:off x="152400" y="4407196"/>
              <a:ext cx="3505200" cy="13716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D85B10-3FA6-4390-B084-2FB5D4E1D070}"/>
              </a:ext>
            </a:extLst>
          </p:cNvPr>
          <p:cNvSpPr txBox="1"/>
          <p:nvPr/>
        </p:nvSpPr>
        <p:spPr>
          <a:xfrm>
            <a:off x="609600" y="1535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1: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B3BEE-036A-4275-8487-A360BFF50910}"/>
              </a:ext>
            </a:extLst>
          </p:cNvPr>
          <p:cNvSpPr txBox="1"/>
          <p:nvPr/>
        </p:nvSpPr>
        <p:spPr>
          <a:xfrm>
            <a:off x="2355722" y="2069067"/>
            <a:ext cx="159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Jawab :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30EE6-7463-4142-812C-075A1D4E3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1" t="41108" r="25832" b="49254"/>
          <a:stretch/>
        </p:blipFill>
        <p:spPr>
          <a:xfrm>
            <a:off x="1762216" y="1572882"/>
            <a:ext cx="4493690" cy="5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0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0E50E-5CB2-4B3B-964B-73EEA478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54447" r="26666" b="36660"/>
          <a:stretch/>
        </p:blipFill>
        <p:spPr>
          <a:xfrm>
            <a:off x="685800" y="1537140"/>
            <a:ext cx="4114800" cy="474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83287-C751-4F63-9CF8-6DEF9946429A}"/>
              </a:ext>
            </a:extLst>
          </p:cNvPr>
          <p:cNvSpPr txBox="1"/>
          <p:nvPr/>
        </p:nvSpPr>
        <p:spPr>
          <a:xfrm>
            <a:off x="685800" y="1143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13B62-098D-437F-95B7-3301F588D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67786" r="26666" b="17392"/>
          <a:stretch/>
        </p:blipFill>
        <p:spPr>
          <a:xfrm>
            <a:off x="685800" y="2286000"/>
            <a:ext cx="3962400" cy="762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1FEE2-3569-42A3-AEE4-E4E389D0EB6E}"/>
              </a:ext>
            </a:extLst>
          </p:cNvPr>
          <p:cNvSpPr txBox="1"/>
          <p:nvPr/>
        </p:nvSpPr>
        <p:spPr>
          <a:xfrm>
            <a:off x="685800" y="1964297"/>
            <a:ext cx="159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Jawab 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8E6E5-E0FC-4D89-A538-525670B390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67" t="30731" r="26667" b="31034"/>
          <a:stretch/>
        </p:blipFill>
        <p:spPr>
          <a:xfrm>
            <a:off x="838200" y="3061139"/>
            <a:ext cx="3962400" cy="2044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0687C-FEB0-479D-A3F8-52EE369579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00" t="54446" r="26667" b="15909"/>
          <a:stretch/>
        </p:blipFill>
        <p:spPr>
          <a:xfrm>
            <a:off x="5181600" y="3924300"/>
            <a:ext cx="3962400" cy="15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24CE3-D33B-442A-9A69-A25681BD08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67" t="68272" r="26667" b="13201"/>
          <a:stretch/>
        </p:blipFill>
        <p:spPr>
          <a:xfrm>
            <a:off x="5181600" y="2933700"/>
            <a:ext cx="39624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E46A3-DD0F-47ED-81FC-389DA9AFCC94}"/>
              </a:ext>
            </a:extLst>
          </p:cNvPr>
          <p:cNvSpPr txBox="1"/>
          <p:nvPr/>
        </p:nvSpPr>
        <p:spPr>
          <a:xfrm>
            <a:off x="6934200" y="3533092"/>
            <a:ext cx="107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2x-2y+4=0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C0DCF-5BCA-4660-86CE-40F8FDC72CE6}"/>
              </a:ext>
            </a:extLst>
          </p:cNvPr>
          <p:cNvSpPr txBox="1"/>
          <p:nvPr/>
        </p:nvSpPr>
        <p:spPr>
          <a:xfrm>
            <a:off x="2654969" y="2228754"/>
            <a:ext cx="107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2x-2y+4=0</a:t>
            </a:r>
            <a:endParaRPr lang="en-ID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FF14D-C1C9-4D19-B185-A5DFC2976B77}"/>
              </a:ext>
            </a:extLst>
          </p:cNvPr>
          <p:cNvSpPr txBox="1"/>
          <p:nvPr/>
        </p:nvSpPr>
        <p:spPr>
          <a:xfrm>
            <a:off x="1997243" y="2431464"/>
            <a:ext cx="107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2x-2y+4=0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46631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7F07-A09F-4065-B8AE-5A2B6D0A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6A08-C917-4779-ADCD-ACE58F80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  <a:p>
            <a:endParaRPr lang="en-US" dirty="0"/>
          </a:p>
          <a:p>
            <a:r>
              <a:rPr lang="en-US" dirty="0"/>
              <a:t>2.</a:t>
            </a:r>
          </a:p>
          <a:p>
            <a:endParaRPr lang="en-US" dirty="0"/>
          </a:p>
          <a:p>
            <a:r>
              <a:rPr lang="en-US" dirty="0"/>
              <a:t>3. 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3B4E5-DEC8-41B9-837B-8652304A3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58101" r="26666" b="32214"/>
          <a:stretch/>
        </p:blipFill>
        <p:spPr>
          <a:xfrm>
            <a:off x="1089394" y="2329304"/>
            <a:ext cx="4244606" cy="533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32FA9-4437-4F8A-B96B-77113BB50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1" t="47036" r="25832" b="42589"/>
          <a:stretch/>
        </p:blipFill>
        <p:spPr>
          <a:xfrm>
            <a:off x="1085850" y="3124199"/>
            <a:ext cx="4038600" cy="53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A075D-AE72-418C-88D5-9FE7B3CDB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00" t="52964" r="25833" b="36660"/>
          <a:stretch/>
        </p:blipFill>
        <p:spPr>
          <a:xfrm>
            <a:off x="1085850" y="4030979"/>
            <a:ext cx="4038600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8DD98-3BEE-4F67-8D72-E352888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6C87A-6E99-4C27-A7C2-ECC5902D8803}"/>
              </a:ext>
            </a:extLst>
          </p:cNvPr>
          <p:cNvSpPr/>
          <p:nvPr/>
        </p:nvSpPr>
        <p:spPr>
          <a:xfrm>
            <a:off x="533400" y="19050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paling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kurva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titik-titik,maka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 minimal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2CA04-F367-4F27-ADC4-388CB8C80243}"/>
              </a:ext>
            </a:extLst>
          </p:cNvPr>
          <p:cNvSpPr/>
          <p:nvPr/>
        </p:nvSpPr>
        <p:spPr>
          <a:xfrm>
            <a:off x="533400" y="282833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A(2,3)dan </a:t>
            </a:r>
            <a:r>
              <a:rPr lang="en-ID" dirty="0" err="1"/>
              <a:t>titik</a:t>
            </a:r>
            <a:r>
              <a:rPr lang="en-ID" dirty="0"/>
              <a:t> B (4,8),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 yang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A9769-EB57-4333-88D5-9B1E4476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67" t="52778" r="40833" b="27767"/>
          <a:stretch/>
        </p:blipFill>
        <p:spPr>
          <a:xfrm>
            <a:off x="548640" y="3648027"/>
            <a:ext cx="2730072" cy="19907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EE76E3-1E38-453B-98C0-76AA09DE4BCF}"/>
              </a:ext>
            </a:extLst>
          </p:cNvPr>
          <p:cNvSpPr/>
          <p:nvPr/>
        </p:nvSpPr>
        <p:spPr>
          <a:xfrm>
            <a:off x="3278712" y="5105400"/>
            <a:ext cx="403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geometri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ditempatkan</a:t>
            </a:r>
            <a:r>
              <a:rPr lang="en-ID" dirty="0"/>
              <a:t> pada</a:t>
            </a:r>
          </a:p>
          <a:p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koordinat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mempunyai</a:t>
            </a:r>
            <a:endParaRPr lang="en-ID" dirty="0"/>
          </a:p>
          <a:p>
            <a:r>
              <a:rPr lang="en-ID" dirty="0" err="1"/>
              <a:t>persamaan</a:t>
            </a:r>
            <a:r>
              <a:rPr lang="en-ID" dirty="0"/>
              <a:t>.</a:t>
            </a:r>
          </a:p>
          <a:p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0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536506-0E20-4580-BC45-DD5452C6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23FF6-3BC9-4A03-A3CE-5FDF5B05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800" y="2286000"/>
            <a:ext cx="3956304" cy="248716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Persamaan</a:t>
            </a:r>
            <a:r>
              <a:rPr lang="en-US" dirty="0"/>
              <a:t> Liner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Sejajar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664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B9B661-0755-441F-A565-171A9630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55547-1A32-49AA-8CBF-6FBA75CA26B6}"/>
              </a:ext>
            </a:extLst>
          </p:cNvPr>
          <p:cNvSpPr/>
          <p:nvPr/>
        </p:nvSpPr>
        <p:spPr>
          <a:xfrm>
            <a:off x="228600" y="1681288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yang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A(1,1) dan </a:t>
            </a:r>
            <a:r>
              <a:rPr lang="en-ID" dirty="0" err="1"/>
              <a:t>titik</a:t>
            </a:r>
            <a:r>
              <a:rPr lang="en-ID" dirty="0"/>
              <a:t> B(2,2),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kemiringan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Gradien</a:t>
            </a:r>
            <a:r>
              <a:rPr lang="en-ID" dirty="0"/>
              <a:t>  m  yang </a:t>
            </a:r>
            <a:r>
              <a:rPr lang="en-ID" dirty="0" err="1"/>
              <a:t>dirumuskan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  <a:p>
            <a:r>
              <a:rPr lang="en-ID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839A0F-8009-4820-AECE-3C804036CBE2}"/>
                  </a:ext>
                </a:extLst>
              </p:cNvPr>
              <p:cNvSpPr txBox="1"/>
              <p:nvPr/>
            </p:nvSpPr>
            <p:spPr>
              <a:xfrm>
                <a:off x="228600" y="2355215"/>
                <a:ext cx="4976747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𝐺𝑟𝑎𝑑𝑖𝑒𝑛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𝑃𝑒𝑟𝑢𝑏𝑎h𝑎𝑛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𝑇𝑒𝑔𝑎𝑘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𝑃𝑒𝑟𝑢𝑏𝑎h𝑎𝑛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𝑀𝑒𝑛𝑑𝑎𝑡𝑎𝑟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839A0F-8009-4820-AECE-3C804036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55215"/>
                <a:ext cx="4976747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AB5DF2-C446-4192-95C1-6179B67B86FC}"/>
              </a:ext>
            </a:extLst>
          </p:cNvPr>
          <p:cNvSpPr/>
          <p:nvPr/>
        </p:nvSpPr>
        <p:spPr>
          <a:xfrm>
            <a:off x="228600" y="2875001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Gradien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kemiringan</a:t>
            </a:r>
            <a:r>
              <a:rPr lang="en-ID" dirty="0"/>
              <a:t> (m)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kecuraman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, </a:t>
            </a:r>
            <a:r>
              <a:rPr lang="en-ID" dirty="0" err="1"/>
              <a:t>perhatikan</a:t>
            </a:r>
            <a:r>
              <a:rPr lang="en-ID" dirty="0"/>
              <a:t> pada Gambar (a),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 yang </a:t>
            </a:r>
            <a:r>
              <a:rPr lang="en-ID" dirty="0" err="1"/>
              <a:t>mendatar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kemiringan</a:t>
            </a:r>
            <a:r>
              <a:rPr lang="en-ID" dirty="0"/>
              <a:t> 0, Gambar (b) </a:t>
            </a:r>
            <a:r>
              <a:rPr lang="en-ID" dirty="0" err="1"/>
              <a:t>garis</a:t>
            </a:r>
            <a:r>
              <a:rPr lang="en-ID" dirty="0"/>
              <a:t> yang naik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kemiringan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Gambar (c) </a:t>
            </a:r>
            <a:r>
              <a:rPr lang="en-ID" dirty="0" err="1"/>
              <a:t>garis</a:t>
            </a:r>
            <a:r>
              <a:rPr lang="en-ID" dirty="0"/>
              <a:t> yang </a:t>
            </a:r>
            <a:r>
              <a:rPr lang="en-ID" dirty="0" err="1"/>
              <a:t>turun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kemiringan</a:t>
            </a:r>
            <a:r>
              <a:rPr lang="en-ID" dirty="0"/>
              <a:t> yang negative.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1B39A-B10E-4F54-8D0E-7222DBF17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07" t="28873" r="37837" b="56962"/>
          <a:stretch/>
        </p:blipFill>
        <p:spPr>
          <a:xfrm>
            <a:off x="243840" y="4090571"/>
            <a:ext cx="4023360" cy="1426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84174B-3EFA-4242-96A0-BFC1EBA571B3}"/>
              </a:ext>
            </a:extLst>
          </p:cNvPr>
          <p:cNvSpPr txBox="1"/>
          <p:nvPr/>
        </p:nvSpPr>
        <p:spPr>
          <a:xfrm>
            <a:off x="926483" y="55367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Gambar (a)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7A796D-F384-49AF-93E6-90A0F80FC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66" t="44684" r="37466" b="41502"/>
          <a:stretch/>
        </p:blipFill>
        <p:spPr>
          <a:xfrm>
            <a:off x="4716780" y="3756709"/>
            <a:ext cx="3611671" cy="1178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670BEE-CA5B-4EC0-A44D-ECDC2C65B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68" t="62572" r="37499" b="23320"/>
          <a:stretch/>
        </p:blipFill>
        <p:spPr>
          <a:xfrm>
            <a:off x="4789065" y="5683502"/>
            <a:ext cx="3467100" cy="1178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AC1AA5-EB9F-4E05-9CB8-200902C0916B}"/>
              </a:ext>
            </a:extLst>
          </p:cNvPr>
          <p:cNvSpPr txBox="1"/>
          <p:nvPr/>
        </p:nvSpPr>
        <p:spPr>
          <a:xfrm>
            <a:off x="5493915" y="5040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Gambar (b)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F8899-DBAE-4AB8-BEC3-2132E34CA1E5}"/>
              </a:ext>
            </a:extLst>
          </p:cNvPr>
          <p:cNvSpPr txBox="1"/>
          <p:nvPr/>
        </p:nvSpPr>
        <p:spPr>
          <a:xfrm>
            <a:off x="2857774" y="62895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Gambar (c)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0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536506-0E20-4580-BC45-DD5452C6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23FF6-3BC9-4A03-A3CE-5FDF5B05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800" y="2286000"/>
            <a:ext cx="3956304" cy="248716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Persamaan</a:t>
            </a:r>
            <a:r>
              <a:rPr lang="en-US" dirty="0"/>
              <a:t> Liner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Sejajar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9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76B2-559C-408F-AF36-ECE16B3F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Persamaan</a:t>
            </a:r>
            <a:r>
              <a:rPr lang="en-US" dirty="0"/>
              <a:t> Linier </a:t>
            </a:r>
            <a:r>
              <a:rPr lang="en-US" dirty="0" err="1"/>
              <a:t>Umum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16E82A-72AE-4D99-B022-F2FC40347861}"/>
                  </a:ext>
                </a:extLst>
              </p:cNvPr>
              <p:cNvSpPr/>
              <p:nvPr/>
            </p:nvSpPr>
            <p:spPr>
              <a:xfrm>
                <a:off x="152400" y="1828800"/>
                <a:ext cx="8839200" cy="950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D" dirty="0"/>
                  <a:t>Telah </a:t>
                </a:r>
                <a:r>
                  <a:rPr lang="en-ID" dirty="0" err="1"/>
                  <a:t>dikatakan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sebuah</a:t>
                </a:r>
                <a:r>
                  <a:rPr lang="en-ID" dirty="0"/>
                  <a:t> </a:t>
                </a:r>
                <a:r>
                  <a:rPr lang="en-ID" dirty="0" err="1"/>
                  <a:t>objek</a:t>
                </a:r>
                <a:r>
                  <a:rPr lang="en-ID" dirty="0"/>
                  <a:t> </a:t>
                </a:r>
                <a:r>
                  <a:rPr lang="en-ID" dirty="0" err="1"/>
                  <a:t>geometri</a:t>
                </a:r>
                <a:r>
                  <a:rPr lang="en-ID" dirty="0"/>
                  <a:t>,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ditempatkan</a:t>
                </a:r>
                <a:r>
                  <a:rPr lang="en-ID" dirty="0"/>
                  <a:t> pada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koordinat</a:t>
                </a:r>
                <a:r>
                  <a:rPr lang="en-ID" dirty="0"/>
                  <a:t> </a:t>
                </a:r>
                <a:r>
                  <a:rPr lang="en-ID" dirty="0" err="1"/>
                  <a:t>bidang</a:t>
                </a:r>
                <a:r>
                  <a:rPr lang="en-ID" dirty="0"/>
                  <a:t>,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tentu</a:t>
                </a:r>
                <a:r>
                  <a:rPr lang="en-ID" dirty="0"/>
                  <a:t> </a:t>
                </a:r>
                <a:r>
                  <a:rPr lang="en-ID" dirty="0" err="1"/>
                  <a:t>mempunyai</a:t>
                </a:r>
                <a:r>
                  <a:rPr lang="en-ID" dirty="0"/>
                  <a:t> </a:t>
                </a:r>
                <a:r>
                  <a:rPr lang="en-ID" dirty="0" err="1"/>
                  <a:t>persamaan</a:t>
                </a:r>
                <a:r>
                  <a:rPr lang="en-ID" dirty="0"/>
                  <a:t> dan 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yang </a:t>
                </a:r>
                <a:r>
                  <a:rPr lang="en-ID" dirty="0" err="1"/>
                  <a:t>melalui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Gradien</a:t>
                </a:r>
                <a:r>
                  <a:rPr lang="en-ID" dirty="0"/>
                  <a:t> m 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416E82A-72AE-4D99-B022-F2FC40347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28800"/>
                <a:ext cx="8839200" cy="950004"/>
              </a:xfrm>
              <a:prstGeom prst="rect">
                <a:avLst/>
              </a:prstGeom>
              <a:blipFill>
                <a:blip r:embed="rId2"/>
                <a:stretch>
                  <a:fillRect l="-552" t="-3205" b="-70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39266-606C-4D84-89D1-94D072D3015E}"/>
                  </a:ext>
                </a:extLst>
              </p:cNvPr>
              <p:cNvSpPr txBox="1"/>
              <p:nvPr/>
            </p:nvSpPr>
            <p:spPr>
              <a:xfrm>
                <a:off x="304800" y="2778804"/>
                <a:ext cx="2018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B39266-606C-4D84-89D1-94D072D30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78804"/>
                <a:ext cx="2018758" cy="276999"/>
              </a:xfrm>
              <a:prstGeom prst="rect">
                <a:avLst/>
              </a:prstGeom>
              <a:blipFill>
                <a:blip r:embed="rId3"/>
                <a:stretch>
                  <a:fillRect l="-2115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220E171-846A-4704-BCC0-6D8C4FAD9B20}"/>
              </a:ext>
            </a:extLst>
          </p:cNvPr>
          <p:cNvSpPr/>
          <p:nvPr/>
        </p:nvSpPr>
        <p:spPr>
          <a:xfrm>
            <a:off x="152400" y="29834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rumus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b="1" dirty="0"/>
              <a:t>y=</a:t>
            </a:r>
            <a:r>
              <a:rPr lang="en-US" b="1" dirty="0" err="1"/>
              <a:t>mx+b</a:t>
            </a:r>
            <a:endParaRPr lang="en-ID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A7506-C966-4120-9600-AE4F3BDF5C1B}"/>
              </a:ext>
            </a:extLst>
          </p:cNvPr>
          <p:cNvSpPr/>
          <p:nvPr/>
        </p:nvSpPr>
        <p:spPr>
          <a:xfrm>
            <a:off x="152400" y="34290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linier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Ax+By+C</a:t>
            </a:r>
            <a:r>
              <a:rPr lang="en-US" b="1" dirty="0"/>
              <a:t>=0 </a:t>
            </a:r>
            <a:r>
              <a:rPr lang="en-US" dirty="0" err="1"/>
              <a:t>atau</a:t>
            </a:r>
            <a:r>
              <a:rPr lang="en-US" dirty="0"/>
              <a:t> bias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linier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B42F2-7776-48BF-8208-DBDFECB3D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3" t="52499" r="24167" b="14427"/>
          <a:stretch/>
        </p:blipFill>
        <p:spPr>
          <a:xfrm>
            <a:off x="3196590" y="4343400"/>
            <a:ext cx="5825490" cy="24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4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52F9C-2916-4956-8E2E-E264E02C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7" t="52770" r="31150" b="21838"/>
          <a:stretch/>
        </p:blipFill>
        <p:spPr>
          <a:xfrm>
            <a:off x="30480" y="1722841"/>
            <a:ext cx="4922520" cy="20262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4C8A65E-31E4-4258-9FD6-3FB078F0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BFF72-175B-46F3-89E1-0465C8062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6" t="38143" r="30001" b="21838"/>
          <a:stretch/>
        </p:blipFill>
        <p:spPr>
          <a:xfrm>
            <a:off x="4038600" y="3749090"/>
            <a:ext cx="4922520" cy="30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536506-0E20-4580-BC45-DD5452C6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C23FF6-3BC9-4A03-A3CE-5FDF5B055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800" y="2286000"/>
            <a:ext cx="3956304" cy="2487169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Gradien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Persamaan</a:t>
            </a:r>
            <a:r>
              <a:rPr lang="en-US" dirty="0"/>
              <a:t> Liner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Sejajar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Perpotongan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83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74334B-506D-4836-82A5-DC04D52A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Garis</a:t>
            </a:r>
            <a:r>
              <a:rPr lang="en-US" dirty="0"/>
              <a:t> yang </a:t>
            </a:r>
            <a:r>
              <a:rPr lang="en-US" dirty="0" err="1"/>
              <a:t>sejajar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6C1A60-76D1-404B-8B2E-F214423FC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423" y="1752600"/>
                <a:ext cx="7290054" cy="1371600"/>
              </a:xfrm>
            </p:spPr>
            <p:txBody>
              <a:bodyPr/>
              <a:lstStyle/>
              <a:p>
                <a:r>
                  <a:rPr lang="en-US" dirty="0"/>
                  <a:t>Dua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sejajar</a:t>
                </a: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gradiennya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yakni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gradien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dan </a:t>
                </a:r>
                <a:r>
                  <a:rPr lang="en-ID" dirty="0" err="1"/>
                  <a:t>garis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gradien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dikatakan</a:t>
                </a:r>
                <a:r>
                  <a:rPr lang="en-ID" dirty="0"/>
                  <a:t> </a:t>
                </a:r>
                <a:r>
                  <a:rPr lang="en-ID" dirty="0" err="1"/>
                  <a:t>sejajar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dilambangkan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6C1A60-76D1-404B-8B2E-F214423FC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423" y="1752600"/>
                <a:ext cx="7290054" cy="1371600"/>
              </a:xfrm>
              <a:blipFill>
                <a:blip r:embed="rId2"/>
                <a:stretch>
                  <a:fillRect l="-251" t="-4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94DD25-74E8-4CB4-9BA0-9C9998292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6" t="27767" r="30000" b="8498"/>
          <a:stretch/>
        </p:blipFill>
        <p:spPr>
          <a:xfrm>
            <a:off x="783335" y="3456433"/>
            <a:ext cx="3824455" cy="3249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AF437-C294-4456-9020-B86D7F20048F}"/>
              </a:ext>
            </a:extLst>
          </p:cNvPr>
          <p:cNvSpPr txBox="1"/>
          <p:nvPr/>
        </p:nvSpPr>
        <p:spPr>
          <a:xfrm>
            <a:off x="768096" y="3200400"/>
            <a:ext cx="15179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1: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9A303-C287-48D7-902C-D2DB0E6E8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6" t="38143" r="30000" b="49466"/>
          <a:stretch/>
        </p:blipFill>
        <p:spPr>
          <a:xfrm>
            <a:off x="5049926" y="3290317"/>
            <a:ext cx="4115339" cy="800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4FC0C6-348D-49F4-81C1-EE8497B0273F}"/>
              </a:ext>
            </a:extLst>
          </p:cNvPr>
          <p:cNvSpPr txBox="1"/>
          <p:nvPr/>
        </p:nvSpPr>
        <p:spPr>
          <a:xfrm>
            <a:off x="4953000" y="2987289"/>
            <a:ext cx="15179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2: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057696-7C2D-440B-8C9B-3C302EB8FF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78" t="38573" r="30607" b="54441"/>
          <a:stretch/>
        </p:blipFill>
        <p:spPr>
          <a:xfrm>
            <a:off x="4727359" y="4845688"/>
            <a:ext cx="4416641" cy="485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49405-EE94-4104-81D4-5FB15120047A}"/>
              </a:ext>
            </a:extLst>
          </p:cNvPr>
          <p:cNvSpPr txBox="1"/>
          <p:nvPr/>
        </p:nvSpPr>
        <p:spPr>
          <a:xfrm>
            <a:off x="4727359" y="4484741"/>
            <a:ext cx="15179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3: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37C9F9-B2B0-4E92-9290-FFA3E67D3263}"/>
                  </a:ext>
                </a:extLst>
              </p:cNvPr>
              <p:cNvSpPr txBox="1"/>
              <p:nvPr/>
            </p:nvSpPr>
            <p:spPr>
              <a:xfrm>
                <a:off x="5181600" y="5420479"/>
                <a:ext cx="2007637" cy="941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+11/5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>
                    <a:sym typeface="Wingdings" panose="05000000000000000000" pitchFamily="2" charset="2"/>
                  </a:rPr>
                  <a:t></a:t>
                </a:r>
                <a:r>
                  <a:rPr lang="en-ID" dirty="0"/>
                  <a:t>m1=3/5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37C9F9-B2B0-4E92-9290-FFA3E67D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420479"/>
                <a:ext cx="2007637" cy="941091"/>
              </a:xfrm>
              <a:prstGeom prst="rect">
                <a:avLst/>
              </a:prstGeom>
              <a:blipFill>
                <a:blip r:embed="rId6"/>
                <a:stretch>
                  <a:fillRect l="-6991" b="-141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F2392-468D-4164-92DA-3E18D66799F2}"/>
                  </a:ext>
                </a:extLst>
              </p:cNvPr>
              <p:cNvSpPr txBox="1"/>
              <p:nvPr/>
            </p:nvSpPr>
            <p:spPr>
              <a:xfrm>
                <a:off x="4948259" y="6312160"/>
                <a:ext cx="20076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ID" dirty="0"/>
                  <a:t>3/5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F2392-468D-4164-92DA-3E18D667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59" y="6312160"/>
                <a:ext cx="2007637" cy="276999"/>
              </a:xfrm>
              <a:prstGeom prst="rect">
                <a:avLst/>
              </a:prstGeom>
              <a:blipFill>
                <a:blip r:embed="rId7"/>
                <a:stretch>
                  <a:fillRect l="-4255" t="-28261" b="-5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7BF0F-73E4-462F-81DC-272B59080FAE}"/>
                  </a:ext>
                </a:extLst>
              </p:cNvPr>
              <p:cNvSpPr txBox="1"/>
              <p:nvPr/>
            </p:nvSpPr>
            <p:spPr>
              <a:xfrm>
                <a:off x="7003658" y="5851792"/>
                <a:ext cx="200763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ID" dirty="0"/>
                  <a:t>3/5 dan </a:t>
                </a:r>
                <a:r>
                  <a:rPr lang="en-ID" dirty="0" err="1"/>
                  <a:t>melalui</a:t>
                </a:r>
                <a:r>
                  <a:rPr lang="en-ID" dirty="0"/>
                  <a:t> (2,3)</a:t>
                </a:r>
              </a:p>
              <a:p>
                <a:r>
                  <a:rPr lang="en-ID" dirty="0"/>
                  <a:t>y-y1=m(x-x1)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57BF0F-73E4-462F-81DC-272B5908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58" y="5851792"/>
                <a:ext cx="2007637" cy="830997"/>
              </a:xfrm>
              <a:prstGeom prst="rect">
                <a:avLst/>
              </a:prstGeom>
              <a:blipFill>
                <a:blip r:embed="rId8"/>
                <a:stretch>
                  <a:fillRect l="-7295" t="-9559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53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742</TotalTime>
  <Words>561</Words>
  <Application>Microsoft Office PowerPoint</Application>
  <PresentationFormat>On-screen Show (4:3)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Tw Cen MT</vt:lpstr>
      <vt:lpstr>Tw Cen MT Condensed</vt:lpstr>
      <vt:lpstr>Wingdings 3</vt:lpstr>
      <vt:lpstr>Integral</vt:lpstr>
      <vt:lpstr>BAB II GRAFIK FUNGSI</vt:lpstr>
      <vt:lpstr>Garis lurus</vt:lpstr>
      <vt:lpstr>Garis lurus</vt:lpstr>
      <vt:lpstr>1. Gradien persamaan garis</vt:lpstr>
      <vt:lpstr>Garis lurus</vt:lpstr>
      <vt:lpstr>2. Persamaan Linier Umum</vt:lpstr>
      <vt:lpstr>Contoh</vt:lpstr>
      <vt:lpstr>Garis lurus</vt:lpstr>
      <vt:lpstr>3. Garis yang sejajar</vt:lpstr>
      <vt:lpstr>4. Garis saling tegak lurus</vt:lpstr>
      <vt:lpstr>PowerPoint Presentation</vt:lpstr>
      <vt:lpstr>Garis lurus</vt:lpstr>
      <vt:lpstr>5. Perpotongan dua grafik</vt:lpstr>
      <vt:lpstr>contoh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 GRAFIK FUNGSI</dc:title>
  <dc:creator>Eko</dc:creator>
  <cp:lastModifiedBy>WINDOWS</cp:lastModifiedBy>
  <cp:revision>48</cp:revision>
  <dcterms:created xsi:type="dcterms:W3CDTF">2020-08-02T12:23:56Z</dcterms:created>
  <dcterms:modified xsi:type="dcterms:W3CDTF">2020-10-21T01:16:02Z</dcterms:modified>
</cp:coreProperties>
</file>