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>
        <p:scale>
          <a:sx n="80" d="100"/>
          <a:sy n="80" d="100"/>
        </p:scale>
        <p:origin x="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9/5/2021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9/5/2021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9/5/2021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9/5/2021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9/5/2021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9/5/2021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9/5/2021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9/5/2021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9/5/2021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9/5/2021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9/5/2021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9/5/2021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 smtClean="0"/>
              <a:t>LOGIKA MATEMATIKA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 dirty="0" smtClean="0"/>
              <a:t>Matematika Diskrit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6000248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Perangkai / penghubung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27388" y="2301159"/>
            <a:ext cx="7729728" cy="4472620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id-ID" dirty="0" smtClean="0"/>
              <a:t>2.  Konjungsi / DAN ( ^ )</a:t>
            </a:r>
          </a:p>
          <a:p>
            <a:pPr marL="0" indent="0">
              <a:spcBef>
                <a:spcPts val="0"/>
              </a:spcBef>
              <a:buNone/>
            </a:pPr>
            <a:r>
              <a:rPr lang="id-ID" dirty="0" smtClean="0">
                <a:sym typeface="Wingdings" panose="05000000000000000000" pitchFamily="2" charset="2"/>
              </a:rPr>
              <a:t>Contoh 1 :</a:t>
            </a:r>
          </a:p>
          <a:p>
            <a:pPr fontAlgn="base">
              <a:spcBef>
                <a:spcPts val="0"/>
              </a:spcBef>
            </a:pPr>
            <a:r>
              <a:rPr lang="id-ID" dirty="0"/>
              <a:t>p = Luffy memiliki teman bernama Zoro.</a:t>
            </a:r>
          </a:p>
          <a:p>
            <a:pPr fontAlgn="base">
              <a:spcBef>
                <a:spcPts val="0"/>
              </a:spcBef>
            </a:pPr>
            <a:r>
              <a:rPr lang="id-ID" dirty="0"/>
              <a:t>q = Luffy memiliki teman bernama Nami.</a:t>
            </a:r>
          </a:p>
          <a:p>
            <a:pPr marL="0" indent="0">
              <a:spcBef>
                <a:spcPts val="0"/>
              </a:spcBef>
              <a:buNone/>
            </a:pPr>
            <a:r>
              <a:rPr lang="id-ID" dirty="0" smtClean="0"/>
              <a:t>Konjungsi </a:t>
            </a:r>
            <a:r>
              <a:rPr lang="id-ID" dirty="0"/>
              <a:t>(p ^ q) = Luffy memiliki teman bernama Zoro dan Nami</a:t>
            </a:r>
            <a:r>
              <a:rPr lang="id-ID" dirty="0" smtClean="0"/>
              <a:t>.</a:t>
            </a:r>
          </a:p>
          <a:p>
            <a:pPr marL="0" indent="0">
              <a:spcBef>
                <a:spcPts val="0"/>
              </a:spcBef>
              <a:buNone/>
            </a:pPr>
            <a:r>
              <a:rPr lang="id-ID" dirty="0" smtClean="0"/>
              <a:t>Contoh 2 :</a:t>
            </a:r>
          </a:p>
          <a:p>
            <a:pPr fontAlgn="base">
              <a:spcBef>
                <a:spcPts val="0"/>
              </a:spcBef>
            </a:pPr>
            <a:r>
              <a:rPr lang="id-ID" dirty="0"/>
              <a:t>p = </a:t>
            </a:r>
            <a:r>
              <a:rPr lang="id-ID" dirty="0" smtClean="0"/>
              <a:t>sistem analog adalah suatu sistem dimana tanda fisik/kuantitas dapat dibedakan secara terus-menerus melebihi jarak tertentu. (B)</a:t>
            </a:r>
            <a:endParaRPr lang="id-ID" dirty="0"/>
          </a:p>
          <a:p>
            <a:pPr fontAlgn="base">
              <a:spcBef>
                <a:spcPts val="0"/>
              </a:spcBef>
            </a:pPr>
            <a:r>
              <a:rPr lang="id-ID" dirty="0"/>
              <a:t>q = </a:t>
            </a:r>
            <a:r>
              <a:rPr lang="id-ID" dirty="0" smtClean="0"/>
              <a:t>sistem digital adalah suatu sistem dimana tanda fisik/kuantitas hanya dapat mengasumsikan nilai yang berlainan. (B)</a:t>
            </a:r>
          </a:p>
          <a:p>
            <a:pPr fontAlgn="base">
              <a:spcBef>
                <a:spcPts val="0"/>
              </a:spcBef>
            </a:pPr>
            <a:r>
              <a:rPr lang="id-ID" dirty="0" smtClean="0"/>
              <a:t>r = sistem bilangan desimal adalh sistem bilangan yang digunakan dalam sistem digital (S)</a:t>
            </a:r>
          </a:p>
          <a:p>
            <a:pPr marL="0" indent="0" fontAlgn="base">
              <a:buNone/>
            </a:pPr>
            <a:r>
              <a:rPr lang="id-ID" dirty="0" smtClean="0"/>
              <a:t>Konjungsi (p^q) bernilai B. Konjungsi (p^r) bernilai S. Konjungsi (q^r) bernilai S</a:t>
            </a:r>
          </a:p>
          <a:p>
            <a:pPr marL="0" indent="0" fontAlgn="base">
              <a:buNone/>
            </a:pPr>
            <a:r>
              <a:rPr lang="id-ID" dirty="0" smtClean="0"/>
              <a:t>NOTED : SIMBOL BENAR ( T , B , +, 1 ) , SIMBOL SALAH ( F, S, -, 0)</a:t>
            </a:r>
            <a:endParaRPr lang="id-ID" dirty="0"/>
          </a:p>
          <a:p>
            <a:pPr marL="0" indent="0">
              <a:buNone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9613501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Perangkai / penghubung</a:t>
            </a:r>
            <a:endParaRPr lang="id-ID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31136" y="2638044"/>
                <a:ext cx="7729728" cy="401638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id-ID" dirty="0" smtClean="0"/>
                  <a:t>2.  Disjungsi / ATAU ( </a:t>
                </a:r>
                <a14:m>
                  <m:oMath xmlns:m="http://schemas.openxmlformats.org/officeDocument/2006/math">
                    <m:r>
                      <a:rPr lang="id-ID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id-ID" dirty="0" smtClean="0"/>
                  <a:t> )</a:t>
                </a:r>
              </a:p>
              <a:p>
                <a:pPr>
                  <a:buFont typeface="Wingdings" panose="05000000000000000000" pitchFamily="2" charset="2"/>
                  <a:buChar char="à"/>
                </a:pPr>
                <a:r>
                  <a:rPr lang="id-ID" dirty="0" smtClean="0">
                    <a:sym typeface="Wingdings" panose="05000000000000000000" pitchFamily="2" charset="2"/>
                  </a:rPr>
                  <a:t>Pernyataan gabungan dari dua pernyataan tunggal dengan penghubung “ATAU” dengan notasi : p</a:t>
                </a:r>
                <a14:m>
                  <m:oMath xmlns:m="http://schemas.openxmlformats.org/officeDocument/2006/math">
                    <m:r>
                      <a:rPr lang="id-ID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𝑣</m:t>
                    </m:r>
                  </m:oMath>
                </a14:m>
                <a:r>
                  <a:rPr lang="id-ID" dirty="0" smtClean="0">
                    <a:sym typeface="Wingdings" panose="05000000000000000000" pitchFamily="2" charset="2"/>
                  </a:rPr>
                  <a:t>q</a:t>
                </a:r>
              </a:p>
              <a:p>
                <a:pPr>
                  <a:buFont typeface="Wingdings" panose="05000000000000000000" pitchFamily="2" charset="2"/>
                  <a:buChar char="à"/>
                </a:pPr>
                <a:r>
                  <a:rPr lang="id-ID" dirty="0" smtClean="0">
                    <a:sym typeface="Wingdings" panose="05000000000000000000" pitchFamily="2" charset="2"/>
                  </a:rPr>
                  <a:t>Pernyataan gabungan dengan penghubung “ATAU” akan bernilai benar jika salah satu atau kedua penyataan tunggal bernilai benar.</a:t>
                </a:r>
              </a:p>
              <a:p>
                <a:pPr>
                  <a:buFont typeface="Wingdings" panose="05000000000000000000" pitchFamily="2" charset="2"/>
                  <a:buChar char="à"/>
                </a:pPr>
                <a:r>
                  <a:rPr lang="id-ID" dirty="0" smtClean="0">
                    <a:sym typeface="Wingdings" panose="05000000000000000000" pitchFamily="2" charset="2"/>
                  </a:rPr>
                  <a:t>Tabel Kebenaran :</a:t>
                </a:r>
              </a:p>
              <a:p>
                <a:pPr marL="0" indent="0">
                  <a:buNone/>
                </a:pPr>
                <a:endParaRPr lang="id-ID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31136" y="2638044"/>
                <a:ext cx="7729728" cy="4016383"/>
              </a:xfrm>
              <a:blipFill>
                <a:blip r:embed="rId2"/>
                <a:stretch>
                  <a:fillRect l="-631" t="-910" r="-868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9708317"/>
              </p:ext>
            </p:extLst>
          </p:nvPr>
        </p:nvGraphicFramePr>
        <p:xfrm>
          <a:off x="2741863" y="4825627"/>
          <a:ext cx="1974516" cy="1828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58172">
                  <a:extLst>
                    <a:ext uri="{9D8B030D-6E8A-4147-A177-3AD203B41FA5}">
                      <a16:colId xmlns:a16="http://schemas.microsoft.com/office/drawing/2014/main" val="2647392178"/>
                    </a:ext>
                  </a:extLst>
                </a:gridCol>
                <a:gridCol w="658172">
                  <a:extLst>
                    <a:ext uri="{9D8B030D-6E8A-4147-A177-3AD203B41FA5}">
                      <a16:colId xmlns:a16="http://schemas.microsoft.com/office/drawing/2014/main" val="1502411435"/>
                    </a:ext>
                  </a:extLst>
                </a:gridCol>
                <a:gridCol w="658172">
                  <a:extLst>
                    <a:ext uri="{9D8B030D-6E8A-4147-A177-3AD203B41FA5}">
                      <a16:colId xmlns:a16="http://schemas.microsoft.com/office/drawing/2014/main" val="1674788290"/>
                    </a:ext>
                  </a:extLst>
                </a:gridCol>
              </a:tblGrid>
              <a:tr h="354174">
                <a:tc>
                  <a:txBody>
                    <a:bodyPr/>
                    <a:lstStyle/>
                    <a:p>
                      <a:r>
                        <a:rPr lang="id-ID" dirty="0" smtClean="0"/>
                        <a:t>p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q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p^q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704575"/>
                  </a:ext>
                </a:extLst>
              </a:tr>
              <a:tr h="354174">
                <a:tc>
                  <a:txBody>
                    <a:bodyPr/>
                    <a:lstStyle/>
                    <a:p>
                      <a:r>
                        <a:rPr lang="id-ID" dirty="0" smtClean="0"/>
                        <a:t>B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B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B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8303108"/>
                  </a:ext>
                </a:extLst>
              </a:tr>
              <a:tr h="354174">
                <a:tc>
                  <a:txBody>
                    <a:bodyPr/>
                    <a:lstStyle/>
                    <a:p>
                      <a:r>
                        <a:rPr lang="id-ID" dirty="0" smtClean="0"/>
                        <a:t>B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S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B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1947628"/>
                  </a:ext>
                </a:extLst>
              </a:tr>
              <a:tr h="354174">
                <a:tc>
                  <a:txBody>
                    <a:bodyPr/>
                    <a:lstStyle/>
                    <a:p>
                      <a:r>
                        <a:rPr lang="id-ID" dirty="0" smtClean="0"/>
                        <a:t>S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B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B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93958"/>
                  </a:ext>
                </a:extLst>
              </a:tr>
              <a:tr h="354174">
                <a:tc>
                  <a:txBody>
                    <a:bodyPr/>
                    <a:lstStyle/>
                    <a:p>
                      <a:r>
                        <a:rPr lang="id-ID" dirty="0" smtClean="0"/>
                        <a:t>S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S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S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34539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84551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Perangkai / penghubung</a:t>
            </a:r>
            <a:endParaRPr lang="id-ID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31136" y="2638044"/>
                <a:ext cx="7729728" cy="401638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id-ID" dirty="0" smtClean="0"/>
                  <a:t>2.  Disjungsi / ATAU ( </a:t>
                </a:r>
                <a14:m>
                  <m:oMath xmlns:m="http://schemas.openxmlformats.org/officeDocument/2006/math">
                    <m:r>
                      <a:rPr lang="id-ID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id-ID" dirty="0" smtClean="0"/>
                  <a:t> )</a:t>
                </a:r>
              </a:p>
              <a:p>
                <a:pPr marL="0" indent="0">
                  <a:buNone/>
                </a:pPr>
                <a:r>
                  <a:rPr lang="id-ID" dirty="0" smtClean="0">
                    <a:sym typeface="Wingdings" panose="05000000000000000000" pitchFamily="2" charset="2"/>
                  </a:rPr>
                  <a:t>Contoh :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id-ID" dirty="0">
                    <a:sym typeface="Wingdings" panose="05000000000000000000" pitchFamily="2" charset="2"/>
                  </a:rPr>
                  <a:t>p</a:t>
                </a:r>
                <a:r>
                  <a:rPr lang="id-ID" dirty="0" smtClean="0">
                    <a:sym typeface="Wingdings" panose="05000000000000000000" pitchFamily="2" charset="2"/>
                  </a:rPr>
                  <a:t> : keybord adalah alat yang digunakan untuk input data ke dalam komputer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id-ID" dirty="0">
                    <a:sym typeface="Wingdings" panose="05000000000000000000" pitchFamily="2" charset="2"/>
                  </a:rPr>
                  <a:t>q</a:t>
                </a:r>
                <a:r>
                  <a:rPr lang="id-ID" dirty="0" smtClean="0">
                    <a:sym typeface="Wingdings" panose="05000000000000000000" pitchFamily="2" charset="2"/>
                  </a:rPr>
                  <a:t> : harddisk adalah alat yang menentukan kecepatan kerja komputer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id-ID" dirty="0">
                    <a:sym typeface="Wingdings" panose="05000000000000000000" pitchFamily="2" charset="2"/>
                  </a:rPr>
                  <a:t>r</a:t>
                </a:r>
                <a:r>
                  <a:rPr lang="id-ID" dirty="0" smtClean="0">
                    <a:sym typeface="Wingdings" panose="05000000000000000000" pitchFamily="2" charset="2"/>
                  </a:rPr>
                  <a:t> : procesor alat yang berfungsi sebagai otak dari sebuah komputer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id-ID" dirty="0">
                    <a:sym typeface="Wingdings" panose="05000000000000000000" pitchFamily="2" charset="2"/>
                  </a:rPr>
                  <a:t>s</a:t>
                </a:r>
                <a:r>
                  <a:rPr lang="id-ID" dirty="0" smtClean="0">
                    <a:sym typeface="Wingdings" panose="05000000000000000000" pitchFamily="2" charset="2"/>
                  </a:rPr>
                  <a:t> :  windows XP adalah sistematika menulis buku</a:t>
                </a:r>
              </a:p>
              <a:p>
                <a:pPr marL="0" indent="0">
                  <a:buNone/>
                </a:pPr>
                <a:r>
                  <a:rPr lang="id-ID" dirty="0" smtClean="0">
                    <a:sym typeface="Wingdings" panose="05000000000000000000" pitchFamily="2" charset="2"/>
                  </a:rPr>
                  <a:t>Tentukan nilai kebenaran dari :</a:t>
                </a:r>
              </a:p>
              <a:p>
                <a:pPr marL="342900" indent="-342900">
                  <a:buAutoNum type="alphaLcPeriod"/>
                </a:pPr>
                <a:r>
                  <a:rPr lang="id-ID" dirty="0" smtClean="0">
                    <a:sym typeface="Wingdings" panose="05000000000000000000" pitchFamily="2" charset="2"/>
                  </a:rPr>
                  <a:t>pVq</a:t>
                </a:r>
              </a:p>
              <a:p>
                <a:pPr marL="342900" indent="-342900">
                  <a:buAutoNum type="alphaLcPeriod"/>
                </a:pPr>
                <a:r>
                  <a:rPr lang="id-ID" dirty="0" smtClean="0">
                    <a:sym typeface="Wingdings" panose="05000000000000000000" pitchFamily="2" charset="2"/>
                  </a:rPr>
                  <a:t>pVr</a:t>
                </a:r>
              </a:p>
              <a:p>
                <a:pPr marL="342900" indent="-342900">
                  <a:buAutoNum type="alphaLcPeriod"/>
                </a:pPr>
                <a:r>
                  <a:rPr lang="id-ID" dirty="0" smtClean="0">
                    <a:sym typeface="Wingdings" panose="05000000000000000000" pitchFamily="2" charset="2"/>
                  </a:rPr>
                  <a:t>rVs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id-ID" dirty="0" smtClean="0"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endParaRPr lang="id-ID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31136" y="2638044"/>
                <a:ext cx="7729728" cy="4016383"/>
              </a:xfrm>
              <a:blipFill>
                <a:blip r:embed="rId2"/>
                <a:stretch>
                  <a:fillRect l="-631" t="-910" b="-1517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30566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Perangkai / penghubung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4016383"/>
          </a:xfrm>
        </p:spPr>
        <p:txBody>
          <a:bodyPr/>
          <a:lstStyle/>
          <a:p>
            <a:pPr marL="0" indent="0">
              <a:buNone/>
            </a:pPr>
            <a:r>
              <a:rPr lang="id-ID" dirty="0"/>
              <a:t>3</a:t>
            </a:r>
            <a:r>
              <a:rPr lang="id-ID" dirty="0" smtClean="0"/>
              <a:t>.  Implikasi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id-ID" dirty="0" smtClean="0">
                <a:sym typeface="Wingdings" panose="05000000000000000000" pitchFamily="2" charset="2"/>
              </a:rPr>
              <a:t>Tabel Kebenaran :</a:t>
            </a:r>
          </a:p>
          <a:p>
            <a:pPr marL="0" indent="0">
              <a:buNone/>
            </a:pPr>
            <a:endParaRPr lang="id-ID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2534414"/>
              </p:ext>
            </p:extLst>
          </p:nvPr>
        </p:nvGraphicFramePr>
        <p:xfrm>
          <a:off x="2741863" y="4825627"/>
          <a:ext cx="1974516" cy="1828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58172">
                  <a:extLst>
                    <a:ext uri="{9D8B030D-6E8A-4147-A177-3AD203B41FA5}">
                      <a16:colId xmlns:a16="http://schemas.microsoft.com/office/drawing/2014/main" val="2647392178"/>
                    </a:ext>
                  </a:extLst>
                </a:gridCol>
                <a:gridCol w="658172">
                  <a:extLst>
                    <a:ext uri="{9D8B030D-6E8A-4147-A177-3AD203B41FA5}">
                      <a16:colId xmlns:a16="http://schemas.microsoft.com/office/drawing/2014/main" val="1502411435"/>
                    </a:ext>
                  </a:extLst>
                </a:gridCol>
                <a:gridCol w="658172">
                  <a:extLst>
                    <a:ext uri="{9D8B030D-6E8A-4147-A177-3AD203B41FA5}">
                      <a16:colId xmlns:a16="http://schemas.microsoft.com/office/drawing/2014/main" val="1674788290"/>
                    </a:ext>
                  </a:extLst>
                </a:gridCol>
              </a:tblGrid>
              <a:tr h="354174">
                <a:tc>
                  <a:txBody>
                    <a:bodyPr/>
                    <a:lstStyle/>
                    <a:p>
                      <a:r>
                        <a:rPr lang="id-ID" dirty="0" smtClean="0"/>
                        <a:t>p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q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704575"/>
                  </a:ext>
                </a:extLst>
              </a:tr>
              <a:tr h="354174">
                <a:tc>
                  <a:txBody>
                    <a:bodyPr/>
                    <a:lstStyle/>
                    <a:p>
                      <a:r>
                        <a:rPr lang="id-ID" dirty="0" smtClean="0"/>
                        <a:t>B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B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8303108"/>
                  </a:ext>
                </a:extLst>
              </a:tr>
              <a:tr h="354174">
                <a:tc>
                  <a:txBody>
                    <a:bodyPr/>
                    <a:lstStyle/>
                    <a:p>
                      <a:r>
                        <a:rPr lang="id-ID" dirty="0" smtClean="0"/>
                        <a:t>B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S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1947628"/>
                  </a:ext>
                </a:extLst>
              </a:tr>
              <a:tr h="354174">
                <a:tc>
                  <a:txBody>
                    <a:bodyPr/>
                    <a:lstStyle/>
                    <a:p>
                      <a:r>
                        <a:rPr lang="id-ID" dirty="0" smtClean="0"/>
                        <a:t>S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B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93958"/>
                  </a:ext>
                </a:extLst>
              </a:tr>
              <a:tr h="354174">
                <a:tc>
                  <a:txBody>
                    <a:bodyPr/>
                    <a:lstStyle/>
                    <a:p>
                      <a:r>
                        <a:rPr lang="id-ID" dirty="0" smtClean="0"/>
                        <a:t>S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S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34539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09771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Perangkai / penghubung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4016383"/>
          </a:xfrm>
        </p:spPr>
        <p:txBody>
          <a:bodyPr/>
          <a:lstStyle/>
          <a:p>
            <a:pPr marL="0" indent="0">
              <a:buNone/>
            </a:pPr>
            <a:r>
              <a:rPr lang="id-ID" dirty="0" smtClean="0"/>
              <a:t>4.  Biimplikasi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id-ID" dirty="0" smtClean="0">
                <a:sym typeface="Wingdings" panose="05000000000000000000" pitchFamily="2" charset="2"/>
              </a:rPr>
              <a:t>Tabel Kebenaran :</a:t>
            </a:r>
          </a:p>
          <a:p>
            <a:pPr marL="0" indent="0">
              <a:buNone/>
            </a:pPr>
            <a:endParaRPr lang="id-ID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2534414"/>
              </p:ext>
            </p:extLst>
          </p:nvPr>
        </p:nvGraphicFramePr>
        <p:xfrm>
          <a:off x="2741863" y="4825627"/>
          <a:ext cx="1974516" cy="1828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58172">
                  <a:extLst>
                    <a:ext uri="{9D8B030D-6E8A-4147-A177-3AD203B41FA5}">
                      <a16:colId xmlns:a16="http://schemas.microsoft.com/office/drawing/2014/main" val="2647392178"/>
                    </a:ext>
                  </a:extLst>
                </a:gridCol>
                <a:gridCol w="658172">
                  <a:extLst>
                    <a:ext uri="{9D8B030D-6E8A-4147-A177-3AD203B41FA5}">
                      <a16:colId xmlns:a16="http://schemas.microsoft.com/office/drawing/2014/main" val="1502411435"/>
                    </a:ext>
                  </a:extLst>
                </a:gridCol>
                <a:gridCol w="658172">
                  <a:extLst>
                    <a:ext uri="{9D8B030D-6E8A-4147-A177-3AD203B41FA5}">
                      <a16:colId xmlns:a16="http://schemas.microsoft.com/office/drawing/2014/main" val="1674788290"/>
                    </a:ext>
                  </a:extLst>
                </a:gridCol>
              </a:tblGrid>
              <a:tr h="354174">
                <a:tc>
                  <a:txBody>
                    <a:bodyPr/>
                    <a:lstStyle/>
                    <a:p>
                      <a:r>
                        <a:rPr lang="id-ID" dirty="0" smtClean="0"/>
                        <a:t>p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q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704575"/>
                  </a:ext>
                </a:extLst>
              </a:tr>
              <a:tr h="354174">
                <a:tc>
                  <a:txBody>
                    <a:bodyPr/>
                    <a:lstStyle/>
                    <a:p>
                      <a:r>
                        <a:rPr lang="id-ID" dirty="0" smtClean="0"/>
                        <a:t>B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B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8303108"/>
                  </a:ext>
                </a:extLst>
              </a:tr>
              <a:tr h="354174">
                <a:tc>
                  <a:txBody>
                    <a:bodyPr/>
                    <a:lstStyle/>
                    <a:p>
                      <a:r>
                        <a:rPr lang="id-ID" dirty="0" smtClean="0"/>
                        <a:t>B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S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1947628"/>
                  </a:ext>
                </a:extLst>
              </a:tr>
              <a:tr h="354174">
                <a:tc>
                  <a:txBody>
                    <a:bodyPr/>
                    <a:lstStyle/>
                    <a:p>
                      <a:r>
                        <a:rPr lang="id-ID" dirty="0" smtClean="0"/>
                        <a:t>S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B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93958"/>
                  </a:ext>
                </a:extLst>
              </a:tr>
              <a:tr h="354174">
                <a:tc>
                  <a:txBody>
                    <a:bodyPr/>
                    <a:lstStyle/>
                    <a:p>
                      <a:r>
                        <a:rPr lang="id-ID" dirty="0" smtClean="0"/>
                        <a:t>S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S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34539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9727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Review Materi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Pernyataan dan Proposisi</a:t>
            </a:r>
          </a:p>
          <a:p>
            <a:r>
              <a:rPr lang="id-ID" dirty="0" smtClean="0"/>
              <a:t>Pernyataan Gabungan</a:t>
            </a:r>
          </a:p>
        </p:txBody>
      </p:sp>
    </p:spTree>
    <p:extLst>
      <p:ext uri="{BB962C8B-B14F-4D97-AF65-F5344CB8AC3E}">
        <p14:creationId xmlns:p14="http://schemas.microsoft.com/office/powerpoint/2010/main" val="3320580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327019"/>
            <a:ext cx="7729728" cy="1188720"/>
          </a:xfrm>
        </p:spPr>
        <p:txBody>
          <a:bodyPr/>
          <a:lstStyle/>
          <a:p>
            <a:r>
              <a:rPr lang="id-ID" dirty="0" smtClean="0"/>
              <a:t>Pernyataan dan proposisi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1795833"/>
            <a:ext cx="7729728" cy="4881693"/>
          </a:xfrm>
        </p:spPr>
        <p:txBody>
          <a:bodyPr>
            <a:normAutofit fontScale="85000" lnSpcReduction="10000"/>
          </a:bodyPr>
          <a:lstStyle/>
          <a:p>
            <a:r>
              <a:rPr lang="id-ID" dirty="0" smtClean="0"/>
              <a:t>Logika Matematika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id-ID" dirty="0" smtClean="0"/>
              <a:t>Aturan </a:t>
            </a:r>
            <a:r>
              <a:rPr lang="id-ID" dirty="0"/>
              <a:t>berpikir atau landasan tentang bagaimana cara kita mengambil </a:t>
            </a:r>
            <a:r>
              <a:rPr lang="id-ID" dirty="0" smtClean="0"/>
              <a:t>kesimpulan. </a:t>
            </a:r>
            <a:r>
              <a:rPr lang="id-ID" dirty="0"/>
              <a:t>Pertimbangan akal pikiran yang kita gunakan untuk menarik kesimpulan bukan hanya didasarkan pada logika alamiah, namun juga logika ilmiah. Nah, logika ilmiah ini bisa kamu pelajari lewat materi Logika Matematika</a:t>
            </a:r>
            <a:r>
              <a:rPr lang="id-ID" dirty="0" smtClean="0"/>
              <a:t>.</a:t>
            </a:r>
          </a:p>
          <a:p>
            <a:r>
              <a:rPr lang="id-ID" dirty="0" smtClean="0"/>
              <a:t>Penyataan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id-ID" dirty="0" smtClean="0">
                <a:sym typeface="Wingdings" panose="05000000000000000000" pitchFamily="2" charset="2"/>
              </a:rPr>
              <a:t>Kalimat deklarasi yang biasanya dinyatakan dengan huruf kecil, misal</a:t>
            </a:r>
          </a:p>
          <a:p>
            <a:pPr marL="0" indent="0">
              <a:buNone/>
            </a:pPr>
            <a:r>
              <a:rPr lang="id-ID" dirty="0" smtClean="0">
                <a:sym typeface="Wingdings" panose="05000000000000000000" pitchFamily="2" charset="2"/>
              </a:rPr>
              <a:t>p: nilai dari 1+1 adalah 2</a:t>
            </a:r>
          </a:p>
          <a:p>
            <a:pPr marL="0" indent="0">
              <a:buNone/>
            </a:pPr>
            <a:r>
              <a:rPr lang="id-ID" dirty="0">
                <a:sym typeface="Wingdings" panose="05000000000000000000" pitchFamily="2" charset="2"/>
              </a:rPr>
              <a:t>q</a:t>
            </a:r>
            <a:r>
              <a:rPr lang="id-ID" dirty="0" smtClean="0">
                <a:sym typeface="Wingdings" panose="05000000000000000000" pitchFamily="2" charset="2"/>
              </a:rPr>
              <a:t>: 3&gt;5</a:t>
            </a:r>
            <a:endParaRPr lang="id-ID" dirty="0" smtClean="0"/>
          </a:p>
          <a:p>
            <a:r>
              <a:rPr lang="id-ID" dirty="0" smtClean="0"/>
              <a:t>Proposisi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id-ID" dirty="0" smtClean="0">
                <a:sym typeface="Wingdings" panose="05000000000000000000" pitchFamily="2" charset="2"/>
              </a:rPr>
              <a:t>Pernyataan yang mempunyai dua kemungkinan nilai kebenaran, yaitu “BENAR” atau “SALAH” , tetapi tidak mungkin memiliki kedua/lebih dari satu dari kemungkinan tersebut.</a:t>
            </a:r>
          </a:p>
          <a:p>
            <a:pPr marL="0" indent="0">
              <a:buNone/>
            </a:pPr>
            <a:r>
              <a:rPr lang="id-ID" dirty="0" smtClean="0"/>
              <a:t>Contoh :</a:t>
            </a:r>
          </a:p>
          <a:p>
            <a:pPr marL="0" indent="0">
              <a:buNone/>
            </a:pPr>
            <a:r>
              <a:rPr lang="id-ID" dirty="0">
                <a:sym typeface="Wingdings" panose="05000000000000000000" pitchFamily="2" charset="2"/>
              </a:rPr>
              <a:t>p: nilai dari 1+1 adalah 2</a:t>
            </a:r>
          </a:p>
          <a:p>
            <a:pPr marL="0" indent="0">
              <a:buNone/>
            </a:pPr>
            <a:r>
              <a:rPr lang="id-ID" dirty="0" smtClean="0">
                <a:sym typeface="Wingdings" panose="05000000000000000000" pitchFamily="2" charset="2"/>
              </a:rPr>
              <a:t>q : </a:t>
            </a:r>
            <a:r>
              <a:rPr lang="id-ID" dirty="0">
                <a:sym typeface="Wingdings" panose="05000000000000000000" pitchFamily="2" charset="2"/>
              </a:rPr>
              <a:t>3&gt;5</a:t>
            </a:r>
            <a:endParaRPr lang="id-ID" dirty="0"/>
          </a:p>
          <a:p>
            <a:pPr marL="0" indent="0">
              <a:buNone/>
            </a:pPr>
            <a:r>
              <a:rPr lang="id-ID" dirty="0"/>
              <a:t>r</a:t>
            </a:r>
            <a:r>
              <a:rPr lang="id-ID" dirty="0" smtClean="0"/>
              <a:t> :  matematika diskrit adalah mata kuliah yang sulit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942805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327019"/>
            <a:ext cx="7729728" cy="1188720"/>
          </a:xfrm>
        </p:spPr>
        <p:txBody>
          <a:bodyPr/>
          <a:lstStyle/>
          <a:p>
            <a:r>
              <a:rPr lang="id-ID" dirty="0" smtClean="0"/>
              <a:t>Pernyataan dan proposisi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1795833"/>
            <a:ext cx="7729728" cy="4881693"/>
          </a:xfrm>
        </p:spPr>
        <p:txBody>
          <a:bodyPr>
            <a:normAutofit/>
          </a:bodyPr>
          <a:lstStyle/>
          <a:p>
            <a:r>
              <a:rPr lang="id-ID" dirty="0" smtClean="0"/>
              <a:t>Yang bukan termasuk PERNYATAAN :</a:t>
            </a:r>
          </a:p>
          <a:p>
            <a:pPr>
              <a:buFontTx/>
              <a:buChar char="-"/>
            </a:pPr>
            <a:r>
              <a:rPr lang="id-ID" dirty="0" smtClean="0"/>
              <a:t>Kalimat Perintah</a:t>
            </a:r>
          </a:p>
          <a:p>
            <a:pPr>
              <a:buFontTx/>
              <a:buChar char="-"/>
            </a:pPr>
            <a:r>
              <a:rPr lang="id-ID" dirty="0" smtClean="0"/>
              <a:t>Kalimat Pertanyaan</a:t>
            </a:r>
          </a:p>
          <a:p>
            <a:pPr>
              <a:buFontTx/>
              <a:buChar char="-"/>
            </a:pPr>
            <a:r>
              <a:rPr lang="id-ID" dirty="0" smtClean="0"/>
              <a:t>Kalimat Keheranan</a:t>
            </a:r>
          </a:p>
          <a:p>
            <a:pPr>
              <a:buFontTx/>
              <a:buChar char="-"/>
            </a:pPr>
            <a:r>
              <a:rPr lang="id-ID" dirty="0" smtClean="0"/>
              <a:t>Kalimat Harapan</a:t>
            </a:r>
          </a:p>
        </p:txBody>
      </p:sp>
    </p:spTree>
    <p:extLst>
      <p:ext uri="{BB962C8B-B14F-4D97-AF65-F5344CB8AC3E}">
        <p14:creationId xmlns:p14="http://schemas.microsoft.com/office/powerpoint/2010/main" val="3974792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Pernyataan gabungan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Proposisi pada logika matematika terbagi menjadi 3 jenis, Proposisi Tunggal, Proposisi Majemuk(Gabungan), Proposisi Kompleks.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id-ID" dirty="0" smtClean="0">
                <a:sym typeface="Wingdings" panose="05000000000000000000" pitchFamily="2" charset="2"/>
              </a:rPr>
              <a:t>Proposisi Tunggal : penyataan tanpa perangkai/penghubung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id-ID" dirty="0" smtClean="0">
                <a:sym typeface="Wingdings" panose="05000000000000000000" pitchFamily="2" charset="2"/>
              </a:rPr>
              <a:t>Proposisi Majemuk(Gabungan) : pernyataan dengan satu perangkai/penghubung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id-ID" dirty="0" smtClean="0">
                <a:sym typeface="Wingdings" panose="05000000000000000000" pitchFamily="2" charset="2"/>
              </a:rPr>
              <a:t>Proposisi Kompleks : pernyataan dengan dua atau lebih perangkai/penghubung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077933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Pernyataan gabungan</a:t>
            </a:r>
            <a:endParaRPr lang="id-ID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id-ID" dirty="0" smtClean="0"/>
                  <a:t>Lima dasar perangkai/penghubung pada pernyataan gabungan :</a:t>
                </a:r>
              </a:p>
              <a:p>
                <a:pPr>
                  <a:buFont typeface="Wingdings" panose="05000000000000000000" pitchFamily="2" charset="2"/>
                  <a:buChar char="à"/>
                </a:pPr>
                <a:r>
                  <a:rPr lang="id-ID" dirty="0" smtClean="0">
                    <a:sym typeface="Wingdings" panose="05000000000000000000" pitchFamily="2" charset="2"/>
                  </a:rPr>
                  <a:t>Negasi / Ingkaran / Kontradiksi (~)</a:t>
                </a:r>
              </a:p>
              <a:p>
                <a:pPr>
                  <a:buFont typeface="Wingdings" panose="05000000000000000000" pitchFamily="2" charset="2"/>
                  <a:buChar char="à"/>
                </a:pPr>
                <a:r>
                  <a:rPr lang="id-ID" dirty="0" smtClean="0">
                    <a:sym typeface="Wingdings" panose="05000000000000000000" pitchFamily="2" charset="2"/>
                  </a:rPr>
                  <a:t>Konjungi / DAN (^)</a:t>
                </a:r>
              </a:p>
              <a:p>
                <a:pPr>
                  <a:buFont typeface="Wingdings" panose="05000000000000000000" pitchFamily="2" charset="2"/>
                  <a:buChar char="à"/>
                </a:pPr>
                <a:r>
                  <a:rPr lang="id-ID" dirty="0" smtClean="0">
                    <a:sym typeface="Wingdings" panose="05000000000000000000" pitchFamily="2" charset="2"/>
                  </a:rPr>
                  <a:t>Konjungsi / ATAU ( v )</a:t>
                </a:r>
              </a:p>
              <a:p>
                <a:pPr>
                  <a:buFont typeface="Wingdings" panose="05000000000000000000" pitchFamily="2" charset="2"/>
                  <a:buChar char="à"/>
                </a:pPr>
                <a:r>
                  <a:rPr lang="id-ID" dirty="0" smtClean="0">
                    <a:sym typeface="Wingdings" panose="05000000000000000000" pitchFamily="2" charset="2"/>
                  </a:rPr>
                  <a:t>Implikasi / Kondisional / Pernyataan Bersyarat ( </a:t>
                </a:r>
                <a14:m>
                  <m:oMath xmlns:m="http://schemas.openxmlformats.org/officeDocument/2006/math">
                    <m:r>
                      <a:rPr lang="id-ID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→</m:t>
                    </m:r>
                  </m:oMath>
                </a14:m>
                <a:r>
                  <a:rPr lang="id-ID" dirty="0" smtClean="0">
                    <a:sym typeface="Wingdings" panose="05000000000000000000" pitchFamily="2" charset="2"/>
                  </a:rPr>
                  <a:t>)</a:t>
                </a:r>
              </a:p>
              <a:p>
                <a:pPr>
                  <a:buFont typeface="Wingdings" panose="05000000000000000000" pitchFamily="2" charset="2"/>
                  <a:buChar char="à"/>
                </a:pPr>
                <a:r>
                  <a:rPr lang="id-ID" dirty="0" smtClean="0">
                    <a:sym typeface="Wingdings" panose="05000000000000000000" pitchFamily="2" charset="2"/>
                  </a:rPr>
                  <a:t>Biimplikasi / Bikondisional / Pernyataan Bersyarat Ganda ( </a:t>
                </a:r>
                <a14:m>
                  <m:oMath xmlns:m="http://schemas.openxmlformats.org/officeDocument/2006/math">
                    <m:r>
                      <a:rPr lang="id-ID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↔</m:t>
                    </m:r>
                    <m:r>
                      <a:rPr lang="id-ID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 )</m:t>
                    </m:r>
                  </m:oMath>
                </a14:m>
                <a:endParaRPr lang="id-ID" dirty="0" smtClean="0">
                  <a:sym typeface="Wingdings" panose="05000000000000000000" pitchFamily="2" charset="2"/>
                </a:endParaRPr>
              </a:p>
              <a:p>
                <a:pPr>
                  <a:buFont typeface="Wingdings" panose="05000000000000000000" pitchFamily="2" charset="2"/>
                  <a:buChar char="à"/>
                </a:pPr>
                <a:endParaRPr lang="id-ID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3" t="-1179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97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Pernyataan gabungan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Nilai kebenaran dari suatu penyataan gabungan ditentukan oleh “nilai kebenaran” dari masing-masing penyataan tunggalnya dan “perangkai/penghubung” yang digunakan</a:t>
            </a:r>
          </a:p>
          <a:p>
            <a:r>
              <a:rPr lang="id-ID" dirty="0" smtClean="0">
                <a:sym typeface="Wingdings" panose="05000000000000000000" pitchFamily="2" charset="2"/>
              </a:rPr>
              <a:t>Karena masing-masing penyataan tunggalnya bisa bernilai “BENAR” atau “SALAH”, maka ada empat kemungkinan nilai kebenaran dari suatu pernyataan gabungan</a:t>
            </a:r>
          </a:p>
          <a:p>
            <a:pPr>
              <a:buFont typeface="Wingdings" panose="05000000000000000000" pitchFamily="2" charset="2"/>
              <a:buChar char="à"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900434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Perangkai / penghubung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id-ID" dirty="0" smtClean="0"/>
              <a:t>Negasi / Ingkaran / Kontradiksi ( ~ )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id-ID" dirty="0" smtClean="0">
                <a:sym typeface="Wingdings" panose="05000000000000000000" pitchFamily="2" charset="2"/>
              </a:rPr>
              <a:t>Pernyataan yang memiliki nilai kebenaran yang berlawanan dari proposisi/pernyataan semula. Apabila pernyataan awal bernilai benar, maka pernyataan barunya akan bernilai salah, begitupun sebaliknya.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id-ID" dirty="0" smtClean="0">
                <a:sym typeface="Wingdings" panose="05000000000000000000" pitchFamily="2" charset="2"/>
              </a:rPr>
              <a:t>Tabel Kebenaran :</a:t>
            </a:r>
          </a:p>
          <a:p>
            <a:pPr marL="0" indent="0">
              <a:buNone/>
            </a:pPr>
            <a:endParaRPr lang="id-ID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4304217"/>
              </p:ext>
            </p:extLst>
          </p:nvPr>
        </p:nvGraphicFramePr>
        <p:xfrm>
          <a:off x="2958431" y="4341171"/>
          <a:ext cx="1169015" cy="112116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14948">
                  <a:extLst>
                    <a:ext uri="{9D8B030D-6E8A-4147-A177-3AD203B41FA5}">
                      <a16:colId xmlns:a16="http://schemas.microsoft.com/office/drawing/2014/main" val="2284669511"/>
                    </a:ext>
                  </a:extLst>
                </a:gridCol>
                <a:gridCol w="554067">
                  <a:extLst>
                    <a:ext uri="{9D8B030D-6E8A-4147-A177-3AD203B41FA5}">
                      <a16:colId xmlns:a16="http://schemas.microsoft.com/office/drawing/2014/main" val="524590325"/>
                    </a:ext>
                  </a:extLst>
                </a:gridCol>
              </a:tblGrid>
              <a:tr h="373722">
                <a:tc>
                  <a:txBody>
                    <a:bodyPr/>
                    <a:lstStyle/>
                    <a:p>
                      <a:r>
                        <a:rPr lang="id-ID" dirty="0" smtClean="0"/>
                        <a:t>p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~p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2036541"/>
                  </a:ext>
                </a:extLst>
              </a:tr>
              <a:tr h="373722">
                <a:tc>
                  <a:txBody>
                    <a:bodyPr/>
                    <a:lstStyle/>
                    <a:p>
                      <a:r>
                        <a:rPr lang="id-ID" dirty="0" smtClean="0"/>
                        <a:t>B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S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1115881"/>
                  </a:ext>
                </a:extLst>
              </a:tr>
              <a:tr h="373722">
                <a:tc>
                  <a:txBody>
                    <a:bodyPr/>
                    <a:lstStyle/>
                    <a:p>
                      <a:r>
                        <a:rPr lang="id-ID" dirty="0" smtClean="0"/>
                        <a:t>S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B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82018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43632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Perangkai / penghubung</a:t>
            </a:r>
            <a:endParaRPr lang="id-ID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id-ID" dirty="0" smtClean="0"/>
                  <a:t>2.  Konjungsi / DAN ( ^ )</a:t>
                </a:r>
              </a:p>
              <a:p>
                <a:pPr>
                  <a:buFont typeface="Wingdings" panose="05000000000000000000" pitchFamily="2" charset="2"/>
                  <a:buChar char="à"/>
                </a:pPr>
                <a:r>
                  <a:rPr lang="id-ID" dirty="0" smtClean="0">
                    <a:sym typeface="Wingdings" panose="05000000000000000000" pitchFamily="2" charset="2"/>
                  </a:rPr>
                  <a:t>Pernyataan gabungan dari dua pernyataan tunggal dengan penghubung “DAN” dengan notasi : p</a:t>
                </a:r>
                <a14:m>
                  <m:oMath xmlns:m="http://schemas.openxmlformats.org/officeDocument/2006/math">
                    <m:r>
                      <a:rPr lang="id-ID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^</m:t>
                    </m:r>
                  </m:oMath>
                </a14:m>
                <a:r>
                  <a:rPr lang="id-ID" dirty="0" smtClean="0">
                    <a:sym typeface="Wingdings" panose="05000000000000000000" pitchFamily="2" charset="2"/>
                  </a:rPr>
                  <a:t>q</a:t>
                </a:r>
              </a:p>
              <a:p>
                <a:pPr>
                  <a:buFont typeface="Wingdings" panose="05000000000000000000" pitchFamily="2" charset="2"/>
                  <a:buChar char="à"/>
                </a:pPr>
                <a:r>
                  <a:rPr lang="id-ID" dirty="0" smtClean="0">
                    <a:sym typeface="Wingdings" panose="05000000000000000000" pitchFamily="2" charset="2"/>
                  </a:rPr>
                  <a:t>Pernyataan gabungan dengan penghubung “DAN” akan bernilai benar jika kedua penyataan tunggal bernilai benar.</a:t>
                </a:r>
              </a:p>
              <a:p>
                <a:pPr>
                  <a:buFont typeface="Wingdings" panose="05000000000000000000" pitchFamily="2" charset="2"/>
                  <a:buChar char="à"/>
                </a:pPr>
                <a:r>
                  <a:rPr lang="id-ID" dirty="0" smtClean="0">
                    <a:sym typeface="Wingdings" panose="05000000000000000000" pitchFamily="2" charset="2"/>
                  </a:rPr>
                  <a:t>Tabel Kebenaran :</a:t>
                </a:r>
              </a:p>
              <a:p>
                <a:pPr marL="0" indent="0">
                  <a:buNone/>
                </a:pPr>
                <a:endParaRPr lang="id-ID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1" t="-1179" r="-1183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2124025"/>
              </p:ext>
            </p:extLst>
          </p:nvPr>
        </p:nvGraphicFramePr>
        <p:xfrm>
          <a:off x="2741863" y="4825627"/>
          <a:ext cx="1974516" cy="1828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58172">
                  <a:extLst>
                    <a:ext uri="{9D8B030D-6E8A-4147-A177-3AD203B41FA5}">
                      <a16:colId xmlns:a16="http://schemas.microsoft.com/office/drawing/2014/main" val="2647392178"/>
                    </a:ext>
                  </a:extLst>
                </a:gridCol>
                <a:gridCol w="658172">
                  <a:extLst>
                    <a:ext uri="{9D8B030D-6E8A-4147-A177-3AD203B41FA5}">
                      <a16:colId xmlns:a16="http://schemas.microsoft.com/office/drawing/2014/main" val="1502411435"/>
                    </a:ext>
                  </a:extLst>
                </a:gridCol>
                <a:gridCol w="658172">
                  <a:extLst>
                    <a:ext uri="{9D8B030D-6E8A-4147-A177-3AD203B41FA5}">
                      <a16:colId xmlns:a16="http://schemas.microsoft.com/office/drawing/2014/main" val="1674788290"/>
                    </a:ext>
                  </a:extLst>
                </a:gridCol>
              </a:tblGrid>
              <a:tr h="354174">
                <a:tc>
                  <a:txBody>
                    <a:bodyPr/>
                    <a:lstStyle/>
                    <a:p>
                      <a:r>
                        <a:rPr lang="id-ID" dirty="0" smtClean="0"/>
                        <a:t>p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q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p^q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704575"/>
                  </a:ext>
                </a:extLst>
              </a:tr>
              <a:tr h="354174">
                <a:tc>
                  <a:txBody>
                    <a:bodyPr/>
                    <a:lstStyle/>
                    <a:p>
                      <a:r>
                        <a:rPr lang="id-ID" dirty="0" smtClean="0"/>
                        <a:t>B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B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B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8303108"/>
                  </a:ext>
                </a:extLst>
              </a:tr>
              <a:tr h="354174">
                <a:tc>
                  <a:txBody>
                    <a:bodyPr/>
                    <a:lstStyle/>
                    <a:p>
                      <a:r>
                        <a:rPr lang="id-ID" dirty="0" smtClean="0"/>
                        <a:t>B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S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S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1947628"/>
                  </a:ext>
                </a:extLst>
              </a:tr>
              <a:tr h="354174">
                <a:tc>
                  <a:txBody>
                    <a:bodyPr/>
                    <a:lstStyle/>
                    <a:p>
                      <a:r>
                        <a:rPr lang="id-ID" dirty="0" smtClean="0"/>
                        <a:t>S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B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S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93958"/>
                  </a:ext>
                </a:extLst>
              </a:tr>
              <a:tr h="354174">
                <a:tc>
                  <a:txBody>
                    <a:bodyPr/>
                    <a:lstStyle/>
                    <a:p>
                      <a:r>
                        <a:rPr lang="id-ID" dirty="0" smtClean="0"/>
                        <a:t>S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S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S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34539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7826490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372</TotalTime>
  <Words>706</Words>
  <Application>Microsoft Office PowerPoint</Application>
  <PresentationFormat>Widescreen</PresentationFormat>
  <Paragraphs>138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Cambria Math</vt:lpstr>
      <vt:lpstr>Gill Sans MT</vt:lpstr>
      <vt:lpstr>Wingdings</vt:lpstr>
      <vt:lpstr>Parcel</vt:lpstr>
      <vt:lpstr>LOGIKA MATEMATIKA</vt:lpstr>
      <vt:lpstr>Review Materi</vt:lpstr>
      <vt:lpstr>Pernyataan dan proposisi</vt:lpstr>
      <vt:lpstr>Pernyataan dan proposisi</vt:lpstr>
      <vt:lpstr>Pernyataan gabungan</vt:lpstr>
      <vt:lpstr>Pernyataan gabungan</vt:lpstr>
      <vt:lpstr>Pernyataan gabungan</vt:lpstr>
      <vt:lpstr>Perangkai / penghubung</vt:lpstr>
      <vt:lpstr>Perangkai / penghubung</vt:lpstr>
      <vt:lpstr>Perangkai / penghubung</vt:lpstr>
      <vt:lpstr>Perangkai / penghubung</vt:lpstr>
      <vt:lpstr>Perangkai / penghubung</vt:lpstr>
      <vt:lpstr>Perangkai / penghubung</vt:lpstr>
      <vt:lpstr>Perangkai / penghubung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Wise Herowati</dc:creator>
  <cp:lastModifiedBy>Wise Herowati</cp:lastModifiedBy>
  <cp:revision>14</cp:revision>
  <dcterms:created xsi:type="dcterms:W3CDTF">2021-09-05T03:32:45Z</dcterms:created>
  <dcterms:modified xsi:type="dcterms:W3CDTF">2021-09-05T09:44:59Z</dcterms:modified>
</cp:coreProperties>
</file>