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7"/>
  </p:notesMasterIdLst>
  <p:handoutMasterIdLst>
    <p:handoutMasterId r:id="rId48"/>
  </p:handoutMasterIdLst>
  <p:sldIdLst>
    <p:sldId id="344" r:id="rId2"/>
    <p:sldId id="314" r:id="rId3"/>
    <p:sldId id="342" r:id="rId4"/>
    <p:sldId id="406" r:id="rId5"/>
    <p:sldId id="407" r:id="rId6"/>
    <p:sldId id="408" r:id="rId7"/>
    <p:sldId id="409" r:id="rId8"/>
    <p:sldId id="410" r:id="rId9"/>
    <p:sldId id="411" r:id="rId10"/>
    <p:sldId id="413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49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40" r:id="rId36"/>
    <p:sldId id="438" r:id="rId37"/>
    <p:sldId id="439" r:id="rId38"/>
    <p:sldId id="441" r:id="rId39"/>
    <p:sldId id="443" r:id="rId40"/>
    <p:sldId id="444" r:id="rId41"/>
    <p:sldId id="445" r:id="rId42"/>
    <p:sldId id="446" r:id="rId43"/>
    <p:sldId id="447" r:id="rId44"/>
    <p:sldId id="448" r:id="rId45"/>
    <p:sldId id="29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4A058F-BDFA-1145-8C87-4F03DA27FC8F}">
          <p14:sldIdLst>
            <p14:sldId id="344"/>
            <p14:sldId id="314"/>
            <p14:sldId id="342"/>
            <p14:sldId id="406"/>
            <p14:sldId id="407"/>
            <p14:sldId id="408"/>
            <p14:sldId id="409"/>
            <p14:sldId id="410"/>
            <p14:sldId id="411"/>
            <p14:sldId id="413"/>
            <p14:sldId id="415"/>
            <p14:sldId id="416"/>
            <p14:sldId id="417"/>
            <p14:sldId id="418"/>
            <p14:sldId id="419"/>
            <p14:sldId id="420"/>
            <p14:sldId id="421"/>
            <p14:sldId id="449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40"/>
            <p14:sldId id="438"/>
            <p14:sldId id="439"/>
            <p14:sldId id="441"/>
            <p14:sldId id="443"/>
            <p14:sldId id="444"/>
            <p14:sldId id="445"/>
            <p14:sldId id="446"/>
            <p14:sldId id="447"/>
            <p14:sldId id="44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/>
    <p:restoredTop sz="86460"/>
  </p:normalViewPr>
  <p:slideViewPr>
    <p:cSldViewPr snapToGrid="0" snapToObjects="1">
      <p:cViewPr varScale="1">
        <p:scale>
          <a:sx n="119" d="100"/>
          <a:sy n="11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-40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60F598-80ED-D642-A1FE-8B5C23E43A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0D045-ED1A-4B4B-9634-2B944D233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C3514-0C8D-B148-9D44-BB86F147604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88949-C7EA-E74D-AF9F-4057B3B367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37557-839E-634A-AF64-0E5700554F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3E5C-4A69-334B-8DF8-96A441404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36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501F-1979-5C40-B6A1-C0A5ABC6DB4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811B4-2EE8-CB42-862F-BA51EF68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7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>
                <a:cs typeface="Times New Roman"/>
              </a:rPr>
              <a:t>{{ }} </a:t>
            </a:r>
            <a:r>
              <a:rPr lang="en-ID" dirty="0">
                <a:cs typeface="Times New Roman"/>
                <a:sym typeface="Wingdings" pitchFamily="2" charset="2"/>
              </a:rPr>
              <a:t> </a:t>
            </a:r>
            <a:r>
              <a:rPr lang="en-ID" dirty="0" err="1">
                <a:cs typeface="Times New Roman"/>
                <a:sym typeface="Wingdings" pitchFamily="2" charset="2"/>
              </a:rPr>
              <a:t>kotak</a:t>
            </a:r>
            <a:r>
              <a:rPr lang="en-ID" dirty="0">
                <a:cs typeface="Times New Roman"/>
                <a:sym typeface="Wingdings" pitchFamily="2" charset="2"/>
              </a:rPr>
              <a:t> </a:t>
            </a:r>
            <a:r>
              <a:rPr lang="en-ID" dirty="0" err="1">
                <a:cs typeface="Times New Roman"/>
                <a:sym typeface="Wingdings" pitchFamily="2" charset="2"/>
              </a:rPr>
              <a:t>kayu</a:t>
            </a:r>
            <a:r>
              <a:rPr lang="en-ID" dirty="0">
                <a:cs typeface="Times New Roman"/>
                <a:sym typeface="Wingdings" pitchFamily="2" charset="2"/>
              </a:rPr>
              <a:t> </a:t>
            </a:r>
            <a:r>
              <a:rPr lang="en-ID" dirty="0" err="1">
                <a:cs typeface="Times New Roman"/>
                <a:sym typeface="Wingdings" pitchFamily="2" charset="2"/>
              </a:rPr>
              <a:t>dalam</a:t>
            </a:r>
            <a:r>
              <a:rPr lang="en-ID" dirty="0">
                <a:cs typeface="Times New Roman"/>
                <a:sym typeface="Wingdings" pitchFamily="2" charset="2"/>
              </a:rPr>
              <a:t> </a:t>
            </a:r>
            <a:r>
              <a:rPr lang="en-ID" dirty="0" err="1">
                <a:cs typeface="Times New Roman"/>
                <a:sym typeface="Wingdings" pitchFamily="2" charset="2"/>
              </a:rPr>
              <a:t>kotak</a:t>
            </a:r>
            <a:r>
              <a:rPr lang="en-ID" dirty="0">
                <a:cs typeface="Times New Roman"/>
                <a:sym typeface="Wingdings" pitchFamily="2" charset="2"/>
              </a:rPr>
              <a:t> </a:t>
            </a:r>
            <a:r>
              <a:rPr lang="en-ID" dirty="0" err="1">
                <a:cs typeface="Times New Roman"/>
                <a:sym typeface="Wingdings" pitchFamily="2" charset="2"/>
              </a:rPr>
              <a:t>kayu</a:t>
            </a:r>
            <a:endParaRPr lang="en-ID" dirty="0">
              <a:cs typeface="Times New Roman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err="1">
                <a:cs typeface="Times New Roman"/>
                <a:sym typeface="Wingdings" pitchFamily="2" charset="2"/>
              </a:rPr>
              <a:t>Nol</a:t>
            </a:r>
            <a:r>
              <a:rPr lang="en-ID" dirty="0">
                <a:cs typeface="Times New Roman"/>
                <a:sym typeface="Wingdings" pitchFamily="2" charset="2"/>
              </a:rPr>
              <a:t> </a:t>
            </a:r>
            <a:r>
              <a:rPr lang="en-ID" dirty="0" err="1">
                <a:cs typeface="Times New Roman"/>
                <a:sym typeface="Wingdings" pitchFamily="2" charset="2"/>
              </a:rPr>
              <a:t>tidak</a:t>
            </a:r>
            <a:r>
              <a:rPr lang="en-ID" dirty="0">
                <a:cs typeface="Times New Roman"/>
                <a:sym typeface="Wingdings" pitchFamily="2" charset="2"/>
              </a:rPr>
              <a:t> </a:t>
            </a:r>
            <a:r>
              <a:rPr lang="en-ID" dirty="0" err="1">
                <a:cs typeface="Times New Roman"/>
                <a:sym typeface="Wingdings" pitchFamily="2" charset="2"/>
              </a:rPr>
              <a:t>sama</a:t>
            </a:r>
            <a:r>
              <a:rPr lang="en-ID" dirty="0">
                <a:cs typeface="Times New Roman"/>
                <a:sym typeface="Wingdings" pitchFamily="2" charset="2"/>
              </a:rPr>
              <a:t> </a:t>
            </a:r>
            <a:r>
              <a:rPr lang="en-ID" dirty="0" err="1">
                <a:cs typeface="Times New Roman"/>
                <a:sym typeface="Wingdings" pitchFamily="2" charset="2"/>
              </a:rPr>
              <a:t>dengan</a:t>
            </a:r>
            <a:r>
              <a:rPr lang="en-ID" dirty="0">
                <a:cs typeface="Times New Roman"/>
                <a:sym typeface="Wingdings" pitchFamily="2" charset="2"/>
              </a:rPr>
              <a:t> </a:t>
            </a:r>
            <a:r>
              <a:rPr lang="en-ID" dirty="0" err="1">
                <a:cs typeface="Times New Roman"/>
                <a:sym typeface="Wingdings" pitchFamily="2" charset="2"/>
              </a:rPr>
              <a:t>kosong</a:t>
            </a:r>
            <a:r>
              <a:rPr lang="en-ID" dirty="0">
                <a:cs typeface="Times New Roman"/>
                <a:sym typeface="Wingdings" pitchFamily="2" charset="2"/>
              </a:rPr>
              <a:t>: 081229000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∀</a:t>
            </a:r>
            <a:r>
              <a:rPr lang="en-ID" dirty="0">
                <a:cs typeface="Times New Roman"/>
              </a:rPr>
              <a:t>x </a:t>
            </a:r>
            <a:r>
              <a:rPr lang="en-ID" dirty="0">
                <a:cs typeface="Times New Roman"/>
                <a:sym typeface="Wingdings" pitchFamily="2" charset="2"/>
              </a:rPr>
              <a:t> </a:t>
            </a:r>
            <a:r>
              <a:rPr lang="en-ID" dirty="0" err="1">
                <a:cs typeface="Times New Roman"/>
                <a:sym typeface="Wingdings" pitchFamily="2" charset="2"/>
              </a:rPr>
              <a:t>untuk</a:t>
            </a:r>
            <a:r>
              <a:rPr lang="en-ID" dirty="0">
                <a:cs typeface="Times New Roman"/>
                <a:sym typeface="Wingdings" pitchFamily="2" charset="2"/>
              </a:rPr>
              <a:t> </a:t>
            </a:r>
            <a:r>
              <a:rPr lang="en-ID" dirty="0" err="1">
                <a:cs typeface="Times New Roman"/>
                <a:sym typeface="Wingdings" pitchFamily="2" charset="2"/>
              </a:rPr>
              <a:t>setiap</a:t>
            </a:r>
            <a:r>
              <a:rPr lang="en-ID" dirty="0">
                <a:cs typeface="Times New Roman"/>
                <a:sym typeface="Wingdings" pitchFamily="2" charset="2"/>
              </a:rPr>
              <a:t>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pc="15" dirty="0" err="1">
                <a:cs typeface="Times New Roman"/>
              </a:rPr>
              <a:t>Himp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bilangan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asli</a:t>
            </a:r>
            <a:r>
              <a:rPr lang="en-ID" spc="15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himp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bilangan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bulat</a:t>
            </a:r>
            <a:r>
              <a:rPr lang="en-ID" spc="15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himp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bilangan</a:t>
            </a:r>
            <a:r>
              <a:rPr lang="en-ID" spc="15" dirty="0">
                <a:cs typeface="Times New Roman"/>
              </a:rPr>
              <a:t> real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himp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bilangan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kompleks</a:t>
            </a:r>
            <a:endParaRPr lang="en-ID" spc="15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5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3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~ B </a:t>
            </a:r>
            <a:r>
              <a:rPr lang="en-US" dirty="0">
                <a:sym typeface="Wingdings" pitchFamily="2" charset="2"/>
              </a:rPr>
              <a:t>: A </a:t>
            </a:r>
            <a:r>
              <a:rPr lang="en-US" dirty="0" err="1">
                <a:sym typeface="Wingdings" pitchFamily="2" charset="2"/>
              </a:rPr>
              <a:t>ekuivalen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dengan</a:t>
            </a:r>
            <a:r>
              <a:rPr lang="en-US" dirty="0">
                <a:sym typeface="Wingdings" pitchFamily="2" charset="2"/>
              </a:rPr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8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Tanda </a:t>
            </a:r>
            <a:r>
              <a:rPr lang="en-US" dirty="0" err="1"/>
              <a:t>koma</a:t>
            </a:r>
            <a:r>
              <a:rPr lang="en-US" dirty="0"/>
              <a:t> “,”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b="1" dirty="0"/>
              <a:t>dan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6684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5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pitchFamily="2" charset="2"/>
              </a:rPr>
              <a:t>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dirty="0" err="1">
                <a:sym typeface="Symbol" pitchFamily="2" charset="2"/>
              </a:rPr>
              <a:t>xor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9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KPK: </a:t>
            </a:r>
            <a:r>
              <a:rPr lang="en-US" dirty="0" err="1"/>
              <a:t>Kelipatan</a:t>
            </a:r>
            <a:r>
              <a:rPr lang="en-US" dirty="0"/>
              <a:t> Persekutuan </a:t>
            </a:r>
            <a:r>
              <a:rPr lang="en-US" dirty="0" err="1"/>
              <a:t>Terkecil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4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B65A-F834-0E4F-8C78-4B9A1742CECC}" type="datetime1">
              <a:rPr lang="en-ID" smtClean="0"/>
              <a:t>25/10/2021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9983-9F95-0F48-A70E-302B1EEFE072}" type="datetime1">
              <a:rPr lang="en-ID" smtClean="0"/>
              <a:t>25/10/2021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D496-15C8-DF44-ADC2-0D7C07E34B9E}" type="datetime1">
              <a:rPr lang="en-ID" smtClean="0"/>
              <a:t>25/10/2021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83E0-818A-1745-9701-7039C7F5A57F}" type="datetime1">
              <a:rPr lang="en-ID" smtClean="0"/>
              <a:t>25/10/2021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3304" y="5883023"/>
            <a:ext cx="2743200" cy="365125"/>
          </a:xfrm>
        </p:spPr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9CFA-9D49-1447-9A83-429ABEF19621}" type="datetime1">
              <a:rPr lang="en-ID" smtClean="0"/>
              <a:t>25/10/2021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20CB-5246-274F-A8C8-513B7A28A24C}" type="datetime1">
              <a:rPr lang="en-ID" smtClean="0"/>
              <a:t>25/10/2021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D272-55E5-E244-BDEB-6B75C9EEB01C}" type="datetime1">
              <a:rPr lang="en-ID" smtClean="0"/>
              <a:t>25/10/2021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C702-C2B8-744E-9585-8EB44A0F4AF8}" type="datetime1">
              <a:rPr lang="en-ID" smtClean="0"/>
              <a:t>25/10/2021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C0C5-12AB-A54B-85E8-86D9DA1BA0A4}" type="datetime1">
              <a:rPr lang="en-ID" smtClean="0"/>
              <a:t>25/10/2021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CEB8-2858-4D4E-B681-FC99918511C5}" type="datetime1">
              <a:rPr lang="en-ID" smtClean="0"/>
              <a:t>25/10/2021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6C04-0B67-F548-9C46-1619CCB57860}" type="datetime1">
              <a:rPr lang="en-ID" smtClean="0"/>
              <a:t>25/10/2021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3BE-2F35-0D43-8846-4D781586459D}" type="datetime1">
              <a:rPr lang="en-ID" smtClean="0"/>
              <a:t>25/10/2021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6738-04CF-1141-B13E-7F16192945F0}" type="datetime1">
              <a:rPr lang="en-ID" smtClean="0"/>
              <a:t>25/10/2021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DD27-B2F6-404D-AF59-9176453D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30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4979-C28F-584C-A6E9-8B596A807775}" type="datetime1">
              <a:rPr lang="en-ID" smtClean="0"/>
              <a:t>25/10/2021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30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30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DD27-B2F6-404D-AF59-9176453D76F4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6D7C05-E827-1B40-A517-96EAFB5725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874101"/>
              </p:ext>
            </p:extLst>
          </p:nvPr>
        </p:nvGraphicFramePr>
        <p:xfrm>
          <a:off x="0" y="6473628"/>
          <a:ext cx="121666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940">
                  <a:extLst>
                    <a:ext uri="{9D8B030D-6E8A-4147-A177-3AD203B41FA5}">
                      <a16:colId xmlns:a16="http://schemas.microsoft.com/office/drawing/2014/main" val="3942427900"/>
                    </a:ext>
                  </a:extLst>
                </a:gridCol>
                <a:gridCol w="1621551">
                  <a:extLst>
                    <a:ext uri="{9D8B030D-6E8A-4147-A177-3AD203B41FA5}">
                      <a16:colId xmlns:a16="http://schemas.microsoft.com/office/drawing/2014/main" val="4085490045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3027036684"/>
                    </a:ext>
                  </a:extLst>
                </a:gridCol>
                <a:gridCol w="1309755">
                  <a:extLst>
                    <a:ext uri="{9D8B030D-6E8A-4147-A177-3AD203B41FA5}">
                      <a16:colId xmlns:a16="http://schemas.microsoft.com/office/drawing/2014/main" val="254865627"/>
                    </a:ext>
                  </a:extLst>
                </a:gridCol>
                <a:gridCol w="667820">
                  <a:extLst>
                    <a:ext uri="{9D8B030D-6E8A-4147-A177-3AD203B41FA5}">
                      <a16:colId xmlns:a16="http://schemas.microsoft.com/office/drawing/2014/main" val="33366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Matematika</a:t>
                      </a: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Diskrit</a:t>
                      </a: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BA966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Himpunan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Erwin Hidayat:</a:t>
                      </a:r>
                    </a:p>
                    <a:p>
                      <a:r>
                        <a:rPr lang="en-US" sz="800" u="none" dirty="0">
                          <a:solidFill>
                            <a:srgbClr val="BA9667"/>
                          </a:solidFill>
                        </a:rPr>
                        <a:t>erwin.blog.dinus.ac.id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Mail to: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b="1" kern="1200" dirty="0" err="1">
                          <a:solidFill>
                            <a:srgbClr val="BA9667"/>
                          </a:solidFill>
                          <a:latin typeface="+mn-lt"/>
                          <a:ea typeface="+mn-ea"/>
                          <a:cs typeface="+mn-cs"/>
                        </a:rPr>
                        <a:t>erwin@dsn.dinus.ac.id</a:t>
                      </a:r>
                      <a:endParaRPr lang="en-US" sz="800" b="1" kern="1200" dirty="0">
                        <a:solidFill>
                          <a:srgbClr val="BA966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October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rgbClr val="BA9667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5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41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  <p:sldLayoutId id="2147483674" r:id="rId13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B429-FC50-C740-9518-6137818A6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A6359-6CEE-1A47-9B34-526F304D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MATEMATIKA DISKRIT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5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A7D-4249-CB40-A27F-88E82C45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Penyajian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9FE1-AFD7-794A-BDB8-56C23EC8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Simbol-simbol</a:t>
            </a:r>
            <a:r>
              <a:rPr lang="en-US" b="1" dirty="0"/>
              <a:t> Baku</a:t>
            </a:r>
          </a:p>
          <a:p>
            <a:r>
              <a:rPr lang="en-US" dirty="0" err="1"/>
              <a:t>Himpunan</a:t>
            </a:r>
            <a:r>
              <a:rPr lang="en-US" dirty="0"/>
              <a:t> yang universal: </a:t>
            </a:r>
            <a:r>
              <a:rPr lang="en-US" dirty="0" err="1"/>
              <a:t>semesta</a:t>
            </a:r>
            <a:r>
              <a:rPr lang="en-US" dirty="0"/>
              <a:t>, </a:t>
            </a:r>
            <a:r>
              <a:rPr lang="en-US" dirty="0" err="1"/>
              <a:t>disimbolkan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4:</a:t>
            </a:r>
          </a:p>
          <a:p>
            <a:pPr lvl="1"/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 = {1, 2, 3, 4, 5} dan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3, 5}.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0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Penyajian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Notasi</a:t>
            </a:r>
            <a:r>
              <a:rPr lang="en-US" b="1" dirty="0"/>
              <a:t> </a:t>
            </a:r>
            <a:r>
              <a:rPr lang="en-US" b="1" dirty="0" err="1"/>
              <a:t>Pembentuk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  <a:p>
            <a:r>
              <a:rPr lang="en-ID" spc="10" dirty="0" err="1">
                <a:cs typeface="Times New Roman"/>
              </a:rPr>
              <a:t>Notasi</a:t>
            </a:r>
            <a:r>
              <a:rPr lang="en-ID" spc="10" dirty="0">
                <a:cs typeface="Times New Roman"/>
              </a:rPr>
              <a:t>: </a:t>
            </a:r>
            <a:r>
              <a:rPr lang="en-ID" spc="15" dirty="0">
                <a:cs typeface="Times New Roman"/>
              </a:rPr>
              <a:t>{</a:t>
            </a:r>
            <a:r>
              <a:rPr lang="en-ID" i="1" spc="10" dirty="0" err="1">
                <a:cs typeface="Times New Roman"/>
              </a:rPr>
              <a:t>x</a:t>
            </a:r>
            <a:r>
              <a:rPr lang="en-ID" spc="10" dirty="0" err="1">
                <a:cs typeface="Symbol"/>
              </a:rPr>
              <a:t>|</a:t>
            </a:r>
            <a:r>
              <a:rPr lang="en-ID" spc="10" dirty="0" err="1">
                <a:cs typeface="Times New Roman"/>
              </a:rPr>
              <a:t>syarat</a:t>
            </a:r>
            <a:r>
              <a:rPr lang="en-ID" spc="10" dirty="0">
                <a:cs typeface="Times New Roman"/>
              </a:rPr>
              <a:t> </a:t>
            </a:r>
            <a:r>
              <a:rPr lang="en-ID" spc="15" dirty="0">
                <a:cs typeface="Times New Roman"/>
              </a:rPr>
              <a:t>yang </a:t>
            </a:r>
            <a:r>
              <a:rPr lang="en-ID" spc="10" dirty="0" err="1">
                <a:cs typeface="Times New Roman"/>
              </a:rPr>
              <a:t>harus</a:t>
            </a:r>
            <a:r>
              <a:rPr lang="en-ID" spc="10" dirty="0">
                <a:cs typeface="Times New Roman"/>
              </a:rPr>
              <a:t> </a:t>
            </a:r>
            <a:r>
              <a:rPr lang="en-ID" spc="10" dirty="0" err="1">
                <a:cs typeface="Times New Roman"/>
              </a:rPr>
              <a:t>dipenuhi</a:t>
            </a:r>
            <a:r>
              <a:rPr lang="en-ID" spc="10" dirty="0">
                <a:cs typeface="Times New Roman"/>
              </a:rPr>
              <a:t> </a:t>
            </a:r>
            <a:r>
              <a:rPr lang="en-ID" spc="15" dirty="0">
                <a:cs typeface="Times New Roman"/>
              </a:rPr>
              <a:t>oleh </a:t>
            </a:r>
            <a:r>
              <a:rPr lang="en-ID" i="1" spc="10" dirty="0">
                <a:cs typeface="Times New Roman"/>
              </a:rPr>
              <a:t>x</a:t>
            </a:r>
            <a:r>
              <a:rPr lang="en-ID" spc="15" dirty="0">
                <a:cs typeface="Times New Roman"/>
              </a:rPr>
              <a:t>}</a:t>
            </a:r>
          </a:p>
          <a:p>
            <a:r>
              <a:rPr lang="en-ID" spc="15" dirty="0" err="1">
                <a:cs typeface="Times New Roman"/>
              </a:rPr>
              <a:t>Contoh</a:t>
            </a:r>
            <a:r>
              <a:rPr lang="en-ID" spc="15" dirty="0">
                <a:cs typeface="Times New Roman"/>
              </a:rPr>
              <a:t> 5: </a:t>
            </a:r>
            <a:endParaRPr lang="en-ID" dirty="0">
              <a:cs typeface="Times New Roman"/>
            </a:endParaRPr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</a:t>
            </a:r>
          </a:p>
          <a:p>
            <a:pPr marL="666750" lvl="1" indent="0">
              <a:buNone/>
            </a:pP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	5},</a:t>
            </a:r>
          </a:p>
          <a:p>
            <a:pPr marL="666750" lvl="1" indent="0">
              <a:buNone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ID" dirty="0">
                <a:cs typeface="Symbol"/>
              </a:rPr>
              <a:t>∈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 &lt; 5 } = {1, 2, 3, 4}</a:t>
            </a:r>
          </a:p>
          <a:p>
            <a:pPr marL="666750" lvl="1" indent="-219075"/>
            <a:r>
              <a:rPr lang="en-ID" i="1" spc="25" dirty="0">
                <a:cs typeface="Times New Roman"/>
              </a:rPr>
              <a:t>M</a:t>
            </a:r>
            <a:r>
              <a:rPr lang="en-ID" spc="25" dirty="0">
                <a:cs typeface="Times New Roman"/>
              </a:rPr>
              <a:t> </a:t>
            </a:r>
            <a:r>
              <a:rPr lang="en-ID" spc="15" dirty="0">
                <a:cs typeface="Times New Roman"/>
              </a:rPr>
              <a:t>= {</a:t>
            </a:r>
            <a:r>
              <a:rPr lang="en-ID" i="1" spc="10" dirty="0">
                <a:cs typeface="Times New Roman"/>
              </a:rPr>
              <a:t>x</a:t>
            </a:r>
            <a:r>
              <a:rPr lang="en-ID" spc="10" dirty="0">
                <a:cs typeface="Times New Roman"/>
              </a:rPr>
              <a:t> </a:t>
            </a:r>
            <a:r>
              <a:rPr lang="en-ID" spc="5" dirty="0">
                <a:cs typeface="Times New Roman"/>
              </a:rPr>
              <a:t>| </a:t>
            </a:r>
            <a:r>
              <a:rPr lang="en-ID" i="1" spc="10" dirty="0">
                <a:cs typeface="Times New Roman"/>
              </a:rPr>
              <a:t>x </a:t>
            </a:r>
            <a:r>
              <a:rPr lang="en-ID" dirty="0" err="1"/>
              <a:t>adalah</a:t>
            </a:r>
            <a:r>
              <a:rPr lang="en-ID" spc="10" dirty="0">
                <a:cs typeface="Times New Roman"/>
              </a:rPr>
              <a:t> </a:t>
            </a:r>
            <a:r>
              <a:rPr lang="en-ID" spc="10" dirty="0" err="1">
                <a:cs typeface="Times New Roman"/>
              </a:rPr>
              <a:t>mahasiswa</a:t>
            </a:r>
            <a:r>
              <a:rPr lang="en-ID" spc="10" dirty="0">
                <a:cs typeface="Times New Roman"/>
              </a:rPr>
              <a:t> </a:t>
            </a:r>
            <a:r>
              <a:rPr lang="en-ID" spc="15" dirty="0">
                <a:cs typeface="Times New Roman"/>
              </a:rPr>
              <a:t>yang </a:t>
            </a:r>
            <a:r>
              <a:rPr lang="en-ID" spc="10" dirty="0" err="1">
                <a:cs typeface="Times New Roman"/>
              </a:rPr>
              <a:t>mengambil</a:t>
            </a:r>
            <a:r>
              <a:rPr lang="en-ID" spc="10" dirty="0">
                <a:cs typeface="Times New Roman"/>
              </a:rPr>
              <a:t> </a:t>
            </a:r>
            <a:r>
              <a:rPr lang="en-ID" spc="10" dirty="0" err="1">
                <a:cs typeface="Times New Roman"/>
              </a:rPr>
              <a:t>mata</a:t>
            </a:r>
            <a:r>
              <a:rPr lang="en-ID" spc="10" dirty="0">
                <a:cs typeface="Times New Roman"/>
              </a:rPr>
              <a:t> </a:t>
            </a:r>
            <a:r>
              <a:rPr lang="en-ID" spc="10" dirty="0" err="1">
                <a:cs typeface="Times New Roman"/>
              </a:rPr>
              <a:t>kuliah</a:t>
            </a:r>
            <a:r>
              <a:rPr lang="en-ID" spc="10" dirty="0">
                <a:cs typeface="Times New Roman"/>
              </a:rPr>
              <a:t> </a:t>
            </a:r>
            <a:r>
              <a:rPr lang="en-ID" spc="10" dirty="0" err="1">
                <a:cs typeface="Times New Roman"/>
              </a:rPr>
              <a:t>Biologi</a:t>
            </a:r>
            <a:r>
              <a:rPr lang="en-ID" spc="15" dirty="0">
                <a:cs typeface="Times New Roman"/>
              </a:rPr>
              <a:t>}</a:t>
            </a:r>
            <a:endParaRPr lang="en-ID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Penyajian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Diagram Venn</a:t>
            </a:r>
          </a:p>
          <a:p>
            <a:r>
              <a:rPr lang="en-ID" spc="10" dirty="0" err="1">
                <a:cs typeface="Times New Roman"/>
              </a:rPr>
              <a:t>Contoh</a:t>
            </a:r>
            <a:r>
              <a:rPr lang="en-ID" spc="10" dirty="0">
                <a:cs typeface="Times New Roman"/>
              </a:rPr>
              <a:t> 6: </a:t>
            </a:r>
            <a:r>
              <a:rPr lang="en-ID" spc="15" dirty="0" err="1">
                <a:cs typeface="Times New Roman"/>
              </a:rPr>
              <a:t>Misalkan</a:t>
            </a:r>
            <a:endParaRPr lang="en-ID" dirty="0">
              <a:cs typeface="Times New Roman"/>
            </a:endParaRPr>
          </a:p>
          <a:p>
            <a:pPr lvl="1"/>
            <a:r>
              <a:rPr lang="en-US" i="1" dirty="0"/>
              <a:t>U</a:t>
            </a:r>
            <a:r>
              <a:rPr lang="en-US" dirty="0"/>
              <a:t> = {1, 2, …, 7, 8},</a:t>
            </a:r>
          </a:p>
          <a:p>
            <a:pPr lvl="1"/>
            <a:r>
              <a:rPr lang="en-ID" i="1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 = {1, 2, 3, 5} dan B = {2, 5, 6, 8}</a:t>
            </a:r>
          </a:p>
          <a:p>
            <a:pPr lvl="1"/>
            <a:r>
              <a:rPr lang="en-ID" dirty="0">
                <a:cs typeface="Times New Roman"/>
              </a:rPr>
              <a:t>Diagram Venn:</a:t>
            </a:r>
          </a:p>
          <a:p>
            <a:pPr lvl="1"/>
            <a:endParaRPr lang="en-ID" dirty="0">
              <a:cs typeface="Times New Roman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493A41-4AB5-234A-9E51-C88DE95D3A34}"/>
              </a:ext>
            </a:extLst>
          </p:cNvPr>
          <p:cNvGrpSpPr/>
          <p:nvPr/>
        </p:nvGrpSpPr>
        <p:grpSpPr>
          <a:xfrm>
            <a:off x="3931475" y="3819105"/>
            <a:ext cx="3951514" cy="2212522"/>
            <a:chOff x="6882493" y="2547257"/>
            <a:chExt cx="3951514" cy="221252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FD8142-7A7B-BC40-8272-2BD6D127D0E0}"/>
                </a:ext>
              </a:extLst>
            </p:cNvPr>
            <p:cNvSpPr/>
            <p:nvPr/>
          </p:nvSpPr>
          <p:spPr>
            <a:xfrm>
              <a:off x="6882493" y="2547257"/>
              <a:ext cx="3951514" cy="2212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F2DA9A9-218C-7846-B89E-52BABF3E9A24}"/>
                </a:ext>
              </a:extLst>
            </p:cNvPr>
            <p:cNvSpPr/>
            <p:nvPr/>
          </p:nvSpPr>
          <p:spPr>
            <a:xfrm>
              <a:off x="7614557" y="2845253"/>
              <a:ext cx="1616529" cy="161652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BB18080-4C79-114F-8262-A8CD4DA4294A}"/>
                </a:ext>
              </a:extLst>
            </p:cNvPr>
            <p:cNvSpPr/>
            <p:nvPr/>
          </p:nvSpPr>
          <p:spPr>
            <a:xfrm>
              <a:off x="8422821" y="2845253"/>
              <a:ext cx="1616529" cy="161652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FF5DB55D-D4F3-4B45-8E2B-96B2515D194C}"/>
                </a:ext>
              </a:extLst>
            </p:cNvPr>
            <p:cNvSpPr txBox="1"/>
            <p:nvPr/>
          </p:nvSpPr>
          <p:spPr>
            <a:xfrm>
              <a:off x="8796873" y="3253688"/>
              <a:ext cx="118110" cy="657225"/>
            </a:xfrm>
            <a:prstGeom prst="rect">
              <a:avLst/>
            </a:prstGeom>
          </p:spPr>
          <p:txBody>
            <a:bodyPr vert="horz" wrap="square" lIns="0" tIns="768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605"/>
                </a:spcBef>
              </a:pPr>
              <a:r>
                <a:rPr sz="1650" dirty="0">
                  <a:cs typeface="Times New Roman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ts val="505"/>
                </a:spcBef>
              </a:pPr>
              <a:r>
                <a:rPr sz="1650" dirty="0">
                  <a:cs typeface="Times New Roman"/>
                </a:rPr>
                <a:t>5</a:t>
              </a:r>
            </a:p>
          </p:txBody>
        </p:sp>
        <p:sp>
          <p:nvSpPr>
            <p:cNvPr id="49" name="object 7">
              <a:extLst>
                <a:ext uri="{FF2B5EF4-FFF2-40B4-BE49-F238E27FC236}">
                  <a16:creationId xmlns:a16="http://schemas.microsoft.com/office/drawing/2014/main" id="{B94C132E-3019-424D-A16A-887300C7E753}"/>
                </a:ext>
              </a:extLst>
            </p:cNvPr>
            <p:cNvSpPr txBox="1"/>
            <p:nvPr/>
          </p:nvSpPr>
          <p:spPr>
            <a:xfrm>
              <a:off x="8079788" y="3269659"/>
              <a:ext cx="118110" cy="76771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650" dirty="0">
                  <a:cs typeface="Times New Roman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1600" dirty="0">
                <a:cs typeface="Times New Roman"/>
              </a:endParaRPr>
            </a:p>
            <a:p>
              <a:pPr>
                <a:lnSpc>
                  <a:spcPct val="100000"/>
                </a:lnSpc>
              </a:pPr>
              <a:r>
                <a:rPr sz="1650" dirty="0">
                  <a:cs typeface="Times New Roman"/>
                </a:rPr>
                <a:t>3</a:t>
              </a:r>
            </a:p>
          </p:txBody>
        </p:sp>
        <p:sp>
          <p:nvSpPr>
            <p:cNvPr id="50" name="object 8">
              <a:extLst>
                <a:ext uri="{FF2B5EF4-FFF2-40B4-BE49-F238E27FC236}">
                  <a16:creationId xmlns:a16="http://schemas.microsoft.com/office/drawing/2014/main" id="{D31796B1-905C-EC49-982E-197EC7F7E828}"/>
                </a:ext>
              </a:extLst>
            </p:cNvPr>
            <p:cNvSpPr txBox="1"/>
            <p:nvPr/>
          </p:nvSpPr>
          <p:spPr>
            <a:xfrm>
              <a:off x="9456009" y="3781981"/>
              <a:ext cx="118110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650" dirty="0">
                  <a:cs typeface="Times New Roman"/>
                </a:rPr>
                <a:t>6</a:t>
              </a:r>
            </a:p>
          </p:txBody>
        </p:sp>
        <p:sp>
          <p:nvSpPr>
            <p:cNvPr id="51" name="object 9">
              <a:extLst>
                <a:ext uri="{FF2B5EF4-FFF2-40B4-BE49-F238E27FC236}">
                  <a16:creationId xmlns:a16="http://schemas.microsoft.com/office/drawing/2014/main" id="{3C2243A1-EF96-B545-A06B-7534E51BC99F}"/>
                </a:ext>
              </a:extLst>
            </p:cNvPr>
            <p:cNvSpPr txBox="1"/>
            <p:nvPr/>
          </p:nvSpPr>
          <p:spPr>
            <a:xfrm>
              <a:off x="9456009" y="3292330"/>
              <a:ext cx="118110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650" dirty="0">
                  <a:cs typeface="Times New Roman"/>
                </a:rPr>
                <a:t>8</a:t>
              </a:r>
            </a:p>
          </p:txBody>
        </p:sp>
        <p:sp>
          <p:nvSpPr>
            <p:cNvPr id="52" name="object 10">
              <a:extLst>
                <a:ext uri="{FF2B5EF4-FFF2-40B4-BE49-F238E27FC236}">
                  <a16:creationId xmlns:a16="http://schemas.microsoft.com/office/drawing/2014/main" id="{9D90671A-9593-6F42-83FB-2BF781EC6D00}"/>
                </a:ext>
              </a:extLst>
            </p:cNvPr>
            <p:cNvSpPr txBox="1"/>
            <p:nvPr/>
          </p:nvSpPr>
          <p:spPr>
            <a:xfrm>
              <a:off x="10354347" y="3915671"/>
              <a:ext cx="118110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650" dirty="0">
                  <a:cs typeface="Times New Roman"/>
                </a:rPr>
                <a:t>4</a:t>
              </a:r>
            </a:p>
          </p:txBody>
        </p:sp>
        <p:sp>
          <p:nvSpPr>
            <p:cNvPr id="53" name="object 11">
              <a:extLst>
                <a:ext uri="{FF2B5EF4-FFF2-40B4-BE49-F238E27FC236}">
                  <a16:creationId xmlns:a16="http://schemas.microsoft.com/office/drawing/2014/main" id="{607BA450-EB18-7F4F-A8CB-33E5EFD307B5}"/>
                </a:ext>
              </a:extLst>
            </p:cNvPr>
            <p:cNvSpPr txBox="1"/>
            <p:nvPr/>
          </p:nvSpPr>
          <p:spPr>
            <a:xfrm>
              <a:off x="10178893" y="2881225"/>
              <a:ext cx="118110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650" dirty="0">
                  <a:cs typeface="Times New Roman"/>
                </a:rPr>
                <a:t>7</a:t>
              </a:r>
            </a:p>
          </p:txBody>
        </p:sp>
        <p:sp>
          <p:nvSpPr>
            <p:cNvPr id="54" name="object 12">
              <a:extLst>
                <a:ext uri="{FF2B5EF4-FFF2-40B4-BE49-F238E27FC236}">
                  <a16:creationId xmlns:a16="http://schemas.microsoft.com/office/drawing/2014/main" id="{A8C82DE0-D46A-C548-BB9A-F71AB588985C}"/>
                </a:ext>
              </a:extLst>
            </p:cNvPr>
            <p:cNvSpPr txBox="1"/>
            <p:nvPr/>
          </p:nvSpPr>
          <p:spPr>
            <a:xfrm>
              <a:off x="8349956" y="2570952"/>
              <a:ext cx="141605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650" dirty="0">
                  <a:cs typeface="Times New Roman"/>
                </a:rPr>
                <a:t>A</a:t>
              </a:r>
            </a:p>
          </p:txBody>
        </p:sp>
        <p:sp>
          <p:nvSpPr>
            <p:cNvPr id="55" name="object 13">
              <a:extLst>
                <a:ext uri="{FF2B5EF4-FFF2-40B4-BE49-F238E27FC236}">
                  <a16:creationId xmlns:a16="http://schemas.microsoft.com/office/drawing/2014/main" id="{0EF5E847-5119-D947-961E-94F70408B2EC}"/>
                </a:ext>
              </a:extLst>
            </p:cNvPr>
            <p:cNvSpPr txBox="1"/>
            <p:nvPr/>
          </p:nvSpPr>
          <p:spPr>
            <a:xfrm>
              <a:off x="9159252" y="2577683"/>
              <a:ext cx="141605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650" dirty="0">
                  <a:cs typeface="Times New Roman"/>
                </a:rPr>
                <a:t>B</a:t>
              </a:r>
            </a:p>
          </p:txBody>
        </p:sp>
        <p:sp>
          <p:nvSpPr>
            <p:cNvPr id="65" name="object 13">
              <a:extLst>
                <a:ext uri="{FF2B5EF4-FFF2-40B4-BE49-F238E27FC236}">
                  <a16:creationId xmlns:a16="http://schemas.microsoft.com/office/drawing/2014/main" id="{3298875E-18C2-BE43-8737-2B43CF8CC5DF}"/>
                </a:ext>
              </a:extLst>
            </p:cNvPr>
            <p:cNvSpPr txBox="1"/>
            <p:nvPr/>
          </p:nvSpPr>
          <p:spPr>
            <a:xfrm>
              <a:off x="7029450" y="2578513"/>
              <a:ext cx="65314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lang="en-US" sz="1650" dirty="0">
                  <a:cs typeface="Times New Roman"/>
                </a:rPr>
                <a:t>U</a:t>
              </a:r>
              <a:endParaRPr sz="1650" dirty="0"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6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Kardinalitas</a:t>
            </a:r>
            <a:endParaRPr lang="en-US" b="1" dirty="0"/>
          </a:p>
          <a:p>
            <a:r>
              <a:rPr lang="en-ID" spc="15" dirty="0" err="1">
                <a:cs typeface="Times New Roman"/>
              </a:rPr>
              <a:t>Jumlah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elemen</a:t>
            </a:r>
            <a:r>
              <a:rPr lang="en-ID" spc="15" dirty="0">
                <a:cs typeface="Times New Roman"/>
              </a:rPr>
              <a:t> di </a:t>
            </a:r>
            <a:r>
              <a:rPr lang="en-ID" spc="15" dirty="0" err="1">
                <a:cs typeface="Times New Roman"/>
              </a:rPr>
              <a:t>dalam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disebut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kardinal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dari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himpunan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.</a:t>
            </a:r>
          </a:p>
          <a:p>
            <a:r>
              <a:rPr lang="en-ID" spc="15" dirty="0" err="1">
                <a:cs typeface="Times New Roman"/>
              </a:rPr>
              <a:t>Notasi</a:t>
            </a:r>
            <a:r>
              <a:rPr lang="en-ID" spc="15" dirty="0">
                <a:cs typeface="Times New Roman"/>
              </a:rPr>
              <a:t>: </a:t>
            </a:r>
            <a:r>
              <a:rPr lang="en-ID" i="1" spc="15" dirty="0">
                <a:cs typeface="Times New Roman"/>
              </a:rPr>
              <a:t>n</a:t>
            </a:r>
            <a:r>
              <a:rPr lang="en-ID" spc="15" dirty="0">
                <a:cs typeface="Times New Roman"/>
              </a:rPr>
              <a:t>(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) </a:t>
            </a:r>
            <a:r>
              <a:rPr lang="en-ID" spc="15" dirty="0" err="1">
                <a:cs typeface="Times New Roman"/>
              </a:rPr>
              <a:t>atau</a:t>
            </a:r>
            <a:r>
              <a:rPr lang="en-ID" spc="15" dirty="0">
                <a:cs typeface="Times New Roman"/>
              </a:rPr>
              <a:t> |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|</a:t>
            </a:r>
          </a:p>
          <a:p>
            <a:r>
              <a:rPr lang="en-ID" spc="15" dirty="0" err="1">
                <a:cs typeface="Times New Roman"/>
              </a:rPr>
              <a:t>Contoh</a:t>
            </a:r>
            <a:r>
              <a:rPr lang="en-ID" spc="15" dirty="0">
                <a:cs typeface="Times New Roman"/>
              </a:rPr>
              <a:t> 7:</a:t>
            </a:r>
            <a:endParaRPr lang="en-ID" dirty="0">
              <a:cs typeface="Times New Roman"/>
            </a:endParaRPr>
          </a:p>
          <a:p>
            <a:pPr lvl="1"/>
            <a:r>
              <a:rPr lang="en-ID" i="1" dirty="0">
                <a:cs typeface="Times New Roman"/>
              </a:rPr>
              <a:t>B</a:t>
            </a:r>
            <a:r>
              <a:rPr lang="en-ID" dirty="0">
                <a:cs typeface="Times New Roman"/>
              </a:rPr>
              <a:t> = { </a:t>
            </a:r>
            <a:r>
              <a:rPr lang="en-ID" i="1" dirty="0">
                <a:cs typeface="Times New Roman"/>
              </a:rPr>
              <a:t>x</a:t>
            </a:r>
            <a:r>
              <a:rPr lang="en-ID" dirty="0">
                <a:cs typeface="Times New Roman"/>
              </a:rPr>
              <a:t> | </a:t>
            </a:r>
            <a:r>
              <a:rPr lang="en-ID" i="1" dirty="0">
                <a:cs typeface="Times New Roman"/>
              </a:rPr>
              <a:t>x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merupakan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bilangan</a:t>
            </a:r>
            <a:r>
              <a:rPr lang="en-ID" dirty="0">
                <a:cs typeface="Times New Roman"/>
              </a:rPr>
              <a:t> prima </a:t>
            </a:r>
            <a:r>
              <a:rPr lang="en-ID" dirty="0" err="1">
                <a:cs typeface="Times New Roman"/>
              </a:rPr>
              <a:t>lebih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kecil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dari</a:t>
            </a:r>
            <a:r>
              <a:rPr lang="en-ID" dirty="0">
                <a:cs typeface="Times New Roman"/>
              </a:rPr>
              <a:t> 20 }, </a:t>
            </a:r>
            <a:r>
              <a:rPr lang="en-ID" dirty="0" err="1">
                <a:cs typeface="Times New Roman"/>
              </a:rPr>
              <a:t>atau</a:t>
            </a:r>
            <a:r>
              <a:rPr lang="en-ID" dirty="0">
                <a:cs typeface="Times New Roman"/>
              </a:rPr>
              <a:t> </a:t>
            </a:r>
            <a:r>
              <a:rPr lang="en-ID" i="1" dirty="0">
                <a:cs typeface="Times New Roman"/>
              </a:rPr>
              <a:t>B</a:t>
            </a:r>
            <a:r>
              <a:rPr lang="en-ID" dirty="0">
                <a:cs typeface="Times New Roman"/>
              </a:rPr>
              <a:t> = {2, 3, 5, 7, 11, 13, 17, 19} </a:t>
            </a:r>
            <a:r>
              <a:rPr lang="en-ID" dirty="0" err="1">
                <a:cs typeface="Times New Roman"/>
              </a:rPr>
              <a:t>maka</a:t>
            </a:r>
            <a:r>
              <a:rPr lang="en-ID" dirty="0">
                <a:cs typeface="Times New Roman"/>
              </a:rPr>
              <a:t> |</a:t>
            </a:r>
            <a:r>
              <a:rPr lang="en-ID" i="1" dirty="0">
                <a:cs typeface="Times New Roman"/>
              </a:rPr>
              <a:t>B</a:t>
            </a:r>
            <a:r>
              <a:rPr lang="en-ID" dirty="0">
                <a:cs typeface="Times New Roman"/>
              </a:rPr>
              <a:t>| = 8 </a:t>
            </a:r>
          </a:p>
          <a:p>
            <a:pPr lvl="1"/>
            <a:r>
              <a:rPr lang="en-ID" i="1" dirty="0">
                <a:cs typeface="Times New Roman"/>
              </a:rPr>
              <a:t>T</a:t>
            </a:r>
            <a:r>
              <a:rPr lang="en-ID" dirty="0">
                <a:cs typeface="Times New Roman"/>
              </a:rPr>
              <a:t> = {</a:t>
            </a:r>
            <a:r>
              <a:rPr lang="en-ID" dirty="0" err="1">
                <a:cs typeface="Times New Roman"/>
              </a:rPr>
              <a:t>kucing</a:t>
            </a:r>
            <a:r>
              <a:rPr lang="en-ID" dirty="0">
                <a:cs typeface="Times New Roman"/>
              </a:rPr>
              <a:t>, </a:t>
            </a:r>
            <a:r>
              <a:rPr lang="en-ID" i="1" spc="-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, Amir, 10, </a:t>
            </a:r>
            <a:r>
              <a:rPr lang="en-ID" dirty="0" err="1">
                <a:cs typeface="Times New Roman"/>
              </a:rPr>
              <a:t>paku</a:t>
            </a:r>
            <a:r>
              <a:rPr lang="en-ID" dirty="0">
                <a:cs typeface="Times New Roman"/>
              </a:rPr>
              <a:t>}, </a:t>
            </a:r>
            <a:r>
              <a:rPr lang="en-ID" dirty="0" err="1">
                <a:cs typeface="Times New Roman"/>
              </a:rPr>
              <a:t>maka</a:t>
            </a:r>
            <a:r>
              <a:rPr lang="en-ID" dirty="0">
                <a:cs typeface="Times New Roman"/>
              </a:rPr>
              <a:t> |</a:t>
            </a:r>
            <a:r>
              <a:rPr lang="en-ID" i="1" spc="-5" dirty="0">
                <a:cs typeface="Times New Roman"/>
              </a:rPr>
              <a:t>T</a:t>
            </a:r>
            <a:r>
              <a:rPr lang="en-ID" dirty="0">
                <a:cs typeface="Times New Roman"/>
              </a:rPr>
              <a:t>| = 5</a:t>
            </a:r>
          </a:p>
          <a:p>
            <a:pPr lvl="1"/>
            <a:r>
              <a:rPr lang="en-ID" i="1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 = {</a:t>
            </a:r>
            <a:r>
              <a:rPr lang="en-ID" i="1" spc="-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, {</a:t>
            </a:r>
            <a:r>
              <a:rPr lang="en-ID" i="1" spc="-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}, {{</a:t>
            </a:r>
            <a:r>
              <a:rPr lang="en-ID" i="1" spc="-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}}}, </a:t>
            </a:r>
            <a:r>
              <a:rPr lang="en-ID" dirty="0" err="1">
                <a:cs typeface="Times New Roman"/>
              </a:rPr>
              <a:t>maka</a:t>
            </a:r>
            <a:r>
              <a:rPr lang="en-ID" dirty="0">
                <a:cs typeface="Times New Roman"/>
              </a:rPr>
              <a:t> |</a:t>
            </a:r>
            <a:r>
              <a:rPr lang="en-ID" i="1" spc="-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| = 3</a:t>
            </a:r>
          </a:p>
          <a:p>
            <a:pPr lvl="1"/>
            <a:r>
              <a:rPr lang="en-ID" i="1" spc="-5" dirty="0">
                <a:cs typeface="Times New Roman"/>
              </a:rPr>
              <a:t>D </a:t>
            </a:r>
            <a:r>
              <a:rPr lang="en-ID" dirty="0">
                <a:cs typeface="Times New Roman"/>
              </a:rPr>
              <a:t>= { x</a:t>
            </a:r>
            <a:r>
              <a:rPr lang="en-ID" i="1" dirty="0">
                <a:cs typeface="Times New Roman"/>
              </a:rPr>
              <a:t> </a:t>
            </a:r>
            <a:r>
              <a:rPr lang="en-ID" dirty="0">
                <a:latin typeface="Symbol"/>
                <a:cs typeface="Symbol"/>
              </a:rPr>
              <a:t>∈</a:t>
            </a:r>
            <a:r>
              <a:rPr lang="en-ID" dirty="0">
                <a:cs typeface="Times New Roman"/>
              </a:rPr>
              <a:t> </a:t>
            </a:r>
            <a:r>
              <a:rPr lang="en-ID" b="1" spc="-5" dirty="0">
                <a:cs typeface="Times New Roman"/>
              </a:rPr>
              <a:t>N </a:t>
            </a:r>
            <a:r>
              <a:rPr lang="en-ID" spc="-5" dirty="0">
                <a:cs typeface="Times New Roman"/>
              </a:rPr>
              <a:t>| </a:t>
            </a:r>
            <a:r>
              <a:rPr lang="en-ID" i="1" spc="-5" dirty="0">
                <a:cs typeface="Times New Roman"/>
              </a:rPr>
              <a:t>x</a:t>
            </a:r>
            <a:r>
              <a:rPr lang="en-ID" i="1" dirty="0">
                <a:cs typeface="Times New Roman"/>
              </a:rPr>
              <a:t> </a:t>
            </a:r>
            <a:r>
              <a:rPr lang="en-ID" dirty="0">
                <a:cs typeface="Times New Roman"/>
              </a:rPr>
              <a:t>&lt; 5000 }, </a:t>
            </a:r>
            <a:r>
              <a:rPr lang="en-ID" spc="-5" dirty="0" err="1">
                <a:cs typeface="Times New Roman"/>
              </a:rPr>
              <a:t>maka</a:t>
            </a:r>
            <a:r>
              <a:rPr lang="en-ID" spc="-5" dirty="0">
                <a:cs typeface="Times New Roman"/>
              </a:rPr>
              <a:t> </a:t>
            </a:r>
            <a:r>
              <a:rPr lang="en-ID" i="1" spc="-5" dirty="0">
                <a:cs typeface="Times New Roman"/>
              </a:rPr>
              <a:t>n</a:t>
            </a:r>
            <a:r>
              <a:rPr lang="en-ID" spc="-5" dirty="0">
                <a:cs typeface="Times New Roman"/>
              </a:rPr>
              <a:t>(</a:t>
            </a:r>
            <a:r>
              <a:rPr lang="en-ID" i="1" spc="-5" dirty="0">
                <a:cs typeface="Times New Roman"/>
              </a:rPr>
              <a:t>D</a:t>
            </a:r>
            <a:r>
              <a:rPr lang="en-ID" spc="-5" dirty="0">
                <a:cs typeface="Times New Roman"/>
              </a:rPr>
              <a:t>) </a:t>
            </a:r>
            <a:r>
              <a:rPr lang="en-ID" dirty="0">
                <a:cs typeface="Times New Roman"/>
              </a:rPr>
              <a:t>=</a:t>
            </a:r>
            <a:r>
              <a:rPr lang="en-ID" spc="-10" dirty="0">
                <a:cs typeface="Times New Roman"/>
              </a:rPr>
              <a:t> </a:t>
            </a:r>
            <a:r>
              <a:rPr lang="en-ID" dirty="0">
                <a:cs typeface="Times New Roman"/>
              </a:rPr>
              <a:t>4999</a:t>
            </a:r>
          </a:p>
          <a:p>
            <a:pPr lvl="1"/>
            <a:r>
              <a:rPr lang="en-ID" i="1" spc="-5" dirty="0">
                <a:cs typeface="Times New Roman"/>
              </a:rPr>
              <a:t>D </a:t>
            </a:r>
            <a:r>
              <a:rPr lang="en-ID" dirty="0">
                <a:cs typeface="Times New Roman"/>
              </a:rPr>
              <a:t>= { x</a:t>
            </a:r>
            <a:r>
              <a:rPr lang="en-ID" i="1" dirty="0">
                <a:cs typeface="Times New Roman"/>
              </a:rPr>
              <a:t> </a:t>
            </a:r>
            <a:r>
              <a:rPr lang="en-ID" dirty="0">
                <a:latin typeface="Symbol"/>
                <a:cs typeface="Symbol"/>
              </a:rPr>
              <a:t>∈</a:t>
            </a:r>
            <a:r>
              <a:rPr lang="en-ID" dirty="0">
                <a:cs typeface="Times New Roman"/>
              </a:rPr>
              <a:t> </a:t>
            </a:r>
            <a:r>
              <a:rPr lang="en-ID" b="1" spc="-5" dirty="0">
                <a:cs typeface="Times New Roman"/>
              </a:rPr>
              <a:t>N </a:t>
            </a:r>
            <a:r>
              <a:rPr lang="en-ID" spc="-5" dirty="0">
                <a:cs typeface="Times New Roman"/>
              </a:rPr>
              <a:t>| </a:t>
            </a:r>
            <a:r>
              <a:rPr lang="en-ID" i="1" spc="-5" dirty="0">
                <a:cs typeface="Times New Roman"/>
              </a:rPr>
              <a:t>x</a:t>
            </a:r>
            <a:r>
              <a:rPr lang="en-ID" i="1" dirty="0">
                <a:cs typeface="Times New Roman"/>
              </a:rPr>
              <a:t> </a:t>
            </a:r>
            <a:r>
              <a:rPr lang="en-ID" dirty="0">
                <a:cs typeface="Times New Roman"/>
              </a:rPr>
              <a:t>≥ 5000 }, </a:t>
            </a:r>
            <a:r>
              <a:rPr lang="en-ID" spc="-5" dirty="0" err="1">
                <a:cs typeface="Times New Roman"/>
              </a:rPr>
              <a:t>maka</a:t>
            </a:r>
            <a:r>
              <a:rPr lang="en-ID" spc="-5" dirty="0">
                <a:cs typeface="Times New Roman"/>
              </a:rPr>
              <a:t> </a:t>
            </a:r>
            <a:r>
              <a:rPr lang="en-ID" i="1" spc="-5" dirty="0">
                <a:cs typeface="Times New Roman"/>
              </a:rPr>
              <a:t>n</a:t>
            </a:r>
            <a:r>
              <a:rPr lang="en-ID" spc="-5" dirty="0">
                <a:cs typeface="Times New Roman"/>
              </a:rPr>
              <a:t>(</a:t>
            </a:r>
            <a:r>
              <a:rPr lang="en-ID" i="1" spc="-5" dirty="0">
                <a:cs typeface="Times New Roman"/>
              </a:rPr>
              <a:t>D</a:t>
            </a:r>
            <a:r>
              <a:rPr lang="en-ID" spc="-5" dirty="0">
                <a:cs typeface="Times New Roman"/>
              </a:rPr>
              <a:t>) </a:t>
            </a:r>
            <a:r>
              <a:rPr lang="en-ID" dirty="0" err="1">
                <a:cs typeface="Times New Roman"/>
              </a:rPr>
              <a:t>tak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berhingga</a:t>
            </a:r>
            <a:endParaRPr lang="en-ID" dirty="0">
              <a:cs typeface="Times New Roman"/>
            </a:endParaRPr>
          </a:p>
          <a:p>
            <a:pPr lvl="1"/>
            <a:endParaRPr lang="en-ID" dirty="0">
              <a:cs typeface="Times New Roman"/>
            </a:endParaRPr>
          </a:p>
          <a:p>
            <a:pPr lvl="1"/>
            <a:endParaRPr lang="en-ID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Himpunan </a:t>
            </a:r>
            <a:r>
              <a:rPr lang="en-US" b="1" dirty="0" err="1"/>
              <a:t>Kosong</a:t>
            </a:r>
            <a:r>
              <a:rPr lang="en-US" b="1" dirty="0"/>
              <a:t> (</a:t>
            </a:r>
            <a:r>
              <a:rPr lang="en-US" b="1" i="1" dirty="0"/>
              <a:t>null set</a:t>
            </a:r>
            <a:r>
              <a:rPr lang="en-US" b="1" dirty="0"/>
              <a:t>)</a:t>
            </a:r>
          </a:p>
          <a:p>
            <a:r>
              <a:rPr lang="en-ID" spc="15" dirty="0" err="1">
                <a:cs typeface="Times New Roman"/>
              </a:rPr>
              <a:t>Himpunan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dengan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kardinal</a:t>
            </a:r>
            <a:r>
              <a:rPr lang="en-ID" spc="15" dirty="0">
                <a:cs typeface="Times New Roman"/>
              </a:rPr>
              <a:t> = 0 </a:t>
            </a:r>
            <a:r>
              <a:rPr lang="en-ID" spc="15" dirty="0" err="1">
                <a:cs typeface="Times New Roman"/>
              </a:rPr>
              <a:t>disebut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himpunan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kosong</a:t>
            </a:r>
            <a:r>
              <a:rPr lang="en-ID" spc="15" dirty="0">
                <a:cs typeface="Times New Roman"/>
              </a:rPr>
              <a:t> (</a:t>
            </a:r>
            <a:r>
              <a:rPr lang="en-ID" i="1" spc="15" dirty="0">
                <a:cs typeface="Times New Roman"/>
              </a:rPr>
              <a:t>null  set</a:t>
            </a:r>
            <a:r>
              <a:rPr lang="en-ID" spc="15" dirty="0">
                <a:cs typeface="Times New Roman"/>
              </a:rPr>
              <a:t>)</a:t>
            </a:r>
          </a:p>
          <a:p>
            <a:r>
              <a:rPr lang="en-ID" spc="15" dirty="0" err="1">
                <a:cs typeface="Times New Roman"/>
              </a:rPr>
              <a:t>Notasi</a:t>
            </a:r>
            <a:r>
              <a:rPr lang="en-ID" spc="15" dirty="0">
                <a:cs typeface="Times New Roman"/>
              </a:rPr>
              <a:t>: ∅ </a:t>
            </a:r>
            <a:r>
              <a:rPr lang="en-ID" spc="15" dirty="0" err="1">
                <a:cs typeface="Times New Roman"/>
              </a:rPr>
              <a:t>atau</a:t>
            </a:r>
            <a:r>
              <a:rPr lang="en-ID" spc="15" dirty="0">
                <a:cs typeface="Times New Roman"/>
              </a:rPr>
              <a:t> {}</a:t>
            </a:r>
          </a:p>
          <a:p>
            <a:r>
              <a:rPr lang="en-ID" spc="15" dirty="0" err="1">
                <a:cs typeface="Times New Roman"/>
              </a:rPr>
              <a:t>Contoh</a:t>
            </a:r>
            <a:r>
              <a:rPr lang="en-ID" spc="15" dirty="0">
                <a:cs typeface="Times New Roman"/>
              </a:rPr>
              <a:t> 8:</a:t>
            </a:r>
            <a:endParaRPr lang="en-ID" dirty="0">
              <a:cs typeface="Times New Roman"/>
            </a:endParaRPr>
          </a:p>
          <a:p>
            <a:pPr lvl="1"/>
            <a:r>
              <a:rPr lang="en-ID" i="1" spc="-5" dirty="0">
                <a:cs typeface="Times New Roman"/>
              </a:rPr>
              <a:t>E</a:t>
            </a:r>
            <a:r>
              <a:rPr lang="en-ID" dirty="0">
                <a:cs typeface="Times New Roman"/>
              </a:rPr>
              <a:t> = {</a:t>
            </a:r>
            <a:r>
              <a:rPr lang="en-ID" i="1" spc="-5" dirty="0">
                <a:cs typeface="Times New Roman"/>
              </a:rPr>
              <a:t>x</a:t>
            </a:r>
            <a:r>
              <a:rPr lang="en-ID" dirty="0">
                <a:cs typeface="Times New Roman"/>
              </a:rPr>
              <a:t> | </a:t>
            </a:r>
            <a:r>
              <a:rPr lang="en-ID" i="1" spc="-5" dirty="0">
                <a:cs typeface="Times New Roman"/>
              </a:rPr>
              <a:t>x</a:t>
            </a:r>
            <a:r>
              <a:rPr lang="en-ID" dirty="0">
                <a:cs typeface="Times New Roman"/>
              </a:rPr>
              <a:t> &lt; </a:t>
            </a:r>
            <a:r>
              <a:rPr lang="en-ID" i="1" spc="-5" dirty="0">
                <a:cs typeface="Times New Roman"/>
              </a:rPr>
              <a:t>x</a:t>
            </a:r>
            <a:r>
              <a:rPr lang="en-ID" dirty="0">
                <a:cs typeface="Times New Roman"/>
              </a:rPr>
              <a:t>}, </a:t>
            </a:r>
            <a:r>
              <a:rPr lang="en-ID" dirty="0" err="1">
                <a:cs typeface="Times New Roman"/>
              </a:rPr>
              <a:t>maka</a:t>
            </a:r>
            <a:r>
              <a:rPr lang="en-ID" dirty="0">
                <a:cs typeface="Times New Roman"/>
              </a:rPr>
              <a:t> </a:t>
            </a:r>
            <a:r>
              <a:rPr lang="en-ID" i="1" spc="-5" dirty="0">
                <a:cs typeface="Times New Roman"/>
              </a:rPr>
              <a:t>n</a:t>
            </a:r>
            <a:r>
              <a:rPr lang="en-ID" dirty="0">
                <a:cs typeface="Times New Roman"/>
              </a:rPr>
              <a:t>(</a:t>
            </a:r>
            <a:r>
              <a:rPr lang="en-ID" i="1" spc="-5" dirty="0">
                <a:cs typeface="Times New Roman"/>
              </a:rPr>
              <a:t>E</a:t>
            </a:r>
            <a:r>
              <a:rPr lang="en-ID" dirty="0">
                <a:cs typeface="Times New Roman"/>
              </a:rPr>
              <a:t>) =</a:t>
            </a:r>
            <a:r>
              <a:rPr lang="en-ID" spc="95" dirty="0">
                <a:cs typeface="Times New Roman"/>
              </a:rPr>
              <a:t> </a:t>
            </a:r>
            <a:r>
              <a:rPr lang="en-ID" dirty="0">
                <a:cs typeface="Times New Roman"/>
              </a:rPr>
              <a:t>0</a:t>
            </a:r>
          </a:p>
          <a:p>
            <a:pPr lvl="1"/>
            <a:r>
              <a:rPr lang="en-ID" i="1" spc="-5" dirty="0">
                <a:cs typeface="Times New Roman"/>
              </a:rPr>
              <a:t>P</a:t>
            </a:r>
            <a:r>
              <a:rPr lang="en-ID" dirty="0">
                <a:cs typeface="Times New Roman"/>
              </a:rPr>
              <a:t> = {orang Indonesia yang </a:t>
            </a:r>
            <a:r>
              <a:rPr lang="en-ID" dirty="0" err="1">
                <a:cs typeface="Times New Roman"/>
              </a:rPr>
              <a:t>pernah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ke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bulan</a:t>
            </a:r>
            <a:r>
              <a:rPr lang="en-ID" dirty="0">
                <a:cs typeface="Times New Roman"/>
              </a:rPr>
              <a:t>}, </a:t>
            </a:r>
            <a:r>
              <a:rPr lang="en-ID" dirty="0" err="1">
                <a:cs typeface="Times New Roman"/>
              </a:rPr>
              <a:t>maka</a:t>
            </a:r>
            <a:r>
              <a:rPr lang="en-ID" dirty="0">
                <a:cs typeface="Times New Roman"/>
              </a:rPr>
              <a:t> </a:t>
            </a:r>
            <a:r>
              <a:rPr lang="en-ID" i="1" spc="-5" dirty="0">
                <a:cs typeface="Times New Roman"/>
              </a:rPr>
              <a:t>n</a:t>
            </a:r>
            <a:r>
              <a:rPr lang="en-ID" dirty="0">
                <a:cs typeface="Times New Roman"/>
              </a:rPr>
              <a:t>(</a:t>
            </a:r>
            <a:r>
              <a:rPr lang="en-ID" i="1" spc="-5" dirty="0">
                <a:cs typeface="Times New Roman"/>
              </a:rPr>
              <a:t>P</a:t>
            </a:r>
            <a:r>
              <a:rPr lang="en-ID" dirty="0">
                <a:cs typeface="Times New Roman"/>
              </a:rPr>
              <a:t>) = 0</a:t>
            </a:r>
          </a:p>
          <a:p>
            <a:pPr lvl="1"/>
            <a:r>
              <a:rPr lang="en-ID" i="1" spc="-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 = {</a:t>
            </a:r>
            <a:r>
              <a:rPr lang="en-ID" i="1" spc="-5" dirty="0">
                <a:cs typeface="Times New Roman"/>
              </a:rPr>
              <a:t>x</a:t>
            </a:r>
            <a:r>
              <a:rPr lang="en-ID" dirty="0">
                <a:cs typeface="Times New Roman"/>
              </a:rPr>
              <a:t> | </a:t>
            </a:r>
            <a:r>
              <a:rPr lang="en-ID" i="1" spc="-5" dirty="0">
                <a:cs typeface="Times New Roman"/>
              </a:rPr>
              <a:t>x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adalah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akar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persamaan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kuadrat</a:t>
            </a:r>
            <a:r>
              <a:rPr lang="en-ID" dirty="0">
                <a:cs typeface="Times New Roman"/>
              </a:rPr>
              <a:t> </a:t>
            </a:r>
            <a:r>
              <a:rPr lang="en-ID" i="1" spc="-5" dirty="0">
                <a:cs typeface="Times New Roman"/>
              </a:rPr>
              <a:t>x</a:t>
            </a:r>
            <a:r>
              <a:rPr lang="en-ID" baseline="30000" dirty="0">
                <a:cs typeface="Times New Roman"/>
              </a:rPr>
              <a:t>2</a:t>
            </a:r>
            <a:r>
              <a:rPr lang="en-ID" dirty="0">
                <a:cs typeface="Times New Roman"/>
              </a:rPr>
              <a:t>  + 1 = 0}, </a:t>
            </a:r>
            <a:r>
              <a:rPr lang="en-ID" i="1" spc="-5" dirty="0">
                <a:cs typeface="Times New Roman"/>
              </a:rPr>
              <a:t>n</a:t>
            </a:r>
            <a:r>
              <a:rPr lang="en-ID" dirty="0">
                <a:cs typeface="Times New Roman"/>
              </a:rPr>
              <a:t>(</a:t>
            </a:r>
            <a:r>
              <a:rPr lang="en-ID" i="1" spc="-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) = 0</a:t>
            </a:r>
          </a:p>
          <a:p>
            <a:pPr lvl="1"/>
            <a:endParaRPr lang="en-ID" dirty="0">
              <a:cs typeface="Times New Roman"/>
            </a:endParaRPr>
          </a:p>
          <a:p>
            <a:pPr lvl="1"/>
            <a:endParaRPr lang="en-ID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3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Himpunan </a:t>
            </a:r>
            <a:r>
              <a:rPr lang="en-US" b="1" dirty="0" err="1"/>
              <a:t>Kosong</a:t>
            </a:r>
            <a:r>
              <a:rPr lang="en-US" b="1" dirty="0"/>
              <a:t> (</a:t>
            </a:r>
            <a:r>
              <a:rPr lang="en-US" b="1" i="1" dirty="0"/>
              <a:t>null set</a:t>
            </a:r>
            <a:r>
              <a:rPr lang="en-US" b="1" dirty="0"/>
              <a:t>)</a:t>
            </a:r>
          </a:p>
          <a:p>
            <a:r>
              <a:rPr lang="en-ID" dirty="0" err="1">
                <a:cs typeface="Times New Roman"/>
              </a:rPr>
              <a:t>Himpunan</a:t>
            </a:r>
            <a:r>
              <a:rPr lang="en-ID" dirty="0">
                <a:cs typeface="Times New Roman"/>
              </a:rPr>
              <a:t> {{ }} </a:t>
            </a:r>
            <a:r>
              <a:rPr lang="en-ID" dirty="0" err="1">
                <a:cs typeface="Times New Roman"/>
              </a:rPr>
              <a:t>dapat</a:t>
            </a:r>
            <a:r>
              <a:rPr lang="en-ID" dirty="0">
                <a:cs typeface="Times New Roman"/>
              </a:rPr>
              <a:t> juga </a:t>
            </a:r>
            <a:r>
              <a:rPr lang="en-ID" dirty="0" err="1">
                <a:cs typeface="Times New Roman"/>
              </a:rPr>
              <a:t>ditulis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sebagai</a:t>
            </a:r>
            <a:r>
              <a:rPr lang="en-ID" dirty="0">
                <a:cs typeface="Times New Roman"/>
              </a:rPr>
              <a:t> {</a:t>
            </a:r>
            <a:r>
              <a:rPr lang="en-ID" spc="15" dirty="0">
                <a:cs typeface="Times New Roman"/>
              </a:rPr>
              <a:t>∅</a:t>
            </a:r>
            <a:r>
              <a:rPr lang="en-ID" dirty="0">
                <a:cs typeface="Times New Roman"/>
              </a:rPr>
              <a:t>}</a:t>
            </a:r>
          </a:p>
          <a:p>
            <a:r>
              <a:rPr lang="en-ID" dirty="0" err="1">
                <a:cs typeface="Times New Roman"/>
              </a:rPr>
              <a:t>Himpunan</a:t>
            </a:r>
            <a:r>
              <a:rPr lang="en-ID" dirty="0">
                <a:cs typeface="Times New Roman"/>
              </a:rPr>
              <a:t> {{ }, {{ }}} </a:t>
            </a:r>
            <a:r>
              <a:rPr lang="en-ID" dirty="0" err="1">
                <a:cs typeface="Times New Roman"/>
              </a:rPr>
              <a:t>dapat</a:t>
            </a:r>
            <a:r>
              <a:rPr lang="en-ID" dirty="0">
                <a:cs typeface="Times New Roman"/>
              </a:rPr>
              <a:t> juga </a:t>
            </a:r>
            <a:r>
              <a:rPr lang="en-ID" dirty="0" err="1">
                <a:cs typeface="Times New Roman"/>
              </a:rPr>
              <a:t>ditulis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sebagai</a:t>
            </a:r>
            <a:r>
              <a:rPr lang="en-ID" dirty="0">
                <a:cs typeface="Times New Roman"/>
              </a:rPr>
              <a:t> {</a:t>
            </a:r>
            <a:r>
              <a:rPr lang="en-ID" spc="15" dirty="0">
                <a:cs typeface="Times New Roman"/>
              </a:rPr>
              <a:t>∅</a:t>
            </a:r>
            <a:r>
              <a:rPr lang="en-ID" dirty="0">
                <a:cs typeface="Times New Roman"/>
              </a:rPr>
              <a:t>, {</a:t>
            </a:r>
            <a:r>
              <a:rPr lang="en-ID" spc="15" dirty="0">
                <a:cs typeface="Times New Roman"/>
              </a:rPr>
              <a:t>∅</a:t>
            </a:r>
            <a:r>
              <a:rPr lang="en-ID" dirty="0">
                <a:cs typeface="Times New Roman"/>
              </a:rPr>
              <a:t>}}</a:t>
            </a:r>
          </a:p>
          <a:p>
            <a:r>
              <a:rPr lang="en-ID" dirty="0">
                <a:cs typeface="Times New Roman"/>
              </a:rPr>
              <a:t>{</a:t>
            </a:r>
            <a:r>
              <a:rPr lang="en-ID" spc="15" dirty="0">
                <a:cs typeface="Times New Roman"/>
              </a:rPr>
              <a:t>∅</a:t>
            </a:r>
            <a:r>
              <a:rPr lang="en-ID" dirty="0">
                <a:cs typeface="Times New Roman"/>
              </a:rPr>
              <a:t>} </a:t>
            </a:r>
            <a:r>
              <a:rPr lang="en-ID" dirty="0" err="1">
                <a:cs typeface="Times New Roman"/>
              </a:rPr>
              <a:t>bukan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himpunan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kosong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karena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ia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memuat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satu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elemen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yaitu</a:t>
            </a:r>
            <a:r>
              <a:rPr lang="en-ID" dirty="0">
                <a:cs typeface="Times New Roman"/>
              </a:rPr>
              <a:t>  </a:t>
            </a:r>
            <a:r>
              <a:rPr lang="en-ID" dirty="0" err="1">
                <a:cs typeface="Times New Roman"/>
              </a:rPr>
              <a:t>himpunan</a:t>
            </a:r>
            <a:r>
              <a:rPr lang="en-ID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kosong</a:t>
            </a:r>
            <a:r>
              <a:rPr lang="en-ID" dirty="0">
                <a:cs typeface="Times New Roman"/>
              </a:rPr>
              <a:t>.</a:t>
            </a:r>
          </a:p>
          <a:p>
            <a:endParaRPr lang="en-ID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Himpunan</a:t>
            </a:r>
            <a:r>
              <a:rPr lang="en-US" b="1" dirty="0"/>
              <a:t> Bagian (</a:t>
            </a:r>
            <a:r>
              <a:rPr lang="en-US" b="1" i="1" dirty="0"/>
              <a:t>subset</a:t>
            </a:r>
            <a:r>
              <a:rPr lang="en-US" b="1" dirty="0"/>
              <a:t>)</a:t>
            </a:r>
          </a:p>
          <a:p>
            <a:r>
              <a:rPr lang="en-ID" spc="15" dirty="0" err="1">
                <a:cs typeface="Times New Roman"/>
              </a:rPr>
              <a:t>Himpunan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-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dikatakan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himpunan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bagian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dari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himpunan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-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jika</a:t>
            </a:r>
            <a:r>
              <a:rPr lang="en-ID" spc="15" dirty="0">
                <a:cs typeface="Times New Roman"/>
              </a:rPr>
              <a:t> dan </a:t>
            </a:r>
            <a:r>
              <a:rPr lang="en-ID" spc="15" dirty="0" err="1">
                <a:cs typeface="Times New Roman"/>
              </a:rPr>
              <a:t>hanya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jika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setiap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elemen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merupakan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elemen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dari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.</a:t>
            </a:r>
          </a:p>
          <a:p>
            <a:r>
              <a:rPr lang="en-ID" spc="-5" dirty="0" err="1">
                <a:cs typeface="Times New Roman"/>
              </a:rPr>
              <a:t>Notasi</a:t>
            </a:r>
            <a:r>
              <a:rPr lang="en-ID" spc="-5" dirty="0">
                <a:cs typeface="Times New Roman"/>
              </a:rPr>
              <a:t>:</a:t>
            </a:r>
            <a:r>
              <a:rPr lang="en-ID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-5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-5" dirty="0">
                <a:cs typeface="Times New Roman"/>
              </a:rPr>
              <a:t> </a:t>
            </a:r>
          </a:p>
          <a:p>
            <a:r>
              <a:rPr lang="en-ID" dirty="0" err="1">
                <a:cs typeface="Times New Roman"/>
              </a:rPr>
              <a:t>Secara</a:t>
            </a:r>
            <a:r>
              <a:rPr lang="en-ID" dirty="0">
                <a:cs typeface="Times New Roman"/>
              </a:rPr>
              <a:t> formal: </a:t>
            </a:r>
            <a:r>
              <a:rPr lang="en-ID" i="1" spc="1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dirty="0">
                <a:cs typeface="Times New Roman"/>
              </a:rPr>
              <a:t> </a:t>
            </a:r>
            <a:r>
              <a:rPr lang="en-ID" dirty="0"/>
              <a:t>↔</a:t>
            </a:r>
            <a:r>
              <a:rPr lang="en-ID" dirty="0">
                <a:cs typeface="Times New Roman"/>
              </a:rPr>
              <a:t> </a:t>
            </a:r>
            <a:r>
              <a:rPr lang="en-ID" dirty="0"/>
              <a:t>∀</a:t>
            </a:r>
            <a:r>
              <a:rPr lang="en-ID" i="1" spc="15" dirty="0">
                <a:cs typeface="Times New Roman"/>
              </a:rPr>
              <a:t>x</a:t>
            </a:r>
            <a:r>
              <a:rPr lang="en-ID" dirty="0">
                <a:cs typeface="Times New Roman"/>
              </a:rPr>
              <a:t> (</a:t>
            </a:r>
            <a:r>
              <a:rPr lang="en-ID" i="1" spc="15" dirty="0">
                <a:cs typeface="Times New Roman"/>
              </a:rPr>
              <a:t>x</a:t>
            </a:r>
            <a:r>
              <a:rPr lang="en-ID" dirty="0">
                <a:cs typeface="Times New Roman"/>
              </a:rPr>
              <a:t> </a:t>
            </a:r>
            <a:r>
              <a:rPr lang="en-ID" dirty="0">
                <a:cs typeface="Symbol"/>
              </a:rPr>
              <a:t>∈</a:t>
            </a:r>
            <a:r>
              <a:rPr lang="en-ID" spc="-5" dirty="0">
                <a:cs typeface="Symbol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 </a:t>
            </a:r>
            <a:r>
              <a:rPr lang="en-ID" dirty="0"/>
              <a:t>→</a:t>
            </a:r>
            <a:r>
              <a:rPr lang="en-ID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x</a:t>
            </a:r>
            <a:r>
              <a:rPr lang="en-ID" spc="-5" dirty="0">
                <a:cs typeface="Symbol"/>
              </a:rPr>
              <a:t> </a:t>
            </a:r>
            <a:r>
              <a:rPr lang="en-ID" dirty="0">
                <a:cs typeface="Symbol"/>
              </a:rPr>
              <a:t>∈</a:t>
            </a:r>
            <a:r>
              <a:rPr lang="en-ID" spc="-5" dirty="0">
                <a:cs typeface="Symbol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dirty="0">
                <a:cs typeface="Times New Roman"/>
              </a:rPr>
              <a:t>)</a:t>
            </a:r>
          </a:p>
          <a:p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adalah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subset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dari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.</a:t>
            </a:r>
            <a:br>
              <a:rPr lang="en-ID" spc="15" dirty="0">
                <a:cs typeface="Times New Roman"/>
              </a:rPr>
            </a:br>
            <a:r>
              <a:rPr lang="en-ID" spc="15" dirty="0" err="1">
                <a:cs typeface="Times New Roman"/>
              </a:rPr>
              <a:t>Dalam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hal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ini</a:t>
            </a:r>
            <a:r>
              <a:rPr lang="en-ID" spc="15" dirty="0">
                <a:cs typeface="Times New Roman"/>
              </a:rPr>
              <a:t>,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dikatakan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superset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dari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.</a:t>
            </a:r>
            <a:endParaRPr lang="en-ID" dirty="0">
              <a:cs typeface="Times New Roman"/>
            </a:endParaRPr>
          </a:p>
          <a:p>
            <a:endParaRPr lang="en-ID" dirty="0">
              <a:cs typeface="Times New Roman"/>
            </a:endParaRP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7C1810-9DD7-1643-A4BD-22ACC87AAACA}"/>
              </a:ext>
            </a:extLst>
          </p:cNvPr>
          <p:cNvGrpSpPr/>
          <p:nvPr/>
        </p:nvGrpSpPr>
        <p:grpSpPr>
          <a:xfrm>
            <a:off x="7904994" y="4001294"/>
            <a:ext cx="2811145" cy="1876425"/>
            <a:chOff x="4043286" y="3992085"/>
            <a:chExt cx="2811145" cy="187642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366EDD5-5ABF-0045-9284-6B937198ED42}"/>
                </a:ext>
              </a:extLst>
            </p:cNvPr>
            <p:cNvSpPr/>
            <p:nvPr/>
          </p:nvSpPr>
          <p:spPr>
            <a:xfrm>
              <a:off x="4043286" y="3992085"/>
              <a:ext cx="2811145" cy="1876425"/>
            </a:xfrm>
            <a:custGeom>
              <a:avLst/>
              <a:gdLst/>
              <a:ahLst/>
              <a:cxnLst/>
              <a:rect l="l" t="t" r="r" b="b"/>
              <a:pathLst>
                <a:path w="2811145" h="1876425">
                  <a:moveTo>
                    <a:pt x="0" y="1876034"/>
                  </a:moveTo>
                  <a:lnTo>
                    <a:pt x="2810765" y="1876034"/>
                  </a:lnTo>
                  <a:lnTo>
                    <a:pt x="2810765" y="0"/>
                  </a:lnTo>
                  <a:lnTo>
                    <a:pt x="0" y="0"/>
                  </a:lnTo>
                  <a:lnTo>
                    <a:pt x="0" y="1876034"/>
                  </a:lnTo>
                  <a:close/>
                </a:path>
              </a:pathLst>
            </a:custGeom>
            <a:noFill/>
            <a:ln w="4233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053FC1F-8EAB-9B4F-88F6-3567CD50F069}"/>
                </a:ext>
              </a:extLst>
            </p:cNvPr>
            <p:cNvSpPr txBox="1"/>
            <p:nvPr/>
          </p:nvSpPr>
          <p:spPr>
            <a:xfrm>
              <a:off x="4122236" y="4006419"/>
              <a:ext cx="163195" cy="26545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1650" spc="-15" dirty="0">
                  <a:cs typeface="Times New Roman"/>
                </a:rPr>
                <a:t>U</a:t>
              </a:r>
              <a:endParaRPr sz="1650">
                <a:cs typeface="Times New Roman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72E1853-8FD8-C24A-8643-E7DBE6AAE29C}"/>
                </a:ext>
              </a:extLst>
            </p:cNvPr>
            <p:cNvSpPr txBox="1"/>
            <p:nvPr/>
          </p:nvSpPr>
          <p:spPr>
            <a:xfrm>
              <a:off x="4992459" y="4771367"/>
              <a:ext cx="139700" cy="26545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1650" spc="-10" dirty="0">
                  <a:cs typeface="Times New Roman"/>
                </a:rPr>
                <a:t>A</a:t>
              </a:r>
              <a:endParaRPr sz="1650">
                <a:cs typeface="Times New Roman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78771958-6E7E-294C-A48D-7E69296BBC97}"/>
                </a:ext>
              </a:extLst>
            </p:cNvPr>
            <p:cNvSpPr txBox="1"/>
            <p:nvPr/>
          </p:nvSpPr>
          <p:spPr>
            <a:xfrm>
              <a:off x="5852492" y="4598558"/>
              <a:ext cx="139700" cy="26545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1650" spc="-10" dirty="0">
                  <a:cs typeface="Times New Roman"/>
                </a:rPr>
                <a:t>B</a:t>
              </a:r>
              <a:endParaRPr sz="1650">
                <a:cs typeface="Times New Roman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3CC2D98B-2DB4-734F-BB1C-3359D530B5F4}"/>
                </a:ext>
              </a:extLst>
            </p:cNvPr>
            <p:cNvSpPr/>
            <p:nvPr/>
          </p:nvSpPr>
          <p:spPr>
            <a:xfrm>
              <a:off x="4511546" y="4304749"/>
              <a:ext cx="1728470" cy="1171575"/>
            </a:xfrm>
            <a:custGeom>
              <a:avLst/>
              <a:gdLst/>
              <a:ahLst/>
              <a:cxnLst/>
              <a:rect l="l" t="t" r="r" b="b"/>
              <a:pathLst>
                <a:path w="1728470" h="1171575">
                  <a:moveTo>
                    <a:pt x="0" y="585796"/>
                  </a:moveTo>
                  <a:lnTo>
                    <a:pt x="2100" y="531580"/>
                  </a:lnTo>
                  <a:lnTo>
                    <a:pt x="14770" y="475239"/>
                  </a:lnTo>
                  <a:lnTo>
                    <a:pt x="33346" y="421023"/>
                  </a:lnTo>
                  <a:lnTo>
                    <a:pt x="60374" y="368933"/>
                  </a:lnTo>
                  <a:lnTo>
                    <a:pt x="95838" y="316826"/>
                  </a:lnTo>
                  <a:lnTo>
                    <a:pt x="135537" y="268970"/>
                  </a:lnTo>
                  <a:lnTo>
                    <a:pt x="183241" y="223223"/>
                  </a:lnTo>
                  <a:lnTo>
                    <a:pt x="237297" y="181295"/>
                  </a:lnTo>
                  <a:lnTo>
                    <a:pt x="297672" y="144016"/>
                  </a:lnTo>
                  <a:lnTo>
                    <a:pt x="362264" y="108431"/>
                  </a:lnTo>
                  <a:lnTo>
                    <a:pt x="431091" y="79206"/>
                  </a:lnTo>
                  <a:lnTo>
                    <a:pt x="503723" y="52107"/>
                  </a:lnTo>
                  <a:lnTo>
                    <a:pt x="580986" y="31350"/>
                  </a:lnTo>
                  <a:lnTo>
                    <a:pt x="659936" y="16954"/>
                  </a:lnTo>
                  <a:lnTo>
                    <a:pt x="741434" y="6360"/>
                  </a:lnTo>
                  <a:lnTo>
                    <a:pt x="822502" y="0"/>
                  </a:lnTo>
                  <a:lnTo>
                    <a:pt x="905687" y="0"/>
                  </a:lnTo>
                  <a:lnTo>
                    <a:pt x="986754" y="6360"/>
                  </a:lnTo>
                  <a:lnTo>
                    <a:pt x="1068235" y="16954"/>
                  </a:lnTo>
                  <a:lnTo>
                    <a:pt x="1147202" y="31350"/>
                  </a:lnTo>
                  <a:lnTo>
                    <a:pt x="1222331" y="52107"/>
                  </a:lnTo>
                  <a:lnTo>
                    <a:pt x="1297046" y="79206"/>
                  </a:lnTo>
                  <a:lnTo>
                    <a:pt x="1365907" y="108431"/>
                  </a:lnTo>
                  <a:lnTo>
                    <a:pt x="1430465" y="144016"/>
                  </a:lnTo>
                  <a:lnTo>
                    <a:pt x="1490892" y="181295"/>
                  </a:lnTo>
                  <a:lnTo>
                    <a:pt x="1542882" y="223223"/>
                  </a:lnTo>
                  <a:lnTo>
                    <a:pt x="1590913" y="268970"/>
                  </a:lnTo>
                  <a:lnTo>
                    <a:pt x="1632403" y="316826"/>
                  </a:lnTo>
                  <a:lnTo>
                    <a:pt x="1667866" y="368933"/>
                  </a:lnTo>
                  <a:lnTo>
                    <a:pt x="1692657" y="421023"/>
                  </a:lnTo>
                  <a:lnTo>
                    <a:pt x="1713487" y="475239"/>
                  </a:lnTo>
                  <a:lnTo>
                    <a:pt x="1723989" y="531580"/>
                  </a:lnTo>
                  <a:lnTo>
                    <a:pt x="1728120" y="585796"/>
                  </a:lnTo>
                  <a:lnTo>
                    <a:pt x="1723989" y="642120"/>
                  </a:lnTo>
                  <a:lnTo>
                    <a:pt x="1713487" y="696336"/>
                  </a:lnTo>
                  <a:lnTo>
                    <a:pt x="1692657" y="750552"/>
                  </a:lnTo>
                  <a:lnTo>
                    <a:pt x="1667866" y="804767"/>
                  </a:lnTo>
                  <a:lnTo>
                    <a:pt x="1632403" y="854749"/>
                  </a:lnTo>
                  <a:lnTo>
                    <a:pt x="1590913" y="902622"/>
                  </a:lnTo>
                  <a:lnTo>
                    <a:pt x="1542882" y="948352"/>
                  </a:lnTo>
                  <a:lnTo>
                    <a:pt x="1490892" y="990297"/>
                  </a:lnTo>
                  <a:lnTo>
                    <a:pt x="1430465" y="1029684"/>
                  </a:lnTo>
                  <a:lnTo>
                    <a:pt x="1365907" y="1063143"/>
                  </a:lnTo>
                  <a:lnTo>
                    <a:pt x="1297046" y="1094494"/>
                  </a:lnTo>
                  <a:lnTo>
                    <a:pt x="1222331" y="1119485"/>
                  </a:lnTo>
                  <a:lnTo>
                    <a:pt x="1147202" y="1140224"/>
                  </a:lnTo>
                  <a:lnTo>
                    <a:pt x="1068235" y="1156746"/>
                  </a:lnTo>
                  <a:lnTo>
                    <a:pt x="986754" y="1167341"/>
                  </a:lnTo>
                  <a:lnTo>
                    <a:pt x="905687" y="1171575"/>
                  </a:lnTo>
                  <a:lnTo>
                    <a:pt x="822502" y="1171575"/>
                  </a:lnTo>
                  <a:lnTo>
                    <a:pt x="741434" y="1167341"/>
                  </a:lnTo>
                  <a:lnTo>
                    <a:pt x="659936" y="1156746"/>
                  </a:lnTo>
                  <a:lnTo>
                    <a:pt x="580986" y="1140224"/>
                  </a:lnTo>
                  <a:lnTo>
                    <a:pt x="503723" y="1119485"/>
                  </a:lnTo>
                  <a:lnTo>
                    <a:pt x="431091" y="1094494"/>
                  </a:lnTo>
                  <a:lnTo>
                    <a:pt x="362264" y="1063143"/>
                  </a:lnTo>
                  <a:lnTo>
                    <a:pt x="297672" y="1029684"/>
                  </a:lnTo>
                  <a:lnTo>
                    <a:pt x="237297" y="990297"/>
                  </a:lnTo>
                  <a:lnTo>
                    <a:pt x="183241" y="948352"/>
                  </a:lnTo>
                  <a:lnTo>
                    <a:pt x="135537" y="902622"/>
                  </a:lnTo>
                  <a:lnTo>
                    <a:pt x="95838" y="854749"/>
                  </a:lnTo>
                  <a:lnTo>
                    <a:pt x="60374" y="804767"/>
                  </a:lnTo>
                  <a:lnTo>
                    <a:pt x="33346" y="750552"/>
                  </a:lnTo>
                  <a:lnTo>
                    <a:pt x="14770" y="696336"/>
                  </a:lnTo>
                  <a:lnTo>
                    <a:pt x="2100" y="642120"/>
                  </a:lnTo>
                  <a:lnTo>
                    <a:pt x="0" y="585796"/>
                  </a:lnTo>
                </a:path>
                <a:path w="1728470" h="1171575">
                  <a:moveTo>
                    <a:pt x="156212" y="600192"/>
                  </a:moveTo>
                  <a:lnTo>
                    <a:pt x="158330" y="560805"/>
                  </a:lnTo>
                  <a:lnTo>
                    <a:pt x="170570" y="520986"/>
                  </a:lnTo>
                  <a:lnTo>
                    <a:pt x="189576" y="483707"/>
                  </a:lnTo>
                  <a:lnTo>
                    <a:pt x="216604" y="448139"/>
                  </a:lnTo>
                  <a:lnTo>
                    <a:pt x="249951" y="412969"/>
                  </a:lnTo>
                  <a:lnTo>
                    <a:pt x="291336" y="381636"/>
                  </a:lnTo>
                  <a:lnTo>
                    <a:pt x="337353" y="352411"/>
                  </a:lnTo>
                  <a:lnTo>
                    <a:pt x="389292" y="327420"/>
                  </a:lnTo>
                  <a:lnTo>
                    <a:pt x="445449" y="306663"/>
                  </a:lnTo>
                  <a:lnTo>
                    <a:pt x="505824" y="287601"/>
                  </a:lnTo>
                  <a:lnTo>
                    <a:pt x="568316" y="275313"/>
                  </a:lnTo>
                  <a:lnTo>
                    <a:pt x="635026" y="264736"/>
                  </a:lnTo>
                  <a:lnTo>
                    <a:pt x="701736" y="260501"/>
                  </a:lnTo>
                  <a:lnTo>
                    <a:pt x="768463" y="260501"/>
                  </a:lnTo>
                  <a:lnTo>
                    <a:pt x="834742" y="264736"/>
                  </a:lnTo>
                  <a:lnTo>
                    <a:pt x="901452" y="275313"/>
                  </a:lnTo>
                  <a:lnTo>
                    <a:pt x="963944" y="287601"/>
                  </a:lnTo>
                  <a:lnTo>
                    <a:pt x="1024336" y="306663"/>
                  </a:lnTo>
                  <a:lnTo>
                    <a:pt x="1080493" y="327420"/>
                  </a:lnTo>
                  <a:lnTo>
                    <a:pt x="1132845" y="352411"/>
                  </a:lnTo>
                  <a:lnTo>
                    <a:pt x="1178431" y="381636"/>
                  </a:lnTo>
                  <a:lnTo>
                    <a:pt x="1220265" y="412969"/>
                  </a:lnTo>
                  <a:lnTo>
                    <a:pt x="1253663" y="448139"/>
                  </a:lnTo>
                  <a:lnTo>
                    <a:pt x="1280691" y="483707"/>
                  </a:lnTo>
                  <a:lnTo>
                    <a:pt x="1299284" y="520986"/>
                  </a:lnTo>
                  <a:lnTo>
                    <a:pt x="1311851" y="560805"/>
                  </a:lnTo>
                  <a:lnTo>
                    <a:pt x="1316155" y="600192"/>
                  </a:lnTo>
                  <a:lnTo>
                    <a:pt x="1311851" y="637886"/>
                  </a:lnTo>
                  <a:lnTo>
                    <a:pt x="1299284" y="677705"/>
                  </a:lnTo>
                  <a:lnTo>
                    <a:pt x="1280691" y="714984"/>
                  </a:lnTo>
                  <a:lnTo>
                    <a:pt x="1253663" y="750552"/>
                  </a:lnTo>
                  <a:lnTo>
                    <a:pt x="1220265" y="785705"/>
                  </a:lnTo>
                  <a:lnTo>
                    <a:pt x="1178431" y="817055"/>
                  </a:lnTo>
                  <a:lnTo>
                    <a:pt x="1132845" y="846280"/>
                  </a:lnTo>
                  <a:lnTo>
                    <a:pt x="1080493" y="871271"/>
                  </a:lnTo>
                  <a:lnTo>
                    <a:pt x="1024336" y="892028"/>
                  </a:lnTo>
                  <a:lnTo>
                    <a:pt x="963944" y="911090"/>
                  </a:lnTo>
                  <a:lnTo>
                    <a:pt x="901452" y="923361"/>
                  </a:lnTo>
                  <a:lnTo>
                    <a:pt x="834742" y="933955"/>
                  </a:lnTo>
                  <a:lnTo>
                    <a:pt x="768463" y="938190"/>
                  </a:lnTo>
                  <a:lnTo>
                    <a:pt x="701736" y="938190"/>
                  </a:lnTo>
                  <a:lnTo>
                    <a:pt x="635026" y="933955"/>
                  </a:lnTo>
                  <a:lnTo>
                    <a:pt x="568316" y="923361"/>
                  </a:lnTo>
                  <a:lnTo>
                    <a:pt x="505824" y="911090"/>
                  </a:lnTo>
                  <a:lnTo>
                    <a:pt x="445449" y="892028"/>
                  </a:lnTo>
                  <a:lnTo>
                    <a:pt x="389292" y="871271"/>
                  </a:lnTo>
                  <a:lnTo>
                    <a:pt x="337353" y="846280"/>
                  </a:lnTo>
                  <a:lnTo>
                    <a:pt x="291336" y="817055"/>
                  </a:lnTo>
                  <a:lnTo>
                    <a:pt x="249951" y="785705"/>
                  </a:lnTo>
                  <a:lnTo>
                    <a:pt x="216604" y="750552"/>
                  </a:lnTo>
                  <a:lnTo>
                    <a:pt x="189576" y="714984"/>
                  </a:lnTo>
                  <a:lnTo>
                    <a:pt x="170570" y="677705"/>
                  </a:lnTo>
                  <a:lnTo>
                    <a:pt x="158330" y="637886"/>
                  </a:lnTo>
                  <a:lnTo>
                    <a:pt x="156212" y="600192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613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Himpunan</a:t>
            </a:r>
            <a:r>
              <a:rPr lang="en-US" b="1" dirty="0"/>
              <a:t> Bagian (</a:t>
            </a:r>
            <a:r>
              <a:rPr lang="en-US" b="1" i="1" dirty="0"/>
              <a:t>subset</a:t>
            </a:r>
            <a:r>
              <a:rPr lang="en-US" b="1" dirty="0"/>
              <a:t>)</a:t>
            </a:r>
          </a:p>
          <a:p>
            <a:r>
              <a:rPr lang="en-ID" spc="15" dirty="0" err="1">
                <a:cs typeface="Times New Roman"/>
              </a:rPr>
              <a:t>Contoh</a:t>
            </a:r>
            <a:r>
              <a:rPr lang="en-ID" spc="15" dirty="0">
                <a:cs typeface="Times New Roman"/>
              </a:rPr>
              <a:t> 9:</a:t>
            </a:r>
          </a:p>
          <a:p>
            <a:pPr lvl="1"/>
            <a:r>
              <a:rPr lang="en-ID" spc="15" dirty="0">
                <a:cs typeface="Times New Roman"/>
              </a:rPr>
              <a:t>{1, 2, 3}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{1, 2, 3, 4, 5}</a:t>
            </a:r>
          </a:p>
          <a:p>
            <a:pPr lvl="1"/>
            <a:r>
              <a:rPr lang="en-ID" spc="15" dirty="0">
                <a:cs typeface="Times New Roman"/>
              </a:rPr>
              <a:t>{1, 2, 3}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{1, 2, 3}</a:t>
            </a:r>
          </a:p>
          <a:p>
            <a:pPr lvl="1"/>
            <a:r>
              <a:rPr lang="en-ID" i="1" spc="15" dirty="0">
                <a:cs typeface="Times New Roman"/>
              </a:rPr>
              <a:t>N</a:t>
            </a:r>
            <a:r>
              <a:rPr lang="en-ID" spc="15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Z</a:t>
            </a:r>
            <a:r>
              <a:rPr lang="en-ID" spc="15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R</a:t>
            </a:r>
            <a:r>
              <a:rPr lang="en-ID" spc="15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C</a:t>
            </a:r>
          </a:p>
          <a:p>
            <a:pPr lvl="1"/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{3, 9},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= {5, 9, 1, 3},	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?		(</a:t>
            </a:r>
            <a:r>
              <a:rPr lang="en-ID" spc="15" dirty="0" err="1">
                <a:cs typeface="Times New Roman"/>
              </a:rPr>
              <a:t>benar</a:t>
            </a:r>
            <a:r>
              <a:rPr lang="en-ID" spc="15" dirty="0">
                <a:cs typeface="Times New Roman"/>
              </a:rPr>
              <a:t>)</a:t>
            </a:r>
          </a:p>
          <a:p>
            <a:pPr lvl="1"/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{3, 3, 3, 9},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= {5, 9, 1, 3},	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?		(</a:t>
            </a:r>
            <a:r>
              <a:rPr lang="en-ID" spc="15" dirty="0" err="1">
                <a:cs typeface="Times New Roman"/>
              </a:rPr>
              <a:t>benar</a:t>
            </a:r>
            <a:r>
              <a:rPr lang="en-ID" spc="15" dirty="0">
                <a:cs typeface="Times New Roman"/>
              </a:rPr>
              <a:t>)</a:t>
            </a:r>
          </a:p>
          <a:p>
            <a:pPr lvl="1"/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{1, 2, 3},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= {2, 3, 4},	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?		(salah)</a:t>
            </a:r>
          </a:p>
          <a:p>
            <a:pPr lvl="1"/>
            <a:endParaRPr lang="en-ID" spc="15" dirty="0">
              <a:cs typeface="Times New Roman"/>
            </a:endParaRPr>
          </a:p>
          <a:p>
            <a:pPr lvl="1"/>
            <a:endParaRPr lang="en-ID" spc="15" dirty="0">
              <a:cs typeface="Times New Roman"/>
            </a:endParaRPr>
          </a:p>
          <a:p>
            <a:pPr lvl="1"/>
            <a:endParaRPr lang="en-ID" spc="15" dirty="0">
              <a:cs typeface="Times New Roman"/>
            </a:endParaRPr>
          </a:p>
          <a:p>
            <a:pPr lvl="1"/>
            <a:endParaRPr lang="en-ID" spc="15" dirty="0">
              <a:cs typeface="Times New Roman"/>
            </a:endParaRPr>
          </a:p>
          <a:p>
            <a:pPr lvl="1"/>
            <a:endParaRPr lang="en-ID" spc="15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419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Himpunan</a:t>
            </a:r>
            <a:r>
              <a:rPr lang="en-US" b="1" dirty="0"/>
              <a:t> Bagian (</a:t>
            </a:r>
            <a:r>
              <a:rPr lang="en-US" b="1" i="1" dirty="0"/>
              <a:t>subset</a:t>
            </a:r>
            <a:r>
              <a:rPr lang="en-US" b="1" dirty="0"/>
              <a:t>)</a:t>
            </a:r>
          </a:p>
          <a:p>
            <a:r>
              <a:rPr lang="en-ID" spc="15" dirty="0" err="1">
                <a:cs typeface="Times New Roman"/>
              </a:rPr>
              <a:t>Perhatikan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bahwa</a:t>
            </a:r>
            <a:r>
              <a:rPr lang="en-ID" spc="15" dirty="0">
                <a:cs typeface="Times New Roman"/>
              </a:rPr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⊂</a:t>
            </a:r>
            <a:r>
              <a:rPr lang="en-US" dirty="0"/>
              <a:t> </a:t>
            </a:r>
            <a:r>
              <a:rPr lang="en-US" i="1" dirty="0"/>
              <a:t>B</a:t>
            </a:r>
            <a:endParaRPr lang="en-ID" dirty="0"/>
          </a:p>
          <a:p>
            <a:pPr lvl="0"/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⊂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ID" spc="15" dirty="0">
                <a:cs typeface="Times New Roman"/>
              </a:rPr>
              <a:t>≠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</a:t>
            </a:r>
            <a:endParaRPr lang="en-ID" dirty="0"/>
          </a:p>
          <a:p>
            <a:pPr lvl="1"/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(</a:t>
            </a:r>
            <a:r>
              <a:rPr lang="en-US" i="1" dirty="0"/>
              <a:t>proper subset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 </a:t>
            </a:r>
            <a:endParaRPr lang="en-ID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 10: {1} dan {2, 3}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i="1" dirty="0"/>
              <a:t>proper subset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{1, 2, 3}</a:t>
            </a:r>
          </a:p>
          <a:p>
            <a:pPr lvl="1"/>
            <a:r>
              <a:rPr lang="en-ID" dirty="0"/>
              <a:t>Jadi, {1} </a:t>
            </a:r>
            <a:r>
              <a:rPr lang="en-US" dirty="0">
                <a:sym typeface="Symbol" pitchFamily="2" charset="2"/>
              </a:rPr>
              <a:t>⊂ {1, 2, 3}, {2, 3} ⊂ {1, 2, 3}</a:t>
            </a:r>
            <a:endParaRPr lang="en-ID" dirty="0"/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(</a:t>
            </a:r>
            <a:r>
              <a:rPr lang="en-US" i="1" dirty="0"/>
              <a:t>subset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 11: {1, 2, 3} </a:t>
            </a:r>
            <a:r>
              <a:rPr lang="en-ID" spc="-5" dirty="0">
                <a:cs typeface="Symbol"/>
              </a:rPr>
              <a:t>⊆</a:t>
            </a:r>
            <a:r>
              <a:rPr lang="en-US" dirty="0"/>
              <a:t> {1, 2, 3} </a:t>
            </a:r>
            <a:endParaRPr lang="en-ID" dirty="0"/>
          </a:p>
          <a:p>
            <a:pPr lvl="1"/>
            <a:endParaRPr lang="en-ID" spc="15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43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/>
              <a:t>Himpunan</a:t>
            </a:r>
            <a:r>
              <a:rPr lang="en-US" b="1" dirty="0"/>
              <a:t> yang Sama</a:t>
            </a:r>
          </a:p>
          <a:p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jika</a:t>
            </a:r>
            <a:r>
              <a:rPr lang="en-ID" spc="15" dirty="0">
                <a:cs typeface="Times New Roman"/>
              </a:rPr>
              <a:t> dan </a:t>
            </a:r>
            <a:r>
              <a:rPr lang="en-ID" spc="15" dirty="0" err="1">
                <a:cs typeface="Times New Roman"/>
              </a:rPr>
              <a:t>hanya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jika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setiap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elemen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merupakan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elemen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dan </a:t>
            </a:r>
            <a:r>
              <a:rPr lang="en-ID" spc="15" dirty="0" err="1">
                <a:cs typeface="Times New Roman"/>
              </a:rPr>
              <a:t>sebaliknya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setiap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elemen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merupakan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elemen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</a:p>
          <a:p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jika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adalah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himpunan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bagian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dari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dan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 </a:t>
            </a:r>
            <a:r>
              <a:rPr lang="en-ID" spc="15" dirty="0" err="1">
                <a:cs typeface="Times New Roman"/>
              </a:rPr>
              <a:t>adalah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himpunan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bagian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dari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. Jika </a:t>
            </a:r>
            <a:r>
              <a:rPr lang="en-ID" spc="15" dirty="0" err="1">
                <a:cs typeface="Times New Roman"/>
              </a:rPr>
              <a:t>tidak</a:t>
            </a:r>
            <a:r>
              <a:rPr lang="en-ID" spc="15" dirty="0">
                <a:cs typeface="Times New Roman"/>
              </a:rPr>
              <a:t> </a:t>
            </a:r>
            <a:r>
              <a:rPr lang="en-ID" spc="15" dirty="0" err="1">
                <a:cs typeface="Times New Roman"/>
              </a:rPr>
              <a:t>demikian</a:t>
            </a:r>
            <a:r>
              <a:rPr lang="en-ID" spc="15" dirty="0">
                <a:cs typeface="Times New Roman"/>
              </a:rPr>
              <a:t>,  </a:t>
            </a:r>
            <a:r>
              <a:rPr lang="en-ID" spc="15" dirty="0" err="1">
                <a:cs typeface="Times New Roman"/>
              </a:rPr>
              <a:t>maka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≠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</a:t>
            </a:r>
          </a:p>
          <a:p>
            <a:r>
              <a:rPr lang="en-ID" spc="40" dirty="0" err="1">
                <a:cs typeface="Times New Roman"/>
              </a:rPr>
              <a:t>Notasi</a:t>
            </a:r>
            <a:r>
              <a:rPr lang="en-ID" spc="40" dirty="0">
                <a:cs typeface="Times New Roman"/>
              </a:rPr>
              <a:t> </a:t>
            </a:r>
            <a:r>
              <a:rPr lang="en-ID" spc="30" dirty="0">
                <a:cs typeface="Times New Roman"/>
              </a:rPr>
              <a:t>: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</a:t>
            </a:r>
            <a:r>
              <a:rPr lang="en-ID" spc="65" dirty="0">
                <a:cs typeface="Times New Roman"/>
              </a:rPr>
              <a:t>=</a:t>
            </a:r>
            <a:r>
              <a:rPr lang="en-ID" spc="30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70" dirty="0">
                <a:cs typeface="Times New Roman"/>
              </a:rPr>
              <a:t> ↔︎ ︎</a:t>
            </a:r>
            <a:r>
              <a:rPr lang="en-ID" i="1" spc="15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B</a:t>
            </a:r>
            <a:r>
              <a:rPr lang="en-ID" dirty="0">
                <a:cs typeface="Times New Roman"/>
              </a:rPr>
              <a:t> </a:t>
            </a:r>
            <a:r>
              <a:rPr lang="en-ID" spc="55" dirty="0">
                <a:cs typeface="Times New Roman"/>
              </a:rPr>
              <a:t>dan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70" dirty="0">
                <a:cs typeface="Times New Roman"/>
              </a:rPr>
              <a:t> </a:t>
            </a:r>
            <a:r>
              <a:rPr lang="en-ID" spc="-5" dirty="0">
                <a:cs typeface="Symbol"/>
              </a:rPr>
              <a:t>⊆</a:t>
            </a:r>
            <a:r>
              <a:rPr lang="en-ID" spc="-229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</a:p>
          <a:p>
            <a:endParaRPr lang="en-ID" spc="15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81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816A-D94F-FD48-9B5C-215BC89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Bahasan</a:t>
            </a:r>
            <a:r>
              <a:rPr lang="en-US" b="1" dirty="0"/>
              <a:t> </a:t>
            </a:r>
            <a:r>
              <a:rPr lang="en-US" b="1" dirty="0" err="1"/>
              <a:t>Materi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D2B5-B94C-A040-B843-6829B876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</a:p>
          <a:p>
            <a:r>
              <a:rPr lang="en-US" dirty="0" err="1"/>
              <a:t>Terminologi</a:t>
            </a:r>
            <a:endParaRPr lang="en-US" dirty="0"/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  <a:p>
            <a:r>
              <a:rPr lang="en-US" dirty="0"/>
              <a:t>Hukum-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Inklusi-Eksklusi</a:t>
            </a:r>
            <a:endParaRPr lang="en-US" dirty="0"/>
          </a:p>
          <a:p>
            <a:r>
              <a:rPr lang="en-US" dirty="0"/>
              <a:t>Latihan </a:t>
            </a:r>
          </a:p>
        </p:txBody>
      </p:sp>
    </p:spTree>
    <p:extLst>
      <p:ext uri="{BB962C8B-B14F-4D97-AF65-F5344CB8AC3E}">
        <p14:creationId xmlns:p14="http://schemas.microsoft.com/office/powerpoint/2010/main" val="378843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/>
              <a:t>Himpunan</a:t>
            </a:r>
            <a:r>
              <a:rPr lang="en-US" b="1" dirty="0"/>
              <a:t> yang Sama</a:t>
            </a:r>
          </a:p>
          <a:p>
            <a:r>
              <a:rPr lang="en-ID" spc="15" dirty="0" err="1">
                <a:cs typeface="Times New Roman"/>
              </a:rPr>
              <a:t>Contoh</a:t>
            </a:r>
            <a:r>
              <a:rPr lang="en-ID" spc="15" dirty="0">
                <a:cs typeface="Times New Roman"/>
              </a:rPr>
              <a:t> 12:</a:t>
            </a:r>
          </a:p>
          <a:p>
            <a:pPr lvl="1"/>
            <a:r>
              <a:rPr lang="en-ID" spc="15" dirty="0">
                <a:cs typeface="Times New Roman"/>
              </a:rPr>
              <a:t>Jika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{0, 1} dan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= {</a:t>
            </a:r>
            <a:r>
              <a:rPr lang="en-ID" i="1" spc="15" dirty="0">
                <a:cs typeface="Times New Roman"/>
              </a:rPr>
              <a:t>x</a:t>
            </a:r>
            <a:r>
              <a:rPr lang="en-ID" spc="15" dirty="0">
                <a:cs typeface="Times New Roman"/>
              </a:rPr>
              <a:t> | </a:t>
            </a:r>
            <a:r>
              <a:rPr lang="en-ID" i="1" spc="15" dirty="0">
                <a:cs typeface="Times New Roman"/>
              </a:rPr>
              <a:t>x</a:t>
            </a:r>
            <a:r>
              <a:rPr lang="en-ID" spc="15" dirty="0">
                <a:cs typeface="Times New Roman"/>
              </a:rPr>
              <a:t> (</a:t>
            </a:r>
            <a:r>
              <a:rPr lang="en-ID" i="1" spc="15" dirty="0">
                <a:cs typeface="Times New Roman"/>
              </a:rPr>
              <a:t>x</a:t>
            </a:r>
            <a:r>
              <a:rPr lang="en-ID" spc="15" dirty="0">
                <a:cs typeface="Times New Roman"/>
              </a:rPr>
              <a:t> - 1) = 0}, </a:t>
            </a:r>
            <a:r>
              <a:rPr lang="en-ID" spc="15" dirty="0" err="1">
                <a:cs typeface="Times New Roman"/>
              </a:rPr>
              <a:t>maka</a:t>
            </a:r>
            <a:r>
              <a:rPr lang="en-ID" i="1" spc="15" dirty="0">
                <a:cs typeface="Times New Roman"/>
              </a:rPr>
              <a:t> A</a:t>
            </a:r>
            <a:r>
              <a:rPr lang="en-ID" spc="15" dirty="0">
                <a:cs typeface="Times New Roman"/>
              </a:rPr>
              <a:t> = </a:t>
            </a:r>
            <a:r>
              <a:rPr lang="en-ID" i="1" spc="15" dirty="0">
                <a:cs typeface="Times New Roman"/>
              </a:rPr>
              <a:t>B</a:t>
            </a:r>
          </a:p>
          <a:p>
            <a:pPr lvl="1"/>
            <a:r>
              <a:rPr lang="en-ID" spc="15" dirty="0">
                <a:cs typeface="Times New Roman"/>
              </a:rPr>
              <a:t>Jika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{3, 5, 8} dan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= {5, 3, 8}, </a:t>
            </a:r>
            <a:r>
              <a:rPr lang="en-ID" spc="15" dirty="0" err="1">
                <a:cs typeface="Times New Roman"/>
              </a:rPr>
              <a:t>maka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</a:t>
            </a:r>
            <a:r>
              <a:rPr lang="en-ID" i="1" spc="15" dirty="0">
                <a:cs typeface="Times New Roman"/>
              </a:rPr>
              <a:t>B</a:t>
            </a:r>
          </a:p>
          <a:p>
            <a:pPr lvl="1"/>
            <a:r>
              <a:rPr lang="en-ID" spc="15" dirty="0">
                <a:cs typeface="Times New Roman"/>
              </a:rPr>
              <a:t>Jika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{3, 5, 8, 5} dan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= {3, 8}, </a:t>
            </a:r>
            <a:r>
              <a:rPr lang="en-ID" spc="15" dirty="0" err="1">
                <a:cs typeface="Times New Roman"/>
              </a:rPr>
              <a:t>maka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≠ </a:t>
            </a:r>
            <a:r>
              <a:rPr lang="en-ID" i="1" spc="15" dirty="0">
                <a:cs typeface="Times New Roman"/>
              </a:rPr>
              <a:t>B</a:t>
            </a:r>
          </a:p>
          <a:p>
            <a:pPr lvl="1"/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= {</a:t>
            </a:r>
            <a:r>
              <a:rPr lang="en-ID" spc="15" dirty="0" err="1">
                <a:cs typeface="Times New Roman"/>
              </a:rPr>
              <a:t>anjing</a:t>
            </a:r>
            <a:r>
              <a:rPr lang="en-ID" spc="15" dirty="0">
                <a:cs typeface="Times New Roman"/>
              </a:rPr>
              <a:t>, </a:t>
            </a:r>
            <a:r>
              <a:rPr lang="en-ID" spc="15" dirty="0" err="1">
                <a:cs typeface="Times New Roman"/>
              </a:rPr>
              <a:t>kucing</a:t>
            </a:r>
            <a:r>
              <a:rPr lang="en-ID" spc="15" dirty="0">
                <a:cs typeface="Times New Roman"/>
              </a:rPr>
              <a:t>, </a:t>
            </a:r>
            <a:r>
              <a:rPr lang="en-ID" spc="15" dirty="0" err="1">
                <a:cs typeface="Times New Roman"/>
              </a:rPr>
              <a:t>kuda</a:t>
            </a:r>
            <a:r>
              <a:rPr lang="en-ID" spc="15" dirty="0">
                <a:cs typeface="Times New Roman"/>
              </a:rPr>
              <a:t>}, </a:t>
            </a:r>
            <a:r>
              <a:rPr lang="en-ID" i="1" spc="15" dirty="0">
                <a:cs typeface="Times New Roman"/>
              </a:rPr>
              <a:t>B</a:t>
            </a:r>
            <a:r>
              <a:rPr lang="en-ID" spc="15" dirty="0">
                <a:cs typeface="Times New Roman"/>
              </a:rPr>
              <a:t> = {</a:t>
            </a:r>
            <a:r>
              <a:rPr lang="en-ID" spc="15" dirty="0" err="1">
                <a:cs typeface="Times New Roman"/>
              </a:rPr>
              <a:t>kucing</a:t>
            </a:r>
            <a:r>
              <a:rPr lang="en-ID" spc="15" dirty="0">
                <a:cs typeface="Times New Roman"/>
              </a:rPr>
              <a:t>, </a:t>
            </a:r>
            <a:r>
              <a:rPr lang="en-ID" spc="15" dirty="0" err="1">
                <a:cs typeface="Times New Roman"/>
              </a:rPr>
              <a:t>kuda</a:t>
            </a:r>
            <a:r>
              <a:rPr lang="en-ID" spc="15" dirty="0">
                <a:cs typeface="Times New Roman"/>
              </a:rPr>
              <a:t>, </a:t>
            </a:r>
            <a:r>
              <a:rPr lang="en-ID" spc="15" dirty="0" err="1">
                <a:cs typeface="Times New Roman"/>
              </a:rPr>
              <a:t>tupai</a:t>
            </a:r>
            <a:r>
              <a:rPr lang="en-ID" spc="15" dirty="0">
                <a:cs typeface="Times New Roman"/>
              </a:rPr>
              <a:t>, </a:t>
            </a:r>
            <a:r>
              <a:rPr lang="en-ID" spc="15" dirty="0" err="1">
                <a:cs typeface="Times New Roman"/>
              </a:rPr>
              <a:t>anjing</a:t>
            </a:r>
            <a:r>
              <a:rPr lang="en-ID" spc="15" dirty="0">
                <a:cs typeface="Times New Roman"/>
              </a:rPr>
              <a:t>}, </a:t>
            </a:r>
            <a:r>
              <a:rPr lang="en-ID" spc="15" dirty="0" err="1">
                <a:cs typeface="Times New Roman"/>
              </a:rPr>
              <a:t>maka</a:t>
            </a:r>
            <a:r>
              <a:rPr lang="en-ID" spc="15" dirty="0">
                <a:cs typeface="Times New Roman"/>
              </a:rPr>
              <a:t> </a:t>
            </a:r>
            <a:r>
              <a:rPr lang="en-ID" i="1" spc="15" dirty="0">
                <a:cs typeface="Times New Roman"/>
              </a:rPr>
              <a:t>A</a:t>
            </a:r>
            <a:r>
              <a:rPr lang="en-ID" spc="15" dirty="0">
                <a:cs typeface="Times New Roman"/>
              </a:rPr>
              <a:t> ≠ </a:t>
            </a:r>
            <a:r>
              <a:rPr lang="en-ID" i="1" spc="15" dirty="0">
                <a:cs typeface="Times New Roman"/>
              </a:rPr>
              <a:t>B</a:t>
            </a:r>
          </a:p>
          <a:p>
            <a:endParaRPr lang="en-ID" spc="15" dirty="0">
              <a:cs typeface="Times New Roman"/>
            </a:endParaRPr>
          </a:p>
          <a:p>
            <a:endParaRPr lang="en-ID" dirty="0">
              <a:cs typeface="Times New Roman"/>
            </a:endParaRPr>
          </a:p>
          <a:p>
            <a:endParaRPr lang="en-ID" spc="15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4071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/>
              <a:t>Himpunan</a:t>
            </a:r>
            <a:r>
              <a:rPr lang="en-US" b="1" dirty="0"/>
              <a:t> yang Sama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dan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aksioma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ID" dirty="0"/>
          </a:p>
          <a:p>
            <a:pPr marL="914389" lvl="1" indent="-457200">
              <a:buFont typeface="+mj-lt"/>
              <a:buAutoNum type="alphaLcParenR"/>
            </a:pPr>
            <a:r>
              <a:rPr lang="pl-PL" i="1" dirty="0"/>
              <a:t>A</a:t>
            </a:r>
            <a:r>
              <a:rPr lang="pl-PL" dirty="0"/>
              <a:t> = </a:t>
            </a:r>
            <a:r>
              <a:rPr lang="pl-PL" i="1" dirty="0"/>
              <a:t>A</a:t>
            </a:r>
            <a:r>
              <a:rPr lang="pl-PL" dirty="0"/>
              <a:t>, </a:t>
            </a:r>
            <a:r>
              <a:rPr lang="pl-PL" i="1" dirty="0"/>
              <a:t>B</a:t>
            </a:r>
            <a:r>
              <a:rPr lang="pl-PL" dirty="0"/>
              <a:t> = </a:t>
            </a:r>
            <a:r>
              <a:rPr lang="pl-PL" i="1" dirty="0"/>
              <a:t>B</a:t>
            </a:r>
            <a:r>
              <a:rPr lang="pl-PL" dirty="0"/>
              <a:t>, dan </a:t>
            </a:r>
            <a:r>
              <a:rPr lang="pl-PL" i="1" dirty="0"/>
              <a:t>C</a:t>
            </a:r>
            <a:r>
              <a:rPr lang="pl-PL" dirty="0"/>
              <a:t> = </a:t>
            </a:r>
            <a:r>
              <a:rPr lang="pl-PL" i="1" dirty="0"/>
              <a:t>C</a:t>
            </a:r>
            <a:r>
              <a:rPr lang="pl-PL" dirty="0"/>
              <a:t>     </a:t>
            </a:r>
            <a:endParaRPr lang="en-ID" dirty="0"/>
          </a:p>
          <a:p>
            <a:pPr marL="914389" lvl="1" indent="-457200">
              <a:buFont typeface="+mj-lt"/>
              <a:buAutoNum type="alphaLcParenR"/>
            </a:pPr>
            <a:r>
              <a:rPr lang="pl-PL" dirty="0" err="1"/>
              <a:t>jika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</a:t>
            </a:r>
            <a:r>
              <a:rPr lang="pl-PL" i="1" dirty="0"/>
              <a:t>B</a:t>
            </a:r>
            <a:r>
              <a:rPr lang="pl-PL" dirty="0"/>
              <a:t>, </a:t>
            </a:r>
            <a:r>
              <a:rPr lang="pl-PL" dirty="0" err="1"/>
              <a:t>maka</a:t>
            </a:r>
            <a:r>
              <a:rPr lang="pl-PL" dirty="0"/>
              <a:t> </a:t>
            </a:r>
            <a:r>
              <a:rPr lang="pl-PL" i="1" dirty="0"/>
              <a:t>B</a:t>
            </a:r>
            <a:r>
              <a:rPr lang="pl-PL" dirty="0"/>
              <a:t> = </a:t>
            </a:r>
            <a:r>
              <a:rPr lang="pl-PL" i="1" dirty="0"/>
              <a:t>A</a:t>
            </a:r>
            <a:endParaRPr lang="en-ID" i="1" dirty="0"/>
          </a:p>
          <a:p>
            <a:pPr marL="914389" lvl="1" indent="-457200">
              <a:buFont typeface="+mj-lt"/>
              <a:buAutoNum type="alphaLcParenR"/>
            </a:pPr>
            <a:r>
              <a:rPr lang="pl-PL" dirty="0" err="1"/>
              <a:t>jika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</a:t>
            </a:r>
            <a:r>
              <a:rPr lang="pl-PL" i="1" dirty="0"/>
              <a:t>B</a:t>
            </a:r>
            <a:r>
              <a:rPr lang="pl-PL" dirty="0"/>
              <a:t> dan </a:t>
            </a:r>
            <a:r>
              <a:rPr lang="pl-PL" i="1" dirty="0"/>
              <a:t>B</a:t>
            </a:r>
            <a:r>
              <a:rPr lang="pl-PL" dirty="0"/>
              <a:t> = </a:t>
            </a:r>
            <a:r>
              <a:rPr lang="pl-PL" i="1" dirty="0"/>
              <a:t>C</a:t>
            </a:r>
            <a:r>
              <a:rPr lang="pl-PL" dirty="0"/>
              <a:t>, </a:t>
            </a:r>
            <a:r>
              <a:rPr lang="pl-PL" dirty="0" err="1"/>
              <a:t>maka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C</a:t>
            </a:r>
            <a:endParaRPr lang="en-ID" dirty="0"/>
          </a:p>
          <a:p>
            <a:endParaRPr lang="en-ID" dirty="0">
              <a:cs typeface="Times New Roman"/>
            </a:endParaRPr>
          </a:p>
          <a:p>
            <a:endParaRPr lang="en-ID" spc="15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1292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 err="1"/>
              <a:t>Himpunan</a:t>
            </a:r>
            <a:r>
              <a:rPr lang="en-US" b="1" dirty="0"/>
              <a:t> yang </a:t>
            </a:r>
            <a:r>
              <a:rPr lang="en-US" b="1" dirty="0" err="1"/>
              <a:t>Ekivalen</a:t>
            </a:r>
            <a:endParaRPr lang="en-US" b="1" dirty="0"/>
          </a:p>
          <a:p>
            <a:pPr lvl="0"/>
            <a:r>
              <a:rPr lang="en-US" dirty="0" err="1"/>
              <a:t>Himpunan</a:t>
            </a:r>
            <a:r>
              <a:rPr lang="en-US" dirty="0"/>
              <a:t> A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ekivalen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B </a:t>
            </a:r>
            <a:r>
              <a:rPr lang="en-US" dirty="0" err="1"/>
              <a:t>jika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kardinal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 </a:t>
            </a:r>
            <a:endParaRPr lang="en-ID" dirty="0"/>
          </a:p>
          <a:p>
            <a:pPr lvl="0"/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~ </a:t>
            </a:r>
            <a:r>
              <a:rPr lang="en-US" i="1" dirty="0"/>
              <a:t>B</a:t>
            </a:r>
            <a:r>
              <a:rPr lang="en-US" dirty="0"/>
              <a:t>  </a:t>
            </a:r>
            <a:r>
              <a:rPr lang="en-ID" spc="70" dirty="0">
                <a:cs typeface="Times New Roman"/>
              </a:rPr>
              <a:t>↔</a:t>
            </a:r>
            <a:r>
              <a:rPr lang="en-US" dirty="0"/>
              <a:t> |</a:t>
            </a:r>
            <a:r>
              <a:rPr lang="en-US" i="1" dirty="0"/>
              <a:t>A</a:t>
            </a:r>
            <a:r>
              <a:rPr lang="en-US" dirty="0"/>
              <a:t>| = </a:t>
            </a:r>
            <a:r>
              <a:rPr lang="en-US" dirty="0">
                <a:sym typeface="Symbol" pitchFamily="2" charset="2"/>
              </a:rPr>
              <a:t>|</a:t>
            </a:r>
            <a:r>
              <a:rPr lang="en-US" i="1" dirty="0">
                <a:sym typeface="Symbol" pitchFamily="2" charset="2"/>
              </a:rPr>
              <a:t>B</a:t>
            </a:r>
            <a:r>
              <a:rPr lang="en-US" dirty="0">
                <a:sym typeface="Symbol" pitchFamily="2" charset="2"/>
              </a:rPr>
              <a:t>|</a:t>
            </a:r>
            <a:endParaRPr lang="en-ID" dirty="0"/>
          </a:p>
          <a:p>
            <a:r>
              <a:rPr lang="en-US" dirty="0" err="1"/>
              <a:t>Contoh</a:t>
            </a:r>
            <a:r>
              <a:rPr lang="en-US" dirty="0"/>
              <a:t> 13</a:t>
            </a:r>
            <a:r>
              <a:rPr lang="id-ID" b="1" dirty="0"/>
              <a:t>:</a:t>
            </a:r>
            <a:endParaRPr lang="en-ID" dirty="0"/>
          </a:p>
          <a:p>
            <a:pPr lvl="1"/>
            <a:r>
              <a:rPr lang="id-ID" dirty="0"/>
              <a:t>Misalkan </a:t>
            </a:r>
            <a:r>
              <a:rPr lang="id-ID" i="1" dirty="0" err="1"/>
              <a:t>A</a:t>
            </a:r>
            <a:r>
              <a:rPr lang="id-ID" dirty="0"/>
              <a:t> = {1, 3, 5, 7} dan </a:t>
            </a:r>
            <a:r>
              <a:rPr lang="id-ID" i="1" dirty="0" err="1"/>
              <a:t>B</a:t>
            </a:r>
            <a:r>
              <a:rPr lang="id-ID" dirty="0"/>
              <a:t> = {</a:t>
            </a:r>
            <a:r>
              <a:rPr lang="id-ID" i="1" dirty="0" err="1"/>
              <a:t>a</a:t>
            </a:r>
            <a:r>
              <a:rPr lang="id-ID" dirty="0"/>
              <a:t>, </a:t>
            </a:r>
            <a:r>
              <a:rPr lang="id-ID" i="1" dirty="0" err="1"/>
              <a:t>b</a:t>
            </a:r>
            <a:r>
              <a:rPr lang="id-ID" dirty="0"/>
              <a:t>, </a:t>
            </a:r>
            <a:r>
              <a:rPr lang="id-ID" i="1" dirty="0"/>
              <a:t>c</a:t>
            </a:r>
            <a:r>
              <a:rPr lang="id-ID" dirty="0"/>
              <a:t>, </a:t>
            </a:r>
            <a:r>
              <a:rPr lang="id-ID" i="1" dirty="0"/>
              <a:t>d</a:t>
            </a:r>
            <a:r>
              <a:rPr lang="id-ID" dirty="0"/>
              <a:t>}, maka </a:t>
            </a:r>
            <a:r>
              <a:rPr lang="en-US" i="1" dirty="0"/>
              <a:t>A</a:t>
            </a:r>
            <a:r>
              <a:rPr lang="en-US" dirty="0"/>
              <a:t> ~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|</a:t>
            </a:r>
            <a:r>
              <a:rPr lang="en-US" i="1" dirty="0">
                <a:sym typeface="Symbol" pitchFamily="2" charset="2"/>
              </a:rPr>
              <a:t>A</a:t>
            </a:r>
            <a:r>
              <a:rPr lang="en-US" dirty="0">
                <a:sym typeface="Symbol" pitchFamily="2" charset="2"/>
              </a:rPr>
              <a:t>|</a:t>
            </a:r>
            <a:r>
              <a:rPr lang="en-US" dirty="0"/>
              <a:t> = </a:t>
            </a:r>
            <a:r>
              <a:rPr lang="en-US" dirty="0">
                <a:sym typeface="Symbol" pitchFamily="2" charset="2"/>
              </a:rPr>
              <a:t>|</a:t>
            </a:r>
            <a:r>
              <a:rPr lang="en-US" i="1" dirty="0">
                <a:sym typeface="Symbol" pitchFamily="2" charset="2"/>
              </a:rPr>
              <a:t>B</a:t>
            </a:r>
            <a:r>
              <a:rPr lang="en-US" dirty="0">
                <a:sym typeface="Symbol" pitchFamily="2" charset="2"/>
              </a:rPr>
              <a:t>|</a:t>
            </a:r>
            <a:r>
              <a:rPr lang="en-US" dirty="0"/>
              <a:t> = 4	            </a:t>
            </a:r>
            <a:endParaRPr lang="en-ID" dirty="0"/>
          </a:p>
          <a:p>
            <a:endParaRPr lang="en-ID" dirty="0"/>
          </a:p>
          <a:p>
            <a:endParaRPr lang="en-ID" dirty="0">
              <a:cs typeface="Times New Roman"/>
            </a:endParaRPr>
          </a:p>
          <a:p>
            <a:endParaRPr lang="en-ID" spc="15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984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 err="1"/>
              <a:t>Himpunan</a:t>
            </a:r>
            <a:r>
              <a:rPr lang="en-US" b="1" dirty="0"/>
              <a:t> </a:t>
            </a:r>
            <a:r>
              <a:rPr lang="en-US" b="1" dirty="0" err="1"/>
              <a:t>Saling</a:t>
            </a:r>
            <a:r>
              <a:rPr lang="en-US" b="1" dirty="0"/>
              <a:t> Lepas</a:t>
            </a:r>
          </a:p>
          <a:p>
            <a:pPr lvl="0"/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i="1" dirty="0"/>
              <a:t>A</a:t>
            </a:r>
            <a:r>
              <a:rPr lang="en-ID" dirty="0"/>
              <a:t> dan </a:t>
            </a:r>
            <a:r>
              <a:rPr lang="en-ID" i="1" dirty="0"/>
              <a:t>B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lepas</a:t>
            </a:r>
            <a:r>
              <a:rPr lang="en-ID" dirty="0"/>
              <a:t> (</a:t>
            </a:r>
            <a:r>
              <a:rPr lang="en-ID" i="1" dirty="0"/>
              <a:t>disjoint</a:t>
            </a:r>
            <a:r>
              <a:rPr lang="en-ID" dirty="0"/>
              <a:t>)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sama</a:t>
            </a:r>
            <a:endParaRPr lang="en-ID" dirty="0"/>
          </a:p>
          <a:p>
            <a:pPr lvl="0"/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// </a:t>
            </a:r>
            <a:r>
              <a:rPr lang="en-US" i="1" dirty="0"/>
              <a:t>B</a:t>
            </a:r>
          </a:p>
          <a:p>
            <a:pPr lvl="0"/>
            <a:r>
              <a:rPr lang="en-US" dirty="0"/>
              <a:t>Diagram Venn: </a:t>
            </a:r>
          </a:p>
          <a:p>
            <a:pPr lvl="0"/>
            <a:endParaRPr lang="en-US" dirty="0"/>
          </a:p>
          <a:p>
            <a:pPr lvl="0"/>
            <a:endParaRPr lang="en-ID" dirty="0"/>
          </a:p>
          <a:p>
            <a:pPr lvl="0"/>
            <a:r>
              <a:rPr lang="en-US" dirty="0" err="1"/>
              <a:t>Contoh</a:t>
            </a:r>
            <a:r>
              <a:rPr lang="en-US" dirty="0"/>
              <a:t> 14:</a:t>
            </a:r>
          </a:p>
          <a:p>
            <a:pPr lvl="1"/>
            <a:r>
              <a:rPr lang="en-US" dirty="0"/>
              <a:t>Jika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x </a:t>
            </a:r>
            <a:r>
              <a:rPr lang="en-ID" dirty="0">
                <a:latin typeface="Symbol"/>
                <a:cs typeface="Symbol"/>
              </a:rPr>
              <a:t>∈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 &lt; 8} dan </a:t>
            </a:r>
            <a:r>
              <a:rPr lang="en-US" i="1" dirty="0"/>
              <a:t>B</a:t>
            </a:r>
            <a:r>
              <a:rPr lang="en-US" dirty="0"/>
              <a:t> = {10, 20, 30, ... },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// </a:t>
            </a:r>
            <a:r>
              <a:rPr lang="en-US" i="1" dirty="0"/>
              <a:t>B</a:t>
            </a:r>
            <a:r>
              <a:rPr lang="en-US" dirty="0"/>
              <a:t>.		</a:t>
            </a:r>
            <a:endParaRPr lang="en-ID" dirty="0"/>
          </a:p>
          <a:p>
            <a:pPr lvl="0"/>
            <a:endParaRPr lang="en-ID" dirty="0"/>
          </a:p>
          <a:p>
            <a:endParaRPr lang="en-ID" spc="15" dirty="0">
              <a:cs typeface="Times New Roman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07ED3D-5DF6-2340-BF47-CE399004AE43}"/>
              </a:ext>
            </a:extLst>
          </p:cNvPr>
          <p:cNvGrpSpPr/>
          <p:nvPr/>
        </p:nvGrpSpPr>
        <p:grpSpPr>
          <a:xfrm>
            <a:off x="3494315" y="3560213"/>
            <a:ext cx="3466110" cy="1940736"/>
            <a:chOff x="3931475" y="3819105"/>
            <a:chExt cx="3951514" cy="22125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251B00-144F-E340-B3C7-CCEAACFC7380}"/>
                </a:ext>
              </a:extLst>
            </p:cNvPr>
            <p:cNvSpPr/>
            <p:nvPr/>
          </p:nvSpPr>
          <p:spPr>
            <a:xfrm>
              <a:off x="3931475" y="3819105"/>
              <a:ext cx="3951514" cy="2212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5A69B5-6084-424E-A97E-0EEBEBA8C631}"/>
                </a:ext>
              </a:extLst>
            </p:cNvPr>
            <p:cNvSpPr/>
            <p:nvPr/>
          </p:nvSpPr>
          <p:spPr>
            <a:xfrm>
              <a:off x="4372395" y="4189929"/>
              <a:ext cx="1616529" cy="161652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AE2F05-7858-EE4C-A203-EB4CACE47990}"/>
                </a:ext>
              </a:extLst>
            </p:cNvPr>
            <p:cNvSpPr/>
            <p:nvPr/>
          </p:nvSpPr>
          <p:spPr>
            <a:xfrm>
              <a:off x="6310238" y="4372476"/>
              <a:ext cx="1251437" cy="125143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F24A4924-88FC-7144-BAC8-D8637C207F43}"/>
                </a:ext>
              </a:extLst>
            </p:cNvPr>
            <p:cNvSpPr txBox="1"/>
            <p:nvPr/>
          </p:nvSpPr>
          <p:spPr>
            <a:xfrm>
              <a:off x="5105187" y="3870827"/>
              <a:ext cx="141605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cs typeface="Times New Roman"/>
                </a:rPr>
                <a:t>A</a:t>
              </a:r>
            </a:p>
          </p:txBody>
        </p:sp>
        <p:sp>
          <p:nvSpPr>
            <p:cNvPr id="24" name="object 13">
              <a:extLst>
                <a:ext uri="{FF2B5EF4-FFF2-40B4-BE49-F238E27FC236}">
                  <a16:creationId xmlns:a16="http://schemas.microsoft.com/office/drawing/2014/main" id="{8D68096C-039F-7C4D-AB58-E7EDC7F763EC}"/>
                </a:ext>
              </a:extLst>
            </p:cNvPr>
            <p:cNvSpPr txBox="1"/>
            <p:nvPr/>
          </p:nvSpPr>
          <p:spPr>
            <a:xfrm>
              <a:off x="6874407" y="4056238"/>
              <a:ext cx="141605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cs typeface="Times New Roman"/>
                </a:rPr>
                <a:t>B</a:t>
              </a:r>
            </a:p>
          </p:txBody>
        </p:sp>
        <p:sp>
          <p:nvSpPr>
            <p:cNvPr id="25" name="object 13">
              <a:extLst>
                <a:ext uri="{FF2B5EF4-FFF2-40B4-BE49-F238E27FC236}">
                  <a16:creationId xmlns:a16="http://schemas.microsoft.com/office/drawing/2014/main" id="{907FC8E3-F582-7F4A-A2F2-F02D5664887E}"/>
                </a:ext>
              </a:extLst>
            </p:cNvPr>
            <p:cNvSpPr txBox="1"/>
            <p:nvPr/>
          </p:nvSpPr>
          <p:spPr>
            <a:xfrm>
              <a:off x="4078432" y="3850361"/>
              <a:ext cx="65314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lang="en-US" sz="1400" dirty="0">
                  <a:cs typeface="Times New Roman"/>
                </a:rPr>
                <a:t>U</a:t>
              </a:r>
              <a:endParaRPr sz="1400" dirty="0"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34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b="1" dirty="0" err="1"/>
              <a:t>Himpunan</a:t>
            </a:r>
            <a:r>
              <a:rPr lang="en-US" b="1" dirty="0"/>
              <a:t> Kuasa</a:t>
            </a:r>
          </a:p>
          <a:p>
            <a:pPr lvl="0"/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 (</a:t>
            </a:r>
            <a:r>
              <a:rPr lang="en-US" i="1" dirty="0"/>
              <a:t>power set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yang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dan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                        </a:t>
            </a:r>
            <a:endParaRPr lang="en-ID" dirty="0"/>
          </a:p>
          <a:p>
            <a:pPr lvl="0"/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2</a:t>
            </a:r>
            <a:r>
              <a:rPr lang="en-US" i="1" baseline="30000" dirty="0"/>
              <a:t>A</a:t>
            </a:r>
          </a:p>
          <a:p>
            <a:r>
              <a:rPr lang="pl-PL" dirty="0" err="1"/>
              <a:t>Jika</a:t>
            </a:r>
            <a:r>
              <a:rPr lang="en-US" dirty="0"/>
              <a:t> |</a:t>
            </a:r>
            <a:r>
              <a:rPr lang="pl-PL" i="1" dirty="0"/>
              <a:t>A</a:t>
            </a:r>
            <a:r>
              <a:rPr lang="en-US" dirty="0">
                <a:sym typeface="Symbol" pitchFamily="2" charset="2"/>
              </a:rPr>
              <a:t>|</a:t>
            </a:r>
            <a:r>
              <a:rPr lang="pl-PL" dirty="0"/>
              <a:t> = </a:t>
            </a:r>
            <a:r>
              <a:rPr lang="pl-PL" i="1" dirty="0"/>
              <a:t>m</a:t>
            </a:r>
            <a:r>
              <a:rPr lang="pl-PL" dirty="0"/>
              <a:t>, </a:t>
            </a:r>
            <a:r>
              <a:rPr lang="pl-PL" dirty="0" err="1"/>
              <a:t>maka</a:t>
            </a:r>
            <a:r>
              <a:rPr lang="pl-PL" dirty="0"/>
              <a:t> </a:t>
            </a:r>
            <a:r>
              <a:rPr lang="en-US" dirty="0"/>
              <a:t>|</a:t>
            </a:r>
            <a:r>
              <a:rPr lang="pl-PL" i="1" dirty="0"/>
              <a:t>P</a:t>
            </a:r>
            <a:r>
              <a:rPr lang="pl-PL" dirty="0"/>
              <a:t>(</a:t>
            </a:r>
            <a:r>
              <a:rPr lang="pl-PL" i="1" dirty="0"/>
              <a:t>A</a:t>
            </a:r>
            <a:r>
              <a:rPr lang="pl-PL" dirty="0"/>
              <a:t>)</a:t>
            </a:r>
            <a:r>
              <a:rPr lang="en-US" dirty="0">
                <a:sym typeface="Symbol" pitchFamily="2" charset="2"/>
              </a:rPr>
              <a:t>|</a:t>
            </a:r>
            <a:r>
              <a:rPr lang="pl-PL" dirty="0"/>
              <a:t> = 2</a:t>
            </a:r>
            <a:r>
              <a:rPr lang="pl-PL" i="1" baseline="30000" dirty="0"/>
              <a:t>m</a:t>
            </a:r>
            <a:r>
              <a:rPr lang="pl-PL" dirty="0"/>
              <a:t>. </a:t>
            </a:r>
            <a:r>
              <a:rPr lang="en-ID" dirty="0"/>
              <a:t> </a:t>
            </a:r>
            <a:endParaRPr lang="en-ID" spc="15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703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Terminologi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b="1" dirty="0" err="1"/>
              <a:t>Himpunan</a:t>
            </a:r>
            <a:r>
              <a:rPr lang="en-US" b="1" dirty="0"/>
              <a:t> Kuasa</a:t>
            </a:r>
          </a:p>
          <a:p>
            <a:pPr lvl="0"/>
            <a:r>
              <a:rPr lang="en-US" dirty="0" err="1"/>
              <a:t>Contoh</a:t>
            </a:r>
            <a:r>
              <a:rPr lang="en-US" dirty="0"/>
              <a:t> 15:</a:t>
            </a:r>
          </a:p>
          <a:p>
            <a:pPr lvl="1"/>
            <a:r>
              <a:rPr lang="pl-PL" dirty="0" err="1"/>
              <a:t>Jika</a:t>
            </a:r>
            <a:r>
              <a:rPr lang="pl-PL" dirty="0"/>
              <a:t> </a:t>
            </a:r>
            <a:r>
              <a:rPr lang="pl-PL" i="1" dirty="0"/>
              <a:t>A</a:t>
            </a:r>
            <a:r>
              <a:rPr lang="pl-PL" dirty="0"/>
              <a:t> = {1, 2}, </a:t>
            </a:r>
            <a:r>
              <a:rPr lang="pl-PL" dirty="0" err="1"/>
              <a:t>maka</a:t>
            </a:r>
            <a:r>
              <a:rPr lang="pl-PL" dirty="0"/>
              <a:t> </a:t>
            </a:r>
            <a:r>
              <a:rPr lang="pl-PL" i="1" dirty="0"/>
              <a:t>P</a:t>
            </a:r>
            <a:r>
              <a:rPr lang="pl-PL" dirty="0"/>
              <a:t>(</a:t>
            </a:r>
            <a:r>
              <a:rPr lang="pl-PL" i="1" dirty="0"/>
              <a:t>A</a:t>
            </a:r>
            <a:r>
              <a:rPr lang="pl-PL" dirty="0"/>
              <a:t>) = {</a:t>
            </a:r>
            <a:r>
              <a:rPr lang="en-ID" spc="15" dirty="0">
                <a:cs typeface="Times New Roman"/>
              </a:rPr>
              <a:t>∅</a:t>
            </a:r>
            <a:r>
              <a:rPr lang="pl-PL" dirty="0"/>
              <a:t>, {1}, {2}, {1, 2}}</a:t>
            </a:r>
          </a:p>
          <a:p>
            <a:pPr lvl="1"/>
            <a:r>
              <a:rPr lang="pl-PL" dirty="0" err="1"/>
              <a:t>Himpunan</a:t>
            </a:r>
            <a:r>
              <a:rPr lang="pl-PL" dirty="0"/>
              <a:t> </a:t>
            </a:r>
            <a:r>
              <a:rPr lang="pl-PL" dirty="0" err="1"/>
              <a:t>kuasa</a:t>
            </a:r>
            <a:r>
              <a:rPr lang="pl-PL" dirty="0"/>
              <a:t> </a:t>
            </a:r>
            <a:r>
              <a:rPr lang="pl-PL" dirty="0" err="1"/>
              <a:t>dari</a:t>
            </a:r>
            <a:r>
              <a:rPr lang="pl-PL" dirty="0"/>
              <a:t> </a:t>
            </a:r>
            <a:r>
              <a:rPr lang="en-ID" spc="15" dirty="0">
                <a:cs typeface="Times New Roman"/>
              </a:rPr>
              <a:t>∅</a:t>
            </a:r>
            <a:r>
              <a:rPr lang="pl-PL" dirty="0"/>
              <a:t> </a:t>
            </a:r>
            <a:r>
              <a:rPr lang="pl-PL" dirty="0" err="1"/>
              <a:t>adalah</a:t>
            </a:r>
            <a:r>
              <a:rPr lang="pl-PL" dirty="0"/>
              <a:t> </a:t>
            </a:r>
            <a:r>
              <a:rPr lang="pl-PL" i="1" dirty="0"/>
              <a:t>P</a:t>
            </a:r>
            <a:r>
              <a:rPr lang="pl-PL" dirty="0"/>
              <a:t>(</a:t>
            </a:r>
            <a:r>
              <a:rPr lang="en-ID" spc="15" dirty="0">
                <a:cs typeface="Times New Roman"/>
              </a:rPr>
              <a:t>∅</a:t>
            </a:r>
            <a:r>
              <a:rPr lang="pl-PL" dirty="0"/>
              <a:t>) = {</a:t>
            </a:r>
            <a:r>
              <a:rPr lang="en-ID" spc="15" dirty="0">
                <a:cs typeface="Times New Roman"/>
              </a:rPr>
              <a:t>∅}</a:t>
            </a:r>
            <a:endParaRPr lang="pl-PL" dirty="0"/>
          </a:p>
          <a:p>
            <a:pPr lvl="1"/>
            <a:r>
              <a:rPr lang="pl-PL" dirty="0" err="1"/>
              <a:t>Himpunan</a:t>
            </a:r>
            <a:r>
              <a:rPr lang="pl-PL" dirty="0"/>
              <a:t> </a:t>
            </a:r>
            <a:r>
              <a:rPr lang="pl-PL" dirty="0" err="1"/>
              <a:t>kuasa</a:t>
            </a:r>
            <a:r>
              <a:rPr lang="pl-PL" dirty="0"/>
              <a:t> </a:t>
            </a:r>
            <a:r>
              <a:rPr lang="pl-PL" dirty="0" err="1"/>
              <a:t>dari</a:t>
            </a:r>
            <a:r>
              <a:rPr lang="pl-PL" dirty="0"/>
              <a:t> {</a:t>
            </a:r>
            <a:r>
              <a:rPr lang="en-ID" spc="15" dirty="0">
                <a:cs typeface="Times New Roman"/>
              </a:rPr>
              <a:t>∅</a:t>
            </a:r>
            <a:r>
              <a:rPr lang="pl-PL" dirty="0"/>
              <a:t>} </a:t>
            </a:r>
            <a:r>
              <a:rPr lang="pl-PL" dirty="0" err="1"/>
              <a:t>adalah</a:t>
            </a:r>
            <a:r>
              <a:rPr lang="pl-PL" dirty="0"/>
              <a:t> </a:t>
            </a:r>
            <a:r>
              <a:rPr lang="pl-PL" i="1" dirty="0"/>
              <a:t>P</a:t>
            </a:r>
            <a:r>
              <a:rPr lang="pl-PL" dirty="0"/>
              <a:t>({</a:t>
            </a:r>
            <a:r>
              <a:rPr lang="en-ID" spc="15" dirty="0">
                <a:cs typeface="Times New Roman"/>
              </a:rPr>
              <a:t>∅</a:t>
            </a:r>
            <a:r>
              <a:rPr lang="pl-PL" dirty="0"/>
              <a:t>}) = {</a:t>
            </a:r>
            <a:r>
              <a:rPr lang="en-ID" spc="15" dirty="0">
                <a:cs typeface="Times New Roman"/>
              </a:rPr>
              <a:t>∅</a:t>
            </a:r>
            <a:r>
              <a:rPr lang="pl-PL" dirty="0"/>
              <a:t>, {</a:t>
            </a:r>
            <a:r>
              <a:rPr lang="en-ID" spc="15" dirty="0">
                <a:cs typeface="Times New Roman"/>
              </a:rPr>
              <a:t>∅</a:t>
            </a:r>
            <a:r>
              <a:rPr lang="pl-PL" dirty="0"/>
              <a:t>}}.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351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Irisan</a:t>
            </a:r>
            <a:r>
              <a:rPr lang="en-US" b="1" dirty="0"/>
              <a:t> (</a:t>
            </a:r>
            <a:r>
              <a:rPr lang="en-US" b="1" i="1" dirty="0"/>
              <a:t>intersection</a:t>
            </a:r>
            <a:r>
              <a:rPr lang="en-US" b="1" dirty="0"/>
              <a:t>)</a:t>
            </a:r>
          </a:p>
          <a:p>
            <a:pPr lvl="0"/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s-ES" i="1" dirty="0"/>
              <a:t>A</a:t>
            </a:r>
            <a:r>
              <a:rPr lang="es-E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s-ES" dirty="0"/>
              <a:t> = {</a:t>
            </a:r>
            <a:r>
              <a:rPr lang="es-ES" i="1" dirty="0"/>
              <a:t>x</a:t>
            </a:r>
            <a:r>
              <a:rPr lang="en-US" dirty="0"/>
              <a:t>|</a:t>
            </a:r>
            <a:r>
              <a:rPr lang="es-ES" i="1" dirty="0"/>
              <a:t>x</a:t>
            </a:r>
            <a:r>
              <a:rPr lang="es-ES" dirty="0"/>
              <a:t> </a:t>
            </a:r>
            <a:r>
              <a:rPr lang="en-ID" dirty="0">
                <a:latin typeface="Symbol"/>
                <a:cs typeface="Symbol"/>
              </a:rPr>
              <a:t>∈</a:t>
            </a:r>
            <a:r>
              <a:rPr lang="en-US" dirty="0"/>
              <a:t> </a:t>
            </a:r>
            <a:r>
              <a:rPr lang="es-ES" i="1" dirty="0"/>
              <a:t>A</a:t>
            </a:r>
            <a:r>
              <a:rPr lang="es-ES" dirty="0"/>
              <a:t> dan </a:t>
            </a:r>
            <a:r>
              <a:rPr lang="es-ES" i="1" dirty="0"/>
              <a:t>x</a:t>
            </a:r>
            <a:r>
              <a:rPr lang="es-ES" dirty="0"/>
              <a:t> </a:t>
            </a:r>
            <a:r>
              <a:rPr lang="en-ID" dirty="0">
                <a:latin typeface="Symbol"/>
                <a:cs typeface="Symbol"/>
              </a:rPr>
              <a:t>∈</a:t>
            </a:r>
            <a:r>
              <a:rPr lang="en-US" dirty="0"/>
              <a:t> </a:t>
            </a:r>
            <a:r>
              <a:rPr lang="es-ES" i="1" dirty="0"/>
              <a:t>B</a:t>
            </a:r>
            <a:r>
              <a:rPr lang="es-ES" dirty="0"/>
              <a:t>}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Contoh</a:t>
            </a:r>
            <a:r>
              <a:rPr lang="en-US" dirty="0"/>
              <a:t> 16</a:t>
            </a:r>
            <a:r>
              <a:rPr lang="id-ID" b="1" dirty="0"/>
              <a:t>:</a:t>
            </a:r>
            <a:endParaRPr lang="en-ID" dirty="0"/>
          </a:p>
          <a:p>
            <a:pPr lvl="1"/>
            <a:r>
              <a:rPr lang="id-ID" dirty="0"/>
              <a:t>Jika </a:t>
            </a:r>
            <a:r>
              <a:rPr lang="id-ID" i="1" dirty="0" err="1"/>
              <a:t>A</a:t>
            </a:r>
            <a:r>
              <a:rPr lang="id-ID" dirty="0"/>
              <a:t> = {2, 4, 6, 8, 10} dan </a:t>
            </a:r>
            <a:r>
              <a:rPr lang="id-ID" i="1" dirty="0" err="1"/>
              <a:t>B</a:t>
            </a:r>
            <a:r>
              <a:rPr lang="id-ID" dirty="0"/>
              <a:t> = {4, 10, 14, 18}, maka </a:t>
            </a:r>
            <a:r>
              <a:rPr lang="id-ID" i="1" dirty="0" err="1"/>
              <a:t>A</a:t>
            </a:r>
            <a:r>
              <a:rPr lang="en-US" dirty="0">
                <a:sym typeface="Symbol" pitchFamily="2" charset="2"/>
              </a:rPr>
              <a:t> ∩ </a:t>
            </a:r>
            <a:r>
              <a:rPr lang="id-ID" i="1" dirty="0" err="1"/>
              <a:t>B</a:t>
            </a:r>
            <a:r>
              <a:rPr lang="id-ID" dirty="0"/>
              <a:t> = {4, 10}</a:t>
            </a:r>
            <a:endParaRPr lang="en-ID" dirty="0"/>
          </a:p>
          <a:p>
            <a:pPr lvl="1"/>
            <a:r>
              <a:rPr lang="id-ID" dirty="0"/>
              <a:t>Jika </a:t>
            </a:r>
            <a:r>
              <a:rPr lang="id-ID" i="1" dirty="0" err="1"/>
              <a:t>A</a:t>
            </a:r>
            <a:r>
              <a:rPr lang="id-ID" dirty="0"/>
              <a:t> = {3, 5, 9} dan </a:t>
            </a:r>
            <a:r>
              <a:rPr lang="id-ID" i="1" dirty="0" err="1"/>
              <a:t>B</a:t>
            </a:r>
            <a:r>
              <a:rPr lang="id-ID" dirty="0"/>
              <a:t> = {-2, 6}, maka </a:t>
            </a:r>
            <a:r>
              <a:rPr lang="id-ID" i="1" dirty="0" err="1"/>
              <a:t>A</a:t>
            </a:r>
            <a:r>
              <a:rPr lang="id-ID" dirty="0"/>
              <a:t> </a:t>
            </a:r>
            <a:r>
              <a:rPr lang="en-US" dirty="0">
                <a:sym typeface="Symbol" pitchFamily="2" charset="2"/>
              </a:rPr>
              <a:t>∩ </a:t>
            </a:r>
            <a:r>
              <a:rPr lang="id-ID" i="1" dirty="0" err="1"/>
              <a:t>B</a:t>
            </a:r>
            <a:r>
              <a:rPr lang="id-ID" dirty="0"/>
              <a:t> = </a:t>
            </a:r>
            <a:r>
              <a:rPr lang="en-ID" spc="15" dirty="0">
                <a:cs typeface="Times New Roman"/>
              </a:rPr>
              <a:t>∅</a:t>
            </a:r>
            <a:r>
              <a:rPr lang="id-ID" dirty="0"/>
              <a:t>. </a:t>
            </a:r>
            <a:r>
              <a:rPr lang="en-US" dirty="0" err="1"/>
              <a:t>Artinya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// </a:t>
            </a:r>
            <a:r>
              <a:rPr lang="en-US" i="1" dirty="0"/>
              <a:t>B</a:t>
            </a:r>
            <a:r>
              <a:rPr lang="en-ID" dirty="0"/>
              <a:t> </a:t>
            </a:r>
          </a:p>
          <a:p>
            <a:pPr lvl="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A6D165-C75A-1D43-BB91-70236F9F86D4}"/>
              </a:ext>
            </a:extLst>
          </p:cNvPr>
          <p:cNvGrpSpPr/>
          <p:nvPr/>
        </p:nvGrpSpPr>
        <p:grpSpPr>
          <a:xfrm>
            <a:off x="6623905" y="2350313"/>
            <a:ext cx="3183819" cy="1782676"/>
            <a:chOff x="7042068" y="1508612"/>
            <a:chExt cx="3951514" cy="22125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9680F1-0A78-7F42-950D-8A2924A291E7}"/>
                </a:ext>
              </a:extLst>
            </p:cNvPr>
            <p:cNvSpPr/>
            <p:nvPr/>
          </p:nvSpPr>
          <p:spPr>
            <a:xfrm>
              <a:off x="7042068" y="1508612"/>
              <a:ext cx="3951514" cy="2212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7D00D5AA-4BF9-8E4B-8A0C-0F9DFC8E58E4}"/>
                </a:ext>
              </a:extLst>
            </p:cNvPr>
            <p:cNvSpPr txBox="1"/>
            <p:nvPr/>
          </p:nvSpPr>
          <p:spPr>
            <a:xfrm>
              <a:off x="7189025" y="1539868"/>
              <a:ext cx="65314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lang="en-US" sz="1650" dirty="0">
                  <a:cs typeface="Times New Roman"/>
                </a:rPr>
                <a:t>U</a:t>
              </a:r>
              <a:endParaRPr sz="1650" dirty="0">
                <a:cs typeface="Times New Roman"/>
              </a:endParaRPr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840D2E2B-F87D-B241-9550-25DE78843EBE}"/>
              </a:ext>
            </a:extLst>
          </p:cNvPr>
          <p:cNvSpPr/>
          <p:nvPr/>
        </p:nvSpPr>
        <p:spPr>
          <a:xfrm>
            <a:off x="8060700" y="2919322"/>
            <a:ext cx="429503" cy="914091"/>
          </a:xfrm>
          <a:custGeom>
            <a:avLst/>
            <a:gdLst>
              <a:gd name="connsiteX0" fmla="*/ 214751 w 429503"/>
              <a:gd name="connsiteY0" fmla="*/ 0 h 914091"/>
              <a:gd name="connsiteX1" fmla="*/ 253395 w 429503"/>
              <a:gd name="connsiteY1" fmla="*/ 31884 h 914091"/>
              <a:gd name="connsiteX2" fmla="*/ 429503 w 429503"/>
              <a:gd name="connsiteY2" fmla="*/ 457046 h 914091"/>
              <a:gd name="connsiteX3" fmla="*/ 253395 w 429503"/>
              <a:gd name="connsiteY3" fmla="*/ 882208 h 914091"/>
              <a:gd name="connsiteX4" fmla="*/ 214752 w 429503"/>
              <a:gd name="connsiteY4" fmla="*/ 914091 h 914091"/>
              <a:gd name="connsiteX5" fmla="*/ 176108 w 429503"/>
              <a:gd name="connsiteY5" fmla="*/ 882207 h 914091"/>
              <a:gd name="connsiteX6" fmla="*/ 0 w 429503"/>
              <a:gd name="connsiteY6" fmla="*/ 457045 h 914091"/>
              <a:gd name="connsiteX7" fmla="*/ 176108 w 429503"/>
              <a:gd name="connsiteY7" fmla="*/ 31883 h 914091"/>
              <a:gd name="connsiteX8" fmla="*/ 214751 w 429503"/>
              <a:gd name="connsiteY8" fmla="*/ 0 h 91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503" h="914091">
                <a:moveTo>
                  <a:pt x="214751" y="0"/>
                </a:moveTo>
                <a:lnTo>
                  <a:pt x="253395" y="31884"/>
                </a:lnTo>
                <a:cubicBezTo>
                  <a:pt x="362204" y="140693"/>
                  <a:pt x="429503" y="291010"/>
                  <a:pt x="429503" y="457046"/>
                </a:cubicBezTo>
                <a:cubicBezTo>
                  <a:pt x="429503" y="623082"/>
                  <a:pt x="362204" y="773400"/>
                  <a:pt x="253395" y="882208"/>
                </a:cubicBezTo>
                <a:lnTo>
                  <a:pt x="214752" y="914091"/>
                </a:lnTo>
                <a:lnTo>
                  <a:pt x="176108" y="882207"/>
                </a:lnTo>
                <a:cubicBezTo>
                  <a:pt x="67300" y="773399"/>
                  <a:pt x="0" y="623081"/>
                  <a:pt x="0" y="457045"/>
                </a:cubicBezTo>
                <a:cubicBezTo>
                  <a:pt x="0" y="291009"/>
                  <a:pt x="67300" y="140692"/>
                  <a:pt x="176108" y="31883"/>
                </a:cubicBezTo>
                <a:lnTo>
                  <a:pt x="214751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454C4D4-7DA5-8941-B85B-727764844C72}"/>
              </a:ext>
            </a:extLst>
          </p:cNvPr>
          <p:cNvSpPr/>
          <p:nvPr/>
        </p:nvSpPr>
        <p:spPr>
          <a:xfrm>
            <a:off x="8275451" y="2775096"/>
            <a:ext cx="987789" cy="1202540"/>
          </a:xfrm>
          <a:custGeom>
            <a:avLst/>
            <a:gdLst>
              <a:gd name="connsiteX0" fmla="*/ 386519 w 987789"/>
              <a:gd name="connsiteY0" fmla="*/ 0 h 1202540"/>
              <a:gd name="connsiteX1" fmla="*/ 987789 w 987789"/>
              <a:gd name="connsiteY1" fmla="*/ 601270 h 1202540"/>
              <a:gd name="connsiteX2" fmla="*/ 386519 w 987789"/>
              <a:gd name="connsiteY2" fmla="*/ 1202540 h 1202540"/>
              <a:gd name="connsiteX3" fmla="*/ 50343 w 987789"/>
              <a:gd name="connsiteY3" fmla="*/ 1099852 h 1202540"/>
              <a:gd name="connsiteX4" fmla="*/ 1 w 987789"/>
              <a:gd name="connsiteY4" fmla="*/ 1058316 h 1202540"/>
              <a:gd name="connsiteX5" fmla="*/ 38644 w 987789"/>
              <a:gd name="connsiteY5" fmla="*/ 1026433 h 1202540"/>
              <a:gd name="connsiteX6" fmla="*/ 214752 w 987789"/>
              <a:gd name="connsiteY6" fmla="*/ 601271 h 1202540"/>
              <a:gd name="connsiteX7" fmla="*/ 38644 w 987789"/>
              <a:gd name="connsiteY7" fmla="*/ 176109 h 1202540"/>
              <a:gd name="connsiteX8" fmla="*/ 0 w 987789"/>
              <a:gd name="connsiteY8" fmla="*/ 144225 h 1202540"/>
              <a:gd name="connsiteX9" fmla="*/ 50343 w 987789"/>
              <a:gd name="connsiteY9" fmla="*/ 102688 h 1202540"/>
              <a:gd name="connsiteX10" fmla="*/ 386519 w 987789"/>
              <a:gd name="connsiteY10" fmla="*/ 0 h 12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7789" h="1202540">
                <a:moveTo>
                  <a:pt x="386519" y="0"/>
                </a:moveTo>
                <a:cubicBezTo>
                  <a:pt x="718591" y="0"/>
                  <a:pt x="987789" y="269198"/>
                  <a:pt x="987789" y="601270"/>
                </a:cubicBezTo>
                <a:cubicBezTo>
                  <a:pt x="987789" y="933342"/>
                  <a:pt x="718591" y="1202540"/>
                  <a:pt x="386519" y="1202540"/>
                </a:cubicBezTo>
                <a:cubicBezTo>
                  <a:pt x="261992" y="1202540"/>
                  <a:pt x="146307" y="1164684"/>
                  <a:pt x="50343" y="1099852"/>
                </a:cubicBezTo>
                <a:lnTo>
                  <a:pt x="1" y="1058316"/>
                </a:lnTo>
                <a:lnTo>
                  <a:pt x="38644" y="1026433"/>
                </a:lnTo>
                <a:cubicBezTo>
                  <a:pt x="147453" y="917625"/>
                  <a:pt x="214752" y="767307"/>
                  <a:pt x="214752" y="601271"/>
                </a:cubicBezTo>
                <a:cubicBezTo>
                  <a:pt x="214752" y="435235"/>
                  <a:pt x="147453" y="284918"/>
                  <a:pt x="38644" y="176109"/>
                </a:cubicBezTo>
                <a:lnTo>
                  <a:pt x="0" y="144225"/>
                </a:lnTo>
                <a:lnTo>
                  <a:pt x="50343" y="102688"/>
                </a:lnTo>
                <a:cubicBezTo>
                  <a:pt x="146307" y="37856"/>
                  <a:pt x="261992" y="0"/>
                  <a:pt x="386519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42A067B-F18E-074E-8DCA-5D3AD4D1954E}"/>
              </a:ext>
            </a:extLst>
          </p:cNvPr>
          <p:cNvSpPr/>
          <p:nvPr/>
        </p:nvSpPr>
        <p:spPr>
          <a:xfrm>
            <a:off x="7287663" y="2775097"/>
            <a:ext cx="987789" cy="1202540"/>
          </a:xfrm>
          <a:custGeom>
            <a:avLst/>
            <a:gdLst>
              <a:gd name="connsiteX0" fmla="*/ 601270 w 987789"/>
              <a:gd name="connsiteY0" fmla="*/ 0 h 1202540"/>
              <a:gd name="connsiteX1" fmla="*/ 937446 w 987789"/>
              <a:gd name="connsiteY1" fmla="*/ 102688 h 1202540"/>
              <a:gd name="connsiteX2" fmla="*/ 987788 w 987789"/>
              <a:gd name="connsiteY2" fmla="*/ 144224 h 1202540"/>
              <a:gd name="connsiteX3" fmla="*/ 949145 w 987789"/>
              <a:gd name="connsiteY3" fmla="*/ 176107 h 1202540"/>
              <a:gd name="connsiteX4" fmla="*/ 773037 w 987789"/>
              <a:gd name="connsiteY4" fmla="*/ 601269 h 1202540"/>
              <a:gd name="connsiteX5" fmla="*/ 949145 w 987789"/>
              <a:gd name="connsiteY5" fmla="*/ 1026431 h 1202540"/>
              <a:gd name="connsiteX6" fmla="*/ 987789 w 987789"/>
              <a:gd name="connsiteY6" fmla="*/ 1058315 h 1202540"/>
              <a:gd name="connsiteX7" fmla="*/ 937446 w 987789"/>
              <a:gd name="connsiteY7" fmla="*/ 1099852 h 1202540"/>
              <a:gd name="connsiteX8" fmla="*/ 601270 w 987789"/>
              <a:gd name="connsiteY8" fmla="*/ 1202540 h 1202540"/>
              <a:gd name="connsiteX9" fmla="*/ 0 w 987789"/>
              <a:gd name="connsiteY9" fmla="*/ 601270 h 1202540"/>
              <a:gd name="connsiteX10" fmla="*/ 601270 w 987789"/>
              <a:gd name="connsiteY10" fmla="*/ 0 h 12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7789" h="1202540">
                <a:moveTo>
                  <a:pt x="601270" y="0"/>
                </a:moveTo>
                <a:cubicBezTo>
                  <a:pt x="725797" y="0"/>
                  <a:pt x="841483" y="37856"/>
                  <a:pt x="937446" y="102688"/>
                </a:cubicBezTo>
                <a:lnTo>
                  <a:pt x="987788" y="144224"/>
                </a:lnTo>
                <a:lnTo>
                  <a:pt x="949145" y="176107"/>
                </a:lnTo>
                <a:cubicBezTo>
                  <a:pt x="840337" y="284916"/>
                  <a:pt x="773037" y="435233"/>
                  <a:pt x="773037" y="601269"/>
                </a:cubicBezTo>
                <a:cubicBezTo>
                  <a:pt x="773037" y="767305"/>
                  <a:pt x="840337" y="917623"/>
                  <a:pt x="949145" y="1026431"/>
                </a:cubicBezTo>
                <a:lnTo>
                  <a:pt x="987789" y="1058315"/>
                </a:lnTo>
                <a:lnTo>
                  <a:pt x="937446" y="1099852"/>
                </a:lnTo>
                <a:cubicBezTo>
                  <a:pt x="841483" y="1164684"/>
                  <a:pt x="725797" y="1202540"/>
                  <a:pt x="601270" y="1202540"/>
                </a:cubicBezTo>
                <a:cubicBezTo>
                  <a:pt x="269198" y="1202540"/>
                  <a:pt x="0" y="933342"/>
                  <a:pt x="0" y="601270"/>
                </a:cubicBezTo>
                <a:cubicBezTo>
                  <a:pt x="0" y="269198"/>
                  <a:pt x="269198" y="0"/>
                  <a:pt x="601270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FEDE579D-5882-564E-8F95-60525F1F9F0E}"/>
              </a:ext>
            </a:extLst>
          </p:cNvPr>
          <p:cNvSpPr txBox="1"/>
          <p:nvPr/>
        </p:nvSpPr>
        <p:spPr>
          <a:xfrm>
            <a:off x="7844079" y="2473095"/>
            <a:ext cx="124210" cy="234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cs typeface="Times New Roman"/>
              </a:rPr>
              <a:t>A</a:t>
            </a: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B29C9631-2BFB-5945-A677-474C13184E7C}"/>
              </a:ext>
            </a:extLst>
          </p:cNvPr>
          <p:cNvSpPr txBox="1"/>
          <p:nvPr/>
        </p:nvSpPr>
        <p:spPr>
          <a:xfrm>
            <a:off x="8656971" y="2473094"/>
            <a:ext cx="124210" cy="234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cs typeface="Times New Roman"/>
              </a:rPr>
              <a:t>B</a:t>
            </a:r>
            <a:endParaRPr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87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Gabungan</a:t>
            </a:r>
            <a:r>
              <a:rPr lang="en-US" b="1" dirty="0"/>
              <a:t> (</a:t>
            </a:r>
            <a:r>
              <a:rPr lang="en-US" b="1" i="1" dirty="0"/>
              <a:t>union</a:t>
            </a:r>
            <a:r>
              <a:rPr lang="en-US" b="1" dirty="0"/>
              <a:t>)</a:t>
            </a:r>
          </a:p>
          <a:p>
            <a:pPr lvl="0"/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s-ES" i="1" dirty="0"/>
              <a:t>A</a:t>
            </a:r>
            <a:r>
              <a:rPr lang="es-E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s-ES" dirty="0"/>
              <a:t> = {</a:t>
            </a:r>
            <a:r>
              <a:rPr lang="es-ES" i="1" dirty="0"/>
              <a:t>x</a:t>
            </a:r>
            <a:r>
              <a:rPr lang="en-US" dirty="0"/>
              <a:t>|</a:t>
            </a:r>
            <a:r>
              <a:rPr lang="es-ES" i="1" dirty="0"/>
              <a:t>x</a:t>
            </a:r>
            <a:r>
              <a:rPr lang="es-ES" dirty="0"/>
              <a:t> </a:t>
            </a:r>
            <a:r>
              <a:rPr lang="en-ID" dirty="0">
                <a:latin typeface="Symbol"/>
                <a:cs typeface="Symbol"/>
              </a:rPr>
              <a:t>∈</a:t>
            </a:r>
            <a:r>
              <a:rPr lang="en-US" dirty="0"/>
              <a:t> </a:t>
            </a:r>
            <a:r>
              <a:rPr lang="es-ES" i="1" dirty="0"/>
              <a:t>A</a:t>
            </a:r>
            <a:r>
              <a:rPr lang="es-ES" dirty="0"/>
              <a:t>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i="1" dirty="0"/>
              <a:t>x</a:t>
            </a:r>
            <a:r>
              <a:rPr lang="es-ES" dirty="0"/>
              <a:t> </a:t>
            </a:r>
            <a:r>
              <a:rPr lang="en-ID" dirty="0">
                <a:latin typeface="Symbol"/>
                <a:cs typeface="Symbol"/>
              </a:rPr>
              <a:t>∈</a:t>
            </a:r>
            <a:r>
              <a:rPr lang="en-US" dirty="0"/>
              <a:t> </a:t>
            </a:r>
            <a:r>
              <a:rPr lang="es-ES" i="1" dirty="0"/>
              <a:t>B</a:t>
            </a:r>
            <a:r>
              <a:rPr lang="es-ES" dirty="0"/>
              <a:t>}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Contoh</a:t>
            </a:r>
            <a:r>
              <a:rPr lang="en-US" dirty="0"/>
              <a:t> 17</a:t>
            </a:r>
            <a:r>
              <a:rPr lang="id-ID" b="1" dirty="0"/>
              <a:t>:</a:t>
            </a:r>
            <a:endParaRPr lang="en-ID" dirty="0"/>
          </a:p>
          <a:p>
            <a:pPr lvl="1"/>
            <a:r>
              <a:rPr lang="en-US" dirty="0"/>
              <a:t>Jika </a:t>
            </a:r>
            <a:r>
              <a:rPr lang="en-US" i="1" dirty="0"/>
              <a:t>A</a:t>
            </a:r>
            <a:r>
              <a:rPr lang="en-US" dirty="0"/>
              <a:t> = {2, 5, 8} dan </a:t>
            </a:r>
            <a:r>
              <a:rPr lang="en-US" i="1" dirty="0"/>
              <a:t>B</a:t>
            </a:r>
            <a:r>
              <a:rPr lang="en-US" dirty="0"/>
              <a:t> = {7, 5, 22},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∪ </a:t>
            </a:r>
            <a:r>
              <a:rPr lang="en-US" i="1" dirty="0"/>
              <a:t>B </a:t>
            </a:r>
            <a:r>
              <a:rPr lang="en-US" dirty="0"/>
              <a:t>= {2, 5, 7, 8, 22}</a:t>
            </a:r>
          </a:p>
          <a:p>
            <a:pPr lvl="1"/>
            <a:r>
              <a:rPr lang="en-US" i="1" dirty="0"/>
              <a:t>A</a:t>
            </a:r>
            <a:r>
              <a:rPr lang="en-US" dirty="0">
                <a:sym typeface="Symbol" pitchFamily="2" charset="2"/>
              </a:rPr>
              <a:t> ∪</a:t>
            </a:r>
            <a:r>
              <a:rPr lang="en-US" dirty="0"/>
              <a:t> </a:t>
            </a:r>
            <a:r>
              <a:rPr lang="en-ID" spc="15" dirty="0">
                <a:cs typeface="Times New Roman"/>
              </a:rPr>
              <a:t>∅ </a:t>
            </a:r>
            <a:r>
              <a:rPr lang="en-US" dirty="0"/>
              <a:t>= </a:t>
            </a:r>
            <a:r>
              <a:rPr lang="en-US" i="1" dirty="0"/>
              <a:t>A</a:t>
            </a:r>
            <a:r>
              <a:rPr lang="en-ID" i="1" dirty="0"/>
              <a:t> </a:t>
            </a:r>
          </a:p>
          <a:p>
            <a:pPr lvl="0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E5EF61-2073-C345-B132-733D80FF8B01}"/>
              </a:ext>
            </a:extLst>
          </p:cNvPr>
          <p:cNvGrpSpPr/>
          <p:nvPr/>
        </p:nvGrpSpPr>
        <p:grpSpPr>
          <a:xfrm>
            <a:off x="6623905" y="2350313"/>
            <a:ext cx="3183819" cy="1782676"/>
            <a:chOff x="7042068" y="1508612"/>
            <a:chExt cx="3951514" cy="22125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C6764A-6CEF-D14E-81CF-628182ED06F3}"/>
                </a:ext>
              </a:extLst>
            </p:cNvPr>
            <p:cNvSpPr/>
            <p:nvPr/>
          </p:nvSpPr>
          <p:spPr>
            <a:xfrm>
              <a:off x="7042068" y="1508612"/>
              <a:ext cx="3951514" cy="2212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47327C43-55A0-994C-9F81-0F4A0BC6E688}"/>
                </a:ext>
              </a:extLst>
            </p:cNvPr>
            <p:cNvSpPr txBox="1"/>
            <p:nvPr/>
          </p:nvSpPr>
          <p:spPr>
            <a:xfrm>
              <a:off x="7189025" y="1539868"/>
              <a:ext cx="65314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lang="en-US" sz="1650" dirty="0">
                  <a:cs typeface="Times New Roman"/>
                </a:rPr>
                <a:t>U</a:t>
              </a:r>
              <a:endParaRPr sz="1650" dirty="0">
                <a:cs typeface="Times New Roman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E01EE99C-E9D0-B845-89F5-5563FB35377F}"/>
              </a:ext>
            </a:extLst>
          </p:cNvPr>
          <p:cNvSpPr/>
          <p:nvPr/>
        </p:nvSpPr>
        <p:spPr>
          <a:xfrm>
            <a:off x="8060700" y="2919322"/>
            <a:ext cx="429503" cy="914091"/>
          </a:xfrm>
          <a:custGeom>
            <a:avLst/>
            <a:gdLst>
              <a:gd name="connsiteX0" fmla="*/ 214751 w 429503"/>
              <a:gd name="connsiteY0" fmla="*/ 0 h 914091"/>
              <a:gd name="connsiteX1" fmla="*/ 253395 w 429503"/>
              <a:gd name="connsiteY1" fmla="*/ 31884 h 914091"/>
              <a:gd name="connsiteX2" fmla="*/ 429503 w 429503"/>
              <a:gd name="connsiteY2" fmla="*/ 457046 h 914091"/>
              <a:gd name="connsiteX3" fmla="*/ 253395 w 429503"/>
              <a:gd name="connsiteY3" fmla="*/ 882208 h 914091"/>
              <a:gd name="connsiteX4" fmla="*/ 214752 w 429503"/>
              <a:gd name="connsiteY4" fmla="*/ 914091 h 914091"/>
              <a:gd name="connsiteX5" fmla="*/ 176108 w 429503"/>
              <a:gd name="connsiteY5" fmla="*/ 882207 h 914091"/>
              <a:gd name="connsiteX6" fmla="*/ 0 w 429503"/>
              <a:gd name="connsiteY6" fmla="*/ 457045 h 914091"/>
              <a:gd name="connsiteX7" fmla="*/ 176108 w 429503"/>
              <a:gd name="connsiteY7" fmla="*/ 31883 h 914091"/>
              <a:gd name="connsiteX8" fmla="*/ 214751 w 429503"/>
              <a:gd name="connsiteY8" fmla="*/ 0 h 91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503" h="914091">
                <a:moveTo>
                  <a:pt x="214751" y="0"/>
                </a:moveTo>
                <a:lnTo>
                  <a:pt x="253395" y="31884"/>
                </a:lnTo>
                <a:cubicBezTo>
                  <a:pt x="362204" y="140693"/>
                  <a:pt x="429503" y="291010"/>
                  <a:pt x="429503" y="457046"/>
                </a:cubicBezTo>
                <a:cubicBezTo>
                  <a:pt x="429503" y="623082"/>
                  <a:pt x="362204" y="773400"/>
                  <a:pt x="253395" y="882208"/>
                </a:cubicBezTo>
                <a:lnTo>
                  <a:pt x="214752" y="914091"/>
                </a:lnTo>
                <a:lnTo>
                  <a:pt x="176108" y="882207"/>
                </a:lnTo>
                <a:cubicBezTo>
                  <a:pt x="67300" y="773399"/>
                  <a:pt x="0" y="623081"/>
                  <a:pt x="0" y="457045"/>
                </a:cubicBezTo>
                <a:cubicBezTo>
                  <a:pt x="0" y="291009"/>
                  <a:pt x="67300" y="140692"/>
                  <a:pt x="176108" y="31883"/>
                </a:cubicBezTo>
                <a:lnTo>
                  <a:pt x="214751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6392C72-7B11-5841-AE61-F07C0D009F86}"/>
              </a:ext>
            </a:extLst>
          </p:cNvPr>
          <p:cNvSpPr/>
          <p:nvPr/>
        </p:nvSpPr>
        <p:spPr>
          <a:xfrm>
            <a:off x="8275451" y="2775096"/>
            <a:ext cx="987789" cy="1202540"/>
          </a:xfrm>
          <a:custGeom>
            <a:avLst/>
            <a:gdLst>
              <a:gd name="connsiteX0" fmla="*/ 386519 w 987789"/>
              <a:gd name="connsiteY0" fmla="*/ 0 h 1202540"/>
              <a:gd name="connsiteX1" fmla="*/ 987789 w 987789"/>
              <a:gd name="connsiteY1" fmla="*/ 601270 h 1202540"/>
              <a:gd name="connsiteX2" fmla="*/ 386519 w 987789"/>
              <a:gd name="connsiteY2" fmla="*/ 1202540 h 1202540"/>
              <a:gd name="connsiteX3" fmla="*/ 50343 w 987789"/>
              <a:gd name="connsiteY3" fmla="*/ 1099852 h 1202540"/>
              <a:gd name="connsiteX4" fmla="*/ 1 w 987789"/>
              <a:gd name="connsiteY4" fmla="*/ 1058316 h 1202540"/>
              <a:gd name="connsiteX5" fmla="*/ 38644 w 987789"/>
              <a:gd name="connsiteY5" fmla="*/ 1026433 h 1202540"/>
              <a:gd name="connsiteX6" fmla="*/ 214752 w 987789"/>
              <a:gd name="connsiteY6" fmla="*/ 601271 h 1202540"/>
              <a:gd name="connsiteX7" fmla="*/ 38644 w 987789"/>
              <a:gd name="connsiteY7" fmla="*/ 176109 h 1202540"/>
              <a:gd name="connsiteX8" fmla="*/ 0 w 987789"/>
              <a:gd name="connsiteY8" fmla="*/ 144225 h 1202540"/>
              <a:gd name="connsiteX9" fmla="*/ 50343 w 987789"/>
              <a:gd name="connsiteY9" fmla="*/ 102688 h 1202540"/>
              <a:gd name="connsiteX10" fmla="*/ 386519 w 987789"/>
              <a:gd name="connsiteY10" fmla="*/ 0 h 12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7789" h="1202540">
                <a:moveTo>
                  <a:pt x="386519" y="0"/>
                </a:moveTo>
                <a:cubicBezTo>
                  <a:pt x="718591" y="0"/>
                  <a:pt x="987789" y="269198"/>
                  <a:pt x="987789" y="601270"/>
                </a:cubicBezTo>
                <a:cubicBezTo>
                  <a:pt x="987789" y="933342"/>
                  <a:pt x="718591" y="1202540"/>
                  <a:pt x="386519" y="1202540"/>
                </a:cubicBezTo>
                <a:cubicBezTo>
                  <a:pt x="261992" y="1202540"/>
                  <a:pt x="146307" y="1164684"/>
                  <a:pt x="50343" y="1099852"/>
                </a:cubicBezTo>
                <a:lnTo>
                  <a:pt x="1" y="1058316"/>
                </a:lnTo>
                <a:lnTo>
                  <a:pt x="38644" y="1026433"/>
                </a:lnTo>
                <a:cubicBezTo>
                  <a:pt x="147453" y="917625"/>
                  <a:pt x="214752" y="767307"/>
                  <a:pt x="214752" y="601271"/>
                </a:cubicBezTo>
                <a:cubicBezTo>
                  <a:pt x="214752" y="435235"/>
                  <a:pt x="147453" y="284918"/>
                  <a:pt x="38644" y="176109"/>
                </a:cubicBezTo>
                <a:lnTo>
                  <a:pt x="0" y="144225"/>
                </a:lnTo>
                <a:lnTo>
                  <a:pt x="50343" y="102688"/>
                </a:lnTo>
                <a:cubicBezTo>
                  <a:pt x="146307" y="37856"/>
                  <a:pt x="261992" y="0"/>
                  <a:pt x="386519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A8EEA7B-AF26-C44A-A0B4-B5420A440A3F}"/>
              </a:ext>
            </a:extLst>
          </p:cNvPr>
          <p:cNvSpPr/>
          <p:nvPr/>
        </p:nvSpPr>
        <p:spPr>
          <a:xfrm>
            <a:off x="7287663" y="2775097"/>
            <a:ext cx="987789" cy="1202540"/>
          </a:xfrm>
          <a:custGeom>
            <a:avLst/>
            <a:gdLst>
              <a:gd name="connsiteX0" fmla="*/ 601270 w 987789"/>
              <a:gd name="connsiteY0" fmla="*/ 0 h 1202540"/>
              <a:gd name="connsiteX1" fmla="*/ 937446 w 987789"/>
              <a:gd name="connsiteY1" fmla="*/ 102688 h 1202540"/>
              <a:gd name="connsiteX2" fmla="*/ 987788 w 987789"/>
              <a:gd name="connsiteY2" fmla="*/ 144224 h 1202540"/>
              <a:gd name="connsiteX3" fmla="*/ 949145 w 987789"/>
              <a:gd name="connsiteY3" fmla="*/ 176107 h 1202540"/>
              <a:gd name="connsiteX4" fmla="*/ 773037 w 987789"/>
              <a:gd name="connsiteY4" fmla="*/ 601269 h 1202540"/>
              <a:gd name="connsiteX5" fmla="*/ 949145 w 987789"/>
              <a:gd name="connsiteY5" fmla="*/ 1026431 h 1202540"/>
              <a:gd name="connsiteX6" fmla="*/ 987789 w 987789"/>
              <a:gd name="connsiteY6" fmla="*/ 1058315 h 1202540"/>
              <a:gd name="connsiteX7" fmla="*/ 937446 w 987789"/>
              <a:gd name="connsiteY7" fmla="*/ 1099852 h 1202540"/>
              <a:gd name="connsiteX8" fmla="*/ 601270 w 987789"/>
              <a:gd name="connsiteY8" fmla="*/ 1202540 h 1202540"/>
              <a:gd name="connsiteX9" fmla="*/ 0 w 987789"/>
              <a:gd name="connsiteY9" fmla="*/ 601270 h 1202540"/>
              <a:gd name="connsiteX10" fmla="*/ 601270 w 987789"/>
              <a:gd name="connsiteY10" fmla="*/ 0 h 12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7789" h="1202540">
                <a:moveTo>
                  <a:pt x="601270" y="0"/>
                </a:moveTo>
                <a:cubicBezTo>
                  <a:pt x="725797" y="0"/>
                  <a:pt x="841483" y="37856"/>
                  <a:pt x="937446" y="102688"/>
                </a:cubicBezTo>
                <a:lnTo>
                  <a:pt x="987788" y="144224"/>
                </a:lnTo>
                <a:lnTo>
                  <a:pt x="949145" y="176107"/>
                </a:lnTo>
                <a:cubicBezTo>
                  <a:pt x="840337" y="284916"/>
                  <a:pt x="773037" y="435233"/>
                  <a:pt x="773037" y="601269"/>
                </a:cubicBezTo>
                <a:cubicBezTo>
                  <a:pt x="773037" y="767305"/>
                  <a:pt x="840337" y="917623"/>
                  <a:pt x="949145" y="1026431"/>
                </a:cubicBezTo>
                <a:lnTo>
                  <a:pt x="987789" y="1058315"/>
                </a:lnTo>
                <a:lnTo>
                  <a:pt x="937446" y="1099852"/>
                </a:lnTo>
                <a:cubicBezTo>
                  <a:pt x="841483" y="1164684"/>
                  <a:pt x="725797" y="1202540"/>
                  <a:pt x="601270" y="1202540"/>
                </a:cubicBezTo>
                <a:cubicBezTo>
                  <a:pt x="269198" y="1202540"/>
                  <a:pt x="0" y="933342"/>
                  <a:pt x="0" y="601270"/>
                </a:cubicBezTo>
                <a:cubicBezTo>
                  <a:pt x="0" y="269198"/>
                  <a:pt x="269198" y="0"/>
                  <a:pt x="601270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042AEB7E-532E-3A4A-B210-27371F5F1C34}"/>
              </a:ext>
            </a:extLst>
          </p:cNvPr>
          <p:cNvSpPr txBox="1"/>
          <p:nvPr/>
        </p:nvSpPr>
        <p:spPr>
          <a:xfrm>
            <a:off x="7844079" y="2473095"/>
            <a:ext cx="124210" cy="234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cs typeface="Times New Roman"/>
              </a:rPr>
              <a:t>A</a:t>
            </a: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9C1B1ED0-C0FA-EF40-B8BB-555BE5721B1D}"/>
              </a:ext>
            </a:extLst>
          </p:cNvPr>
          <p:cNvSpPr txBox="1"/>
          <p:nvPr/>
        </p:nvSpPr>
        <p:spPr>
          <a:xfrm>
            <a:off x="8656971" y="2473094"/>
            <a:ext cx="124210" cy="234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cs typeface="Times New Roman"/>
              </a:rPr>
              <a:t>B</a:t>
            </a:r>
            <a:endParaRPr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14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Komplemen</a:t>
            </a:r>
            <a:r>
              <a:rPr lang="en-US" b="1" dirty="0"/>
              <a:t> (</a:t>
            </a:r>
            <a:r>
              <a:rPr lang="en-US" b="1" i="1" dirty="0"/>
              <a:t>complement</a:t>
            </a:r>
            <a:r>
              <a:rPr lang="en-US" b="1" dirty="0"/>
              <a:t>)</a:t>
            </a:r>
          </a:p>
          <a:p>
            <a:pPr lvl="0"/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id-ID" i="1" dirty="0" err="1"/>
              <a:t>Ā</a:t>
            </a:r>
            <a:r>
              <a:rPr lang="id-ID" dirty="0"/>
              <a:t> </a:t>
            </a:r>
            <a:r>
              <a:rPr lang="es-ES" dirty="0"/>
              <a:t>= {</a:t>
            </a:r>
            <a:r>
              <a:rPr lang="es-ES" i="1" dirty="0"/>
              <a:t>x</a:t>
            </a:r>
            <a:r>
              <a:rPr lang="en-US" dirty="0"/>
              <a:t>| </a:t>
            </a:r>
            <a:r>
              <a:rPr lang="es-ES" i="1" dirty="0"/>
              <a:t>x</a:t>
            </a:r>
            <a:r>
              <a:rPr lang="es-ES" dirty="0"/>
              <a:t> </a:t>
            </a:r>
            <a:r>
              <a:rPr lang="en-US" dirty="0">
                <a:sym typeface="Symbol" pitchFamily="2" charset="2"/>
              </a:rPr>
              <a:t>∈</a:t>
            </a:r>
            <a:r>
              <a:rPr lang="en-US" dirty="0"/>
              <a:t> </a:t>
            </a:r>
            <a:r>
              <a:rPr lang="es-ES" i="1" dirty="0"/>
              <a:t>U</a:t>
            </a:r>
            <a:r>
              <a:rPr lang="es-ES" dirty="0"/>
              <a:t>, </a:t>
            </a:r>
            <a:r>
              <a:rPr lang="es-ES" i="1" dirty="0"/>
              <a:t>x</a:t>
            </a:r>
            <a:r>
              <a:rPr lang="es-ES" dirty="0"/>
              <a:t> </a:t>
            </a:r>
            <a:r>
              <a:rPr lang="en-ID" dirty="0"/>
              <a:t>∉ </a:t>
            </a:r>
            <a:r>
              <a:rPr lang="es-ES" i="1" dirty="0"/>
              <a:t>A</a:t>
            </a:r>
            <a:r>
              <a:rPr lang="es-ES" dirty="0"/>
              <a:t>}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Contoh</a:t>
            </a:r>
            <a:r>
              <a:rPr lang="en-US" dirty="0"/>
              <a:t> 18</a:t>
            </a:r>
            <a:r>
              <a:rPr lang="id-ID" b="1" dirty="0"/>
              <a:t>:</a:t>
            </a:r>
            <a:endParaRPr lang="en-ID" dirty="0"/>
          </a:p>
          <a:p>
            <a:pPr lvl="1"/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 = {1, 2, 3, …, 9}</a:t>
            </a:r>
          </a:p>
          <a:p>
            <a:pPr lvl="1"/>
            <a:r>
              <a:rPr lang="en-US" dirty="0"/>
              <a:t>Jika </a:t>
            </a:r>
            <a:r>
              <a:rPr lang="en-US" i="1" dirty="0"/>
              <a:t>A</a:t>
            </a:r>
            <a:r>
              <a:rPr lang="en-US" dirty="0"/>
              <a:t> = {1, 3, 7, 9},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id-ID" i="1" dirty="0" err="1"/>
              <a:t>Ā</a:t>
            </a:r>
            <a:r>
              <a:rPr lang="id-ID" dirty="0"/>
              <a:t> </a:t>
            </a:r>
            <a:r>
              <a:rPr lang="en-US" dirty="0"/>
              <a:t>= {2, 4, 6, 8}</a:t>
            </a:r>
          </a:p>
          <a:p>
            <a:pPr lvl="1"/>
            <a:r>
              <a:rPr lang="en-US" dirty="0"/>
              <a:t>Jika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x </a:t>
            </a:r>
            <a:r>
              <a:rPr lang="en-US" dirty="0"/>
              <a:t>| </a:t>
            </a:r>
            <a:r>
              <a:rPr lang="en-US" i="1" dirty="0"/>
              <a:t>x</a:t>
            </a:r>
            <a:r>
              <a:rPr lang="en-US" dirty="0"/>
              <a:t>/2 </a:t>
            </a:r>
            <a:r>
              <a:rPr lang="en-ID" dirty="0">
                <a:cs typeface="Symbol"/>
              </a:rPr>
              <a:t>∈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i="1" dirty="0">
                <a:sym typeface="Symbol" pitchFamily="2" charset="2"/>
              </a:rPr>
              <a:t>P</a:t>
            </a:r>
            <a:r>
              <a:rPr lang="en-US" dirty="0">
                <a:sym typeface="Symbol" pitchFamily="2" charset="2"/>
              </a:rPr>
              <a:t>, </a:t>
            </a:r>
            <a:r>
              <a:rPr lang="en-US" i="1" dirty="0">
                <a:sym typeface="Symbol" pitchFamily="2" charset="2"/>
              </a:rPr>
              <a:t>x</a:t>
            </a:r>
            <a:r>
              <a:rPr lang="en-US" dirty="0">
                <a:sym typeface="Symbol" pitchFamily="2" charset="2"/>
              </a:rPr>
              <a:t> &lt; 9}, </a:t>
            </a:r>
            <a:r>
              <a:rPr lang="en-US" dirty="0" err="1">
                <a:sym typeface="Symbol" pitchFamily="2" charset="2"/>
              </a:rPr>
              <a:t>maka</a:t>
            </a:r>
            <a:r>
              <a:rPr lang="en-US" dirty="0">
                <a:sym typeface="Symbol" pitchFamily="2" charset="2"/>
              </a:rPr>
              <a:t> </a:t>
            </a:r>
            <a:r>
              <a:rPr lang="id-ID" i="1" dirty="0" err="1"/>
              <a:t>Ā</a:t>
            </a:r>
            <a:r>
              <a:rPr lang="id-ID" dirty="0"/>
              <a:t> </a:t>
            </a:r>
            <a:r>
              <a:rPr lang="es-ES" dirty="0"/>
              <a:t>= {1, 3, 5, 7, 9}</a:t>
            </a:r>
            <a:endParaRPr lang="en-US" dirty="0"/>
          </a:p>
          <a:p>
            <a:pPr lvl="0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E5EF61-2073-C345-B132-733D80FF8B01}"/>
              </a:ext>
            </a:extLst>
          </p:cNvPr>
          <p:cNvGrpSpPr/>
          <p:nvPr/>
        </p:nvGrpSpPr>
        <p:grpSpPr>
          <a:xfrm>
            <a:off x="6623905" y="2350313"/>
            <a:ext cx="3183819" cy="1782676"/>
            <a:chOff x="7042068" y="1508612"/>
            <a:chExt cx="3951514" cy="2212522"/>
          </a:xfrm>
          <a:solidFill>
            <a:schemeClr val="tx1">
              <a:lumMod val="5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C6764A-6CEF-D14E-81CF-628182ED06F3}"/>
                </a:ext>
              </a:extLst>
            </p:cNvPr>
            <p:cNvSpPr/>
            <p:nvPr/>
          </p:nvSpPr>
          <p:spPr>
            <a:xfrm>
              <a:off x="7042068" y="1508612"/>
              <a:ext cx="3951514" cy="221252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47327C43-55A0-994C-9F81-0F4A0BC6E688}"/>
                </a:ext>
              </a:extLst>
            </p:cNvPr>
            <p:cNvSpPr txBox="1"/>
            <p:nvPr/>
          </p:nvSpPr>
          <p:spPr>
            <a:xfrm>
              <a:off x="7189025" y="1539868"/>
              <a:ext cx="65314" cy="267381"/>
            </a:xfrm>
            <a:prstGeom prst="rect">
              <a:avLst/>
            </a:prstGeom>
            <a:grpFill/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lang="en-US" sz="1650" dirty="0">
                  <a:cs typeface="Times New Roman"/>
                </a:rPr>
                <a:t>U</a:t>
              </a:r>
              <a:endParaRPr sz="1650" dirty="0">
                <a:cs typeface="Times New Roman"/>
              </a:endParaRPr>
            </a:p>
          </p:txBody>
        </p:sp>
      </p:grpSp>
      <p:sp>
        <p:nvSpPr>
          <p:cNvPr id="42" name="object 12">
            <a:extLst>
              <a:ext uri="{FF2B5EF4-FFF2-40B4-BE49-F238E27FC236}">
                <a16:creationId xmlns:a16="http://schemas.microsoft.com/office/drawing/2014/main" id="{042AEB7E-532E-3A4A-B210-27371F5F1C34}"/>
              </a:ext>
            </a:extLst>
          </p:cNvPr>
          <p:cNvSpPr txBox="1"/>
          <p:nvPr/>
        </p:nvSpPr>
        <p:spPr>
          <a:xfrm>
            <a:off x="8153709" y="2473095"/>
            <a:ext cx="124210" cy="234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cs typeface="Times New Roman"/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7B15F5-E76D-0448-A930-AA305D2F999A}"/>
              </a:ext>
            </a:extLst>
          </p:cNvPr>
          <p:cNvSpPr/>
          <p:nvPr/>
        </p:nvSpPr>
        <p:spPr>
          <a:xfrm>
            <a:off x="7611965" y="2707631"/>
            <a:ext cx="1207698" cy="120769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C4962-880C-9C46-A378-F68470F39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b="1" dirty="0" err="1"/>
                  <a:t>Selisih</a:t>
                </a:r>
                <a:r>
                  <a:rPr lang="en-US" b="1" dirty="0"/>
                  <a:t> (</a:t>
                </a:r>
                <a:r>
                  <a:rPr lang="en-US" b="1" i="1" dirty="0"/>
                  <a:t>difference</a:t>
                </a:r>
                <a:r>
                  <a:rPr lang="en-US" b="1" dirty="0"/>
                  <a:t>)</a:t>
                </a:r>
              </a:p>
              <a:p>
                <a:pPr marL="227013" lvl="0" indent="-227013">
                  <a:tabLst>
                    <a:tab pos="2127250" algn="l"/>
                  </a:tabLst>
                </a:pPr>
                <a:r>
                  <a:rPr lang="en-US" dirty="0" err="1"/>
                  <a:t>Notasi</a:t>
                </a:r>
                <a:r>
                  <a:rPr lang="en-US" dirty="0"/>
                  <a:t>: </a:t>
                </a:r>
                <a:r>
                  <a:rPr lang="es-ES" i="1" dirty="0"/>
                  <a:t>A</a:t>
                </a:r>
                <a:r>
                  <a:rPr lang="es-ES" dirty="0"/>
                  <a:t> </a:t>
                </a:r>
                <a:r>
                  <a:rPr lang="en-US" dirty="0">
                    <a:sym typeface="Symbol" pitchFamily="2" charset="2"/>
                  </a:rPr>
                  <a:t>-</a:t>
                </a:r>
                <a:r>
                  <a:rPr lang="en-US" dirty="0"/>
                  <a:t> </a:t>
                </a:r>
                <a:r>
                  <a:rPr lang="en-US" i="1" dirty="0"/>
                  <a:t>B</a:t>
                </a:r>
                <a:r>
                  <a:rPr lang="es-ES" dirty="0"/>
                  <a:t> 	= {</a:t>
                </a:r>
                <a:r>
                  <a:rPr lang="es-ES" i="1" dirty="0"/>
                  <a:t>x</a:t>
                </a:r>
                <a:r>
                  <a:rPr lang="en-US" dirty="0"/>
                  <a:t>|</a:t>
                </a:r>
                <a:r>
                  <a:rPr lang="es-ES" i="1" dirty="0"/>
                  <a:t>x</a:t>
                </a:r>
                <a:r>
                  <a:rPr lang="es-ES" dirty="0"/>
                  <a:t> </a:t>
                </a:r>
                <a:r>
                  <a:rPr lang="en-US" dirty="0">
                    <a:sym typeface="Symbol" pitchFamily="2" charset="2"/>
                  </a:rPr>
                  <a:t>∈</a:t>
                </a:r>
                <a:r>
                  <a:rPr lang="en-US" dirty="0"/>
                  <a:t> </a:t>
                </a:r>
                <a:r>
                  <a:rPr lang="es-ES" i="1" dirty="0"/>
                  <a:t>A</a:t>
                </a:r>
                <a:r>
                  <a:rPr lang="es-ES" dirty="0"/>
                  <a:t> dan </a:t>
                </a:r>
                <a:r>
                  <a:rPr lang="es-ES" i="1" dirty="0"/>
                  <a:t>x</a:t>
                </a:r>
                <a:r>
                  <a:rPr lang="es-ES" dirty="0"/>
                  <a:t> </a:t>
                </a:r>
                <a:r>
                  <a:rPr lang="en-ID" dirty="0"/>
                  <a:t>∉</a:t>
                </a:r>
                <a:r>
                  <a:rPr lang="en-US" dirty="0"/>
                  <a:t> </a:t>
                </a:r>
                <a:r>
                  <a:rPr lang="es-ES" i="1" dirty="0"/>
                  <a:t>B</a:t>
                </a:r>
                <a:r>
                  <a:rPr lang="es-ES" dirty="0"/>
                  <a:t>}</a:t>
                </a:r>
              </a:p>
              <a:p>
                <a:pPr marL="2135188" lvl="5" indent="0">
                  <a:buNone/>
                  <a:tabLst>
                    <a:tab pos="2127250" algn="l"/>
                  </a:tabLst>
                </a:pPr>
                <a:r>
                  <a:rPr lang="es-ES" sz="2800" dirty="0"/>
                  <a:t>= </a:t>
                </a:r>
                <a:r>
                  <a:rPr lang="es-ES" sz="2800" i="1" dirty="0"/>
                  <a:t>A</a:t>
                </a:r>
                <a:r>
                  <a:rPr lang="es-ES" sz="2800" dirty="0"/>
                  <a:t> </a:t>
                </a:r>
                <a:r>
                  <a:rPr lang="en-US" sz="2800" dirty="0">
                    <a:sym typeface="Symbol" pitchFamily="2" charset="2"/>
                  </a:rPr>
                  <a:t>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i="1" dirty="0"/>
                          <m:t>B</m:t>
                        </m:r>
                      </m:e>
                    </m:acc>
                  </m:oMath>
                </a14:m>
                <a:r>
                  <a:rPr lang="en-US" sz="2800" dirty="0">
                    <a:sym typeface="Symbol" pitchFamily="2" charset="2"/>
                  </a:rPr>
                  <a:t> </a:t>
                </a:r>
                <a:endParaRPr lang="es-ES" sz="2800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r>
                  <a:rPr lang="en-US" dirty="0" err="1"/>
                  <a:t>Contoh</a:t>
                </a:r>
                <a:r>
                  <a:rPr lang="en-US" dirty="0"/>
                  <a:t> 19</a:t>
                </a:r>
                <a:r>
                  <a:rPr lang="id-ID" b="1" dirty="0"/>
                  <a:t>:</a:t>
                </a:r>
                <a:endParaRPr lang="en-ID" dirty="0"/>
              </a:p>
              <a:p>
                <a:pPr lvl="1"/>
                <a:r>
                  <a:rPr lang="en-US" dirty="0"/>
                  <a:t>Jika </a:t>
                </a:r>
                <a:r>
                  <a:rPr lang="en-US" i="1" dirty="0"/>
                  <a:t>A</a:t>
                </a:r>
                <a:r>
                  <a:rPr lang="en-US" dirty="0"/>
                  <a:t> = {1, 2, 3, ..., 10} dan </a:t>
                </a:r>
                <a:r>
                  <a:rPr lang="en-US" i="1" dirty="0"/>
                  <a:t>B</a:t>
                </a:r>
                <a:r>
                  <a:rPr lang="en-US" dirty="0"/>
                  <a:t> = {2, 4, 6, 8, 10},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i="1" dirty="0"/>
                  <a:t>A</a:t>
                </a:r>
                <a:r>
                  <a:rPr lang="en-US" dirty="0"/>
                  <a:t> - </a:t>
                </a:r>
                <a:r>
                  <a:rPr lang="en-US" i="1" dirty="0"/>
                  <a:t>B</a:t>
                </a:r>
                <a:r>
                  <a:rPr lang="en-US" dirty="0"/>
                  <a:t> = {1, 3, 5, 7, 9} dan   </a:t>
                </a:r>
                <a:r>
                  <a:rPr lang="en-US" i="1" dirty="0"/>
                  <a:t>B</a:t>
                </a:r>
                <a:r>
                  <a:rPr lang="en-US" dirty="0"/>
                  <a:t> - </a:t>
                </a:r>
                <a:r>
                  <a:rPr lang="en-US" i="1" dirty="0"/>
                  <a:t>A</a:t>
                </a:r>
                <a:r>
                  <a:rPr lang="en-US" dirty="0"/>
                  <a:t> = ∅</a:t>
                </a:r>
              </a:p>
              <a:p>
                <a:pPr lvl="1"/>
                <a:r>
                  <a:rPr lang="en-US" dirty="0"/>
                  <a:t>{1, 3, 5} - {1, 2, 3} = {5}, </a:t>
                </a:r>
                <a:r>
                  <a:rPr lang="en-US" dirty="0" err="1"/>
                  <a:t>tetapi</a:t>
                </a:r>
                <a:r>
                  <a:rPr lang="en-US" dirty="0"/>
                  <a:t> {1, 2, 3} - {1, 3, 5} = {2}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C4962-880C-9C46-A378-F68470F39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7E5EF61-2073-C345-B132-733D80FF8B01}"/>
              </a:ext>
            </a:extLst>
          </p:cNvPr>
          <p:cNvGrpSpPr/>
          <p:nvPr/>
        </p:nvGrpSpPr>
        <p:grpSpPr>
          <a:xfrm>
            <a:off x="6623905" y="2350313"/>
            <a:ext cx="3183819" cy="1782676"/>
            <a:chOff x="7042068" y="1508612"/>
            <a:chExt cx="3951514" cy="22125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C6764A-6CEF-D14E-81CF-628182ED06F3}"/>
                </a:ext>
              </a:extLst>
            </p:cNvPr>
            <p:cNvSpPr/>
            <p:nvPr/>
          </p:nvSpPr>
          <p:spPr>
            <a:xfrm>
              <a:off x="7042068" y="1508612"/>
              <a:ext cx="3951514" cy="2212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47327C43-55A0-994C-9F81-0F4A0BC6E688}"/>
                </a:ext>
              </a:extLst>
            </p:cNvPr>
            <p:cNvSpPr txBox="1"/>
            <p:nvPr/>
          </p:nvSpPr>
          <p:spPr>
            <a:xfrm>
              <a:off x="7189025" y="1539868"/>
              <a:ext cx="65314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lang="en-US" sz="1650" dirty="0">
                  <a:cs typeface="Times New Roman"/>
                </a:rPr>
                <a:t>U</a:t>
              </a:r>
              <a:endParaRPr sz="1650" dirty="0">
                <a:cs typeface="Times New Roman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E01EE99C-E9D0-B845-89F5-5563FB35377F}"/>
              </a:ext>
            </a:extLst>
          </p:cNvPr>
          <p:cNvSpPr/>
          <p:nvPr/>
        </p:nvSpPr>
        <p:spPr>
          <a:xfrm>
            <a:off x="8060700" y="2919322"/>
            <a:ext cx="429503" cy="914091"/>
          </a:xfrm>
          <a:custGeom>
            <a:avLst/>
            <a:gdLst>
              <a:gd name="connsiteX0" fmla="*/ 214751 w 429503"/>
              <a:gd name="connsiteY0" fmla="*/ 0 h 914091"/>
              <a:gd name="connsiteX1" fmla="*/ 253395 w 429503"/>
              <a:gd name="connsiteY1" fmla="*/ 31884 h 914091"/>
              <a:gd name="connsiteX2" fmla="*/ 429503 w 429503"/>
              <a:gd name="connsiteY2" fmla="*/ 457046 h 914091"/>
              <a:gd name="connsiteX3" fmla="*/ 253395 w 429503"/>
              <a:gd name="connsiteY3" fmla="*/ 882208 h 914091"/>
              <a:gd name="connsiteX4" fmla="*/ 214752 w 429503"/>
              <a:gd name="connsiteY4" fmla="*/ 914091 h 914091"/>
              <a:gd name="connsiteX5" fmla="*/ 176108 w 429503"/>
              <a:gd name="connsiteY5" fmla="*/ 882207 h 914091"/>
              <a:gd name="connsiteX6" fmla="*/ 0 w 429503"/>
              <a:gd name="connsiteY6" fmla="*/ 457045 h 914091"/>
              <a:gd name="connsiteX7" fmla="*/ 176108 w 429503"/>
              <a:gd name="connsiteY7" fmla="*/ 31883 h 914091"/>
              <a:gd name="connsiteX8" fmla="*/ 214751 w 429503"/>
              <a:gd name="connsiteY8" fmla="*/ 0 h 91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503" h="914091">
                <a:moveTo>
                  <a:pt x="214751" y="0"/>
                </a:moveTo>
                <a:lnTo>
                  <a:pt x="253395" y="31884"/>
                </a:lnTo>
                <a:cubicBezTo>
                  <a:pt x="362204" y="140693"/>
                  <a:pt x="429503" y="291010"/>
                  <a:pt x="429503" y="457046"/>
                </a:cubicBezTo>
                <a:cubicBezTo>
                  <a:pt x="429503" y="623082"/>
                  <a:pt x="362204" y="773400"/>
                  <a:pt x="253395" y="882208"/>
                </a:cubicBezTo>
                <a:lnTo>
                  <a:pt x="214752" y="914091"/>
                </a:lnTo>
                <a:lnTo>
                  <a:pt x="176108" y="882207"/>
                </a:lnTo>
                <a:cubicBezTo>
                  <a:pt x="67300" y="773399"/>
                  <a:pt x="0" y="623081"/>
                  <a:pt x="0" y="457045"/>
                </a:cubicBezTo>
                <a:cubicBezTo>
                  <a:pt x="0" y="291009"/>
                  <a:pt x="67300" y="140692"/>
                  <a:pt x="176108" y="31883"/>
                </a:cubicBezTo>
                <a:lnTo>
                  <a:pt x="214751" y="0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6392C72-7B11-5841-AE61-F07C0D009F86}"/>
              </a:ext>
            </a:extLst>
          </p:cNvPr>
          <p:cNvSpPr/>
          <p:nvPr/>
        </p:nvSpPr>
        <p:spPr>
          <a:xfrm>
            <a:off x="8275451" y="2775096"/>
            <a:ext cx="987789" cy="1202540"/>
          </a:xfrm>
          <a:custGeom>
            <a:avLst/>
            <a:gdLst>
              <a:gd name="connsiteX0" fmla="*/ 386519 w 987789"/>
              <a:gd name="connsiteY0" fmla="*/ 0 h 1202540"/>
              <a:gd name="connsiteX1" fmla="*/ 987789 w 987789"/>
              <a:gd name="connsiteY1" fmla="*/ 601270 h 1202540"/>
              <a:gd name="connsiteX2" fmla="*/ 386519 w 987789"/>
              <a:gd name="connsiteY2" fmla="*/ 1202540 h 1202540"/>
              <a:gd name="connsiteX3" fmla="*/ 50343 w 987789"/>
              <a:gd name="connsiteY3" fmla="*/ 1099852 h 1202540"/>
              <a:gd name="connsiteX4" fmla="*/ 1 w 987789"/>
              <a:gd name="connsiteY4" fmla="*/ 1058316 h 1202540"/>
              <a:gd name="connsiteX5" fmla="*/ 38644 w 987789"/>
              <a:gd name="connsiteY5" fmla="*/ 1026433 h 1202540"/>
              <a:gd name="connsiteX6" fmla="*/ 214752 w 987789"/>
              <a:gd name="connsiteY6" fmla="*/ 601271 h 1202540"/>
              <a:gd name="connsiteX7" fmla="*/ 38644 w 987789"/>
              <a:gd name="connsiteY7" fmla="*/ 176109 h 1202540"/>
              <a:gd name="connsiteX8" fmla="*/ 0 w 987789"/>
              <a:gd name="connsiteY8" fmla="*/ 144225 h 1202540"/>
              <a:gd name="connsiteX9" fmla="*/ 50343 w 987789"/>
              <a:gd name="connsiteY9" fmla="*/ 102688 h 1202540"/>
              <a:gd name="connsiteX10" fmla="*/ 386519 w 987789"/>
              <a:gd name="connsiteY10" fmla="*/ 0 h 12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7789" h="1202540">
                <a:moveTo>
                  <a:pt x="386519" y="0"/>
                </a:moveTo>
                <a:cubicBezTo>
                  <a:pt x="718591" y="0"/>
                  <a:pt x="987789" y="269198"/>
                  <a:pt x="987789" y="601270"/>
                </a:cubicBezTo>
                <a:cubicBezTo>
                  <a:pt x="987789" y="933342"/>
                  <a:pt x="718591" y="1202540"/>
                  <a:pt x="386519" y="1202540"/>
                </a:cubicBezTo>
                <a:cubicBezTo>
                  <a:pt x="261992" y="1202540"/>
                  <a:pt x="146307" y="1164684"/>
                  <a:pt x="50343" y="1099852"/>
                </a:cubicBezTo>
                <a:lnTo>
                  <a:pt x="1" y="1058316"/>
                </a:lnTo>
                <a:lnTo>
                  <a:pt x="38644" y="1026433"/>
                </a:lnTo>
                <a:cubicBezTo>
                  <a:pt x="147453" y="917625"/>
                  <a:pt x="214752" y="767307"/>
                  <a:pt x="214752" y="601271"/>
                </a:cubicBezTo>
                <a:cubicBezTo>
                  <a:pt x="214752" y="435235"/>
                  <a:pt x="147453" y="284918"/>
                  <a:pt x="38644" y="176109"/>
                </a:cubicBezTo>
                <a:lnTo>
                  <a:pt x="0" y="144225"/>
                </a:lnTo>
                <a:lnTo>
                  <a:pt x="50343" y="102688"/>
                </a:lnTo>
                <a:cubicBezTo>
                  <a:pt x="146307" y="37856"/>
                  <a:pt x="261992" y="0"/>
                  <a:pt x="386519" y="0"/>
                </a:cubicBezTo>
                <a:close/>
              </a:path>
            </a:pathLst>
          </a:cu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A8EEA7B-AF26-C44A-A0B4-B5420A440A3F}"/>
              </a:ext>
            </a:extLst>
          </p:cNvPr>
          <p:cNvSpPr/>
          <p:nvPr/>
        </p:nvSpPr>
        <p:spPr>
          <a:xfrm>
            <a:off x="7287663" y="2775097"/>
            <a:ext cx="987789" cy="1202540"/>
          </a:xfrm>
          <a:custGeom>
            <a:avLst/>
            <a:gdLst>
              <a:gd name="connsiteX0" fmla="*/ 601270 w 987789"/>
              <a:gd name="connsiteY0" fmla="*/ 0 h 1202540"/>
              <a:gd name="connsiteX1" fmla="*/ 937446 w 987789"/>
              <a:gd name="connsiteY1" fmla="*/ 102688 h 1202540"/>
              <a:gd name="connsiteX2" fmla="*/ 987788 w 987789"/>
              <a:gd name="connsiteY2" fmla="*/ 144224 h 1202540"/>
              <a:gd name="connsiteX3" fmla="*/ 949145 w 987789"/>
              <a:gd name="connsiteY3" fmla="*/ 176107 h 1202540"/>
              <a:gd name="connsiteX4" fmla="*/ 773037 w 987789"/>
              <a:gd name="connsiteY4" fmla="*/ 601269 h 1202540"/>
              <a:gd name="connsiteX5" fmla="*/ 949145 w 987789"/>
              <a:gd name="connsiteY5" fmla="*/ 1026431 h 1202540"/>
              <a:gd name="connsiteX6" fmla="*/ 987789 w 987789"/>
              <a:gd name="connsiteY6" fmla="*/ 1058315 h 1202540"/>
              <a:gd name="connsiteX7" fmla="*/ 937446 w 987789"/>
              <a:gd name="connsiteY7" fmla="*/ 1099852 h 1202540"/>
              <a:gd name="connsiteX8" fmla="*/ 601270 w 987789"/>
              <a:gd name="connsiteY8" fmla="*/ 1202540 h 1202540"/>
              <a:gd name="connsiteX9" fmla="*/ 0 w 987789"/>
              <a:gd name="connsiteY9" fmla="*/ 601270 h 1202540"/>
              <a:gd name="connsiteX10" fmla="*/ 601270 w 987789"/>
              <a:gd name="connsiteY10" fmla="*/ 0 h 12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7789" h="1202540">
                <a:moveTo>
                  <a:pt x="601270" y="0"/>
                </a:moveTo>
                <a:cubicBezTo>
                  <a:pt x="725797" y="0"/>
                  <a:pt x="841483" y="37856"/>
                  <a:pt x="937446" y="102688"/>
                </a:cubicBezTo>
                <a:lnTo>
                  <a:pt x="987788" y="144224"/>
                </a:lnTo>
                <a:lnTo>
                  <a:pt x="949145" y="176107"/>
                </a:lnTo>
                <a:cubicBezTo>
                  <a:pt x="840337" y="284916"/>
                  <a:pt x="773037" y="435233"/>
                  <a:pt x="773037" y="601269"/>
                </a:cubicBezTo>
                <a:cubicBezTo>
                  <a:pt x="773037" y="767305"/>
                  <a:pt x="840337" y="917623"/>
                  <a:pt x="949145" y="1026431"/>
                </a:cubicBezTo>
                <a:lnTo>
                  <a:pt x="987789" y="1058315"/>
                </a:lnTo>
                <a:lnTo>
                  <a:pt x="937446" y="1099852"/>
                </a:lnTo>
                <a:cubicBezTo>
                  <a:pt x="841483" y="1164684"/>
                  <a:pt x="725797" y="1202540"/>
                  <a:pt x="601270" y="1202540"/>
                </a:cubicBezTo>
                <a:cubicBezTo>
                  <a:pt x="269198" y="1202540"/>
                  <a:pt x="0" y="933342"/>
                  <a:pt x="0" y="601270"/>
                </a:cubicBezTo>
                <a:cubicBezTo>
                  <a:pt x="0" y="269198"/>
                  <a:pt x="269198" y="0"/>
                  <a:pt x="601270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042AEB7E-532E-3A4A-B210-27371F5F1C34}"/>
              </a:ext>
            </a:extLst>
          </p:cNvPr>
          <p:cNvSpPr txBox="1"/>
          <p:nvPr/>
        </p:nvSpPr>
        <p:spPr>
          <a:xfrm>
            <a:off x="7844079" y="2473095"/>
            <a:ext cx="124210" cy="234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cs typeface="Times New Roman"/>
              </a:rPr>
              <a:t>A</a:t>
            </a: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9C1B1ED0-C0FA-EF40-B8BB-555BE5721B1D}"/>
              </a:ext>
            </a:extLst>
          </p:cNvPr>
          <p:cNvSpPr txBox="1"/>
          <p:nvPr/>
        </p:nvSpPr>
        <p:spPr>
          <a:xfrm>
            <a:off x="8656971" y="2473094"/>
            <a:ext cx="124210" cy="234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cs typeface="Times New Roman"/>
              </a:rPr>
              <a:t>B</a:t>
            </a:r>
            <a:endParaRPr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82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Himpunan</a:t>
            </a:r>
            <a:r>
              <a:rPr lang="en-US" dirty="0"/>
              <a:t> (</a:t>
            </a:r>
            <a:r>
              <a:rPr lang="en-US" i="1" dirty="0"/>
              <a:t>set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i="1" dirty="0" err="1"/>
              <a:t>berbeda</a:t>
            </a:r>
            <a:r>
              <a:rPr lang="en-US" i="1" dirty="0"/>
              <a:t>.</a:t>
            </a:r>
          </a:p>
          <a:p>
            <a:r>
              <a:rPr lang="en-US" dirty="0" err="1"/>
              <a:t>Objek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unsur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.</a:t>
            </a:r>
          </a:p>
          <a:p>
            <a:r>
              <a:rPr lang="en-US" dirty="0"/>
              <a:t>HMTI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.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r>
              <a:rPr lang="en-US" dirty="0"/>
              <a:t>Satu set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CPU, monitor, dan keyboard.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8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b="1" dirty="0"/>
              <a:t>Beda </a:t>
            </a:r>
            <a:r>
              <a:rPr lang="en-US" b="1" dirty="0" err="1"/>
              <a:t>Setangkup</a:t>
            </a:r>
            <a:r>
              <a:rPr lang="en-US" b="1" dirty="0"/>
              <a:t> (</a:t>
            </a:r>
            <a:r>
              <a:rPr lang="en-US" b="1" i="1" dirty="0"/>
              <a:t>symmetric difference</a:t>
            </a:r>
            <a:r>
              <a:rPr lang="en-US" b="1" dirty="0"/>
              <a:t>)</a:t>
            </a:r>
          </a:p>
          <a:p>
            <a:pPr lvl="0"/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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- 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= (</a:t>
            </a:r>
            <a:r>
              <a:rPr lang="en-US" i="1" dirty="0"/>
              <a:t>A</a:t>
            </a:r>
            <a:r>
              <a:rPr lang="en-US" dirty="0"/>
              <a:t> -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dirty="0"/>
              <a:t> (</a:t>
            </a:r>
            <a:r>
              <a:rPr lang="en-US" i="1" dirty="0"/>
              <a:t>B</a:t>
            </a:r>
            <a:r>
              <a:rPr lang="en-US" dirty="0"/>
              <a:t> - </a:t>
            </a:r>
            <a:r>
              <a:rPr lang="en-US" i="1" dirty="0"/>
              <a:t>A</a:t>
            </a:r>
            <a:r>
              <a:rPr lang="en-US" dirty="0"/>
              <a:t>)</a:t>
            </a:r>
            <a:endParaRPr lang="en-ID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Contoh</a:t>
            </a:r>
            <a:r>
              <a:rPr lang="en-US" dirty="0"/>
              <a:t> 20</a:t>
            </a:r>
            <a:r>
              <a:rPr lang="id-ID" b="1" dirty="0"/>
              <a:t>:</a:t>
            </a:r>
            <a:endParaRPr lang="en-ID" dirty="0"/>
          </a:p>
          <a:p>
            <a:pPr lvl="1"/>
            <a:r>
              <a:rPr lang="en-US" dirty="0"/>
              <a:t>Jika </a:t>
            </a:r>
            <a:r>
              <a:rPr lang="en-US" i="1" dirty="0"/>
              <a:t>A</a:t>
            </a:r>
            <a:r>
              <a:rPr lang="en-US" dirty="0"/>
              <a:t> = {2, 4, 6} dan </a:t>
            </a:r>
            <a:r>
              <a:rPr lang="en-US" i="1" dirty="0"/>
              <a:t>B</a:t>
            </a:r>
            <a:r>
              <a:rPr lang="en-US" dirty="0"/>
              <a:t> = {2, 3, 5},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 </a:t>
            </a:r>
            <a:r>
              <a:rPr lang="en-US" i="1" dirty="0"/>
              <a:t>B</a:t>
            </a:r>
            <a:r>
              <a:rPr lang="en-US" dirty="0"/>
              <a:t> = {3, 4, 5, 6}</a:t>
            </a:r>
            <a:endParaRPr lang="en-ID" sz="1800" dirty="0"/>
          </a:p>
          <a:p>
            <a:pPr lvl="0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E5EF61-2073-C345-B132-733D80FF8B01}"/>
              </a:ext>
            </a:extLst>
          </p:cNvPr>
          <p:cNvGrpSpPr/>
          <p:nvPr/>
        </p:nvGrpSpPr>
        <p:grpSpPr>
          <a:xfrm>
            <a:off x="4424169" y="3052010"/>
            <a:ext cx="3183819" cy="1782676"/>
            <a:chOff x="7042068" y="1508612"/>
            <a:chExt cx="3951514" cy="22125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C6764A-6CEF-D14E-81CF-628182ED06F3}"/>
                </a:ext>
              </a:extLst>
            </p:cNvPr>
            <p:cNvSpPr/>
            <p:nvPr/>
          </p:nvSpPr>
          <p:spPr>
            <a:xfrm>
              <a:off x="7042068" y="1508612"/>
              <a:ext cx="3951514" cy="2212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47327C43-55A0-994C-9F81-0F4A0BC6E688}"/>
                </a:ext>
              </a:extLst>
            </p:cNvPr>
            <p:cNvSpPr txBox="1"/>
            <p:nvPr/>
          </p:nvSpPr>
          <p:spPr>
            <a:xfrm>
              <a:off x="7189025" y="1539868"/>
              <a:ext cx="65314" cy="2673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lang="en-US" sz="1650" dirty="0">
                  <a:cs typeface="Times New Roman"/>
                </a:rPr>
                <a:t>U</a:t>
              </a:r>
              <a:endParaRPr sz="1650" dirty="0">
                <a:cs typeface="Times New Roman"/>
              </a:endParaRP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E01EE99C-E9D0-B845-89F5-5563FB35377F}"/>
              </a:ext>
            </a:extLst>
          </p:cNvPr>
          <p:cNvSpPr/>
          <p:nvPr/>
        </p:nvSpPr>
        <p:spPr>
          <a:xfrm>
            <a:off x="5860964" y="3621019"/>
            <a:ext cx="429503" cy="914091"/>
          </a:xfrm>
          <a:custGeom>
            <a:avLst/>
            <a:gdLst>
              <a:gd name="connsiteX0" fmla="*/ 214751 w 429503"/>
              <a:gd name="connsiteY0" fmla="*/ 0 h 914091"/>
              <a:gd name="connsiteX1" fmla="*/ 253395 w 429503"/>
              <a:gd name="connsiteY1" fmla="*/ 31884 h 914091"/>
              <a:gd name="connsiteX2" fmla="*/ 429503 w 429503"/>
              <a:gd name="connsiteY2" fmla="*/ 457046 h 914091"/>
              <a:gd name="connsiteX3" fmla="*/ 253395 w 429503"/>
              <a:gd name="connsiteY3" fmla="*/ 882208 h 914091"/>
              <a:gd name="connsiteX4" fmla="*/ 214752 w 429503"/>
              <a:gd name="connsiteY4" fmla="*/ 914091 h 914091"/>
              <a:gd name="connsiteX5" fmla="*/ 176108 w 429503"/>
              <a:gd name="connsiteY5" fmla="*/ 882207 h 914091"/>
              <a:gd name="connsiteX6" fmla="*/ 0 w 429503"/>
              <a:gd name="connsiteY6" fmla="*/ 457045 h 914091"/>
              <a:gd name="connsiteX7" fmla="*/ 176108 w 429503"/>
              <a:gd name="connsiteY7" fmla="*/ 31883 h 914091"/>
              <a:gd name="connsiteX8" fmla="*/ 214751 w 429503"/>
              <a:gd name="connsiteY8" fmla="*/ 0 h 91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503" h="914091">
                <a:moveTo>
                  <a:pt x="214751" y="0"/>
                </a:moveTo>
                <a:lnTo>
                  <a:pt x="253395" y="31884"/>
                </a:lnTo>
                <a:cubicBezTo>
                  <a:pt x="362204" y="140693"/>
                  <a:pt x="429503" y="291010"/>
                  <a:pt x="429503" y="457046"/>
                </a:cubicBezTo>
                <a:cubicBezTo>
                  <a:pt x="429503" y="623082"/>
                  <a:pt x="362204" y="773400"/>
                  <a:pt x="253395" y="882208"/>
                </a:cubicBezTo>
                <a:lnTo>
                  <a:pt x="214752" y="914091"/>
                </a:lnTo>
                <a:lnTo>
                  <a:pt x="176108" y="882207"/>
                </a:lnTo>
                <a:cubicBezTo>
                  <a:pt x="67300" y="773399"/>
                  <a:pt x="0" y="623081"/>
                  <a:pt x="0" y="457045"/>
                </a:cubicBezTo>
                <a:cubicBezTo>
                  <a:pt x="0" y="291009"/>
                  <a:pt x="67300" y="140692"/>
                  <a:pt x="176108" y="31883"/>
                </a:cubicBezTo>
                <a:lnTo>
                  <a:pt x="214751" y="0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6392C72-7B11-5841-AE61-F07C0D009F86}"/>
              </a:ext>
            </a:extLst>
          </p:cNvPr>
          <p:cNvSpPr/>
          <p:nvPr/>
        </p:nvSpPr>
        <p:spPr>
          <a:xfrm>
            <a:off x="6075715" y="3476793"/>
            <a:ext cx="987789" cy="1202540"/>
          </a:xfrm>
          <a:custGeom>
            <a:avLst/>
            <a:gdLst>
              <a:gd name="connsiteX0" fmla="*/ 386519 w 987789"/>
              <a:gd name="connsiteY0" fmla="*/ 0 h 1202540"/>
              <a:gd name="connsiteX1" fmla="*/ 987789 w 987789"/>
              <a:gd name="connsiteY1" fmla="*/ 601270 h 1202540"/>
              <a:gd name="connsiteX2" fmla="*/ 386519 w 987789"/>
              <a:gd name="connsiteY2" fmla="*/ 1202540 h 1202540"/>
              <a:gd name="connsiteX3" fmla="*/ 50343 w 987789"/>
              <a:gd name="connsiteY3" fmla="*/ 1099852 h 1202540"/>
              <a:gd name="connsiteX4" fmla="*/ 1 w 987789"/>
              <a:gd name="connsiteY4" fmla="*/ 1058316 h 1202540"/>
              <a:gd name="connsiteX5" fmla="*/ 38644 w 987789"/>
              <a:gd name="connsiteY5" fmla="*/ 1026433 h 1202540"/>
              <a:gd name="connsiteX6" fmla="*/ 214752 w 987789"/>
              <a:gd name="connsiteY6" fmla="*/ 601271 h 1202540"/>
              <a:gd name="connsiteX7" fmla="*/ 38644 w 987789"/>
              <a:gd name="connsiteY7" fmla="*/ 176109 h 1202540"/>
              <a:gd name="connsiteX8" fmla="*/ 0 w 987789"/>
              <a:gd name="connsiteY8" fmla="*/ 144225 h 1202540"/>
              <a:gd name="connsiteX9" fmla="*/ 50343 w 987789"/>
              <a:gd name="connsiteY9" fmla="*/ 102688 h 1202540"/>
              <a:gd name="connsiteX10" fmla="*/ 386519 w 987789"/>
              <a:gd name="connsiteY10" fmla="*/ 0 h 12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7789" h="1202540">
                <a:moveTo>
                  <a:pt x="386519" y="0"/>
                </a:moveTo>
                <a:cubicBezTo>
                  <a:pt x="718591" y="0"/>
                  <a:pt x="987789" y="269198"/>
                  <a:pt x="987789" y="601270"/>
                </a:cubicBezTo>
                <a:cubicBezTo>
                  <a:pt x="987789" y="933342"/>
                  <a:pt x="718591" y="1202540"/>
                  <a:pt x="386519" y="1202540"/>
                </a:cubicBezTo>
                <a:cubicBezTo>
                  <a:pt x="261992" y="1202540"/>
                  <a:pt x="146307" y="1164684"/>
                  <a:pt x="50343" y="1099852"/>
                </a:cubicBezTo>
                <a:lnTo>
                  <a:pt x="1" y="1058316"/>
                </a:lnTo>
                <a:lnTo>
                  <a:pt x="38644" y="1026433"/>
                </a:lnTo>
                <a:cubicBezTo>
                  <a:pt x="147453" y="917625"/>
                  <a:pt x="214752" y="767307"/>
                  <a:pt x="214752" y="601271"/>
                </a:cubicBezTo>
                <a:cubicBezTo>
                  <a:pt x="214752" y="435235"/>
                  <a:pt x="147453" y="284918"/>
                  <a:pt x="38644" y="176109"/>
                </a:cubicBezTo>
                <a:lnTo>
                  <a:pt x="0" y="144225"/>
                </a:lnTo>
                <a:lnTo>
                  <a:pt x="50343" y="102688"/>
                </a:lnTo>
                <a:cubicBezTo>
                  <a:pt x="146307" y="37856"/>
                  <a:pt x="261992" y="0"/>
                  <a:pt x="386519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A8EEA7B-AF26-C44A-A0B4-B5420A440A3F}"/>
              </a:ext>
            </a:extLst>
          </p:cNvPr>
          <p:cNvSpPr/>
          <p:nvPr/>
        </p:nvSpPr>
        <p:spPr>
          <a:xfrm>
            <a:off x="5087927" y="3476794"/>
            <a:ext cx="987789" cy="1202540"/>
          </a:xfrm>
          <a:custGeom>
            <a:avLst/>
            <a:gdLst>
              <a:gd name="connsiteX0" fmla="*/ 601270 w 987789"/>
              <a:gd name="connsiteY0" fmla="*/ 0 h 1202540"/>
              <a:gd name="connsiteX1" fmla="*/ 937446 w 987789"/>
              <a:gd name="connsiteY1" fmla="*/ 102688 h 1202540"/>
              <a:gd name="connsiteX2" fmla="*/ 987788 w 987789"/>
              <a:gd name="connsiteY2" fmla="*/ 144224 h 1202540"/>
              <a:gd name="connsiteX3" fmla="*/ 949145 w 987789"/>
              <a:gd name="connsiteY3" fmla="*/ 176107 h 1202540"/>
              <a:gd name="connsiteX4" fmla="*/ 773037 w 987789"/>
              <a:gd name="connsiteY4" fmla="*/ 601269 h 1202540"/>
              <a:gd name="connsiteX5" fmla="*/ 949145 w 987789"/>
              <a:gd name="connsiteY5" fmla="*/ 1026431 h 1202540"/>
              <a:gd name="connsiteX6" fmla="*/ 987789 w 987789"/>
              <a:gd name="connsiteY6" fmla="*/ 1058315 h 1202540"/>
              <a:gd name="connsiteX7" fmla="*/ 937446 w 987789"/>
              <a:gd name="connsiteY7" fmla="*/ 1099852 h 1202540"/>
              <a:gd name="connsiteX8" fmla="*/ 601270 w 987789"/>
              <a:gd name="connsiteY8" fmla="*/ 1202540 h 1202540"/>
              <a:gd name="connsiteX9" fmla="*/ 0 w 987789"/>
              <a:gd name="connsiteY9" fmla="*/ 601270 h 1202540"/>
              <a:gd name="connsiteX10" fmla="*/ 601270 w 987789"/>
              <a:gd name="connsiteY10" fmla="*/ 0 h 12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7789" h="1202540">
                <a:moveTo>
                  <a:pt x="601270" y="0"/>
                </a:moveTo>
                <a:cubicBezTo>
                  <a:pt x="725797" y="0"/>
                  <a:pt x="841483" y="37856"/>
                  <a:pt x="937446" y="102688"/>
                </a:cubicBezTo>
                <a:lnTo>
                  <a:pt x="987788" y="144224"/>
                </a:lnTo>
                <a:lnTo>
                  <a:pt x="949145" y="176107"/>
                </a:lnTo>
                <a:cubicBezTo>
                  <a:pt x="840337" y="284916"/>
                  <a:pt x="773037" y="435233"/>
                  <a:pt x="773037" y="601269"/>
                </a:cubicBezTo>
                <a:cubicBezTo>
                  <a:pt x="773037" y="767305"/>
                  <a:pt x="840337" y="917623"/>
                  <a:pt x="949145" y="1026431"/>
                </a:cubicBezTo>
                <a:lnTo>
                  <a:pt x="987789" y="1058315"/>
                </a:lnTo>
                <a:lnTo>
                  <a:pt x="937446" y="1099852"/>
                </a:lnTo>
                <a:cubicBezTo>
                  <a:pt x="841483" y="1164684"/>
                  <a:pt x="725797" y="1202540"/>
                  <a:pt x="601270" y="1202540"/>
                </a:cubicBezTo>
                <a:cubicBezTo>
                  <a:pt x="269198" y="1202540"/>
                  <a:pt x="0" y="933342"/>
                  <a:pt x="0" y="601270"/>
                </a:cubicBezTo>
                <a:cubicBezTo>
                  <a:pt x="0" y="269198"/>
                  <a:pt x="269198" y="0"/>
                  <a:pt x="601270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042AEB7E-532E-3A4A-B210-27371F5F1C34}"/>
              </a:ext>
            </a:extLst>
          </p:cNvPr>
          <p:cNvSpPr txBox="1"/>
          <p:nvPr/>
        </p:nvSpPr>
        <p:spPr>
          <a:xfrm>
            <a:off x="5644343" y="3174792"/>
            <a:ext cx="124210" cy="234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cs typeface="Times New Roman"/>
              </a:rPr>
              <a:t>A</a:t>
            </a: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9C1B1ED0-C0FA-EF40-B8BB-555BE5721B1D}"/>
              </a:ext>
            </a:extLst>
          </p:cNvPr>
          <p:cNvSpPr txBox="1"/>
          <p:nvPr/>
        </p:nvSpPr>
        <p:spPr>
          <a:xfrm>
            <a:off x="6457235" y="3174791"/>
            <a:ext cx="124210" cy="234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cs typeface="Times New Roman"/>
              </a:rPr>
              <a:t>B</a:t>
            </a:r>
            <a:endParaRPr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00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D2B-1002-564B-871A-89395630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962-880C-9C46-A378-F68470F3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 err="1"/>
              <a:t>Perkalian</a:t>
            </a:r>
            <a:r>
              <a:rPr lang="en-US" b="1" dirty="0"/>
              <a:t> </a:t>
            </a:r>
            <a:r>
              <a:rPr lang="en-US" b="1" dirty="0" err="1"/>
              <a:t>Kartesian</a:t>
            </a:r>
            <a:r>
              <a:rPr lang="en-US" b="1" dirty="0"/>
              <a:t> (</a:t>
            </a:r>
            <a:r>
              <a:rPr lang="en-US" b="1" i="1" dirty="0"/>
              <a:t>cartesian product</a:t>
            </a:r>
            <a:r>
              <a:rPr lang="en-US" b="1" dirty="0"/>
              <a:t>)</a:t>
            </a:r>
          </a:p>
          <a:p>
            <a:pPr lvl="0"/>
            <a:r>
              <a:rPr lang="en-US" dirty="0" err="1"/>
              <a:t>Notasi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x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ym typeface="Symbol" pitchFamily="2" charset="2"/>
              </a:rPr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>
                <a:sym typeface="Symbol" pitchFamily="2" charset="2"/>
              </a:rPr>
              <a:t> ∈ </a:t>
            </a:r>
            <a:r>
              <a:rPr lang="en-US" i="1" dirty="0">
                <a:sym typeface="Symbol" pitchFamily="2" charset="2"/>
              </a:rPr>
              <a:t>A</a:t>
            </a:r>
            <a:r>
              <a:rPr lang="en-US" dirty="0">
                <a:sym typeface="Symbol" pitchFamily="2" charset="2"/>
              </a:rPr>
              <a:t> dan </a:t>
            </a:r>
            <a:r>
              <a:rPr lang="en-US" i="1" dirty="0">
                <a:sym typeface="Symbol" pitchFamily="2" charset="2"/>
              </a:rPr>
              <a:t>b</a:t>
            </a:r>
            <a:r>
              <a:rPr lang="en-US" dirty="0">
                <a:sym typeface="Symbol" pitchFamily="2" charset="2"/>
              </a:rPr>
              <a:t> ∈ </a:t>
            </a:r>
            <a:r>
              <a:rPr lang="en-US" i="1" dirty="0">
                <a:sym typeface="Symbol" pitchFamily="2" charset="2"/>
              </a:rPr>
              <a:t>B</a:t>
            </a:r>
            <a:r>
              <a:rPr lang="en-US" dirty="0"/>
              <a:t>}</a:t>
            </a:r>
            <a:endParaRPr lang="en-ID" dirty="0"/>
          </a:p>
          <a:p>
            <a:pPr lvl="0"/>
            <a:r>
              <a:rPr lang="en-US" dirty="0" err="1"/>
              <a:t>Contoh</a:t>
            </a:r>
            <a:r>
              <a:rPr lang="en-US" dirty="0"/>
              <a:t> 21</a:t>
            </a:r>
            <a:r>
              <a:rPr lang="id-ID" b="1" dirty="0"/>
              <a:t>:</a:t>
            </a:r>
          </a:p>
          <a:p>
            <a:pPr lvl="1"/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= {1, 2, 3},  dan </a:t>
            </a:r>
            <a:r>
              <a:rPr lang="en-US" i="1" dirty="0"/>
              <a:t>D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}, </a:t>
            </a:r>
            <a:r>
              <a:rPr lang="en-US" dirty="0" err="1"/>
              <a:t>maka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= {(1, </a:t>
            </a:r>
            <a:r>
              <a:rPr lang="en-US" i="1" dirty="0"/>
              <a:t>a</a:t>
            </a:r>
            <a:r>
              <a:rPr lang="en-US" dirty="0"/>
              <a:t>), (1, </a:t>
            </a:r>
            <a:r>
              <a:rPr lang="en-US" i="1" dirty="0"/>
              <a:t>b</a:t>
            </a:r>
            <a:r>
              <a:rPr lang="en-US" dirty="0"/>
              <a:t>), (2, a), (2, </a:t>
            </a:r>
            <a:r>
              <a:rPr lang="en-US" i="1" dirty="0"/>
              <a:t>b</a:t>
            </a:r>
            <a:r>
              <a:rPr lang="en-US" dirty="0"/>
              <a:t>), (3, </a:t>
            </a:r>
            <a:r>
              <a:rPr lang="en-US" i="1" dirty="0"/>
              <a:t>a</a:t>
            </a:r>
            <a:r>
              <a:rPr lang="en-US" dirty="0"/>
              <a:t>), (3, </a:t>
            </a:r>
            <a:r>
              <a:rPr lang="en-US" i="1" dirty="0"/>
              <a:t>b</a:t>
            </a:r>
            <a:r>
              <a:rPr lang="en-US" dirty="0"/>
              <a:t>)}</a:t>
            </a:r>
            <a:endParaRPr lang="en-ID" dirty="0"/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95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5F82-3F1C-BA4C-8601-86CC4A84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Hukum-</a:t>
            </a:r>
            <a:r>
              <a:rPr lang="en-US" b="1" dirty="0" err="1"/>
              <a:t>hukum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F869-AF9E-1748-AB5C-59543DB6AD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sifat-sifat</a:t>
            </a:r>
            <a:r>
              <a:rPr lang="en-US" dirty="0"/>
              <a:t> (</a:t>
            </a:r>
            <a:r>
              <a:rPr lang="en-US" i="1" dirty="0"/>
              <a:t>properties</a:t>
            </a:r>
            <a:r>
              <a:rPr lang="en-US" dirty="0"/>
              <a:t>)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Hukum </a:t>
            </a:r>
            <a:r>
              <a:rPr lang="en-US" dirty="0" err="1"/>
              <a:t>Identitas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∪ </a:t>
            </a:r>
            <a:r>
              <a:rPr lang="en-US" dirty="0"/>
              <a:t>∅ = </a:t>
            </a:r>
            <a:r>
              <a:rPr lang="en-US" i="1" dirty="0"/>
              <a:t>A</a:t>
            </a:r>
            <a:endParaRPr lang="en-ID" i="1" dirty="0"/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∩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2" charset="2"/>
              </a:rPr>
              <a:t>U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dirty="0"/>
              <a:t>= </a:t>
            </a:r>
            <a:r>
              <a:rPr lang="en-US" i="1" dirty="0"/>
              <a:t>A</a:t>
            </a:r>
            <a:endParaRPr lang="en-ID" i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Hukum </a:t>
            </a:r>
            <a:r>
              <a:rPr lang="en-US" i="1" dirty="0"/>
              <a:t>null</a:t>
            </a:r>
            <a:r>
              <a:rPr lang="en-US" dirty="0"/>
              <a:t>/</a:t>
            </a:r>
            <a:r>
              <a:rPr lang="en-US" dirty="0" err="1"/>
              <a:t>dominasi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∩ </a:t>
            </a:r>
            <a:r>
              <a:rPr lang="en-US" dirty="0"/>
              <a:t>∅ = ∅</a:t>
            </a:r>
            <a:endParaRPr lang="en-ID" dirty="0"/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∪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2" charset="2"/>
              </a:rPr>
              <a:t>U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dirty="0"/>
              <a:t>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0999380-E207-F54A-AEFC-979445D888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Hukum </a:t>
                </a:r>
                <a:r>
                  <a:rPr lang="en-US" dirty="0" err="1"/>
                  <a:t>Komplemen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∪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A</m:t>
                        </m:r>
                      </m:e>
                    </m:acc>
                  </m:oMath>
                </a14:m>
                <a:r>
                  <a:rPr lang="en-US" dirty="0">
                    <a:sym typeface="Symbol" pitchFamily="2" charset="2"/>
                  </a:rPr>
                  <a:t>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</a:p>
              <a:p>
                <a:pPr lvl="1"/>
                <a:r>
                  <a:rPr lang="en-US" i="1" dirty="0"/>
                  <a:t>A</a:t>
                </a:r>
                <a:r>
                  <a:rPr lang="en-US" dirty="0">
                    <a:sym typeface="Symbol" pitchFamily="2" charset="2"/>
                  </a:rPr>
                  <a:t> 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A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2" charset="2"/>
                  </a:rPr>
                  <a:t>= </a:t>
                </a:r>
                <a:r>
                  <a:rPr lang="en-US" dirty="0"/>
                  <a:t>∅</a:t>
                </a:r>
                <a:endParaRPr lang="en-ID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Hukum </a:t>
                </a:r>
                <a:r>
                  <a:rPr lang="en-US" dirty="0" err="1"/>
                  <a:t>Idempoten</a:t>
                </a:r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∪ </a:t>
                </a:r>
                <a:r>
                  <a:rPr lang="en-US" i="1" dirty="0">
                    <a:sym typeface="Symbol" pitchFamily="2" charset="2"/>
                  </a:rPr>
                  <a:t>A</a:t>
                </a:r>
                <a:r>
                  <a:rPr lang="en-US" dirty="0">
                    <a:sym typeface="Symbol" pitchFamily="2" charset="2"/>
                  </a:rPr>
                  <a:t> = </a:t>
                </a:r>
                <a:r>
                  <a:rPr lang="en-US" i="1" dirty="0">
                    <a:sym typeface="Symbol" pitchFamily="2" charset="2"/>
                  </a:rPr>
                  <a:t>A</a:t>
                </a:r>
              </a:p>
              <a:p>
                <a:pPr lvl="1"/>
                <a:r>
                  <a:rPr lang="en-US" i="1" dirty="0">
                    <a:sym typeface="Symbol" pitchFamily="2" charset="2"/>
                  </a:rPr>
                  <a:t>A</a:t>
                </a:r>
                <a:r>
                  <a:rPr lang="en-US" dirty="0">
                    <a:sym typeface="Symbol" pitchFamily="2" charset="2"/>
                  </a:rPr>
                  <a:t> ∩ </a:t>
                </a:r>
                <a:r>
                  <a:rPr lang="en-US" i="1" dirty="0">
                    <a:sym typeface="Symbol" pitchFamily="2" charset="2"/>
                  </a:rPr>
                  <a:t>A</a:t>
                </a:r>
                <a:r>
                  <a:rPr lang="en-US" dirty="0">
                    <a:sym typeface="Symbol" pitchFamily="2" charset="2"/>
                  </a:rPr>
                  <a:t> = </a:t>
                </a:r>
                <a:r>
                  <a:rPr lang="en-US" i="1" dirty="0">
                    <a:sym typeface="Symbol" pitchFamily="2" charset="2"/>
                  </a:rPr>
                  <a:t>A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/>
                  <a:t>Hukum </a:t>
                </a:r>
                <a:r>
                  <a:rPr lang="en-US" dirty="0" err="1"/>
                  <a:t>Penyerapan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∪ (</a:t>
                </a:r>
                <a:r>
                  <a:rPr lang="en-US" i="1" dirty="0">
                    <a:sym typeface="Symbol" pitchFamily="2" charset="2"/>
                  </a:rPr>
                  <a:t>A</a:t>
                </a:r>
                <a:r>
                  <a:rPr lang="en-US" dirty="0">
                    <a:sym typeface="Symbol" pitchFamily="2" charset="2"/>
                  </a:rPr>
                  <a:t> ∩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) = </a:t>
                </a:r>
                <a:r>
                  <a:rPr lang="en-US" i="1" dirty="0">
                    <a:sym typeface="Symbol" pitchFamily="2" charset="2"/>
                  </a:rPr>
                  <a:t>A</a:t>
                </a:r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∩ (</a:t>
                </a:r>
                <a:r>
                  <a:rPr lang="en-US" i="1" dirty="0">
                    <a:sym typeface="Symbol" pitchFamily="2" charset="2"/>
                  </a:rPr>
                  <a:t>A</a:t>
                </a:r>
                <a:r>
                  <a:rPr lang="en-US" dirty="0">
                    <a:sym typeface="Symbol" pitchFamily="2" charset="2"/>
                  </a:rPr>
                  <a:t> ∪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) = </a:t>
                </a:r>
                <a:r>
                  <a:rPr lang="en-US" i="1" dirty="0">
                    <a:sym typeface="Symbol" pitchFamily="2" charset="2"/>
                  </a:rPr>
                  <a:t>A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0999380-E207-F54A-AEFC-979445D88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4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336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5F82-3F1C-BA4C-8601-86CC4A84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Hukum-</a:t>
            </a:r>
            <a:r>
              <a:rPr lang="en-US" b="1" dirty="0" err="1"/>
              <a:t>hukum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EF869-AF9E-1748-AB5C-59543DB6A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Hukum </a:t>
                </a:r>
                <a:r>
                  <a:rPr lang="en-US" dirty="0" err="1"/>
                  <a:t>Involusi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b="0" i="1" dirty="0" smtClean="0"/>
                          <m:t>Ā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A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ID" dirty="0"/>
                  <a:t>Hukum </a:t>
                </a:r>
                <a:r>
                  <a:rPr lang="en-ID" dirty="0" err="1"/>
                  <a:t>Komutatif</a:t>
                </a:r>
                <a:r>
                  <a:rPr lang="en-ID" dirty="0"/>
                  <a:t>:</a:t>
                </a:r>
              </a:p>
              <a:p>
                <a:pPr lvl="1"/>
                <a:r>
                  <a:rPr lang="en-US" i="1" dirty="0">
                    <a:sym typeface="Symbol" pitchFamily="2" charset="2"/>
                  </a:rPr>
                  <a:t>A</a:t>
                </a:r>
                <a:r>
                  <a:rPr lang="en-US" dirty="0">
                    <a:sym typeface="Symbol" pitchFamily="2" charset="2"/>
                  </a:rPr>
                  <a:t> ∪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 =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 ∪ </a:t>
                </a:r>
                <a:r>
                  <a:rPr lang="en-US" i="1" dirty="0">
                    <a:sym typeface="Symbol" pitchFamily="2" charset="2"/>
                  </a:rPr>
                  <a:t>A</a:t>
                </a:r>
              </a:p>
              <a:p>
                <a:pPr lvl="1"/>
                <a:r>
                  <a:rPr lang="en-US" i="1" dirty="0">
                    <a:sym typeface="Symbol" pitchFamily="2" charset="2"/>
                  </a:rPr>
                  <a:t>A</a:t>
                </a:r>
                <a:r>
                  <a:rPr lang="en-US" dirty="0">
                    <a:sym typeface="Symbol" pitchFamily="2" charset="2"/>
                  </a:rPr>
                  <a:t> ∩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 =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 ∩ </a:t>
                </a:r>
                <a:r>
                  <a:rPr lang="en-US" i="1" dirty="0">
                    <a:sym typeface="Symbol" pitchFamily="2" charset="2"/>
                  </a:rPr>
                  <a:t>A</a:t>
                </a:r>
                <a:endParaRPr lang="en-ID" i="1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Hukum </a:t>
                </a:r>
                <a:r>
                  <a:rPr lang="en-US" dirty="0" err="1"/>
                  <a:t>Asosiatif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∪ (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 ∪ </a:t>
                </a:r>
                <a:r>
                  <a:rPr lang="en-US" i="1" dirty="0">
                    <a:sym typeface="Symbol" pitchFamily="2" charset="2"/>
                  </a:rPr>
                  <a:t>C</a:t>
                </a:r>
                <a:r>
                  <a:rPr lang="en-US" dirty="0">
                    <a:sym typeface="Symbol" pitchFamily="2" charset="2"/>
                  </a:rPr>
                  <a:t>)</a:t>
                </a:r>
                <a:r>
                  <a:rPr lang="en-US" dirty="0"/>
                  <a:t> = (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∪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) ∪ </a:t>
                </a:r>
                <a:r>
                  <a:rPr lang="en-US" i="1" dirty="0">
                    <a:sym typeface="Symbol" pitchFamily="2" charset="2"/>
                  </a:rPr>
                  <a:t>C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∩ (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 ∩ </a:t>
                </a:r>
                <a:r>
                  <a:rPr lang="en-US" i="1" dirty="0">
                    <a:sym typeface="Symbol" pitchFamily="2" charset="2"/>
                  </a:rPr>
                  <a:t>C</a:t>
                </a:r>
                <a:r>
                  <a:rPr lang="en-US" dirty="0">
                    <a:sym typeface="Symbol" pitchFamily="2" charset="2"/>
                  </a:rPr>
                  <a:t>)</a:t>
                </a:r>
                <a:r>
                  <a:rPr lang="en-US" dirty="0"/>
                  <a:t> = (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∩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) ∩ </a:t>
                </a:r>
                <a:r>
                  <a:rPr lang="en-US" i="1" dirty="0">
                    <a:sym typeface="Symbol" pitchFamily="2" charset="2"/>
                  </a:rPr>
                  <a:t>C</a:t>
                </a:r>
                <a:r>
                  <a:rPr lang="en-US" dirty="0">
                    <a:sym typeface="Symbol" pitchFamily="2" charset="2"/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EF869-AF9E-1748-AB5C-59543DB6A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0999380-E207-F54A-AEFC-979445D888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/>
                  <a:t>Hukum </a:t>
                </a:r>
                <a:r>
                  <a:rPr lang="en-US" dirty="0" err="1"/>
                  <a:t>Distributif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∪ (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 ∩ </a:t>
                </a:r>
                <a:r>
                  <a:rPr lang="en-US" i="1" dirty="0">
                    <a:sym typeface="Symbol" pitchFamily="2" charset="2"/>
                  </a:rPr>
                  <a:t>C</a:t>
                </a:r>
                <a:r>
                  <a:rPr lang="en-US" dirty="0">
                    <a:sym typeface="Symbol" pitchFamily="2" charset="2"/>
                  </a:rPr>
                  <a:t>)</a:t>
                </a:r>
                <a:r>
                  <a:rPr lang="en-US" dirty="0"/>
                  <a:t> = (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∪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) ∩ (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∪ </a:t>
                </a:r>
                <a:r>
                  <a:rPr lang="en-US" i="1" dirty="0">
                    <a:sym typeface="Symbol" pitchFamily="2" charset="2"/>
                  </a:rPr>
                  <a:t>C</a:t>
                </a:r>
                <a:r>
                  <a:rPr lang="en-US" dirty="0">
                    <a:sym typeface="Symbol" pitchFamily="2" charset="2"/>
                  </a:rPr>
                  <a:t>)</a:t>
                </a:r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∩ (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 ∪ </a:t>
                </a:r>
                <a:r>
                  <a:rPr lang="en-US" i="1" dirty="0">
                    <a:sym typeface="Symbol" pitchFamily="2" charset="2"/>
                  </a:rPr>
                  <a:t>C</a:t>
                </a:r>
                <a:r>
                  <a:rPr lang="en-US" dirty="0">
                    <a:sym typeface="Symbol" pitchFamily="2" charset="2"/>
                  </a:rPr>
                  <a:t>)</a:t>
                </a:r>
                <a:r>
                  <a:rPr lang="en-US" dirty="0"/>
                  <a:t> = (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∩ </a:t>
                </a:r>
                <a:r>
                  <a:rPr lang="en-US" i="1" dirty="0">
                    <a:sym typeface="Symbol" pitchFamily="2" charset="2"/>
                  </a:rPr>
                  <a:t>B</a:t>
                </a:r>
                <a:r>
                  <a:rPr lang="en-US" dirty="0">
                    <a:sym typeface="Symbol" pitchFamily="2" charset="2"/>
                  </a:rPr>
                  <a:t>) ∪ (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>
                    <a:sym typeface="Symbol" pitchFamily="2" charset="2"/>
                  </a:rPr>
                  <a:t>∩ </a:t>
                </a:r>
                <a:r>
                  <a:rPr lang="en-US" i="1" dirty="0">
                    <a:sym typeface="Symbol" pitchFamily="2" charset="2"/>
                  </a:rPr>
                  <a:t>C</a:t>
                </a:r>
                <a:r>
                  <a:rPr lang="en-US" dirty="0">
                    <a:sym typeface="Symbol" pitchFamily="2" charset="2"/>
                  </a:rPr>
                  <a:t>)</a:t>
                </a:r>
                <a:endParaRPr lang="en-ID" dirty="0"/>
              </a:p>
              <a:p>
                <a:pPr marL="514350" indent="-514350">
                  <a:buFont typeface="+mj-lt"/>
                  <a:buAutoNum type="arabicPeriod" startAt="10"/>
                </a:pPr>
                <a:r>
                  <a:rPr lang="en-US" dirty="0"/>
                  <a:t>Hukum De Morgan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itchFamily="2" charset="2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ym typeface="Symbol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ym typeface="Symbol" pitchFamily="2" charset="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ym typeface="Symbol" pitchFamily="2" charset="2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A</m:t>
                        </m:r>
                      </m:e>
                    </m:acc>
                  </m:oMath>
                </a14:m>
                <a:r>
                  <a:rPr lang="en-US" dirty="0">
                    <a:sym typeface="Symbol" pitchFamily="2" charset="2"/>
                  </a:rPr>
                  <a:t> ∪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B</m:t>
                        </m:r>
                      </m:e>
                    </m:acc>
                  </m:oMath>
                </a14:m>
                <a:r>
                  <a:rPr lang="en-US" dirty="0">
                    <a:sym typeface="Symbol" pitchFamily="2" charset="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A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itchFamily="2" charset="2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i="1" dirty="0">
                            <a:sym typeface="Symbol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1" dirty="0">
                            <a:sym typeface="Symbol" pitchFamily="2" charset="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>
                    <a:sym typeface="Symbol" pitchFamily="2" charset="2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A</m:t>
                        </m:r>
                      </m:e>
                    </m:acc>
                  </m:oMath>
                </a14:m>
                <a:r>
                  <a:rPr lang="en-US" dirty="0">
                    <a:sym typeface="Symbol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ym typeface="Symbol" pitchFamily="2" charset="2"/>
                      </a:rPr>
                      <m:t>∩</m:t>
                    </m:r>
                  </m:oMath>
                </a14:m>
                <a:r>
                  <a:rPr lang="en-US" dirty="0">
                    <a:sym typeface="Symbol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B</m:t>
                        </m:r>
                      </m:e>
                    </m:acc>
                  </m:oMath>
                </a14:m>
                <a:endParaRPr lang="en-US" i="1" dirty="0">
                  <a:sym typeface="Symbol" pitchFamily="2" charset="2"/>
                </a:endParaRPr>
              </a:p>
              <a:p>
                <a:pPr marL="514350" indent="-514350">
                  <a:buFont typeface="+mj-lt"/>
                  <a:buAutoNum type="arabicPeriod" startAt="10"/>
                </a:pPr>
                <a:r>
                  <a:rPr lang="en-US" dirty="0">
                    <a:sym typeface="Symbol" pitchFamily="2" charset="2"/>
                  </a:rPr>
                  <a:t>Hukum 0/1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∅</m:t>
                        </m:r>
                      </m:e>
                    </m:acc>
                  </m:oMath>
                </a14:m>
                <a:r>
                  <a:rPr lang="en-US" dirty="0">
                    <a:sym typeface="Symbol" pitchFamily="2" charset="2"/>
                  </a:rPr>
                  <a:t>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acc>
                  </m:oMath>
                </a14:m>
                <a:r>
                  <a:rPr lang="en-US" dirty="0">
                    <a:sym typeface="Symbol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∅</m:t>
                    </m:r>
                  </m:oMath>
                </a14:m>
                <a:endParaRPr lang="en-US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0999380-E207-F54A-AEFC-979445D88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4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56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7CFF12-F388-1C43-81DF-403F81EE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Inklusi-Eksklusi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C6AC5-AAFF-A942-9B53-C8187998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Berapa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gabungan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dan </a:t>
            </a:r>
            <a:r>
              <a:rPr lang="en-US" altLang="en-US" i="1" dirty="0"/>
              <a:t>B</a:t>
            </a:r>
            <a:r>
              <a:rPr lang="en-US" altLang="en-US" dirty="0"/>
              <a:t>?</a:t>
            </a:r>
          </a:p>
          <a:p>
            <a:r>
              <a:rPr lang="en-US" altLang="en-US" dirty="0" err="1"/>
              <a:t>Penggabungan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baru</a:t>
            </a:r>
            <a:r>
              <a:rPr lang="en-US" altLang="en-US" dirty="0"/>
              <a:t> yang </a:t>
            </a:r>
            <a:r>
              <a:rPr lang="en-US" altLang="en-US" dirty="0" err="1"/>
              <a:t>elemen-elemennya</a:t>
            </a:r>
            <a:r>
              <a:rPr lang="en-US" altLang="en-US" dirty="0"/>
              <a:t> </a:t>
            </a:r>
            <a:r>
              <a:rPr lang="en-US" altLang="en-US" dirty="0" err="1"/>
              <a:t>berasal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dan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dan </a:t>
            </a:r>
            <a:r>
              <a:rPr lang="en-US" altLang="en-US" i="1" dirty="0"/>
              <a:t>B </a:t>
            </a: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/>
              <a:t>saja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yang </a:t>
            </a:r>
            <a:r>
              <a:rPr lang="en-US" altLang="en-US" dirty="0" err="1"/>
              <a:t>sama</a:t>
            </a:r>
            <a:endParaRPr lang="en-US" altLang="en-US" dirty="0"/>
          </a:p>
          <a:p>
            <a:r>
              <a:rPr lang="en-US" altLang="en-US" dirty="0" err="1"/>
              <a:t>Banyaknya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bersama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dan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| </a:t>
            </a:r>
          </a:p>
          <a:p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unsur</a:t>
            </a:r>
            <a:r>
              <a:rPr lang="en-US" altLang="en-US" dirty="0"/>
              <a:t> yang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dihitung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kali, </a:t>
            </a:r>
            <a:r>
              <a:rPr lang="en-US" altLang="en-US" dirty="0" err="1"/>
              <a:t>sekali</a:t>
            </a:r>
            <a:r>
              <a:rPr lang="en-US" altLang="en-US" dirty="0"/>
              <a:t> pada |</a:t>
            </a:r>
            <a:r>
              <a:rPr lang="en-US" altLang="en-US" i="1" dirty="0"/>
              <a:t>A</a:t>
            </a:r>
            <a:r>
              <a:rPr lang="en-US" altLang="en-US" dirty="0"/>
              <a:t>| dan </a:t>
            </a:r>
            <a:r>
              <a:rPr lang="en-US" altLang="en-US" dirty="0" err="1"/>
              <a:t>sekali</a:t>
            </a:r>
            <a:r>
              <a:rPr lang="en-US" altLang="en-US" dirty="0"/>
              <a:t> pada |</a:t>
            </a:r>
            <a:r>
              <a:rPr lang="en-US" altLang="en-US" i="1" dirty="0"/>
              <a:t>B</a:t>
            </a:r>
            <a:r>
              <a:rPr lang="en-US" altLang="en-US" dirty="0"/>
              <a:t>|, </a:t>
            </a:r>
            <a:r>
              <a:rPr lang="en-US" altLang="en-US" dirty="0" err="1"/>
              <a:t>meskipun</a:t>
            </a:r>
            <a:r>
              <a:rPr lang="en-US" altLang="en-US" dirty="0"/>
              <a:t> </a:t>
            </a:r>
            <a:r>
              <a:rPr lang="en-US" altLang="en-US" dirty="0" err="1"/>
              <a:t>ia</a:t>
            </a:r>
            <a:r>
              <a:rPr lang="en-US" altLang="en-US" dirty="0"/>
              <a:t> </a:t>
            </a:r>
            <a:r>
              <a:rPr lang="en-US" altLang="en-US" dirty="0" err="1"/>
              <a:t>seharusnya</a:t>
            </a:r>
            <a:r>
              <a:rPr lang="en-US" altLang="en-US" dirty="0"/>
              <a:t> </a:t>
            </a:r>
            <a:r>
              <a:rPr lang="en-US" altLang="en-US" dirty="0" err="1"/>
              <a:t>dianggap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968937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7CFF12-F388-1C43-81DF-403F81EE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Inklusi-Eksklusi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C6AC5-AAFF-A942-9B53-C8187998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Generalisasi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gabungan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sejumlah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dinamakan</a:t>
            </a:r>
            <a:r>
              <a:rPr lang="en-US" altLang="en-US" dirty="0"/>
              <a:t> </a:t>
            </a:r>
            <a:r>
              <a:rPr lang="en-US" altLang="en-US" b="1" dirty="0" err="1"/>
              <a:t>prinsip</a:t>
            </a:r>
            <a:r>
              <a:rPr lang="en-US" altLang="en-US" b="1" dirty="0"/>
              <a:t> </a:t>
            </a:r>
            <a:r>
              <a:rPr lang="en-US" altLang="en-US" b="1" dirty="0" err="1"/>
              <a:t>inklusi-eksklusi</a:t>
            </a:r>
            <a:r>
              <a:rPr lang="en-US" altLang="en-US" b="1" dirty="0"/>
              <a:t>.</a:t>
            </a:r>
            <a:endParaRPr lang="en-US" dirty="0"/>
          </a:p>
          <a:p>
            <a:r>
              <a:rPr lang="en-US" altLang="en-US" dirty="0"/>
              <a:t>Pada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berlaku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dirty="0"/>
              <a:t>= 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i="1" dirty="0"/>
              <a:t>A</a:t>
            </a:r>
            <a:r>
              <a:rPr lang="en-US" altLang="en-US" dirty="0">
                <a:sym typeface="Symbol" pitchFamily="2" charset="2"/>
              </a:rPr>
              <a:t>| </a:t>
            </a:r>
            <a:r>
              <a:rPr lang="en-US" altLang="en-US" dirty="0"/>
              <a:t>+ 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dirty="0"/>
              <a:t> -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</a:t>
            </a:r>
          </a:p>
          <a:p>
            <a:r>
              <a:rPr lang="en-US" altLang="en-US" dirty="0"/>
              <a:t>Pada </a:t>
            </a:r>
            <a:r>
              <a:rPr lang="en-US" altLang="en-US" dirty="0" err="1"/>
              <a:t>tiga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berlaku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 </a:t>
            </a:r>
            <a:r>
              <a:rPr lang="en-US" dirty="0">
                <a:sym typeface="Symbol" pitchFamily="2" charset="2"/>
              </a:rPr>
              <a:t>∪ </a:t>
            </a:r>
            <a:r>
              <a:rPr lang="en-US" altLang="en-US" i="1" dirty="0"/>
              <a:t>C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dirty="0"/>
              <a:t>= 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i="1" dirty="0"/>
              <a:t>A</a:t>
            </a:r>
            <a:r>
              <a:rPr lang="en-US" altLang="en-US" dirty="0">
                <a:sym typeface="Symbol" pitchFamily="2" charset="2"/>
              </a:rPr>
              <a:t>| </a:t>
            </a:r>
            <a:r>
              <a:rPr lang="en-US" altLang="en-US" dirty="0"/>
              <a:t>+ 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dirty="0"/>
              <a:t> + 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i="1" dirty="0"/>
              <a:t>C</a:t>
            </a:r>
            <a:r>
              <a:rPr lang="en-US" altLang="en-US" dirty="0">
                <a:sym typeface="Symbol" pitchFamily="2" charset="2"/>
              </a:rPr>
              <a:t>| </a:t>
            </a:r>
            <a:r>
              <a:rPr lang="en-US" altLang="en-US" dirty="0"/>
              <a:t>-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dirty="0"/>
              <a:t> -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dirty="0"/>
              <a:t> - |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>
                <a:sym typeface="Symbol" pitchFamily="2" charset="2"/>
              </a:rPr>
              <a:t>| + </a:t>
            </a:r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dirty="0">
                <a:sym typeface="Symbol" pitchFamily="2" charset="2"/>
              </a:rPr>
              <a:t> ∩</a:t>
            </a:r>
            <a:r>
              <a:rPr lang="en-US" altLang="en-US" dirty="0"/>
              <a:t> </a:t>
            </a:r>
            <a:r>
              <a:rPr lang="en-US" altLang="en-US" i="1" dirty="0"/>
              <a:t>C </a:t>
            </a:r>
            <a:r>
              <a:rPr lang="en-US" altLang="en-US" dirty="0">
                <a:sym typeface="Symbol" pitchFamily="2" charset="2"/>
              </a:rPr>
              <a:t>|</a:t>
            </a:r>
          </a:p>
          <a:p>
            <a:pPr lvl="1"/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3284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109-F062-6F45-9BEA-A50DB68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Inklusi-Eksklusi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2094-1DE5-0C4C-A413-523FA269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22:</a:t>
            </a:r>
          </a:p>
          <a:p>
            <a:pPr lvl="1"/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1 dan 100 yang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3 </a:t>
            </a:r>
            <a:r>
              <a:rPr lang="en-US" dirty="0" err="1"/>
              <a:t>atau</a:t>
            </a:r>
            <a:r>
              <a:rPr lang="en-US" dirty="0"/>
              <a:t> 5?</a:t>
            </a:r>
          </a:p>
          <a:p>
            <a:r>
              <a:rPr lang="en-US" dirty="0" err="1"/>
              <a:t>Penyelesaian</a:t>
            </a:r>
            <a:r>
              <a:rPr lang="en-US" dirty="0"/>
              <a:t>: </a:t>
            </a:r>
          </a:p>
          <a:p>
            <a:pPr marL="684213" lvl="1" indent="-227013">
              <a:tabLst>
                <a:tab pos="2132013" algn="l"/>
              </a:tabLst>
            </a:pPr>
            <a:r>
              <a:rPr lang="en-US" dirty="0" err="1"/>
              <a:t>Misalkan</a:t>
            </a:r>
            <a:r>
              <a:rPr lang="en-US" dirty="0"/>
              <a:t>,	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yang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3,				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yang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5,				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yang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3 dan 5 (KPK: 15)</a:t>
            </a:r>
          </a:p>
          <a:p>
            <a:pPr marL="684213" lvl="1" indent="-227013"/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	</a:t>
            </a:r>
            <a:r>
              <a:rPr lang="en-US" altLang="en-US" dirty="0"/>
              <a:t>= 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i="1" dirty="0"/>
              <a:t>A</a:t>
            </a:r>
            <a:r>
              <a:rPr lang="en-US" altLang="en-US" dirty="0">
                <a:sym typeface="Symbol" pitchFamily="2" charset="2"/>
              </a:rPr>
              <a:t>| </a:t>
            </a:r>
            <a:r>
              <a:rPr lang="en-US" altLang="en-US" dirty="0"/>
              <a:t>+ 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dirty="0"/>
              <a:t> -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									= |100/3| +  |100/5| - |100/15|							= 33 + 20 - 6 										= 47</a:t>
            </a:r>
          </a:p>
          <a:p>
            <a:pPr marL="684213" lvl="1" indent="-227013"/>
            <a:r>
              <a:rPr lang="en-US" dirty="0">
                <a:sym typeface="Symbol" pitchFamily="2" charset="2"/>
              </a:rPr>
              <a:t>Jadi, </a:t>
            </a:r>
            <a:r>
              <a:rPr lang="en-US" dirty="0" err="1">
                <a:sym typeface="Symbol" pitchFamily="2" charset="2"/>
              </a:rPr>
              <a:t>ada</a:t>
            </a:r>
            <a:r>
              <a:rPr lang="en-US" dirty="0">
                <a:sym typeface="Symbol" pitchFamily="2" charset="2"/>
              </a:rPr>
              <a:t> 47 </a:t>
            </a:r>
            <a:r>
              <a:rPr lang="en-US" dirty="0" err="1">
                <a:sym typeface="Symbol" pitchFamily="2" charset="2"/>
              </a:rPr>
              <a:t>buah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dirty="0" err="1">
                <a:sym typeface="Symbol" pitchFamily="2" charset="2"/>
              </a:rPr>
              <a:t>bilangan</a:t>
            </a:r>
            <a:r>
              <a:rPr lang="en-US" dirty="0">
                <a:sym typeface="Symbol" pitchFamily="2" charset="2"/>
              </a:rPr>
              <a:t> yang </a:t>
            </a:r>
            <a:r>
              <a:rPr lang="en-US" dirty="0" err="1">
                <a:sym typeface="Symbol" pitchFamily="2" charset="2"/>
              </a:rPr>
              <a:t>habis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dirty="0" err="1">
                <a:sym typeface="Symbol" pitchFamily="2" charset="2"/>
              </a:rPr>
              <a:t>dibagi</a:t>
            </a:r>
            <a:r>
              <a:rPr lang="en-US" dirty="0">
                <a:sym typeface="Symbol" pitchFamily="2" charset="2"/>
              </a:rPr>
              <a:t> 3 </a:t>
            </a:r>
            <a:r>
              <a:rPr lang="en-US" dirty="0" err="1">
                <a:sym typeface="Symbol" pitchFamily="2" charset="2"/>
              </a:rPr>
              <a:t>atau</a:t>
            </a:r>
            <a:r>
              <a:rPr lang="en-US" dirty="0">
                <a:sym typeface="Symbol" pitchFamily="2" charset="2"/>
              </a:rPr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109-F062-6F45-9BEA-A50DB68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Inklusi-Eksklusi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2094-1DE5-0C4C-A413-523FA269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667248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23: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25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 13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Fisika</a:t>
            </a:r>
            <a:r>
              <a:rPr lang="en-US" dirty="0"/>
              <a:t> dan 8 orang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dan </a:t>
            </a:r>
            <a:r>
              <a:rPr lang="en-US" dirty="0" err="1"/>
              <a:t>Fisika</a:t>
            </a:r>
            <a:r>
              <a:rPr lang="en-US" dirty="0"/>
              <a:t>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r>
              <a:rPr lang="en-US" dirty="0" err="1"/>
              <a:t>Penyelesaian</a:t>
            </a:r>
            <a:r>
              <a:rPr lang="en-US" dirty="0"/>
              <a:t>: </a:t>
            </a:r>
          </a:p>
          <a:p>
            <a:pPr marL="684213" lvl="1" indent="-227013">
              <a:tabLst>
                <a:tab pos="2132013" algn="l"/>
              </a:tabLst>
            </a:pPr>
            <a:r>
              <a:rPr lang="en-US" dirty="0" err="1"/>
              <a:t>Misalkan</a:t>
            </a:r>
            <a:r>
              <a:rPr lang="en-US" dirty="0"/>
              <a:t>,	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			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Fisika</a:t>
            </a:r>
            <a:r>
              <a:rPr lang="en-US" dirty="0"/>
              <a:t>,				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</a:t>
            </a:r>
          </a:p>
          <a:p>
            <a:pPr marL="684213" lvl="1" indent="-227013"/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	</a:t>
            </a:r>
            <a:r>
              <a:rPr lang="en-US" altLang="en-US" dirty="0"/>
              <a:t>= 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i="1" dirty="0"/>
              <a:t>A</a:t>
            </a:r>
            <a:r>
              <a:rPr lang="en-US" altLang="en-US" dirty="0">
                <a:sym typeface="Symbol" pitchFamily="2" charset="2"/>
              </a:rPr>
              <a:t>| </a:t>
            </a:r>
            <a:r>
              <a:rPr lang="en-US" altLang="en-US" dirty="0"/>
              <a:t>+ 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</a:t>
            </a:r>
            <a:r>
              <a:rPr lang="en-US" altLang="en-US" dirty="0"/>
              <a:t> -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itchFamily="2" charset="2"/>
              </a:rPr>
              <a:t>|									= 25 + 13 - 8 										= 30</a:t>
            </a:r>
          </a:p>
          <a:p>
            <a:pPr marL="684213" lvl="1" indent="-227013"/>
            <a:r>
              <a:rPr lang="en-US" dirty="0">
                <a:sym typeface="Symbol" pitchFamily="2" charset="2"/>
              </a:rPr>
              <a:t>Jadi, total </a:t>
            </a:r>
            <a:r>
              <a:rPr lang="en-US" dirty="0" err="1">
                <a:sym typeface="Symbol" pitchFamily="2" charset="2"/>
              </a:rPr>
              <a:t>ada</a:t>
            </a:r>
            <a:r>
              <a:rPr lang="en-US" dirty="0">
                <a:sym typeface="Symbol" pitchFamily="2" charset="2"/>
              </a:rPr>
              <a:t> 30 </a:t>
            </a:r>
            <a:r>
              <a:rPr lang="en-US" dirty="0" err="1">
                <a:sym typeface="Symbol" pitchFamily="2" charset="2"/>
              </a:rPr>
              <a:t>mahasiswa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dirty="0" err="1">
                <a:sym typeface="Symbol" pitchFamily="2" charset="2"/>
              </a:rPr>
              <a:t>dalam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dirty="0" err="1">
                <a:sym typeface="Symbol" pitchFamily="2" charset="2"/>
              </a:rPr>
              <a:t>kelas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dirty="0" err="1">
                <a:sym typeface="Symbol" pitchFamily="2" charset="2"/>
              </a:rPr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109-F062-6F45-9BEA-A50DB68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Inklusi-Eksklusi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2094-1DE5-0C4C-A413-523FA269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24:</a:t>
            </a:r>
          </a:p>
          <a:p>
            <a:pPr lvl="1"/>
            <a:r>
              <a:rPr lang="en-US" dirty="0"/>
              <a:t>Dari 120 orang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100 orang </a:t>
            </a:r>
            <a:r>
              <a:rPr lang="en-US" dirty="0" err="1"/>
              <a:t>mengambil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tawar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Fisika</a:t>
            </a:r>
            <a:r>
              <a:rPr lang="en-US" dirty="0"/>
              <a:t>, </a:t>
            </a:r>
            <a:r>
              <a:rPr lang="en-US" dirty="0" err="1"/>
              <a:t>Kalkulus</a:t>
            </a:r>
            <a:r>
              <a:rPr lang="en-US" dirty="0"/>
              <a:t>, dan </a:t>
            </a:r>
            <a:r>
              <a:rPr lang="en-US" dirty="0" err="1"/>
              <a:t>Logika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Diketahui</a:t>
            </a:r>
            <a:r>
              <a:rPr lang="en-US" dirty="0"/>
              <a:t>:</a:t>
            </a:r>
          </a:p>
          <a:p>
            <a:pPr lvl="2"/>
            <a:r>
              <a:rPr lang="it-IT" altLang="en-US" dirty="0"/>
              <a:t>65 </a:t>
            </a:r>
            <a:r>
              <a:rPr lang="it-IT" altLang="en-US" dirty="0" err="1"/>
              <a:t>orang</a:t>
            </a:r>
            <a:r>
              <a:rPr lang="it-IT" altLang="en-US" dirty="0"/>
              <a:t> </a:t>
            </a:r>
            <a:r>
              <a:rPr lang="it-IT" altLang="en-US" dirty="0" err="1"/>
              <a:t>mengambil</a:t>
            </a:r>
            <a:r>
              <a:rPr lang="it-IT" altLang="en-US" dirty="0"/>
              <a:t> </a:t>
            </a:r>
            <a:r>
              <a:rPr lang="it-IT" altLang="en-US" dirty="0" err="1"/>
              <a:t>Fisika</a:t>
            </a:r>
            <a:endParaRPr lang="it-IT" altLang="en-US" dirty="0"/>
          </a:p>
          <a:p>
            <a:pPr lvl="2"/>
            <a:r>
              <a:rPr lang="it-IT" altLang="en-US" dirty="0"/>
              <a:t>45 </a:t>
            </a:r>
            <a:r>
              <a:rPr lang="it-IT" altLang="en-US" dirty="0" err="1"/>
              <a:t>orang</a:t>
            </a:r>
            <a:r>
              <a:rPr lang="it-IT" altLang="en-US" dirty="0"/>
              <a:t> </a:t>
            </a:r>
            <a:r>
              <a:rPr lang="it-IT" altLang="en-US" dirty="0" err="1"/>
              <a:t>mengambil</a:t>
            </a:r>
            <a:r>
              <a:rPr lang="it-IT" altLang="en-US" dirty="0"/>
              <a:t> </a:t>
            </a:r>
            <a:r>
              <a:rPr lang="it-IT" altLang="en-US" dirty="0" err="1"/>
              <a:t>Kalkulus</a:t>
            </a:r>
            <a:endParaRPr lang="it-IT" altLang="en-US" dirty="0"/>
          </a:p>
          <a:p>
            <a:pPr lvl="2"/>
            <a:r>
              <a:rPr lang="it-IT" altLang="en-US" dirty="0"/>
              <a:t>42 </a:t>
            </a:r>
            <a:r>
              <a:rPr lang="it-IT" altLang="en-US" dirty="0" err="1"/>
              <a:t>orang</a:t>
            </a:r>
            <a:r>
              <a:rPr lang="it-IT" altLang="en-US" dirty="0"/>
              <a:t> </a:t>
            </a:r>
            <a:r>
              <a:rPr lang="it-IT" altLang="en-US" dirty="0" err="1"/>
              <a:t>mengambil</a:t>
            </a:r>
            <a:r>
              <a:rPr lang="it-IT" altLang="en-US" dirty="0"/>
              <a:t> </a:t>
            </a:r>
            <a:r>
              <a:rPr lang="it-IT" altLang="en-US" dirty="0" err="1"/>
              <a:t>Logika</a:t>
            </a:r>
            <a:endParaRPr lang="it-IT" altLang="en-US" dirty="0"/>
          </a:p>
          <a:p>
            <a:pPr lvl="2"/>
            <a:r>
              <a:rPr lang="it-IT" altLang="en-US" dirty="0"/>
              <a:t>20 </a:t>
            </a:r>
            <a:r>
              <a:rPr lang="it-IT" altLang="en-US" dirty="0" err="1"/>
              <a:t>orang</a:t>
            </a:r>
            <a:r>
              <a:rPr lang="it-IT" altLang="en-US" dirty="0"/>
              <a:t> </a:t>
            </a:r>
            <a:r>
              <a:rPr lang="it-IT" altLang="en-US" dirty="0" err="1"/>
              <a:t>mengambil</a:t>
            </a:r>
            <a:r>
              <a:rPr lang="it-IT" altLang="en-US" dirty="0"/>
              <a:t> </a:t>
            </a:r>
            <a:r>
              <a:rPr lang="it-IT" altLang="en-US" dirty="0" err="1"/>
              <a:t>Fisika</a:t>
            </a:r>
            <a:r>
              <a:rPr lang="it-IT" altLang="en-US" dirty="0"/>
              <a:t> </a:t>
            </a:r>
            <a:r>
              <a:rPr lang="it-IT" altLang="en-US" dirty="0" err="1"/>
              <a:t>dan</a:t>
            </a:r>
            <a:r>
              <a:rPr lang="it-IT" altLang="en-US" dirty="0"/>
              <a:t> </a:t>
            </a:r>
            <a:r>
              <a:rPr lang="it-IT" altLang="en-US" dirty="0" err="1"/>
              <a:t>Kalkulus</a:t>
            </a:r>
            <a:endParaRPr lang="it-IT" altLang="en-US" dirty="0"/>
          </a:p>
          <a:p>
            <a:pPr lvl="2"/>
            <a:r>
              <a:rPr lang="it-IT" altLang="en-US" dirty="0"/>
              <a:t>25 </a:t>
            </a:r>
            <a:r>
              <a:rPr lang="it-IT" altLang="en-US" dirty="0" err="1"/>
              <a:t>orang</a:t>
            </a:r>
            <a:r>
              <a:rPr lang="it-IT" altLang="en-US" dirty="0"/>
              <a:t> </a:t>
            </a:r>
            <a:r>
              <a:rPr lang="it-IT" altLang="en-US" dirty="0" err="1"/>
              <a:t>mengambil</a:t>
            </a:r>
            <a:r>
              <a:rPr lang="it-IT" altLang="en-US" dirty="0"/>
              <a:t> </a:t>
            </a:r>
            <a:r>
              <a:rPr lang="it-IT" altLang="en-US" dirty="0" err="1"/>
              <a:t>Fisika</a:t>
            </a:r>
            <a:r>
              <a:rPr lang="it-IT" altLang="en-US" dirty="0"/>
              <a:t> </a:t>
            </a:r>
            <a:r>
              <a:rPr lang="it-IT" altLang="en-US" dirty="0" err="1"/>
              <a:t>dan</a:t>
            </a:r>
            <a:r>
              <a:rPr lang="it-IT" altLang="en-US" dirty="0"/>
              <a:t> </a:t>
            </a:r>
            <a:r>
              <a:rPr lang="it-IT" altLang="en-US" dirty="0" err="1"/>
              <a:t>Logika</a:t>
            </a:r>
            <a:endParaRPr lang="it-IT" altLang="en-US" dirty="0"/>
          </a:p>
          <a:p>
            <a:pPr lvl="2"/>
            <a:r>
              <a:rPr lang="it-IT" altLang="en-US" dirty="0"/>
              <a:t>15 </a:t>
            </a:r>
            <a:r>
              <a:rPr lang="it-IT" altLang="en-US" dirty="0" err="1"/>
              <a:t>orang</a:t>
            </a:r>
            <a:r>
              <a:rPr lang="it-IT" altLang="en-US" dirty="0"/>
              <a:t> </a:t>
            </a:r>
            <a:r>
              <a:rPr lang="it-IT" altLang="en-US" dirty="0" err="1"/>
              <a:t>mengambil</a:t>
            </a:r>
            <a:r>
              <a:rPr lang="it-IT" altLang="en-US" dirty="0"/>
              <a:t> </a:t>
            </a:r>
            <a:r>
              <a:rPr lang="it-IT" altLang="en-US" dirty="0" err="1"/>
              <a:t>Kalkulus</a:t>
            </a:r>
            <a:r>
              <a:rPr lang="it-IT" altLang="en-US" dirty="0"/>
              <a:t> </a:t>
            </a:r>
            <a:r>
              <a:rPr lang="it-IT" altLang="en-US" dirty="0" err="1"/>
              <a:t>dan</a:t>
            </a:r>
            <a:r>
              <a:rPr lang="it-IT" altLang="en-US" dirty="0"/>
              <a:t> </a:t>
            </a:r>
            <a:r>
              <a:rPr lang="it-IT" altLang="en-US" dirty="0" err="1"/>
              <a:t>Logika</a:t>
            </a:r>
            <a:endParaRPr lang="it-IT" altLang="en-US" dirty="0"/>
          </a:p>
          <a:p>
            <a:pPr lvl="2"/>
            <a:r>
              <a:rPr lang="it-IT" altLang="en-US" dirty="0"/>
              <a:t>100 </a:t>
            </a:r>
            <a:r>
              <a:rPr lang="it-IT" altLang="en-US" dirty="0" err="1"/>
              <a:t>orang</a:t>
            </a:r>
            <a:r>
              <a:rPr lang="it-IT" altLang="en-US" dirty="0"/>
              <a:t> </a:t>
            </a:r>
            <a:r>
              <a:rPr lang="it-IT" altLang="en-US" dirty="0" err="1"/>
              <a:t>mengambil</a:t>
            </a:r>
            <a:r>
              <a:rPr lang="it-IT" altLang="en-US" dirty="0"/>
              <a:t> </a:t>
            </a:r>
            <a:r>
              <a:rPr lang="it-IT" altLang="en-US" dirty="0" err="1"/>
              <a:t>paling</a:t>
            </a:r>
            <a:r>
              <a:rPr lang="it-IT" altLang="en-US" dirty="0"/>
              <a:t> </a:t>
            </a:r>
            <a:r>
              <a:rPr lang="it-IT" altLang="en-US" dirty="0" err="1"/>
              <a:t>sedikit</a:t>
            </a:r>
            <a:r>
              <a:rPr lang="it-IT" altLang="en-US" dirty="0"/>
              <a:t> </a:t>
            </a:r>
            <a:r>
              <a:rPr lang="it-IT" altLang="en-US" dirty="0" err="1"/>
              <a:t>satu</a:t>
            </a:r>
            <a:r>
              <a:rPr lang="it-IT" altLang="en-US" dirty="0"/>
              <a:t> </a:t>
            </a:r>
            <a:r>
              <a:rPr lang="it-IT" altLang="en-US" dirty="0" err="1"/>
              <a:t>mata</a:t>
            </a:r>
            <a:r>
              <a:rPr lang="it-IT" altLang="en-US" dirty="0"/>
              <a:t> </a:t>
            </a:r>
            <a:r>
              <a:rPr lang="it-IT" altLang="en-US" dirty="0" err="1"/>
              <a:t>kuliah</a:t>
            </a:r>
            <a:endParaRPr lang="it-IT" altLang="en-US" dirty="0"/>
          </a:p>
          <a:p>
            <a:pPr lvl="1"/>
            <a:r>
              <a:rPr lang="it-IT" altLang="en-US" sz="2400" dirty="0" err="1"/>
              <a:t>Berapakah</a:t>
            </a:r>
            <a:r>
              <a:rPr lang="it-IT" altLang="en-US" sz="2400" dirty="0"/>
              <a:t> </a:t>
            </a:r>
            <a:r>
              <a:rPr lang="it-IT" altLang="en-US" sz="2400" dirty="0" err="1"/>
              <a:t>orang</a:t>
            </a:r>
            <a:r>
              <a:rPr lang="it-IT" altLang="en-US" sz="2400" dirty="0"/>
              <a:t> </a:t>
            </a:r>
            <a:r>
              <a:rPr lang="it-IT" altLang="en-US" sz="2400" dirty="0" err="1"/>
              <a:t>yang</a:t>
            </a:r>
            <a:r>
              <a:rPr lang="it-IT" altLang="en-US" sz="2400" dirty="0"/>
              <a:t> </a:t>
            </a:r>
            <a:r>
              <a:rPr lang="it-IT" altLang="en-US" sz="2400" dirty="0" err="1"/>
              <a:t>mengambil</a:t>
            </a:r>
            <a:r>
              <a:rPr lang="it-IT" altLang="en-US" sz="2400" dirty="0"/>
              <a:t> </a:t>
            </a:r>
            <a:r>
              <a:rPr lang="it-IT" altLang="en-US" sz="2400" dirty="0" err="1"/>
              <a:t>ketiga-tiganya</a:t>
            </a:r>
            <a:r>
              <a:rPr lang="it-IT" altLang="en-US" sz="2400" dirty="0"/>
              <a:t>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6873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109-F062-6F45-9BEA-A50DB68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Inklusi-Eksklusi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2094-1DE5-0C4C-A413-523FA26938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Diketahui</a:t>
            </a:r>
            <a:r>
              <a:rPr lang="en-US" dirty="0"/>
              <a:t>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= 65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 = 45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C</a:t>
            </a:r>
            <a:r>
              <a:rPr lang="en-US" altLang="en-US" dirty="0"/>
              <a:t>) = 42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 = 20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 = 25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	 = 15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 = 100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  <a:r>
              <a:rPr lang="en-US" altLang="en-US" i="1" baseline="30000" dirty="0"/>
              <a:t>c</a:t>
            </a:r>
            <a:r>
              <a:rPr lang="en-US" altLang="en-US" dirty="0"/>
              <a:t> = 120 - 100 = 20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540-156A-1F4A-BB54-8F5618765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en-US" dirty="0" err="1"/>
              <a:t>Maka</a:t>
            </a:r>
            <a:r>
              <a:rPr lang="en-US" altLang="en-US" dirty="0"/>
              <a:t>, </a:t>
            </a:r>
          </a:p>
          <a:p>
            <a:pPr marL="1141413" lvl="2" indent="-227013">
              <a:lnSpc>
                <a:spcPct val="80000"/>
              </a:lnSpc>
              <a:buNone/>
              <a:tabLst>
                <a:tab pos="2481263" algn="l"/>
              </a:tabLst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 = 	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+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 +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C</a:t>
            </a:r>
            <a:r>
              <a:rPr lang="en-US" altLang="en-US" dirty="0"/>
              <a:t>) -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	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 -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 -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	</a:t>
            </a:r>
            <a:r>
              <a:rPr lang="en-US" altLang="en-US" i="1" dirty="0"/>
              <a:t>C</a:t>
            </a:r>
            <a:r>
              <a:rPr lang="en-US" altLang="en-US" dirty="0"/>
              <a:t>) +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marL="1141413" lvl="2" indent="-227013">
              <a:lnSpc>
                <a:spcPct val="80000"/>
              </a:lnSpc>
              <a:buNone/>
              <a:tabLst>
                <a:tab pos="2263775" algn="l"/>
                <a:tab pos="2481263" algn="l"/>
              </a:tabLst>
            </a:pPr>
            <a:r>
              <a:rPr lang="en-US" altLang="en-US" dirty="0"/>
              <a:t>100 	= 	65 + 45 +  42 - 20 - 25 - 		15 +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marL="1141413" lvl="2" indent="-227013">
              <a:lnSpc>
                <a:spcPct val="80000"/>
              </a:lnSpc>
              <a:buNone/>
              <a:tabLst>
                <a:tab pos="2263775" algn="l"/>
                <a:tab pos="2481263" algn="l"/>
              </a:tabLst>
            </a:pPr>
            <a:r>
              <a:rPr lang="en-US" altLang="en-US" dirty="0"/>
              <a:t>100         	= 152 - 60 +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marL="1141413" lvl="2" indent="-227013">
              <a:lnSpc>
                <a:spcPct val="80000"/>
              </a:lnSpc>
              <a:buNone/>
              <a:tabLst>
                <a:tab pos="2263775" algn="l"/>
                <a:tab pos="2481263" algn="l"/>
              </a:tabLst>
            </a:pPr>
            <a:r>
              <a:rPr lang="en-US" altLang="en-US" dirty="0"/>
              <a:t>100 	= 92 +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marL="1141413" lvl="2" indent="-227013">
              <a:lnSpc>
                <a:spcPct val="80000"/>
              </a:lnSpc>
              <a:buNone/>
              <a:tabLst>
                <a:tab pos="2263775" algn="l"/>
                <a:tab pos="2481263" algn="l"/>
              </a:tabLst>
            </a:pP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 = 100 - 92</a:t>
            </a:r>
          </a:p>
          <a:p>
            <a:pPr marL="1141413" lvl="2" indent="-227013">
              <a:lnSpc>
                <a:spcPct val="80000"/>
              </a:lnSpc>
              <a:buNone/>
              <a:tabLst>
                <a:tab pos="2263775" algn="l"/>
              </a:tabLst>
            </a:pPr>
            <a:r>
              <a:rPr lang="en-US" altLang="en-US" dirty="0"/>
              <a:t>		= 8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Jadi </a:t>
            </a:r>
            <a:r>
              <a:rPr lang="en-US" altLang="en-US" dirty="0" err="1"/>
              <a:t>mahasiswa</a:t>
            </a:r>
            <a:r>
              <a:rPr lang="en-US" altLang="en-US" dirty="0"/>
              <a:t> yang </a:t>
            </a:r>
            <a:r>
              <a:rPr lang="en-US" altLang="en-US" dirty="0" err="1"/>
              <a:t>mengambil</a:t>
            </a:r>
            <a:r>
              <a:rPr lang="en-US" altLang="en-US" dirty="0"/>
              <a:t> </a:t>
            </a:r>
            <a:r>
              <a:rPr lang="en-US" altLang="en-US" dirty="0" err="1"/>
              <a:t>mata</a:t>
            </a:r>
            <a:r>
              <a:rPr lang="en-US" altLang="en-US" dirty="0"/>
              <a:t> </a:t>
            </a:r>
            <a:r>
              <a:rPr lang="en-US" altLang="en-US" dirty="0" err="1"/>
              <a:t>kuliah</a:t>
            </a:r>
            <a:r>
              <a:rPr lang="en-US" altLang="en-US" dirty="0"/>
              <a:t> </a:t>
            </a:r>
            <a:r>
              <a:rPr lang="en-US" altLang="en-US" dirty="0" err="1"/>
              <a:t>ketiganya</a:t>
            </a:r>
            <a:r>
              <a:rPr lang="en-US" altLang="en-US" dirty="0"/>
              <a:t> </a:t>
            </a:r>
            <a:r>
              <a:rPr lang="en-US" altLang="en-US" dirty="0" err="1"/>
              <a:t>sebanyak</a:t>
            </a:r>
            <a:r>
              <a:rPr lang="en-US" altLang="en-US" dirty="0"/>
              <a:t> 8 orang.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(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kecil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031BAED-CF19-5E4E-8CD6-FCC56318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086" y="28194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2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109-F062-6F45-9BEA-A50DB68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Inklusi-Eksklusi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2094-1DE5-0C4C-A413-523FA269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25:</a:t>
            </a:r>
          </a:p>
          <a:p>
            <a:pPr lvl="1"/>
            <a:r>
              <a:rPr lang="en-US" altLang="en-US" dirty="0" err="1"/>
              <a:t>Sebanyak</a:t>
            </a:r>
            <a:r>
              <a:rPr lang="en-US" altLang="en-US" dirty="0"/>
              <a:t> 115 </a:t>
            </a:r>
            <a:r>
              <a:rPr lang="en-US" altLang="en-US" dirty="0" err="1"/>
              <a:t>mahasiswa</a:t>
            </a:r>
            <a:r>
              <a:rPr lang="en-US" altLang="en-US" dirty="0"/>
              <a:t> </a:t>
            </a:r>
            <a:r>
              <a:rPr lang="en-US" altLang="en-US" dirty="0" err="1"/>
              <a:t>mengambil</a:t>
            </a:r>
            <a:r>
              <a:rPr lang="en-US" altLang="en-US" dirty="0"/>
              <a:t> </a:t>
            </a:r>
            <a:r>
              <a:rPr lang="en-US" altLang="en-US" dirty="0" err="1"/>
              <a:t>mata</a:t>
            </a:r>
            <a:r>
              <a:rPr lang="en-US" altLang="en-US" dirty="0"/>
              <a:t> </a:t>
            </a:r>
            <a:r>
              <a:rPr lang="en-US" altLang="en-US" dirty="0" err="1"/>
              <a:t>kuliah</a:t>
            </a:r>
            <a:r>
              <a:rPr lang="en-US" altLang="en-US" dirty="0"/>
              <a:t> </a:t>
            </a:r>
            <a:r>
              <a:rPr lang="en-US" altLang="en-US" dirty="0" err="1"/>
              <a:t>Matematika</a:t>
            </a:r>
            <a:r>
              <a:rPr lang="en-US" altLang="en-US" dirty="0"/>
              <a:t>, 71 </a:t>
            </a:r>
            <a:r>
              <a:rPr lang="en-US" altLang="en-US" dirty="0" err="1"/>
              <a:t>Kalkulus</a:t>
            </a:r>
            <a:r>
              <a:rPr lang="en-US" altLang="en-US" dirty="0"/>
              <a:t>, dan 56 </a:t>
            </a:r>
            <a:r>
              <a:rPr lang="en-US" altLang="en-US" dirty="0" err="1"/>
              <a:t>Statistika</a:t>
            </a:r>
            <a:r>
              <a:rPr lang="en-US" altLang="en-US" dirty="0"/>
              <a:t>. Di </a:t>
            </a:r>
            <a:r>
              <a:rPr lang="en-US" altLang="en-US" dirty="0" err="1"/>
              <a:t>antaranya</a:t>
            </a:r>
            <a:r>
              <a:rPr lang="en-US" altLang="en-US" dirty="0"/>
              <a:t>, 25 </a:t>
            </a:r>
            <a:r>
              <a:rPr lang="en-US" altLang="en-US" dirty="0" err="1"/>
              <a:t>mahasiswa</a:t>
            </a:r>
            <a:r>
              <a:rPr lang="en-US" altLang="en-US" dirty="0"/>
              <a:t> </a:t>
            </a:r>
            <a:r>
              <a:rPr lang="en-US" altLang="en-US" dirty="0" err="1"/>
              <a:t>mengambil</a:t>
            </a:r>
            <a:r>
              <a:rPr lang="en-US" altLang="en-US" dirty="0"/>
              <a:t> </a:t>
            </a:r>
            <a:r>
              <a:rPr lang="en-US" altLang="en-US" dirty="0" err="1"/>
              <a:t>Matematika</a:t>
            </a:r>
            <a:r>
              <a:rPr lang="en-US" altLang="en-US" dirty="0"/>
              <a:t> dan </a:t>
            </a:r>
            <a:r>
              <a:rPr lang="en-US" altLang="en-US" dirty="0" err="1"/>
              <a:t>Kalkulus</a:t>
            </a:r>
            <a:r>
              <a:rPr lang="en-US" altLang="en-US" dirty="0"/>
              <a:t>, 14 </a:t>
            </a:r>
            <a:r>
              <a:rPr lang="en-US" altLang="en-US" dirty="0" err="1"/>
              <a:t>Matematika</a:t>
            </a:r>
            <a:r>
              <a:rPr lang="en-US" altLang="en-US" dirty="0"/>
              <a:t> dan </a:t>
            </a:r>
            <a:r>
              <a:rPr lang="en-US" altLang="en-US" dirty="0" err="1"/>
              <a:t>Statistika</a:t>
            </a:r>
            <a:r>
              <a:rPr lang="en-US" altLang="en-US" dirty="0"/>
              <a:t>, </a:t>
            </a:r>
            <a:r>
              <a:rPr lang="en-US" altLang="en-US" dirty="0" err="1"/>
              <a:t>serta</a:t>
            </a:r>
            <a:r>
              <a:rPr lang="en-US" altLang="en-US" dirty="0"/>
              <a:t> 9 orang </a:t>
            </a:r>
            <a:r>
              <a:rPr lang="en-US" altLang="en-US" dirty="0" err="1"/>
              <a:t>mengambil</a:t>
            </a:r>
            <a:r>
              <a:rPr lang="en-US" altLang="en-US" dirty="0"/>
              <a:t> </a:t>
            </a:r>
            <a:r>
              <a:rPr lang="en-US" altLang="en-US" dirty="0" err="1"/>
              <a:t>Kalkulus</a:t>
            </a:r>
            <a:r>
              <a:rPr lang="en-US" altLang="en-US" dirty="0"/>
              <a:t> dan </a:t>
            </a:r>
            <a:r>
              <a:rPr lang="en-US" altLang="en-US" dirty="0" err="1"/>
              <a:t>Statistika</a:t>
            </a:r>
            <a:r>
              <a:rPr lang="en-US" altLang="en-US" dirty="0"/>
              <a:t>. Jika </a:t>
            </a:r>
            <a:r>
              <a:rPr lang="en-US" altLang="en-US" dirty="0" err="1"/>
              <a:t>terdapat</a:t>
            </a:r>
            <a:r>
              <a:rPr lang="en-US" altLang="en-US" dirty="0"/>
              <a:t> 196 </a:t>
            </a:r>
            <a:r>
              <a:rPr lang="en-US" altLang="en-US" dirty="0" err="1"/>
              <a:t>mahasiswa</a:t>
            </a:r>
            <a:r>
              <a:rPr lang="en-US" altLang="en-US" dirty="0"/>
              <a:t> yang </a:t>
            </a:r>
            <a:r>
              <a:rPr lang="en-US" altLang="en-US" dirty="0" err="1"/>
              <a:t>mengambil</a:t>
            </a:r>
            <a:r>
              <a:rPr lang="en-US" altLang="en-US" dirty="0"/>
              <a:t> paling </a:t>
            </a:r>
            <a:r>
              <a:rPr lang="en-US" altLang="en-US" dirty="0" err="1"/>
              <a:t>sedikit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ketiga</a:t>
            </a:r>
            <a:r>
              <a:rPr lang="en-US" altLang="en-US" dirty="0"/>
              <a:t> </a:t>
            </a:r>
            <a:r>
              <a:rPr lang="en-US" altLang="en-US" dirty="0" err="1"/>
              <a:t>mata</a:t>
            </a:r>
            <a:r>
              <a:rPr lang="en-US" altLang="en-US" dirty="0"/>
              <a:t> </a:t>
            </a:r>
            <a:r>
              <a:rPr lang="en-US" altLang="en-US" dirty="0" err="1"/>
              <a:t>kuliah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, </a:t>
            </a:r>
            <a:r>
              <a:rPr lang="en-US" altLang="en-US" dirty="0" err="1"/>
              <a:t>berapa</a:t>
            </a:r>
            <a:r>
              <a:rPr lang="en-US" altLang="en-US" dirty="0"/>
              <a:t> orang yang </a:t>
            </a:r>
            <a:r>
              <a:rPr lang="en-US" altLang="en-US" dirty="0" err="1"/>
              <a:t>mengambil</a:t>
            </a:r>
            <a:r>
              <a:rPr lang="en-US" altLang="en-US" dirty="0"/>
              <a:t> </a:t>
            </a:r>
            <a:r>
              <a:rPr lang="en-US" altLang="en-US" dirty="0" err="1"/>
              <a:t>ketiga</a:t>
            </a:r>
            <a:r>
              <a:rPr lang="en-US" altLang="en-US" dirty="0"/>
              <a:t> </a:t>
            </a:r>
            <a:r>
              <a:rPr lang="en-US" altLang="en-US" dirty="0" err="1"/>
              <a:t>mata</a:t>
            </a:r>
            <a:r>
              <a:rPr lang="en-US" altLang="en-US" dirty="0"/>
              <a:t> </a:t>
            </a:r>
            <a:r>
              <a:rPr lang="en-US" altLang="en-US" dirty="0" err="1"/>
              <a:t>kuliah</a:t>
            </a:r>
            <a:r>
              <a:rPr lang="en-US" altLang="en-US" dirty="0"/>
              <a:t> </a:t>
            </a:r>
            <a:r>
              <a:rPr lang="en-US" altLang="en-US" dirty="0" err="1"/>
              <a:t>sekaligus</a:t>
            </a:r>
            <a:r>
              <a:rPr lang="en-US" altLang="en-US" dirty="0"/>
              <a:t>?</a:t>
            </a:r>
          </a:p>
          <a:p>
            <a:r>
              <a:rPr lang="en-US" dirty="0" err="1"/>
              <a:t>Penyelesaian</a:t>
            </a:r>
            <a:r>
              <a:rPr lang="en-US" dirty="0"/>
              <a:t>: </a:t>
            </a:r>
          </a:p>
          <a:p>
            <a:pPr marL="684213" lvl="1" indent="-227013">
              <a:tabLst>
                <a:tab pos="2132013" algn="l"/>
              </a:tabLst>
            </a:pPr>
            <a:r>
              <a:rPr lang="en-US" dirty="0" err="1"/>
              <a:t>Misalkan</a:t>
            </a:r>
            <a:r>
              <a:rPr lang="en-US" dirty="0"/>
              <a:t>,	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			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Kalkulus</a:t>
            </a:r>
            <a:r>
              <a:rPr lang="en-US" dirty="0"/>
              <a:t>,			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92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109-F062-6F45-9BEA-A50DB68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Inklusi-Eksklusi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2094-1DE5-0C4C-A413-523FA269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Maka</a:t>
            </a:r>
            <a:r>
              <a:rPr lang="en-US" dirty="0"/>
              <a:t>,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| = 115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|</a:t>
            </a:r>
            <a:r>
              <a:rPr lang="en-US" altLang="en-US" i="1" dirty="0"/>
              <a:t>B</a:t>
            </a:r>
            <a:r>
              <a:rPr lang="en-US" altLang="en-US" dirty="0"/>
              <a:t>| = 71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|</a:t>
            </a:r>
            <a:r>
              <a:rPr lang="en-US" altLang="en-US" i="1" dirty="0"/>
              <a:t>C</a:t>
            </a:r>
            <a:r>
              <a:rPr lang="en-US" altLang="en-US" dirty="0"/>
              <a:t>| = 56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| = 25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| = 14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|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| = 9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| = 196</a:t>
            </a:r>
          </a:p>
          <a:p>
            <a:pPr marL="1141413" lvl="2" indent="-227013">
              <a:lnSpc>
                <a:spcPct val="80000"/>
              </a:lnSpc>
              <a:buNone/>
              <a:tabLst>
                <a:tab pos="2481263" algn="l"/>
              </a:tabLst>
            </a:pPr>
            <a:endParaRPr lang="en-US" altLang="en-US" dirty="0"/>
          </a:p>
          <a:p>
            <a:pPr marL="1141413" lvl="2" indent="-227013">
              <a:lnSpc>
                <a:spcPct val="80000"/>
              </a:lnSpc>
              <a:buNone/>
              <a:tabLst>
                <a:tab pos="2263775" algn="l"/>
                <a:tab pos="2481263" algn="l"/>
              </a:tabLst>
            </a:pP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Jadi </a:t>
            </a:r>
            <a:r>
              <a:rPr lang="en-US" altLang="en-US" dirty="0" err="1"/>
              <a:t>mahasiswa</a:t>
            </a:r>
            <a:r>
              <a:rPr lang="en-US" altLang="en-US" dirty="0"/>
              <a:t> yang </a:t>
            </a:r>
            <a:r>
              <a:rPr lang="en-US" altLang="en-US" dirty="0" err="1"/>
              <a:t>mengambil</a:t>
            </a:r>
            <a:r>
              <a:rPr lang="en-US" altLang="en-US" dirty="0"/>
              <a:t> </a:t>
            </a:r>
            <a:r>
              <a:rPr lang="en-US" altLang="en-US" dirty="0" err="1"/>
              <a:t>mata</a:t>
            </a:r>
            <a:r>
              <a:rPr lang="en-US" altLang="en-US" dirty="0"/>
              <a:t> </a:t>
            </a:r>
            <a:r>
              <a:rPr lang="en-US" altLang="en-US" dirty="0" err="1"/>
              <a:t>kuliah</a:t>
            </a:r>
            <a:r>
              <a:rPr lang="en-US" altLang="en-US" dirty="0"/>
              <a:t> </a:t>
            </a:r>
            <a:r>
              <a:rPr lang="en-US" altLang="en-US" dirty="0" err="1"/>
              <a:t>ketiganya</a:t>
            </a:r>
            <a:r>
              <a:rPr lang="en-US" altLang="en-US" dirty="0"/>
              <a:t> </a:t>
            </a:r>
            <a:r>
              <a:rPr lang="en-US" altLang="en-US" dirty="0" err="1"/>
              <a:t>sebanyak</a:t>
            </a:r>
            <a:r>
              <a:rPr lang="en-US" altLang="en-US" dirty="0"/>
              <a:t> 2 orang. </a:t>
            </a:r>
          </a:p>
          <a:p>
            <a:pPr lvl="2">
              <a:lnSpc>
                <a:spcPct val="80000"/>
              </a:lnSpc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94F39-72EC-F24A-A604-5ECBEEB06090}"/>
              </a:ext>
            </a:extLst>
          </p:cNvPr>
          <p:cNvSpPr txBox="1">
            <a:spLocks/>
          </p:cNvSpPr>
          <p:nvPr/>
        </p:nvSpPr>
        <p:spPr>
          <a:xfrm>
            <a:off x="3009900" y="1825625"/>
            <a:ext cx="8890000" cy="213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1413" lvl="2" indent="-227013">
              <a:lnSpc>
                <a:spcPct val="80000"/>
              </a:lnSpc>
              <a:buFont typeface="Arial" panose="020B0604020202020204" pitchFamily="34" charset="0"/>
              <a:buNone/>
              <a:tabLst>
                <a:tab pos="2481263" algn="l"/>
              </a:tabLst>
            </a:pPr>
            <a:endParaRPr lang="en-US" altLang="en-US" dirty="0"/>
          </a:p>
          <a:p>
            <a:pPr marL="1141413" lvl="2" indent="-227013">
              <a:lnSpc>
                <a:spcPct val="80000"/>
              </a:lnSpc>
              <a:buFont typeface="Arial" panose="020B0604020202020204" pitchFamily="34" charset="0"/>
              <a:buNone/>
              <a:tabLst>
                <a:tab pos="2263775" algn="l"/>
              </a:tabLst>
            </a:pPr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) 	=  |</a:t>
            </a:r>
            <a:r>
              <a:rPr lang="en-US" altLang="en-US" i="1" dirty="0"/>
              <a:t>A</a:t>
            </a:r>
            <a:r>
              <a:rPr lang="en-US" altLang="en-US" dirty="0"/>
              <a:t>| + |</a:t>
            </a:r>
            <a:r>
              <a:rPr lang="en-US" altLang="en-US" i="1" dirty="0"/>
              <a:t>B</a:t>
            </a:r>
            <a:r>
              <a:rPr lang="en-US" altLang="en-US" dirty="0"/>
              <a:t>| + |</a:t>
            </a:r>
            <a:r>
              <a:rPr lang="en-US" altLang="en-US" i="1" dirty="0"/>
              <a:t>C</a:t>
            </a:r>
            <a:r>
              <a:rPr lang="en-US" altLang="en-US" dirty="0"/>
              <a:t>| -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 -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| - |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| +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|</a:t>
            </a:r>
          </a:p>
          <a:p>
            <a:pPr marL="1141413" lvl="2" indent="-227013">
              <a:lnSpc>
                <a:spcPct val="80000"/>
              </a:lnSpc>
              <a:buFont typeface="Arial" panose="020B0604020202020204" pitchFamily="34" charset="0"/>
              <a:buNone/>
              <a:tabLst>
                <a:tab pos="2263775" algn="l"/>
                <a:tab pos="2481263" algn="l"/>
              </a:tabLst>
            </a:pPr>
            <a:r>
              <a:rPr lang="en-US" altLang="en-US" dirty="0"/>
              <a:t>196 	= 	115 + 71 +  56 - 25 - 14 - 9 +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|</a:t>
            </a:r>
          </a:p>
          <a:p>
            <a:pPr marL="1141413" lvl="2" indent="-227013">
              <a:lnSpc>
                <a:spcPct val="80000"/>
              </a:lnSpc>
              <a:buFont typeface="Arial" panose="020B0604020202020204" pitchFamily="34" charset="0"/>
              <a:buNone/>
              <a:tabLst>
                <a:tab pos="2263775" algn="l"/>
                <a:tab pos="2481263" algn="l"/>
              </a:tabLst>
            </a:pPr>
            <a:r>
              <a:rPr lang="en-US" altLang="en-US" dirty="0"/>
              <a:t>196         	= 194 + 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|</a:t>
            </a:r>
          </a:p>
          <a:p>
            <a:pPr marL="1141413" lvl="2" indent="-227013">
              <a:lnSpc>
                <a:spcPct val="80000"/>
              </a:lnSpc>
              <a:buFont typeface="Arial" panose="020B0604020202020204" pitchFamily="34" charset="0"/>
              <a:buNone/>
              <a:tabLst>
                <a:tab pos="2263775" algn="l"/>
                <a:tab pos="2481263" algn="l"/>
              </a:tabLst>
            </a:pPr>
            <a:r>
              <a:rPr lang="en-US" altLang="en-US" dirty="0"/>
              <a:t>|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dirty="0">
                <a:sym typeface="Symbol" pitchFamily="2" charset="2"/>
              </a:rPr>
              <a:t>∩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| 	= 196 – 194</a:t>
            </a:r>
          </a:p>
          <a:p>
            <a:pPr marL="1141413" lvl="2" indent="-227013">
              <a:lnSpc>
                <a:spcPct val="80000"/>
              </a:lnSpc>
              <a:buFont typeface="Arial" panose="020B0604020202020204" pitchFamily="34" charset="0"/>
              <a:buNone/>
              <a:tabLst>
                <a:tab pos="2263775" algn="l"/>
                <a:tab pos="2481263" algn="l"/>
              </a:tabLst>
            </a:pPr>
            <a:r>
              <a:rPr lang="en-US" altLang="en-US" dirty="0"/>
              <a:t>		= 2</a:t>
            </a:r>
          </a:p>
          <a:p>
            <a:pPr marL="1141413" lvl="2" indent="-227013">
              <a:lnSpc>
                <a:spcPct val="80000"/>
              </a:lnSpc>
              <a:buFont typeface="Arial" panose="020B0604020202020204" pitchFamily="34" charset="0"/>
              <a:buNone/>
              <a:tabLst>
                <a:tab pos="2263775" algn="l"/>
                <a:tab pos="2481263" algn="l"/>
              </a:tabLst>
            </a:pPr>
            <a:endParaRPr lang="en-US" altLang="en-US" dirty="0"/>
          </a:p>
          <a:p>
            <a:pPr lvl="2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0373-DFCE-6D44-9FDE-9393F5A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28EF-83F8-A34F-A47D-620984269F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diketahui</a:t>
            </a:r>
            <a:endParaRPr lang="en-US" dirty="0"/>
          </a:p>
          <a:p>
            <a:pPr lvl="1"/>
            <a:r>
              <a:rPr lang="en-US" i="1" dirty="0"/>
              <a:t>S</a:t>
            </a:r>
            <a:r>
              <a:rPr lang="en-US" dirty="0"/>
              <a:t> = {1,2,3 …, 15},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= { 2,3,5,7},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{ 1,3,5,7,9},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= {2,4,6,8}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2759-6F4A-454B-B8C5-4F30C07E6F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: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2" charset="2"/>
              </a:rPr>
              <a:t>∪</a:t>
            </a:r>
            <a:r>
              <a:rPr lang="en-US" dirty="0"/>
              <a:t> </a:t>
            </a:r>
            <a:r>
              <a:rPr lang="en-US" i="1" dirty="0"/>
              <a:t>C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∩ </a:t>
            </a:r>
            <a:r>
              <a:rPr lang="en-US" i="1" dirty="0"/>
              <a:t>C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-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’ ∩ </a:t>
            </a:r>
            <a:r>
              <a:rPr lang="en-US" i="1" dirty="0"/>
              <a:t>B</a:t>
            </a:r>
            <a:r>
              <a:rPr lang="en-US" dirty="0"/>
              <a:t>) -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- C) ∩ </a:t>
            </a:r>
            <a:r>
              <a:rPr lang="en-US" i="1" dirty="0"/>
              <a:t>A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2782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0373-DFCE-6D44-9FDE-9393F5A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28EF-83F8-A34F-A47D-62098426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di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100 </a:t>
            </a:r>
            <a:r>
              <a:rPr lang="en-US" dirty="0" err="1"/>
              <a:t>tamu</a:t>
            </a:r>
            <a:r>
              <a:rPr lang="en-US" dirty="0"/>
              <a:t>. 65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nasi </a:t>
            </a:r>
            <a:r>
              <a:rPr lang="en-US" dirty="0" err="1"/>
              <a:t>pecel</a:t>
            </a:r>
            <a:r>
              <a:rPr lang="en-US" dirty="0"/>
              <a:t>, 58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nasi </a:t>
            </a:r>
            <a:r>
              <a:rPr lang="en-US" dirty="0" err="1"/>
              <a:t>soto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nasi </a:t>
            </a:r>
            <a:r>
              <a:rPr lang="en-US" dirty="0" err="1"/>
              <a:t>pecel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nasi </a:t>
            </a:r>
            <a:r>
              <a:rPr lang="en-US" dirty="0" err="1"/>
              <a:t>soto</a:t>
            </a:r>
            <a:r>
              <a:rPr lang="en-US" dirty="0"/>
              <a:t>.</a:t>
            </a:r>
          </a:p>
          <a:p>
            <a:pPr marL="971539" lvl="1" indent="-514350">
              <a:buFont typeface="+mj-lt"/>
              <a:buAutoNum type="alphaLcParenR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yang </a:t>
            </a:r>
            <a:r>
              <a:rPr lang="en-US" dirty="0" err="1"/>
              <a:t>memesan</a:t>
            </a:r>
            <a:r>
              <a:rPr lang="en-US" dirty="0"/>
              <a:t> nasi </a:t>
            </a:r>
            <a:r>
              <a:rPr lang="en-US" dirty="0" err="1"/>
              <a:t>pecel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nasi </a:t>
            </a:r>
            <a:r>
              <a:rPr lang="en-US" dirty="0" err="1"/>
              <a:t>soto</a:t>
            </a:r>
            <a:r>
              <a:rPr lang="en-US" dirty="0"/>
              <a:t>?</a:t>
            </a:r>
          </a:p>
          <a:p>
            <a:pPr marL="971539" lvl="1" indent="-514350">
              <a:buFont typeface="+mj-lt"/>
              <a:buAutoNum type="alphaLcParenR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yang </a:t>
            </a:r>
            <a:r>
              <a:rPr lang="en-US" dirty="0" err="1"/>
              <a:t>memesan</a:t>
            </a:r>
            <a:r>
              <a:rPr lang="en-US" dirty="0"/>
              <a:t> nasi </a:t>
            </a:r>
            <a:r>
              <a:rPr lang="en-US" dirty="0" err="1"/>
              <a:t>pecel</a:t>
            </a:r>
            <a:r>
              <a:rPr lang="en-US" dirty="0"/>
              <a:t> dan nasi </a:t>
            </a:r>
            <a:r>
              <a:rPr lang="en-US" dirty="0" err="1"/>
              <a:t>soto</a:t>
            </a:r>
            <a:r>
              <a:rPr lang="en-US" dirty="0"/>
              <a:t>?</a:t>
            </a:r>
          </a:p>
          <a:p>
            <a:pPr marL="971539" lvl="1" indent="-514350">
              <a:buFont typeface="+mj-lt"/>
              <a:buAutoNum type="alphaLcParenR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yang </a:t>
            </a:r>
            <a:r>
              <a:rPr lang="en-US" dirty="0" err="1"/>
              <a:t>memesan</a:t>
            </a:r>
            <a:r>
              <a:rPr lang="en-US" dirty="0"/>
              <a:t> nasi </a:t>
            </a:r>
            <a:r>
              <a:rPr lang="en-US" dirty="0" err="1"/>
              <a:t>soto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78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0373-DFCE-6D44-9FDE-9393F5A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28EF-83F8-A34F-A47D-62098426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Suatu</a:t>
            </a:r>
            <a:r>
              <a:rPr lang="en-US" dirty="0"/>
              <a:t> biro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mengiklankan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50 </a:t>
            </a:r>
            <a:r>
              <a:rPr lang="en-US" dirty="0" err="1"/>
              <a:t>pengusaha</a:t>
            </a:r>
            <a:r>
              <a:rPr lang="en-US" dirty="0"/>
              <a:t>. Data yang </a:t>
            </a:r>
            <a:r>
              <a:rPr lang="en-US" dirty="0" err="1"/>
              <a:t>terkumpul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34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radio, 23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televisi</a:t>
            </a:r>
            <a:r>
              <a:rPr lang="en-US" dirty="0"/>
              <a:t>, 35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koran</a:t>
            </a:r>
            <a:r>
              <a:rPr lang="en-US" dirty="0"/>
              <a:t>, 15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radio dan tv, 11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tv dan </a:t>
            </a:r>
            <a:r>
              <a:rPr lang="en-US" dirty="0" err="1"/>
              <a:t>koran</a:t>
            </a:r>
            <a:r>
              <a:rPr lang="en-US" dirty="0"/>
              <a:t>, 25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radio dan </a:t>
            </a:r>
            <a:r>
              <a:rPr lang="en-US" dirty="0" err="1"/>
              <a:t>koran</a:t>
            </a:r>
            <a:r>
              <a:rPr lang="en-US" dirty="0"/>
              <a:t>, 8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radio, tv dan </a:t>
            </a:r>
            <a:r>
              <a:rPr lang="en-US" dirty="0" err="1"/>
              <a:t>koran</a:t>
            </a:r>
            <a:r>
              <a:rPr lang="en-US" dirty="0"/>
              <a:t>.</a:t>
            </a:r>
          </a:p>
          <a:p>
            <a:pPr marL="971539" lvl="1" indent="-514350">
              <a:buFont typeface="+mj-lt"/>
              <a:buAutoNum type="alphaLcParenR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pedagang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di </a:t>
            </a:r>
            <a:r>
              <a:rPr lang="en-US" dirty="0" err="1"/>
              <a:t>ketiga</a:t>
            </a:r>
            <a:r>
              <a:rPr lang="en-US" dirty="0"/>
              <a:t> media?</a:t>
            </a:r>
          </a:p>
          <a:p>
            <a:pPr marL="971539" lvl="1" indent="-514350">
              <a:buFont typeface="+mj-lt"/>
              <a:buAutoNum type="alphaLcParenR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pedagang</a:t>
            </a:r>
            <a:r>
              <a:rPr lang="en-US" dirty="0"/>
              <a:t> yang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di </a:t>
            </a:r>
            <a:r>
              <a:rPr lang="en-US" dirty="0" err="1"/>
              <a:t>koran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radio?</a:t>
            </a:r>
          </a:p>
          <a:p>
            <a:pPr marL="971539" lvl="1" indent="-514350">
              <a:buFont typeface="+mj-lt"/>
              <a:buAutoNum type="alphaLcParenR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pedagang</a:t>
            </a:r>
            <a:r>
              <a:rPr lang="en-US" dirty="0"/>
              <a:t> yang </a:t>
            </a:r>
            <a:r>
              <a:rPr lang="en-US" dirty="0" err="1"/>
              <a:t>memasang</a:t>
            </a:r>
            <a:r>
              <a:rPr lang="en-US" dirty="0"/>
              <a:t> di tv dan </a:t>
            </a:r>
            <a:r>
              <a:rPr lang="en-US" dirty="0" err="1"/>
              <a:t>koran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radio?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91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B429-FC50-C740-9518-6137818A6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err="1"/>
              <a:t>Terimakasih</a:t>
            </a:r>
            <a:r>
              <a:rPr lang="en-US" b="1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A6359-6CEE-1A47-9B34-526F304DB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Adab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33E11-9133-EC49-BA95-37A75DA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Definisi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7E5E-A707-494F-ABDD-66FE1280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bedanya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{1, 2, 3, 4, 5, 6 } </a:t>
            </a:r>
            <a:r>
              <a:rPr lang="en-ID" dirty="0">
                <a:sym typeface="Wingdings" pitchFamily="2" charset="2"/>
              </a:rPr>
              <a:t>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(</a:t>
            </a:r>
            <a:r>
              <a:rPr lang="en-ID" i="1" dirty="0"/>
              <a:t>set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{1, 2, 3, 3, 4, 5, 5, 6, 6, 6} = {1, 2, 3, 4, 5, 6}</a:t>
            </a:r>
          </a:p>
          <a:p>
            <a:pPr marL="684213" lvl="1" indent="-227013">
              <a:tabLst>
                <a:tab pos="3459163" algn="l"/>
              </a:tabLst>
            </a:pPr>
            <a:r>
              <a:rPr lang="en-ID" dirty="0"/>
              <a:t>{1, 2, 2, 3, 4, 4, 4, 5, 6}	</a:t>
            </a:r>
            <a:r>
              <a:rPr lang="en-ID" dirty="0">
                <a:sym typeface="Wingdings" pitchFamily="2" charset="2"/>
              </a:rPr>
              <a:t>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himpunan</a:t>
            </a:r>
            <a:endParaRPr lang="en-ID" dirty="0"/>
          </a:p>
          <a:p>
            <a:pPr marL="457200" lvl="1" indent="0">
              <a:buNone/>
              <a:tabLst>
                <a:tab pos="3459163" algn="l"/>
              </a:tabLst>
            </a:pPr>
            <a:r>
              <a:rPr lang="en-ID" dirty="0"/>
              <a:t>	</a:t>
            </a:r>
            <a:r>
              <a:rPr lang="en-ID" dirty="0">
                <a:sym typeface="Wingdings" pitchFamily="2" charset="2"/>
              </a:rPr>
              <a:t> </a:t>
            </a:r>
            <a:r>
              <a:rPr lang="en-ID" dirty="0" err="1"/>
              <a:t>Himpunan-ganda</a:t>
            </a:r>
            <a:r>
              <a:rPr lang="en-ID" dirty="0"/>
              <a:t> (</a:t>
            </a:r>
            <a:r>
              <a:rPr lang="en-ID" i="1" dirty="0"/>
              <a:t>multi-set</a:t>
            </a:r>
            <a:r>
              <a:rPr lang="en-ID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tabLst>
                <a:tab pos="355600" algn="l"/>
                <a:tab pos="356235" algn="l"/>
              </a:tabLst>
            </a:pPr>
            <a:endParaRPr lang="en-ID" dirty="0"/>
          </a:p>
          <a:p>
            <a:pPr marL="211138" indent="-211138">
              <a:lnSpc>
                <a:spcPct val="100000"/>
              </a:lnSpc>
              <a:spcBef>
                <a:spcPts val="5"/>
              </a:spcBef>
            </a:pP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:</a:t>
            </a:r>
          </a:p>
          <a:p>
            <a:pPr marL="668327" lvl="1" indent="-211138">
              <a:lnSpc>
                <a:spcPct val="100000"/>
              </a:lnSpc>
              <a:spcBef>
                <a:spcPts val="5"/>
              </a:spcBef>
            </a:pPr>
            <a:r>
              <a:rPr lang="en-ID" dirty="0"/>
              <a:t>{</a:t>
            </a:r>
            <a:r>
              <a:rPr lang="en-ID" i="1" dirty="0"/>
              <a:t>a</a:t>
            </a:r>
            <a:r>
              <a:rPr lang="en-ID" dirty="0"/>
              <a:t>, </a:t>
            </a:r>
            <a:r>
              <a:rPr lang="en-ID" i="1" dirty="0"/>
              <a:t>b</a:t>
            </a:r>
            <a:r>
              <a:rPr lang="en-ID" dirty="0"/>
              <a:t>, </a:t>
            </a:r>
            <a:r>
              <a:rPr lang="en-ID" i="1" dirty="0"/>
              <a:t>c</a:t>
            </a:r>
            <a:r>
              <a:rPr lang="en-ID" dirty="0"/>
              <a:t>, </a:t>
            </a:r>
            <a:r>
              <a:rPr lang="en-ID" i="1" dirty="0"/>
              <a:t>d</a:t>
            </a:r>
            <a:r>
              <a:rPr lang="en-ID" dirty="0"/>
              <a:t>} = {</a:t>
            </a:r>
            <a:r>
              <a:rPr lang="en-ID" i="1" dirty="0"/>
              <a:t>d</a:t>
            </a:r>
            <a:r>
              <a:rPr lang="en-ID" dirty="0"/>
              <a:t>, </a:t>
            </a:r>
            <a:r>
              <a:rPr lang="en-ID" i="1" dirty="0"/>
              <a:t>b</a:t>
            </a:r>
            <a:r>
              <a:rPr lang="en-ID" dirty="0"/>
              <a:t>, </a:t>
            </a:r>
            <a:r>
              <a:rPr lang="en-ID" i="1" dirty="0"/>
              <a:t>a</a:t>
            </a:r>
            <a:r>
              <a:rPr lang="en-ID" dirty="0"/>
              <a:t>, </a:t>
            </a:r>
            <a:r>
              <a:rPr lang="en-ID" i="1" dirty="0"/>
              <a:t>c</a:t>
            </a:r>
            <a:r>
              <a:rPr lang="en-ID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A7D-4249-CB40-A27F-88E82C45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Penyajian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9FE1-AFD7-794A-BDB8-56C23EC8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Enumerasi</a:t>
            </a:r>
            <a:endParaRPr lang="en-US" b="1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1:</a:t>
            </a:r>
          </a:p>
          <a:p>
            <a:pPr lvl="1"/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= {1, 2, 3, 4}.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= {</a:t>
            </a:r>
            <a:r>
              <a:rPr lang="en-US" dirty="0" err="1"/>
              <a:t>kucing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Amir, 10, </a:t>
            </a:r>
            <a:r>
              <a:rPr lang="en-US" dirty="0" err="1"/>
              <a:t>paku</a:t>
            </a:r>
            <a:r>
              <a:rPr lang="en-US" dirty="0"/>
              <a:t>}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}}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, {</a:t>
            </a:r>
            <a:r>
              <a:rPr lang="en-US" i="1" dirty="0"/>
              <a:t>a</a:t>
            </a:r>
            <a:r>
              <a:rPr lang="en-US" dirty="0"/>
              <a:t>}, {{</a:t>
            </a:r>
            <a:r>
              <a:rPr lang="en-US" i="1" dirty="0"/>
              <a:t>a</a:t>
            </a:r>
            <a:r>
              <a:rPr lang="en-US" dirty="0"/>
              <a:t>}}}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 = {{ }}</a:t>
            </a:r>
          </a:p>
          <a:p>
            <a:pPr lvl="1"/>
            <a:r>
              <a:rPr lang="en-US" dirty="0" err="1"/>
              <a:t>Himpunan</a:t>
            </a:r>
            <a:r>
              <a:rPr lang="en-US" dirty="0"/>
              <a:t> 100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: {1, 2, ..., 100 }</a:t>
            </a:r>
          </a:p>
          <a:p>
            <a:pPr lvl="1"/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{…, -2, -1, 0, 1, 2, …}.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E265-FE3F-AC45-869E-B20DBE92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Penyajian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C470-C759-0F43-8B6E-45B8E4EE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487"/>
            <a:ext cx="10515600" cy="4351338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ID" b="1" dirty="0" err="1">
                <a:cs typeface="Times New Roman"/>
              </a:rPr>
              <a:t>Keanggotaan</a:t>
            </a:r>
            <a:endParaRPr lang="en-ID" b="1" dirty="0">
              <a:cs typeface="Times New Roman"/>
            </a:endParaRPr>
          </a:p>
          <a:p>
            <a:pPr marL="469889" lvl="1">
              <a:lnSpc>
                <a:spcPct val="100000"/>
              </a:lnSpc>
              <a:spcBef>
                <a:spcPts val="385"/>
              </a:spcBef>
            </a:pPr>
            <a:r>
              <a:rPr lang="en-ID" i="1" dirty="0">
                <a:cs typeface="Times New Roman"/>
              </a:rPr>
              <a:t>x </a:t>
            </a:r>
            <a:r>
              <a:rPr lang="en-ID" dirty="0">
                <a:cs typeface="Symbol"/>
              </a:rPr>
              <a:t>∈</a:t>
            </a:r>
            <a:r>
              <a:rPr lang="en-ID" dirty="0">
                <a:cs typeface="Times New Roman"/>
              </a:rPr>
              <a:t> </a:t>
            </a:r>
            <a:r>
              <a:rPr lang="en-ID" i="1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: </a:t>
            </a:r>
            <a:r>
              <a:rPr lang="en-ID" i="1" dirty="0">
                <a:cs typeface="Times New Roman"/>
              </a:rPr>
              <a:t>x </a:t>
            </a:r>
            <a:r>
              <a:rPr lang="en-ID" spc="-5" dirty="0" err="1">
                <a:cs typeface="Times New Roman"/>
              </a:rPr>
              <a:t>merupakan</a:t>
            </a:r>
            <a:r>
              <a:rPr lang="en-ID" spc="-5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anggota</a:t>
            </a:r>
            <a:r>
              <a:rPr lang="en-ID" dirty="0">
                <a:cs typeface="Times New Roman"/>
              </a:rPr>
              <a:t> </a:t>
            </a:r>
            <a:r>
              <a:rPr lang="en-ID" spc="-5" dirty="0" err="1">
                <a:cs typeface="Times New Roman"/>
              </a:rPr>
              <a:t>himpunan</a:t>
            </a:r>
            <a:r>
              <a:rPr lang="en-ID" spc="-40" dirty="0">
                <a:cs typeface="Times New Roman"/>
              </a:rPr>
              <a:t> </a:t>
            </a:r>
            <a:r>
              <a:rPr lang="en-ID" i="1" dirty="0">
                <a:cs typeface="Times New Roman"/>
              </a:rPr>
              <a:t>A</a:t>
            </a:r>
            <a:endParaRPr lang="en-ID" dirty="0">
              <a:cs typeface="Times New Roman"/>
            </a:endParaRPr>
          </a:p>
          <a:p>
            <a:pPr marL="469889" lvl="1">
              <a:lnSpc>
                <a:spcPct val="100000"/>
              </a:lnSpc>
              <a:spcBef>
                <a:spcPts val="290"/>
              </a:spcBef>
            </a:pPr>
            <a:r>
              <a:rPr lang="en-ID" i="1" dirty="0">
                <a:cs typeface="Times New Roman"/>
              </a:rPr>
              <a:t>x </a:t>
            </a:r>
            <a:r>
              <a:rPr lang="en-ID" dirty="0"/>
              <a:t>∉</a:t>
            </a:r>
            <a:r>
              <a:rPr lang="en-ID" dirty="0">
                <a:cs typeface="Times New Roman"/>
              </a:rPr>
              <a:t> </a:t>
            </a:r>
            <a:r>
              <a:rPr lang="en-ID" i="1" dirty="0">
                <a:cs typeface="Times New Roman"/>
              </a:rPr>
              <a:t>A</a:t>
            </a:r>
            <a:r>
              <a:rPr lang="en-ID" dirty="0">
                <a:cs typeface="Times New Roman"/>
              </a:rPr>
              <a:t>: </a:t>
            </a:r>
            <a:r>
              <a:rPr lang="en-ID" i="1" dirty="0">
                <a:cs typeface="Times New Roman"/>
              </a:rPr>
              <a:t>x </a:t>
            </a:r>
            <a:r>
              <a:rPr lang="en-ID" dirty="0" err="1">
                <a:cs typeface="Times New Roman"/>
              </a:rPr>
              <a:t>bukan</a:t>
            </a:r>
            <a:r>
              <a:rPr lang="en-ID" dirty="0">
                <a:cs typeface="Times New Roman"/>
              </a:rPr>
              <a:t> </a:t>
            </a:r>
            <a:r>
              <a:rPr lang="en-ID" spc="-5" dirty="0" err="1">
                <a:cs typeface="Times New Roman"/>
              </a:rPr>
              <a:t>merupakan</a:t>
            </a:r>
            <a:r>
              <a:rPr lang="en-ID" spc="-5" dirty="0">
                <a:cs typeface="Times New Roman"/>
              </a:rPr>
              <a:t> </a:t>
            </a:r>
            <a:r>
              <a:rPr lang="en-ID" dirty="0" err="1">
                <a:cs typeface="Times New Roman"/>
              </a:rPr>
              <a:t>anggota</a:t>
            </a:r>
            <a:r>
              <a:rPr lang="en-ID" dirty="0">
                <a:cs typeface="Times New Roman"/>
              </a:rPr>
              <a:t> </a:t>
            </a:r>
            <a:r>
              <a:rPr lang="en-ID" spc="-5" dirty="0" err="1">
                <a:cs typeface="Times New Roman"/>
              </a:rPr>
              <a:t>himpunan</a:t>
            </a:r>
            <a:r>
              <a:rPr lang="en-ID" spc="-55" dirty="0">
                <a:cs typeface="Times New Roman"/>
              </a:rPr>
              <a:t> </a:t>
            </a:r>
            <a:r>
              <a:rPr lang="en-ID" i="1" spc="-5" dirty="0">
                <a:cs typeface="Times New Roman"/>
              </a:rPr>
              <a:t>A</a:t>
            </a:r>
            <a:endParaRPr lang="en-ID" spc="-5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ID" spc="-5" dirty="0" err="1">
                <a:cs typeface="Times New Roman"/>
              </a:rPr>
              <a:t>Contoh</a:t>
            </a:r>
            <a:r>
              <a:rPr lang="en-ID" spc="-5" dirty="0">
                <a:cs typeface="Times New Roman"/>
              </a:rPr>
              <a:t> 2: </a:t>
            </a:r>
          </a:p>
          <a:p>
            <a:pPr marL="469889" lvl="1">
              <a:lnSpc>
                <a:spcPct val="100000"/>
              </a:lnSpc>
              <a:spcBef>
                <a:spcPts val="290"/>
              </a:spcBef>
            </a:pPr>
            <a:r>
              <a:rPr lang="en-ID" spc="-5" dirty="0" err="1">
                <a:cs typeface="Times New Roman"/>
              </a:rPr>
              <a:t>Misalkan</a:t>
            </a:r>
            <a:r>
              <a:rPr lang="en-ID" spc="-5" dirty="0">
                <a:cs typeface="Times New Roman"/>
              </a:rPr>
              <a:t> </a:t>
            </a:r>
            <a:r>
              <a:rPr lang="en-ID" i="1" dirty="0"/>
              <a:t>A</a:t>
            </a:r>
            <a:r>
              <a:rPr lang="en-ID" spc="-5" dirty="0">
                <a:cs typeface="Times New Roman"/>
              </a:rPr>
              <a:t> = {1, 2, 3, 4}, </a:t>
            </a:r>
            <a:r>
              <a:rPr lang="en-ID" i="1" dirty="0"/>
              <a:t>R</a:t>
            </a:r>
            <a:r>
              <a:rPr lang="en-ID" spc="-5" dirty="0">
                <a:cs typeface="Times New Roman"/>
              </a:rPr>
              <a:t> = {</a:t>
            </a:r>
            <a:r>
              <a:rPr lang="en-ID" i="1" dirty="0"/>
              <a:t>a</a:t>
            </a:r>
            <a:r>
              <a:rPr lang="en-ID" spc="-5" dirty="0">
                <a:cs typeface="Times New Roman"/>
              </a:rPr>
              <a:t>, </a:t>
            </a:r>
            <a:r>
              <a:rPr lang="en-ID" i="1" dirty="0"/>
              <a:t>b</a:t>
            </a:r>
            <a:r>
              <a:rPr lang="en-ID" spc="-5" dirty="0">
                <a:cs typeface="Times New Roman"/>
              </a:rPr>
              <a:t>, {</a:t>
            </a:r>
            <a:r>
              <a:rPr lang="en-ID" i="1" dirty="0"/>
              <a:t>a</a:t>
            </a:r>
            <a:r>
              <a:rPr lang="en-ID" spc="-5" dirty="0">
                <a:cs typeface="Times New Roman"/>
              </a:rPr>
              <a:t>, </a:t>
            </a:r>
            <a:r>
              <a:rPr lang="en-ID" i="1" dirty="0"/>
              <a:t>b</a:t>
            </a:r>
            <a:r>
              <a:rPr lang="en-ID" spc="-5" dirty="0">
                <a:cs typeface="Times New Roman"/>
              </a:rPr>
              <a:t>, </a:t>
            </a:r>
            <a:r>
              <a:rPr lang="en-ID" i="1" dirty="0"/>
              <a:t>c</a:t>
            </a:r>
            <a:r>
              <a:rPr lang="en-ID" spc="-5" dirty="0">
                <a:cs typeface="Times New Roman"/>
              </a:rPr>
              <a:t>}, {</a:t>
            </a:r>
            <a:r>
              <a:rPr lang="en-ID" i="1" dirty="0"/>
              <a:t>a</a:t>
            </a:r>
            <a:r>
              <a:rPr lang="en-ID" spc="-5" dirty="0">
                <a:cs typeface="Times New Roman"/>
              </a:rPr>
              <a:t>, </a:t>
            </a:r>
            <a:r>
              <a:rPr lang="en-ID" i="1" dirty="0"/>
              <a:t>c</a:t>
            </a:r>
            <a:r>
              <a:rPr lang="en-ID" spc="-5" dirty="0">
                <a:cs typeface="Times New Roman"/>
              </a:rPr>
              <a:t>}}, K = {{ }},</a:t>
            </a:r>
          </a:p>
          <a:p>
            <a:pPr marL="469889" lvl="1">
              <a:lnSpc>
                <a:spcPct val="100000"/>
              </a:lnSpc>
              <a:spcBef>
                <a:spcPts val="290"/>
              </a:spcBef>
            </a:pPr>
            <a:r>
              <a:rPr lang="en-ID" dirty="0" err="1">
                <a:cs typeface="Times New Roman"/>
              </a:rPr>
              <a:t>maka</a:t>
            </a:r>
            <a:r>
              <a:rPr lang="en-ID" dirty="0">
                <a:cs typeface="Times New Roman"/>
              </a:rPr>
              <a:t>:</a:t>
            </a:r>
          </a:p>
          <a:p>
            <a:pPr marL="927077" lvl="2">
              <a:lnSpc>
                <a:spcPct val="100000"/>
              </a:lnSpc>
              <a:spcBef>
                <a:spcPts val="290"/>
              </a:spcBef>
            </a:pPr>
            <a:r>
              <a:rPr lang="en-ID" dirty="0">
                <a:cs typeface="Times New Roman"/>
              </a:rPr>
              <a:t>3 </a:t>
            </a:r>
            <a:r>
              <a:rPr lang="en-ID" dirty="0">
                <a:cs typeface="Symbol"/>
              </a:rPr>
              <a:t>∈ A</a:t>
            </a:r>
          </a:p>
          <a:p>
            <a:pPr marL="927077" lvl="2">
              <a:lnSpc>
                <a:spcPct val="100000"/>
              </a:lnSpc>
              <a:spcBef>
                <a:spcPts val="290"/>
              </a:spcBef>
            </a:pPr>
            <a:r>
              <a:rPr lang="en-ID" dirty="0">
                <a:cs typeface="Times New Roman"/>
              </a:rPr>
              <a:t>{</a:t>
            </a:r>
            <a:r>
              <a:rPr lang="en-ID" i="1" dirty="0"/>
              <a:t>a</a:t>
            </a:r>
            <a:r>
              <a:rPr lang="en-ID" dirty="0">
                <a:cs typeface="Times New Roman"/>
              </a:rPr>
              <a:t>, </a:t>
            </a:r>
            <a:r>
              <a:rPr lang="en-ID" i="1" dirty="0"/>
              <a:t>b</a:t>
            </a:r>
            <a:r>
              <a:rPr lang="en-ID" dirty="0">
                <a:cs typeface="Times New Roman"/>
              </a:rPr>
              <a:t>, </a:t>
            </a:r>
            <a:r>
              <a:rPr lang="en-ID" i="1" dirty="0"/>
              <a:t>c</a:t>
            </a:r>
            <a:r>
              <a:rPr lang="en-ID" dirty="0">
                <a:cs typeface="Times New Roman"/>
              </a:rPr>
              <a:t>} </a:t>
            </a:r>
            <a:r>
              <a:rPr lang="en-ID" dirty="0">
                <a:cs typeface="Symbol"/>
              </a:rPr>
              <a:t>∈</a:t>
            </a:r>
            <a:r>
              <a:rPr lang="en-ID" dirty="0">
                <a:cs typeface="Times New Roman"/>
              </a:rPr>
              <a:t> R</a:t>
            </a:r>
          </a:p>
          <a:p>
            <a:pPr marL="927077" lvl="2">
              <a:lnSpc>
                <a:spcPct val="100000"/>
              </a:lnSpc>
              <a:spcBef>
                <a:spcPts val="290"/>
              </a:spcBef>
            </a:pPr>
            <a:r>
              <a:rPr lang="en-ID" i="1" dirty="0"/>
              <a:t>c</a:t>
            </a:r>
            <a:r>
              <a:rPr lang="en-ID" dirty="0">
                <a:cs typeface="Times New Roman"/>
              </a:rPr>
              <a:t> </a:t>
            </a:r>
            <a:r>
              <a:rPr lang="en-ID" dirty="0"/>
              <a:t>∉</a:t>
            </a:r>
            <a:r>
              <a:rPr lang="en-ID" dirty="0">
                <a:cs typeface="Times New Roman"/>
              </a:rPr>
              <a:t> R</a:t>
            </a:r>
          </a:p>
          <a:p>
            <a:pPr marL="927077" lvl="2">
              <a:lnSpc>
                <a:spcPct val="100000"/>
              </a:lnSpc>
              <a:spcBef>
                <a:spcPts val="290"/>
              </a:spcBef>
            </a:pPr>
            <a:r>
              <a:rPr lang="en-ID" dirty="0">
                <a:cs typeface="Times New Roman"/>
              </a:rPr>
              <a:t>{ } </a:t>
            </a:r>
            <a:r>
              <a:rPr lang="en-ID" dirty="0">
                <a:cs typeface="Symbol"/>
              </a:rPr>
              <a:t>∈</a:t>
            </a:r>
            <a:r>
              <a:rPr lang="en-ID" dirty="0">
                <a:cs typeface="Times New Roman"/>
              </a:rPr>
              <a:t> K</a:t>
            </a:r>
          </a:p>
          <a:p>
            <a:pPr marL="927077" lvl="2">
              <a:lnSpc>
                <a:spcPct val="100000"/>
              </a:lnSpc>
              <a:spcBef>
                <a:spcPts val="290"/>
              </a:spcBef>
            </a:pPr>
            <a:r>
              <a:rPr lang="en-ID" dirty="0">
                <a:cs typeface="Times New Roman"/>
              </a:rPr>
              <a:t>{ } </a:t>
            </a:r>
            <a:r>
              <a:rPr lang="en-ID" dirty="0"/>
              <a:t>∉</a:t>
            </a:r>
            <a:r>
              <a:rPr lang="en-ID" dirty="0">
                <a:cs typeface="Times New Roman"/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16928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3420-F932-3349-B0EF-D5302A6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Penyajian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938B-FBBA-DD49-8EE4-0A5865D8E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3:</a:t>
            </a:r>
          </a:p>
          <a:p>
            <a:pPr marL="38100" indent="-227013">
              <a:lnSpc>
                <a:spcPct val="100000"/>
              </a:lnSpc>
              <a:spcBef>
                <a:spcPts val="850"/>
              </a:spcBef>
              <a:tabLst>
                <a:tab pos="885825" algn="l"/>
              </a:tabLst>
            </a:pPr>
            <a:r>
              <a:rPr lang="en-ID" dirty="0" err="1"/>
              <a:t>Bila</a:t>
            </a:r>
            <a:r>
              <a:rPr lang="en-ID" dirty="0"/>
              <a:t> 	</a:t>
            </a:r>
            <a:r>
              <a:rPr lang="en-ID" i="1" dirty="0"/>
              <a:t>P</a:t>
            </a:r>
            <a:r>
              <a:rPr lang="en-ID" baseline="-25000" dirty="0"/>
              <a:t>1</a:t>
            </a:r>
            <a:r>
              <a:rPr lang="en-ID" dirty="0"/>
              <a:t> = {</a:t>
            </a:r>
            <a:r>
              <a:rPr lang="en-ID" i="1" dirty="0"/>
              <a:t>a</a:t>
            </a:r>
            <a:r>
              <a:rPr lang="en-ID" dirty="0"/>
              <a:t>, </a:t>
            </a:r>
            <a:r>
              <a:rPr lang="en-ID" i="1" dirty="0"/>
              <a:t>b</a:t>
            </a:r>
            <a:r>
              <a:rPr lang="en-ID" dirty="0"/>
              <a:t>},</a:t>
            </a:r>
          </a:p>
          <a:p>
            <a:pPr marL="7938" indent="0">
              <a:lnSpc>
                <a:spcPct val="100000"/>
              </a:lnSpc>
              <a:spcBef>
                <a:spcPts val="850"/>
              </a:spcBef>
              <a:buNone/>
              <a:tabLst>
                <a:tab pos="885825" algn="l"/>
              </a:tabLst>
            </a:pPr>
            <a:r>
              <a:rPr lang="en-ID" dirty="0"/>
              <a:t>	</a:t>
            </a:r>
            <a:r>
              <a:rPr lang="en-ID" i="1" dirty="0"/>
              <a:t>P</a:t>
            </a:r>
            <a:r>
              <a:rPr lang="en-ID" baseline="-25000" dirty="0"/>
              <a:t>2</a:t>
            </a:r>
            <a:r>
              <a:rPr lang="en-ID" dirty="0"/>
              <a:t> = {{</a:t>
            </a:r>
            <a:r>
              <a:rPr lang="en-ID" i="1" dirty="0"/>
              <a:t>a</a:t>
            </a:r>
            <a:r>
              <a:rPr lang="en-ID" dirty="0"/>
              <a:t>, </a:t>
            </a:r>
            <a:r>
              <a:rPr lang="en-ID" i="1" dirty="0"/>
              <a:t>b</a:t>
            </a:r>
            <a:r>
              <a:rPr lang="en-ID" dirty="0"/>
              <a:t>}},</a:t>
            </a:r>
          </a:p>
          <a:p>
            <a:pPr marL="7938" indent="0">
              <a:lnSpc>
                <a:spcPct val="100000"/>
              </a:lnSpc>
              <a:spcBef>
                <a:spcPts val="850"/>
              </a:spcBef>
              <a:buNone/>
              <a:tabLst>
                <a:tab pos="885825" algn="l"/>
              </a:tabLst>
            </a:pPr>
            <a:r>
              <a:rPr lang="en-ID" dirty="0"/>
              <a:t>	</a:t>
            </a:r>
            <a:r>
              <a:rPr lang="en-ID" i="1" dirty="0"/>
              <a:t>P</a:t>
            </a:r>
            <a:r>
              <a:rPr lang="en-ID" baseline="-25000" dirty="0"/>
              <a:t>3</a:t>
            </a:r>
            <a:r>
              <a:rPr lang="en-ID" dirty="0"/>
              <a:t> = {{{</a:t>
            </a:r>
            <a:r>
              <a:rPr lang="en-ID" i="1" dirty="0"/>
              <a:t>a</a:t>
            </a:r>
            <a:r>
              <a:rPr lang="en-ID" dirty="0"/>
              <a:t>, </a:t>
            </a:r>
            <a:r>
              <a:rPr lang="en-ID" i="1" dirty="0"/>
              <a:t>b</a:t>
            </a:r>
            <a:r>
              <a:rPr lang="en-ID" dirty="0"/>
              <a:t>}}},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485C6-139B-234F-B89F-5AEBEB792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lang="en-ID" dirty="0" err="1"/>
              <a:t>Maka</a:t>
            </a:r>
            <a:r>
              <a:rPr lang="en-ID" dirty="0"/>
              <a:t>:</a:t>
            </a:r>
          </a:p>
          <a:p>
            <a:pPr marL="608965" marR="30480">
              <a:lnSpc>
                <a:spcPct val="120000"/>
              </a:lnSpc>
              <a:spcBef>
                <a:spcPts val="10"/>
              </a:spcBef>
            </a:pPr>
            <a:r>
              <a:rPr lang="en-ID" i="1" dirty="0"/>
              <a:t>a</a:t>
            </a:r>
            <a:r>
              <a:rPr lang="en-ID" dirty="0"/>
              <a:t> </a:t>
            </a:r>
            <a:r>
              <a:rPr lang="en-ID" dirty="0">
                <a:cs typeface="Symbol"/>
              </a:rPr>
              <a:t>∈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baseline="-25000" dirty="0"/>
              <a:t>1</a:t>
            </a:r>
            <a:r>
              <a:rPr lang="en-ID" dirty="0"/>
              <a:t> </a:t>
            </a:r>
          </a:p>
          <a:p>
            <a:pPr marL="608965" marR="30480">
              <a:lnSpc>
                <a:spcPct val="120000"/>
              </a:lnSpc>
              <a:spcBef>
                <a:spcPts val="10"/>
              </a:spcBef>
            </a:pPr>
            <a:r>
              <a:rPr lang="en-ID" i="1" dirty="0"/>
              <a:t>a</a:t>
            </a:r>
            <a:r>
              <a:rPr lang="en-ID" dirty="0"/>
              <a:t> ∉ </a:t>
            </a:r>
            <a:r>
              <a:rPr lang="en-ID" i="1" dirty="0"/>
              <a:t>P</a:t>
            </a:r>
            <a:r>
              <a:rPr lang="en-ID" baseline="-25000" dirty="0"/>
              <a:t>2</a:t>
            </a:r>
            <a:r>
              <a:rPr lang="en-ID" dirty="0"/>
              <a:t>  </a:t>
            </a:r>
          </a:p>
          <a:p>
            <a:pPr marL="608965" marR="30480">
              <a:lnSpc>
                <a:spcPct val="120000"/>
              </a:lnSpc>
              <a:spcBef>
                <a:spcPts val="10"/>
              </a:spcBef>
            </a:pPr>
            <a:r>
              <a:rPr lang="en-ID" i="1" dirty="0"/>
              <a:t>P</a:t>
            </a:r>
            <a:r>
              <a:rPr lang="en-ID" baseline="-25000" dirty="0"/>
              <a:t>1</a:t>
            </a:r>
            <a:r>
              <a:rPr lang="en-ID" dirty="0"/>
              <a:t> </a:t>
            </a:r>
            <a:r>
              <a:rPr lang="en-ID" dirty="0">
                <a:cs typeface="Symbol"/>
              </a:rPr>
              <a:t>∈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baseline="-25000" dirty="0"/>
              <a:t>2</a:t>
            </a:r>
          </a:p>
          <a:p>
            <a:pPr marL="608965" marR="30480">
              <a:lnSpc>
                <a:spcPct val="120000"/>
              </a:lnSpc>
              <a:spcBef>
                <a:spcPts val="10"/>
              </a:spcBef>
            </a:pPr>
            <a:r>
              <a:rPr lang="en-ID" i="1" dirty="0"/>
              <a:t>P</a:t>
            </a:r>
            <a:r>
              <a:rPr lang="en-ID" baseline="-25000" dirty="0"/>
              <a:t>1</a:t>
            </a:r>
            <a:r>
              <a:rPr lang="en-ID" dirty="0"/>
              <a:t> ∉ </a:t>
            </a:r>
            <a:r>
              <a:rPr lang="en-ID" i="1" dirty="0"/>
              <a:t>P</a:t>
            </a:r>
            <a:r>
              <a:rPr lang="en-ID" baseline="-25000" dirty="0"/>
              <a:t>3</a:t>
            </a:r>
          </a:p>
          <a:p>
            <a:pPr marL="608965" marR="30480">
              <a:lnSpc>
                <a:spcPct val="120000"/>
              </a:lnSpc>
              <a:spcBef>
                <a:spcPts val="10"/>
              </a:spcBef>
            </a:pPr>
            <a:r>
              <a:rPr lang="en-ID" i="1" dirty="0"/>
              <a:t>P</a:t>
            </a:r>
            <a:r>
              <a:rPr lang="en-ID" baseline="-25000" dirty="0"/>
              <a:t>2</a:t>
            </a:r>
            <a:r>
              <a:rPr lang="en-ID" dirty="0"/>
              <a:t> </a:t>
            </a:r>
            <a:r>
              <a:rPr lang="en-ID" dirty="0">
                <a:cs typeface="Symbol"/>
              </a:rPr>
              <a:t>∈</a:t>
            </a:r>
            <a:r>
              <a:rPr lang="en-ID" dirty="0"/>
              <a:t> </a:t>
            </a:r>
            <a:r>
              <a:rPr lang="en-ID" i="1" dirty="0"/>
              <a:t>P</a:t>
            </a:r>
            <a:r>
              <a:rPr lang="en-ID" baseline="-25000" dirty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A7D-4249-CB40-A27F-88E82C45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Penyajian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9FE1-AFD7-794A-BDB8-56C23EC8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Simbol-simbol</a:t>
            </a:r>
            <a:r>
              <a:rPr lang="en-US" b="1" dirty="0"/>
              <a:t> Baku</a:t>
            </a:r>
          </a:p>
          <a:p>
            <a:r>
              <a:rPr lang="en-US" b="1" i="1" dirty="0"/>
              <a:t>P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= {1, 2, 3, ...}</a:t>
            </a:r>
          </a:p>
          <a:p>
            <a:r>
              <a:rPr lang="en-US" b="1" i="1" dirty="0"/>
              <a:t>N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(natural)  = {1, 2, ...}</a:t>
            </a:r>
          </a:p>
          <a:p>
            <a:r>
              <a:rPr lang="en-US" b="1" i="1" dirty="0"/>
              <a:t>Z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	= {..., -2, -1, 0, 1, 2, ...}</a:t>
            </a:r>
          </a:p>
          <a:p>
            <a:pPr marL="227013" indent="-227013">
              <a:tabLst>
                <a:tab pos="568325" algn="l"/>
              </a:tabLst>
            </a:pPr>
            <a:r>
              <a:rPr lang="en-US" b="1" i="1" dirty="0"/>
              <a:t>Q</a:t>
            </a:r>
            <a:r>
              <a:rPr lang="en-US" dirty="0"/>
              <a:t> 	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rasional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ID" dirty="0">
                <a:latin typeface="Symbol"/>
                <a:cs typeface="Symbol"/>
              </a:rPr>
              <a:t>∈ </a:t>
            </a:r>
            <a:r>
              <a:rPr lang="en-US" b="1" i="1" dirty="0"/>
              <a:t>Z</a:t>
            </a:r>
            <a:r>
              <a:rPr lang="en-US" dirty="0"/>
              <a:t> dan </a:t>
            </a:r>
            <a:r>
              <a:rPr lang="en-US" i="1" dirty="0"/>
              <a:t>b</a:t>
            </a:r>
            <a:r>
              <a:rPr lang="en-US" dirty="0"/>
              <a:t> ≠ 0}</a:t>
            </a:r>
          </a:p>
          <a:p>
            <a:pPr marL="0" indent="0">
              <a:buNone/>
              <a:tabLst>
                <a:tab pos="568325" algn="l"/>
              </a:tabLst>
            </a:pPr>
            <a:r>
              <a:rPr lang="en-US" dirty="0"/>
              <a:t>	= {…, -3/4, -4/5, 2/3, 1/2, ...} = {…, -0.6, -0.8, 0.666, …}</a:t>
            </a:r>
          </a:p>
          <a:p>
            <a:pPr marL="227013" indent="-227013">
              <a:tabLst>
                <a:tab pos="568325" algn="l"/>
              </a:tabLst>
            </a:pPr>
            <a:r>
              <a:rPr lang="en-US" b="1" i="1" dirty="0"/>
              <a:t>R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= {…, 7.8, -0.001, 0.4, 3.14, …}</a:t>
            </a:r>
          </a:p>
          <a:p>
            <a:pPr marL="227013" indent="-227013">
              <a:tabLst>
                <a:tab pos="568325" algn="l"/>
              </a:tabLst>
            </a:pPr>
            <a:r>
              <a:rPr lang="en-US" b="1" i="1" dirty="0"/>
              <a:t>C</a:t>
            </a:r>
            <a:r>
              <a:rPr lang="en-US" dirty="0"/>
              <a:t>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9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7788</TotalTime>
  <Words>3901</Words>
  <Application>Microsoft Office PowerPoint</Application>
  <PresentationFormat>Widescreen</PresentationFormat>
  <Paragraphs>416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Office Theme</vt:lpstr>
      <vt:lpstr>Himpunan</vt:lpstr>
      <vt:lpstr>Bahasan Materi</vt:lpstr>
      <vt:lpstr>Definisi</vt:lpstr>
      <vt:lpstr>Definisi</vt:lpstr>
      <vt:lpstr>Definisi</vt:lpstr>
      <vt:lpstr>Cara Penyajian Himpunan</vt:lpstr>
      <vt:lpstr>Cara Penyajian Himpunan</vt:lpstr>
      <vt:lpstr>Cara Penyajian Himpunan</vt:lpstr>
      <vt:lpstr>Cara Penyajian Himpunan</vt:lpstr>
      <vt:lpstr>Cara Penyajian Himpunan</vt:lpstr>
      <vt:lpstr>Cara Penyajian Himpunan</vt:lpstr>
      <vt:lpstr>Cara Penyajian Himpunan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Terminologi</vt:lpstr>
      <vt:lpstr>Operasi Terhadap Himpunan</vt:lpstr>
      <vt:lpstr>Operasi Terhadap Himpunan</vt:lpstr>
      <vt:lpstr>Operasi Terhadap Himpunan</vt:lpstr>
      <vt:lpstr>Operasi Terhadap Himpunan</vt:lpstr>
      <vt:lpstr>Operasi Terhadap Himpunan</vt:lpstr>
      <vt:lpstr>Operasi Terhadap Himpunan</vt:lpstr>
      <vt:lpstr>Hukum-hukum Himpunan</vt:lpstr>
      <vt:lpstr>Hukum-hukum Himpunan</vt:lpstr>
      <vt:lpstr>Prinsip Inklusi-Eksklusi</vt:lpstr>
      <vt:lpstr>Prinsip Inklusi-Eksklusi</vt:lpstr>
      <vt:lpstr>Prinsip Inklusi-Eksklusi</vt:lpstr>
      <vt:lpstr>Prinsip Inklusi-Eksklusi</vt:lpstr>
      <vt:lpstr>Prinsip Inklusi-Eksklusi</vt:lpstr>
      <vt:lpstr>Prinsip Inklusi-Eksklusi</vt:lpstr>
      <vt:lpstr>Prinsip Inklusi-Eksklusi</vt:lpstr>
      <vt:lpstr>Prinsip Inklusi-Eksklusi</vt:lpstr>
      <vt:lpstr>Latihan</vt:lpstr>
      <vt:lpstr>Latihan</vt:lpstr>
      <vt:lpstr>Latihan</vt:lpstr>
      <vt:lpstr>Terimakasih.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Himpunan</dc:title>
  <dc:subject/>
  <dc:creator>Erwin Yudi Hidayat</dc:creator>
  <cp:keywords/>
  <dc:description/>
  <cp:lastModifiedBy>Dimas Pratama</cp:lastModifiedBy>
  <cp:revision>288</cp:revision>
  <dcterms:created xsi:type="dcterms:W3CDTF">2020-03-29T07:51:11Z</dcterms:created>
  <dcterms:modified xsi:type="dcterms:W3CDTF">2021-10-25T14:02:22Z</dcterms:modified>
  <cp:category/>
</cp:coreProperties>
</file>