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63" r:id="rId4"/>
    <p:sldId id="282" r:id="rId5"/>
    <p:sldId id="283" r:id="rId6"/>
    <p:sldId id="284" r:id="rId7"/>
    <p:sldId id="285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/>
              <a:t>Algoritma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/>
              <a:t>Pertemuan 7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Linier Search pada Array/List Terurut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Karena array/list sudah terurut, maka kita bisa memanfaatkan keadaan tersebut untuk membuat algoritma lebih sederhana.</a:t>
            </a:r>
          </a:p>
          <a:p>
            <a:r>
              <a:rPr lang="id-ID" dirty="0"/>
              <a:t>Algoritma: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Jalankan iterasi pada list secara sekuensial dari indeks ke 0 sampai terakhir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Jika item yang dicari lebih dari item yang sedang di inspeksi pada saat pengulangan, maka keluar dari pengulangan, dan kembalikan None/tidak ketemu</a:t>
            </a:r>
          </a:p>
        </p:txBody>
      </p:sp>
    </p:spTree>
    <p:extLst>
      <p:ext uri="{BB962C8B-B14F-4D97-AF65-F5344CB8AC3E}">
        <p14:creationId xmlns:p14="http://schemas.microsoft.com/office/powerpoint/2010/main" val="242381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Notasi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53494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Fungsi</a:t>
            </a:r>
            <a:r>
              <a:rPr lang="id-ID" dirty="0"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id-ID" dirty="0">
                <a:latin typeface="Consolas" panose="020B0609020204030204" pitchFamily="49" charset="0"/>
              </a:rPr>
              <a:t>inearSearchSortedSimple(k:int,n:int,A:array)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 boolean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{parameter k merupakan bilangan yang dicari, 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 n merupakan panjang array, A merupakan array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Kamus Lokal}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found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 False</a:t>
            </a:r>
          </a:p>
          <a:p>
            <a:pPr marL="0" indent="0">
              <a:buNone/>
            </a:pP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for i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0 to n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    if A[i] == k: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         found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 True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	 endif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    if A[i] &gt; k: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         found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 False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	endif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endfor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return found</a:t>
            </a:r>
          </a:p>
          <a:p>
            <a:pPr marL="0" indent="0">
              <a:buNone/>
            </a:pP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9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Adakah solusi pencarian yang lebih efisien?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kasus Linier Search yang optimal untuk list yang terurut sebetulnya masih ada.</a:t>
            </a:r>
          </a:p>
          <a:p>
            <a:r>
              <a:rPr lang="id-ID"/>
              <a:t>Berikutnya ada cara selain Linier Search untuk mencari didalam list yang terurut dengan lebih cepat!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38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Bisection Search (Intuisi)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Bisection search atau dikenal dengan metode biseksi</a:t>
            </a:r>
          </a:p>
          <a:p>
            <a:r>
              <a:rPr lang="id-ID" dirty="0"/>
              <a:t>Metode ini membagi dua bagian area penyelesaian masalah</a:t>
            </a:r>
          </a:p>
          <a:p>
            <a:r>
              <a:rPr lang="id-ID" dirty="0"/>
              <a:t>Dari kedua bagian tersebut akan ada bagian yang dapat diterima dan dibuang.</a:t>
            </a:r>
          </a:p>
          <a:p>
            <a:r>
              <a:rPr lang="id-ID" dirty="0"/>
              <a:t>Bagian yang dapat diterima kemudian dibagi menjadi dua lagi.</a:t>
            </a:r>
          </a:p>
          <a:p>
            <a:r>
              <a:rPr lang="id-ID" dirty="0"/>
              <a:t>Begitu seterusnya.</a:t>
            </a:r>
          </a:p>
        </p:txBody>
      </p:sp>
    </p:spTree>
    <p:extLst>
      <p:ext uri="{BB962C8B-B14F-4D97-AF65-F5344CB8AC3E}">
        <p14:creationId xmlns:p14="http://schemas.microsoft.com/office/powerpoint/2010/main" val="271746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Bisection Search (Intuisi)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mahasiswa A menyimpan nilai dari 0 sampai 100 tanpa diketahui mahasiswa B; </a:t>
            </a:r>
          </a:p>
          <a:p>
            <a:r>
              <a:rPr lang="id-ID" dirty="0"/>
              <a:t>B adalah mahasiswa yang akan menebak nilai yang disimpan oleh mahasiswa A.</a:t>
            </a:r>
          </a:p>
          <a:p>
            <a:r>
              <a:rPr lang="id-ID" dirty="0"/>
              <a:t>Mahasiswa B bertanya “Apakah bilangan yang kamu simpan adalah 50?”</a:t>
            </a:r>
          </a:p>
          <a:p>
            <a:r>
              <a:rPr lang="id-ID"/>
              <a:t>Mahasiswa A menjawab “tidak”, kemudian mahasiswa B bertanya lagi </a:t>
            </a:r>
            <a:r>
              <a:rPr lang="id-ID" dirty="0"/>
              <a:t>“apakah bilangan yang kamu simpan itu berada diantara 0 sampai 50?”</a:t>
            </a:r>
          </a:p>
          <a:p>
            <a:r>
              <a:rPr lang="id-ID" dirty="0"/>
              <a:t>Jika mahasiswa A menjawab “iya”, maka kemudian mahasiswa B akan bertanya lagi “apakah bilangan yang kamu simpan itu berada diantara 25 sampai 50?”</a:t>
            </a:r>
          </a:p>
          <a:p>
            <a:r>
              <a:rPr lang="id-ID" dirty="0"/>
              <a:t>Jika mahasiswa A menjawab “tidak”, maka kemudian mahasiswa B akan menggunakan range angka 0 sampai 25 dan bertanya lagi “apakah bilangan yang kamu simpan itu berada pada range 0 sampai 17?”</a:t>
            </a:r>
          </a:p>
          <a:p>
            <a:r>
              <a:rPr lang="id-ID" dirty="0"/>
              <a:t>Jika mahasiswa B menjawab “iya”, maka kemudian mahasiswa B akan bertanya “apakah bilangan yang kamu simpan 8?” --&gt; </a:t>
            </a:r>
            <a:r>
              <a:rPr lang="id-ID" i="1" dirty="0"/>
              <a:t>disini mahasiswa B mulai memperkecil ruang pencariannya dan berani menebak nilai secara langsung</a:t>
            </a:r>
          </a:p>
          <a:p>
            <a:r>
              <a:rPr lang="id-ID" dirty="0"/>
              <a:t>Mahasiswa A menjawab “iya”!</a:t>
            </a:r>
          </a:p>
        </p:txBody>
      </p:sp>
    </p:spTree>
    <p:extLst>
      <p:ext uri="{BB962C8B-B14F-4D97-AF65-F5344CB8AC3E}">
        <p14:creationId xmlns:p14="http://schemas.microsoft.com/office/powerpoint/2010/main" val="344369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Bisection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Konsep penyelesaian:</a:t>
            </a:r>
          </a:p>
          <a:p>
            <a:pPr lvl="1"/>
            <a:r>
              <a:rPr lang="id-ID" dirty="0"/>
              <a:t>Ambil nilai tengah interval pada tiap pengulangan</a:t>
            </a:r>
          </a:p>
          <a:p>
            <a:pPr lvl="1"/>
            <a:r>
              <a:rPr lang="id-ID" dirty="0"/>
              <a:t>Nilai tebakan baru adalah nilai tengah diantara interval</a:t>
            </a:r>
          </a:p>
          <a:p>
            <a:pPr lvl="1"/>
            <a:r>
              <a:rPr lang="id-ID" dirty="0"/>
              <a:t>Lihat ilustrasi dibawah: (variabel guess adalah tebakan)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677"/>
            <a:ext cx="7708039" cy="27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5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Binary/Bisection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IDE: Bisection</a:t>
            </a:r>
          </a:p>
          <a:p>
            <a:r>
              <a:rPr lang="id-ID" dirty="0"/>
              <a:t>SYARAT UTAMA: Koleksi data/Array/List sudah terurut</a:t>
            </a:r>
          </a:p>
          <a:p>
            <a:r>
              <a:rPr lang="id-ID" dirty="0"/>
              <a:t>Algoritma: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Pilih indeks i, untuk membagi setengah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Tanyakan jika A[i] == k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Jika tidak, tanyakan A[i] lebih besar/kecil dari k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Bergantung pada jawaban berikutnya, cari kekiri atau kekanan setengahnya dari A untuk yang dicari k</a:t>
            </a:r>
          </a:p>
          <a:p>
            <a:r>
              <a:rPr lang="id-ID" dirty="0"/>
              <a:t>Kompleksitas</a:t>
            </a:r>
            <a:r>
              <a:rPr lang="id-ID" b="1" dirty="0"/>
              <a:t> O(log </a:t>
            </a:r>
            <a:r>
              <a:rPr lang="id-ID" b="1"/>
              <a:t>n)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85213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823" y="0"/>
            <a:ext cx="2236177" cy="742706"/>
          </a:xfrm>
        </p:spPr>
        <p:txBody>
          <a:bodyPr>
            <a:normAutofit/>
          </a:bodyPr>
          <a:lstStyle/>
          <a:p>
            <a:r>
              <a:rPr lang="id-ID" b="1" dirty="0"/>
              <a:t>Notasi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9012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header.h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Fungsi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id-ID" dirty="0">
                <a:latin typeface="Consolas" panose="020B0609020204030204" pitchFamily="49" charset="0"/>
              </a:rPr>
              <a:t>inarySearch(k:int,n:int,A:array)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 boolean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{parameter k merupakan bilangan yang dicari, n merupakan panjang array, A merupakan array}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{Kamus Lokal}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found: boolean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pt-BR" dirty="0">
                <a:latin typeface="Consolas" panose="020B0609020204030204" pitchFamily="49" charset="0"/>
              </a:rPr>
              <a:t> False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batasBawah: int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pt-BR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batasAtas: int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pt-BR" dirty="0">
                <a:latin typeface="Consolas" panose="020B0609020204030204" pitchFamily="49" charset="0"/>
              </a:rPr>
              <a:t> n-1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mid: int &lt;- 0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{Algoritma}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while </a:t>
            </a:r>
            <a:r>
              <a:rPr lang="id-ID" dirty="0">
                <a:latin typeface="Consolas" panose="020B0609020204030204" pitchFamily="49" charset="0"/>
              </a:rPr>
              <a:t>batasbawah&lt;=batasatas </a:t>
            </a:r>
            <a:r>
              <a:rPr lang="id-ID" b="1" dirty="0">
                <a:latin typeface="Consolas" panose="020B0609020204030204" pitchFamily="49" charset="0"/>
              </a:rPr>
              <a:t>and</a:t>
            </a:r>
            <a:r>
              <a:rPr lang="id-ID" dirty="0">
                <a:latin typeface="Consolas" panose="020B0609020204030204" pitchFamily="49" charset="0"/>
              </a:rPr>
              <a:t> not found </a:t>
            </a:r>
            <a:r>
              <a:rPr lang="id-ID" b="1" dirty="0"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mid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 (batasatas+batasbawah)//2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</a:t>
            </a:r>
            <a:r>
              <a:rPr lang="id-ID" b="1" dirty="0">
                <a:latin typeface="Consolas" panose="020B0609020204030204" pitchFamily="49" charset="0"/>
              </a:rPr>
              <a:t>if</a:t>
            </a:r>
            <a:r>
              <a:rPr lang="id-ID" dirty="0">
                <a:latin typeface="Consolas" panose="020B0609020204030204" pitchFamily="49" charset="0"/>
              </a:rPr>
              <a:t> A[mid] == k </a:t>
            </a:r>
            <a:r>
              <a:rPr lang="id-ID" b="1" dirty="0"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    found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 True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</a:t>
            </a:r>
            <a:r>
              <a:rPr lang="id-ID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    </a:t>
            </a:r>
            <a:r>
              <a:rPr lang="id-ID" b="1" dirty="0">
                <a:latin typeface="Consolas" panose="020B0609020204030204" pitchFamily="49" charset="0"/>
              </a:rPr>
              <a:t>if</a:t>
            </a:r>
            <a:r>
              <a:rPr lang="id-ID" dirty="0">
                <a:latin typeface="Consolas" panose="020B0609020204030204" pitchFamily="49" charset="0"/>
              </a:rPr>
              <a:t> A[mid] &gt; k </a:t>
            </a:r>
            <a:r>
              <a:rPr lang="id-ID" b="1" dirty="0">
                <a:latin typeface="Consolas" panose="020B0609020204030204" pitchFamily="49" charset="0"/>
              </a:rPr>
              <a:t>then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        batasatas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 mid-1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    </a:t>
            </a:r>
            <a:r>
              <a:rPr lang="id-ID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        batasbawah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 mid+1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    </a:t>
            </a:r>
            <a:r>
              <a:rPr lang="id-ID" b="1" dirty="0">
                <a:latin typeface="Consolas" panose="020B0609020204030204" pitchFamily="49" charset="0"/>
              </a:rPr>
              <a:t>endif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    endif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return</a:t>
            </a:r>
            <a:r>
              <a:rPr lang="id-ID" dirty="0">
                <a:latin typeface="Consolas" panose="020B0609020204030204" pitchFamily="49" charset="0"/>
              </a:rPr>
              <a:t> foun</a:t>
            </a:r>
            <a:r>
              <a:rPr lang="en-US" dirty="0">
                <a:latin typeface="Consolas" panose="020B0609020204030204" pitchFamily="49" charset="0"/>
              </a:rPr>
              <a:t>d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5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Array A = [12,15,17,20,50] </a:t>
            </a:r>
          </a:p>
          <a:p>
            <a:r>
              <a:rPr lang="id-ID" dirty="0"/>
              <a:t>Yang dicari k = 15</a:t>
            </a:r>
          </a:p>
          <a:p>
            <a:r>
              <a:rPr lang="id-ID" dirty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4167" y="3506827"/>
          <a:ext cx="103211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Index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1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Array A = [12,15,17,20,50] </a:t>
            </a:r>
          </a:p>
          <a:p>
            <a:r>
              <a:rPr lang="id-ID" dirty="0"/>
              <a:t>Yang dicari k = 15</a:t>
            </a:r>
          </a:p>
          <a:p>
            <a:r>
              <a:rPr lang="id-ID" dirty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4167" y="3506827"/>
          <a:ext cx="10321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Index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/>
              <a:t>7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Array A = [12,15,17,20,50] </a:t>
            </a:r>
          </a:p>
          <a:p>
            <a:r>
              <a:rPr lang="id-ID" dirty="0"/>
              <a:t>Yang dicari k = 15</a:t>
            </a:r>
          </a:p>
          <a:p>
            <a:r>
              <a:rPr lang="id-ID" dirty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4167" y="3506827"/>
          <a:ext cx="10321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Index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39354" y="4662072"/>
            <a:ext cx="1704313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b="1" dirty="0">
                <a:latin typeface="Consolas" panose="020B0609020204030204" pitchFamily="49" charset="0"/>
              </a:rPr>
              <a:t>if A[M] &gt; k:</a:t>
            </a:r>
          </a:p>
          <a:p>
            <a:r>
              <a:rPr lang="id-ID" b="1" dirty="0">
                <a:latin typeface="Consolas" panose="020B0609020204030204" pitchFamily="49" charset="0"/>
              </a:rPr>
              <a:t>    R = M-1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76646" y="4572001"/>
            <a:ext cx="562708" cy="4132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5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Array A = [12,15,17,20,50] </a:t>
            </a:r>
          </a:p>
          <a:p>
            <a:r>
              <a:rPr lang="id-ID" dirty="0"/>
              <a:t>Yang dicari k = 15</a:t>
            </a:r>
          </a:p>
          <a:p>
            <a:r>
              <a:rPr lang="id-ID" dirty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4167" y="3506827"/>
          <a:ext cx="10321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Index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L,M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3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87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Array A = [12,15,17,20,50] </a:t>
            </a:r>
          </a:p>
          <a:p>
            <a:r>
              <a:rPr lang="id-ID" dirty="0"/>
              <a:t>Yang dicari k = 15</a:t>
            </a:r>
          </a:p>
          <a:p>
            <a:r>
              <a:rPr lang="id-ID" dirty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4167" y="3506827"/>
          <a:ext cx="10321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Index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L,M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3449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47040" y="5194548"/>
            <a:ext cx="1704313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b="1" dirty="0">
                <a:latin typeface="Consolas" panose="020B0609020204030204" pitchFamily="49" charset="0"/>
              </a:rPr>
              <a:t>if A[M] &lt; k:</a:t>
            </a:r>
          </a:p>
          <a:p>
            <a:r>
              <a:rPr lang="id-ID" b="1" dirty="0">
                <a:latin typeface="Consolas" panose="020B0609020204030204" pitchFamily="49" charset="0"/>
              </a:rPr>
              <a:t>    L = M+1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100673" y="4895166"/>
            <a:ext cx="1046367" cy="6225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2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Array A = [12,15,17,20,50] </a:t>
            </a:r>
          </a:p>
          <a:p>
            <a:r>
              <a:rPr lang="id-ID" dirty="0"/>
              <a:t>Yang dicari k = 15</a:t>
            </a:r>
          </a:p>
          <a:p>
            <a:r>
              <a:rPr lang="id-ID" dirty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7261"/>
              </p:ext>
            </p:extLst>
          </p:nvPr>
        </p:nvGraphicFramePr>
        <p:xfrm>
          <a:off x="924167" y="3506827"/>
          <a:ext cx="10321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Index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L,M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/>
                        <a:t>L,M</a:t>
                      </a:r>
                      <a:r>
                        <a:rPr lang="en-US" b="0" dirty="0"/>
                        <a:t>,R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0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04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Array A = [12,15,17,20,50] </a:t>
            </a:r>
          </a:p>
          <a:p>
            <a:r>
              <a:rPr lang="id-ID" dirty="0"/>
              <a:t>Yang dicari k = 15</a:t>
            </a:r>
          </a:p>
          <a:p>
            <a:r>
              <a:rPr lang="id-ID" dirty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33836"/>
              </p:ext>
            </p:extLst>
          </p:nvPr>
        </p:nvGraphicFramePr>
        <p:xfrm>
          <a:off x="924167" y="3506827"/>
          <a:ext cx="10321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Index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L,M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Iterasi ke-3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/>
                        <a:t>L,M</a:t>
                      </a:r>
                      <a:r>
                        <a:rPr lang="en-US" b="0" dirty="0"/>
                        <a:t>,R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004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514653" y="5499254"/>
            <a:ext cx="1830950" cy="6463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id-ID" b="1" dirty="0">
                <a:latin typeface="Consolas" panose="020B0609020204030204" pitchFamily="49" charset="0"/>
              </a:rPr>
              <a:t>if A[M] == k:</a:t>
            </a:r>
          </a:p>
          <a:p>
            <a:r>
              <a:rPr lang="id-ID" b="1" dirty="0">
                <a:latin typeface="Consolas" panose="020B0609020204030204" pitchFamily="49" charset="0"/>
              </a:rPr>
              <a:t>    FOUND!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76446" y="5257800"/>
            <a:ext cx="570447" cy="5799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0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4087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dan Fungsional Informatika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Setelah mengikuti matakuliah ini mahasiswa mampu menjelaskan dan menerapkan algoritma pencarian linear dan pencarian biner</a:t>
            </a:r>
            <a:r>
              <a:rPr lang="id-ID" b="1"/>
              <a:t> [SDF/Algorithm and Design LO: 1,2,3,4,7]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Algoritma Pencarian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Merupakan suatu metode untuk </a:t>
            </a:r>
            <a:r>
              <a:rPr lang="id-ID" b="1" dirty="0"/>
              <a:t>mencari item </a:t>
            </a:r>
            <a:r>
              <a:rPr lang="id-ID" dirty="0"/>
              <a:t>atau grup dari item dengan properti yang spesifik </a:t>
            </a:r>
            <a:r>
              <a:rPr lang="id-ID" b="1" dirty="0"/>
              <a:t>didalam koleksi suatu item</a:t>
            </a:r>
            <a:r>
              <a:rPr lang="id-ID" dirty="0"/>
              <a:t>.</a:t>
            </a:r>
          </a:p>
          <a:p>
            <a:r>
              <a:rPr lang="id-ID" dirty="0"/>
              <a:t>Koleksi dari item bisa jadi </a:t>
            </a:r>
            <a:r>
              <a:rPr lang="id-ID" b="1" dirty="0"/>
              <a:t>implisit</a:t>
            </a:r>
          </a:p>
          <a:p>
            <a:pPr lvl="1"/>
            <a:r>
              <a:rPr lang="id-ID" dirty="0"/>
              <a:t>Contoh: mencari akar pangkat sebagai permasalahan pencarian</a:t>
            </a:r>
          </a:p>
          <a:p>
            <a:pPr lvl="2"/>
            <a:r>
              <a:rPr lang="id-ID" dirty="0"/>
              <a:t>Guess-and-Check</a:t>
            </a:r>
          </a:p>
          <a:p>
            <a:pPr lvl="2"/>
            <a:r>
              <a:rPr lang="id-ID" dirty="0"/>
              <a:t>Approximation</a:t>
            </a:r>
          </a:p>
          <a:p>
            <a:pPr lvl="2"/>
            <a:r>
              <a:rPr lang="id-ID" dirty="0"/>
              <a:t>Bisection</a:t>
            </a:r>
          </a:p>
          <a:p>
            <a:r>
              <a:rPr lang="id-ID" dirty="0"/>
              <a:t>Koleksi dapat juga </a:t>
            </a:r>
            <a:r>
              <a:rPr lang="id-ID" b="1" dirty="0"/>
              <a:t>eksplisit</a:t>
            </a:r>
          </a:p>
          <a:p>
            <a:pPr lvl="1"/>
            <a:r>
              <a:rPr lang="id-ID" dirty="0"/>
              <a:t>Contoh: Apakah mahasiswa “A” disimpan di koleksi data universitas?</a:t>
            </a:r>
          </a:p>
        </p:txBody>
      </p:sp>
    </p:spTree>
    <p:extLst>
      <p:ext uri="{BB962C8B-B14F-4D97-AF65-F5344CB8AC3E}">
        <p14:creationId xmlns:p14="http://schemas.microsoft.com/office/powerpoint/2010/main" val="32175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Algoritma Pencarian Eksplisit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Linear/Sequential search</a:t>
            </a:r>
          </a:p>
          <a:p>
            <a:pPr lvl="1"/>
            <a:r>
              <a:rPr lang="id-ID" dirty="0"/>
              <a:t>Merupakan pencarian brute-force (dikenal juga sebagai British Museum Algorithm)</a:t>
            </a:r>
          </a:p>
          <a:p>
            <a:pPr lvl="1"/>
            <a:r>
              <a:rPr lang="id-ID" dirty="0"/>
              <a:t>Array atau List tidak harus sudah terurut.</a:t>
            </a:r>
          </a:p>
          <a:p>
            <a:r>
              <a:rPr lang="id-ID" dirty="0"/>
              <a:t>Bisection/Binary search</a:t>
            </a:r>
          </a:p>
          <a:p>
            <a:pPr lvl="1"/>
            <a:r>
              <a:rPr lang="id-ID" dirty="0"/>
              <a:t>Array atau List HARUS terurut terlebih dahulu.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970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Linear Search pada Array atau List tidak terurut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Diketahui suatu array A, dan bilangan yang dicari adalah k</a:t>
            </a:r>
          </a:p>
          <a:p>
            <a:r>
              <a:rPr lang="id-ID" dirty="0"/>
              <a:t>Yang diharapkan disini adalah “Apakah bilangan k ada didalam array A?”</a:t>
            </a:r>
          </a:p>
          <a:p>
            <a:r>
              <a:rPr lang="id-ID" dirty="0"/>
              <a:t>Didalam array A yang dimaksud adalah merupakan member array A.</a:t>
            </a:r>
          </a:p>
          <a:p>
            <a:r>
              <a:rPr lang="id-ID" dirty="0"/>
              <a:t>Output jika ada maka True, jika tidak maka false.</a:t>
            </a:r>
          </a:p>
          <a:p>
            <a:r>
              <a:rPr lang="id-ID" dirty="0"/>
              <a:t>Algoritma (dalam fungsi):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Buat kamus lokal varibel found (misalnya) dengan nilai False untuk menampung output fungsi.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Lakukan iterasi secara traversal dari 0 sampai batas array N.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Lakukan perbandingan apakah setiap element dari array A[i] = k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Jika iya, found bernilai True, jika tidak ulangi langkah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Return found</a:t>
            </a:r>
          </a:p>
        </p:txBody>
      </p:sp>
    </p:spTree>
    <p:extLst>
      <p:ext uri="{BB962C8B-B14F-4D97-AF65-F5344CB8AC3E}">
        <p14:creationId xmlns:p14="http://schemas.microsoft.com/office/powerpoint/2010/main" val="422989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Linear Search pada Array atau List tidak terurut</a:t>
            </a:r>
            <a:br>
              <a:rPr lang="id-ID" b="1" dirty="0"/>
            </a:br>
            <a:r>
              <a:rPr lang="id-ID" b="1" dirty="0"/>
              <a:t>(Notasi)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header.h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Fungsi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id-ID" dirty="0">
                <a:latin typeface="Consolas" panose="020B0609020204030204" pitchFamily="49" charset="0"/>
              </a:rPr>
              <a:t>inearSearch(k:int,n:int,A:array)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 boolean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{parameter k merupakan bilangan yang dicari, n merupakan panjang array, A merupakan array}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{Kamus Lokal}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id-ID" dirty="0">
                <a:latin typeface="Consolas" panose="020B0609020204030204" pitchFamily="49" charset="0"/>
              </a:rPr>
              <a:t>ound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False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{Algoritma}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for</a:t>
            </a:r>
            <a:r>
              <a:rPr lang="id-ID" dirty="0">
                <a:latin typeface="Consolas" panose="020B0609020204030204" pitchFamily="49" charset="0"/>
              </a:rPr>
              <a:t> i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0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b="1" dirty="0">
                <a:latin typeface="Consolas" panose="020B0609020204030204" pitchFamily="49" charset="0"/>
              </a:rPr>
              <a:t>to</a:t>
            </a:r>
            <a:r>
              <a:rPr lang="id-ID" dirty="0">
                <a:latin typeface="Consolas" panose="020B0609020204030204" pitchFamily="49" charset="0"/>
              </a:rPr>
              <a:t> n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</a:t>
            </a:r>
            <a:r>
              <a:rPr lang="id-ID" b="1" dirty="0">
                <a:latin typeface="Consolas" panose="020B0609020204030204" pitchFamily="49" charset="0"/>
              </a:rPr>
              <a:t>if</a:t>
            </a:r>
            <a:r>
              <a:rPr lang="id-ID" dirty="0">
                <a:latin typeface="Consolas" panose="020B0609020204030204" pitchFamily="49" charset="0"/>
              </a:rPr>
              <a:t> A[i] == k </a:t>
            </a:r>
            <a:r>
              <a:rPr lang="id-ID" b="1" dirty="0"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     found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True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    endif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endfor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return </a:t>
            </a:r>
            <a:r>
              <a:rPr lang="id-ID" dirty="0">
                <a:latin typeface="Consolas" panose="020B0609020204030204" pitchFamily="49" charset="0"/>
              </a:rPr>
              <a:t>found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303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Linear Search pada Array atau List tidak terurut dengan sentinel (Optimized)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Sentinel (disebut juga dengan flag value, trip value, rogue value, signal value, dan dummy data)</a:t>
            </a:r>
          </a:p>
          <a:p>
            <a:r>
              <a:rPr lang="id-ID" dirty="0"/>
              <a:t>Suatu nilai spesial yang digunakan untuk menyatakan kehadiran dari kondisi berhenti (terminasi), biasanya digunakan dalam pengulangan atau fungsi rekursif.</a:t>
            </a:r>
          </a:p>
          <a:p>
            <a:r>
              <a:rPr lang="id-ID" dirty="0"/>
              <a:t>Pada algoritma linier search sebelumnya, terdapat perbandingan didalam pengulangan dimana membutuhkan komputasi yang cukup mahal.</a:t>
            </a:r>
          </a:p>
          <a:p>
            <a:r>
              <a:rPr lang="id-ID" dirty="0"/>
              <a:t>Meskipun demikian efisiensi kompleksitas algoritma tetap pada O(n).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61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Linear Search pada Array atau List tidak terurut</a:t>
            </a:r>
            <a:br>
              <a:rPr lang="id-ID" b="1" dirty="0"/>
            </a:br>
            <a:r>
              <a:rPr lang="id-ID" b="1" dirty="0"/>
              <a:t>dengan sentinel (Notasi)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55831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header.h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Fungsi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id-ID" dirty="0">
                <a:latin typeface="Consolas" panose="020B0609020204030204" pitchFamily="49" charset="0"/>
              </a:rPr>
              <a:t>inearSearchSentinel(k:int,n:int,A:array)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 boolean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{parameter k merupakan bilangan yang dicari, n merupakan panjang array, A merupakan array}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{Kamus Lokal}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id-ID" dirty="0">
                <a:latin typeface="Consolas" panose="020B0609020204030204" pitchFamily="49" charset="0"/>
              </a:rPr>
              <a:t>ound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False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A[n-1]  k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: int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  0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{Algoritma}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while </a:t>
            </a:r>
            <a:r>
              <a:rPr lang="id-ID" dirty="0">
                <a:latin typeface="Consolas" panose="020B0609020204030204" pitchFamily="49" charset="0"/>
              </a:rPr>
              <a:t>A[i] != k </a:t>
            </a:r>
            <a:r>
              <a:rPr lang="id-ID" b="1" dirty="0"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    </a:t>
            </a:r>
            <a:r>
              <a:rPr lang="id-ID" dirty="0">
                <a:latin typeface="Consolas" panose="020B0609020204030204" pitchFamily="49" charset="0"/>
              </a:rPr>
              <a:t>i++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endwhile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if</a:t>
            </a:r>
            <a:r>
              <a:rPr lang="id-ID" dirty="0">
                <a:latin typeface="Consolas" panose="020B0609020204030204" pitchFamily="49" charset="0"/>
              </a:rPr>
              <a:t> i &lt; n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b="1" dirty="0"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found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True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endif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return </a:t>
            </a:r>
            <a:r>
              <a:rPr lang="id-ID" dirty="0">
                <a:latin typeface="Consolas" panose="020B0609020204030204" pitchFamily="49" charset="0"/>
              </a:rPr>
              <a:t>found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046199" y="3055620"/>
            <a:ext cx="1996439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Sentinel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09092" y="3249930"/>
            <a:ext cx="2637107" cy="3812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32807" y="4614861"/>
            <a:ext cx="4446562" cy="7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Tidak ada perbandingan didalam pengulangan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409093" y="4975896"/>
            <a:ext cx="3923714" cy="27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9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1700</Words>
  <Application>Microsoft Office PowerPoint</Application>
  <PresentationFormat>Widescreen</PresentationFormat>
  <Paragraphs>315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- Algoritma Pemrograman – Pertemuan 7</vt:lpstr>
      <vt:lpstr>Capaian Kuliah Pertemuan 7</vt:lpstr>
      <vt:lpstr>Capaian Pembelajaran</vt:lpstr>
      <vt:lpstr>Algoritma Pencarian</vt:lpstr>
      <vt:lpstr>Algoritma Pencarian Eksplisit</vt:lpstr>
      <vt:lpstr>Linear Search pada Array atau List tidak terurut</vt:lpstr>
      <vt:lpstr>Linear Search pada Array atau List tidak terurut (Notasi)</vt:lpstr>
      <vt:lpstr>Linear Search pada Array atau List tidak terurut dengan sentinel (Optimized)</vt:lpstr>
      <vt:lpstr>Linear Search pada Array atau List tidak terurut dengan sentinel (Notasi)</vt:lpstr>
      <vt:lpstr>Linier Search pada Array/List Terurut</vt:lpstr>
      <vt:lpstr>Notasi</vt:lpstr>
      <vt:lpstr>Adakah solusi pencarian yang lebih efisien?</vt:lpstr>
      <vt:lpstr>Bisection Search (Intuisi)</vt:lpstr>
      <vt:lpstr>Bisection Search (Intuisi)</vt:lpstr>
      <vt:lpstr>Bisection Search</vt:lpstr>
      <vt:lpstr>Binary/Bisection Search</vt:lpstr>
      <vt:lpstr>Notasi</vt:lpstr>
      <vt:lpstr>Analisis </vt:lpstr>
      <vt:lpstr>Analisis </vt:lpstr>
      <vt:lpstr>Analisis </vt:lpstr>
      <vt:lpstr>Analisis </vt:lpstr>
      <vt:lpstr>Analisis </vt:lpstr>
      <vt:lpstr>Analisis </vt:lpstr>
      <vt:lpstr>Analisis 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Nurul Anisa</cp:lastModifiedBy>
  <cp:revision>118</cp:revision>
  <dcterms:created xsi:type="dcterms:W3CDTF">2020-07-29T04:19:18Z</dcterms:created>
  <dcterms:modified xsi:type="dcterms:W3CDTF">2022-04-10T21:34:44Z</dcterms:modified>
</cp:coreProperties>
</file>