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3" r:id="rId4"/>
    <p:sldId id="296" r:id="rId5"/>
    <p:sldId id="294" r:id="rId6"/>
    <p:sldId id="295" r:id="rId7"/>
    <p:sldId id="282" r:id="rId8"/>
    <p:sldId id="283" r:id="rId9"/>
    <p:sldId id="284" r:id="rId10"/>
    <p:sldId id="285" r:id="rId11"/>
    <p:sldId id="286" r:id="rId12"/>
    <p:sldId id="297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97994"/>
            <a:ext cx="1072191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754403"/>
            <a:ext cx="99568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6CDD-3BB5-4F70-9FEE-C85A3AC4E64C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rin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11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90"/>
            <a:ext cx="7467600" cy="47621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Karena keterbatasan dari stack</a:t>
            </a:r>
            <a:r>
              <a:rPr lang="en-US" dirty="0" smtClean="0"/>
              <a:t>, </a:t>
            </a:r>
            <a:r>
              <a:rPr lang="id-ID" dirty="0" smtClean="0"/>
              <a:t>tidak dapat membuat array yang besar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vs. Array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2514600"/>
            <a:ext cx="3429000" cy="9541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[1034996];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2514600"/>
            <a:ext cx="5067300" cy="9541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 = new char[1034996];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9644" y="2514599"/>
            <a:ext cx="1181100" cy="2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1600" y="2514599"/>
            <a:ext cx="1473708" cy="2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44674" y="3571895"/>
            <a:ext cx="7467600" cy="47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Tidak dapat menghapus 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61744" y="3962401"/>
            <a:ext cx="3429000" cy="11695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3962401"/>
            <a:ext cx="5067300" cy="11695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 = new char[1034996];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delete p;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0500" y="3962400"/>
            <a:ext cx="11811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1600" y="3962400"/>
            <a:ext cx="147370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8400" y="5334001"/>
            <a:ext cx="7467600" cy="1040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dirty="0" smtClean="0"/>
              <a:t>Blok memory dari araay di bebaskan secara otomatis ketika sudah diluar skope</a:t>
            </a:r>
            <a:r>
              <a:rPr lang="en-US" dirty="0" smtClean="0"/>
              <a:t> </a:t>
            </a:r>
            <a:r>
              <a:rPr lang="en-US" dirty="0"/>
              <a:t>out-of-scope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Memory dinamis HARUS dibersihkan secara manual dengan memanggil “delete”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vs.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65248" y="1600200"/>
            <a:ext cx="3657600" cy="9326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2D array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[2][3]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48400" y="1642311"/>
            <a:ext cx="3657600" cy="17708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pointer-to-pointer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**p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*[2];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p[0]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p[1]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[3];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28637" y="4069080"/>
            <a:ext cx="1600200" cy="914400"/>
            <a:chOff x="762000" y="3745992"/>
            <a:chExt cx="1600200" cy="914400"/>
          </a:xfrm>
        </p:grpSpPr>
        <p:sp>
          <p:nvSpPr>
            <p:cNvPr id="5" name="Rectangle 4"/>
            <p:cNvSpPr/>
            <p:nvPr/>
          </p:nvSpPr>
          <p:spPr>
            <a:xfrm>
              <a:off x="762000" y="3745992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[0][0]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3745992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[0][1]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3745992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[0][2]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4203192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[1][0]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203192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ourier New" pitchFamily="49" charset="0"/>
                </a:rPr>
                <a:t>[1][1]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4203192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[1][2]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97040" y="4056888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97040" y="3614928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p[0]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38800" y="3614928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3" name="Straight Arrow Connector 22"/>
          <p:cNvCxnSpPr>
            <a:stCxn id="21" idx="3"/>
            <a:endCxn id="20" idx="1"/>
          </p:cNvCxnSpPr>
          <p:nvPr/>
        </p:nvCxnSpPr>
        <p:spPr>
          <a:xfrm>
            <a:off x="6248400" y="3843528"/>
            <a:ext cx="548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88224" y="3617976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p[0][0]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94776" y="3617976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p[0][1]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04376" y="3617976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p[0][2]</a:t>
            </a:r>
          </a:p>
        </p:txBody>
      </p:sp>
      <p:cxnSp>
        <p:nvCxnSpPr>
          <p:cNvPr id="30" name="Straight Arrow Connector 29"/>
          <p:cNvCxnSpPr>
            <a:stCxn id="20" idx="3"/>
            <a:endCxn id="26" idx="1"/>
          </p:cNvCxnSpPr>
          <p:nvPr/>
        </p:nvCxnSpPr>
        <p:spPr>
          <a:xfrm>
            <a:off x="7406640" y="3843528"/>
            <a:ext cx="481584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888224" y="4590288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p[1][0]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94776" y="4590288"/>
            <a:ext cx="609600" cy="457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p[1][1]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04376" y="4590288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p[1][2]</a:t>
            </a:r>
          </a:p>
        </p:txBody>
      </p:sp>
      <p:cxnSp>
        <p:nvCxnSpPr>
          <p:cNvPr id="34" name="Straight Arrow Connector 33"/>
          <p:cNvCxnSpPr>
            <a:stCxn id="19" idx="3"/>
            <a:endCxn id="31" idx="1"/>
          </p:cNvCxnSpPr>
          <p:nvPr/>
        </p:nvCxnSpPr>
        <p:spPr>
          <a:xfrm>
            <a:off x="7406640" y="4285488"/>
            <a:ext cx="48158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324100" y="5105400"/>
            <a:ext cx="7389876" cy="93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2D array &amp; 2D pointer </a:t>
            </a:r>
            <a:r>
              <a:rPr lang="id-ID" dirty="0" smtClean="0"/>
              <a:t>dapat digunakan dengan cara yang sama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[2][2] = 5        p[2][2] = 10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8037576" y="6324601"/>
            <a:ext cx="2133600" cy="365125"/>
          </a:xfrm>
        </p:spPr>
        <p:txBody>
          <a:bodyPr/>
          <a:lstStyle/>
          <a:p>
            <a:fld id="{88C06D8E-3BCF-4FDE-AF20-9CFF4EB683A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790700" y="2685289"/>
            <a:ext cx="3200400" cy="955477"/>
            <a:chOff x="266700" y="3124200"/>
            <a:chExt cx="3200400" cy="955477"/>
          </a:xfrm>
        </p:grpSpPr>
        <p:sp>
          <p:nvSpPr>
            <p:cNvPr id="47" name="Rectangle 46"/>
            <p:cNvSpPr/>
            <p:nvPr/>
          </p:nvSpPr>
          <p:spPr>
            <a:xfrm>
              <a:off x="266700" y="3124200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[0][0]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0100" y="3124200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[0][1]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33500" y="3124200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[0][2]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66900" y="3124200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[1][0]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00300" y="3124200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[1][1]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933700" y="3124200"/>
              <a:ext cx="533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[1][2]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6700" y="36576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866900" y="36576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445042" y="36576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6700" y="3771900"/>
              <a:ext cx="3178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69495" y="3771900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Block 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10785" y="3771900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Block 1</a:t>
              </a:r>
            </a:p>
          </p:txBody>
        </p:sp>
      </p:grpSp>
      <p:sp>
        <p:nvSpPr>
          <p:cNvPr id="65" name="Down Arrow 64"/>
          <p:cNvSpPr/>
          <p:nvPr/>
        </p:nvSpPr>
        <p:spPr>
          <a:xfrm>
            <a:off x="3200401" y="3617976"/>
            <a:ext cx="395037" cy="35665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3924300" y="6172200"/>
            <a:ext cx="4247148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*(*(p + i) +j )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p[i][j]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9" grpId="0"/>
      <p:bldP spid="65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sz="1800" dirty="0" err="1" smtClean="0"/>
              <a:t>Deklarasi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pointer variable: </a:t>
            </a:r>
            <a:r>
              <a:rPr lang="en-US" sz="1800" b="1" dirty="0" err="1" smtClean="0"/>
              <a:t>iPtr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bertype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cPtr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bertype</a:t>
            </a:r>
            <a:r>
              <a:rPr lang="en-US" sz="1800" b="1" dirty="0" smtClean="0"/>
              <a:t> char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fPtr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bertype</a:t>
            </a:r>
            <a:r>
              <a:rPr lang="en-US" sz="1800" b="1" dirty="0" smtClean="0"/>
              <a:t> float</a:t>
            </a:r>
          </a:p>
          <a:p>
            <a:pPr lvl="1">
              <a:buFontTx/>
              <a:buChar char="-"/>
            </a:pPr>
            <a:r>
              <a:rPr lang="en-US" sz="1800" dirty="0" err="1" smtClean="0"/>
              <a:t>Deklarasi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variable </a:t>
            </a:r>
            <a:r>
              <a:rPr lang="en-US" sz="1800" dirty="0" err="1" smtClean="0"/>
              <a:t>baru</a:t>
            </a:r>
            <a:r>
              <a:rPr lang="en-US" sz="1800" dirty="0" smtClean="0"/>
              <a:t>: </a:t>
            </a:r>
            <a:r>
              <a:rPr lang="en-US" sz="1800" b="1" dirty="0" err="1" smtClean="0"/>
              <a:t>iNumber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bertype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fNumber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bertype</a:t>
            </a:r>
            <a:r>
              <a:rPr lang="en-US" sz="1800" b="1" dirty="0" smtClean="0"/>
              <a:t> float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cChar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bertype</a:t>
            </a:r>
            <a:r>
              <a:rPr lang="en-US" sz="1800" b="1" dirty="0" smtClean="0"/>
              <a:t> char</a:t>
            </a:r>
          </a:p>
          <a:p>
            <a:pPr lvl="1">
              <a:buFontTx/>
              <a:buChar char="-"/>
            </a:pPr>
            <a:r>
              <a:rPr lang="en-US" sz="1800" dirty="0" err="1" smtClean="0"/>
              <a:t>Menetapkan</a:t>
            </a:r>
            <a:r>
              <a:rPr lang="en-US" sz="1800" dirty="0" smtClean="0"/>
              <a:t> </a:t>
            </a:r>
            <a:r>
              <a:rPr lang="en-US" sz="1800" dirty="0" err="1" smtClean="0"/>
              <a:t>alamat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masing</a:t>
            </a:r>
            <a:r>
              <a:rPr lang="en-US" sz="1800" dirty="0" smtClean="0"/>
              <a:t> – </a:t>
            </a:r>
            <a:r>
              <a:rPr lang="en-US" sz="1800" dirty="0" err="1" smtClean="0"/>
              <a:t>masing</a:t>
            </a:r>
            <a:r>
              <a:rPr lang="en-US" sz="1800" dirty="0" smtClean="0"/>
              <a:t> </a:t>
            </a:r>
            <a:r>
              <a:rPr lang="en-US" sz="1800" dirty="0"/>
              <a:t>variable </a:t>
            </a:r>
            <a:r>
              <a:rPr lang="en-US" sz="1800" dirty="0" smtClean="0"/>
              <a:t>non-pointer </a:t>
            </a:r>
            <a:r>
              <a:rPr lang="en-US" sz="1800" dirty="0" err="1" smtClean="0"/>
              <a:t>ke</a:t>
            </a:r>
            <a:r>
              <a:rPr lang="en-US" sz="1800" dirty="0" smtClean="0"/>
              <a:t> variable pointer yang </a:t>
            </a:r>
            <a:r>
              <a:rPr lang="en-US" sz="1800" dirty="0" err="1" smtClean="0"/>
              <a:t>cocok</a:t>
            </a:r>
            <a:endParaRPr lang="en-US" sz="1800" dirty="0" smtClean="0"/>
          </a:p>
          <a:p>
            <a:pPr lvl="1">
              <a:buFontTx/>
              <a:buChar char="-"/>
            </a:pPr>
            <a:r>
              <a:rPr lang="en-US" sz="1800" dirty="0" smtClean="0"/>
              <a:t>Print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tiap</a:t>
            </a:r>
            <a:r>
              <a:rPr lang="en-US" sz="1800" dirty="0" smtClean="0"/>
              <a:t> variable pointer </a:t>
            </a:r>
            <a:r>
              <a:rPr lang="en-US" sz="1800" dirty="0" err="1" smtClean="0"/>
              <a:t>dan</a:t>
            </a:r>
            <a:r>
              <a:rPr lang="en-US" sz="1800" dirty="0" smtClean="0"/>
              <a:t> non pointer</a:t>
            </a:r>
          </a:p>
          <a:p>
            <a:pPr lvl="1">
              <a:buFontTx/>
              <a:buChar char="-"/>
            </a:pPr>
            <a:r>
              <a:rPr lang="en-US" sz="1800" dirty="0" smtClean="0"/>
              <a:t>Print </a:t>
            </a:r>
            <a:r>
              <a:rPr lang="en-US" sz="1800" dirty="0" err="1" smtClean="0"/>
              <a:t>alamat</a:t>
            </a:r>
            <a:r>
              <a:rPr lang="en-US" sz="1800" dirty="0" smtClean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variable </a:t>
            </a:r>
            <a:r>
              <a:rPr lang="en-US" sz="1800" dirty="0" smtClean="0"/>
              <a:t>pointer </a:t>
            </a:r>
            <a:r>
              <a:rPr lang="en-US" sz="1800" dirty="0" err="1" smtClean="0"/>
              <a:t>dan</a:t>
            </a:r>
            <a:r>
              <a:rPr lang="en-US" sz="1800" dirty="0" smtClean="0"/>
              <a:t> non pointer</a:t>
            </a:r>
          </a:p>
          <a:p>
            <a:pPr lvl="1">
              <a:buFontTx/>
              <a:buChar char="-"/>
            </a:pPr>
            <a:r>
              <a:rPr lang="en-US" sz="1800" dirty="0" err="1" smtClean="0"/>
              <a:t>Terapkan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Passi</a:t>
            </a:r>
            <a:r>
              <a:rPr lang="en-US" sz="1800" b="1" dirty="0" smtClean="0"/>
              <a:t> By Value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PassBy</a:t>
            </a:r>
            <a:r>
              <a:rPr lang="en-US" sz="1800" b="1" dirty="0" smtClean="0"/>
              <a:t> Reference</a:t>
            </a:r>
            <a:r>
              <a:rPr lang="en-US" sz="1800" dirty="0" smtClean="0"/>
              <a:t> di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dibuat</a:t>
            </a:r>
            <a:endParaRPr lang="en-US" sz="1800" dirty="0" smtClean="0"/>
          </a:p>
          <a:p>
            <a:pPr lvl="1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7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C/C++ String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9" y="2038389"/>
            <a:ext cx="8118231" cy="13906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Tidak ada standar string di</a:t>
            </a:r>
            <a:r>
              <a:rPr lang="en-US" dirty="0" smtClean="0"/>
              <a:t> C/C++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Menggunakan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en-US" dirty="0" smtClean="0"/>
              <a:t>, </a:t>
            </a:r>
            <a:r>
              <a:rPr lang="id-ID" dirty="0" smtClean="0"/>
              <a:t>atau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char[]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String </a:t>
            </a:r>
            <a:r>
              <a:rPr lang="id-ID" dirty="0" smtClean="0"/>
              <a:t>di</a:t>
            </a:r>
            <a:r>
              <a:rPr lang="en-US" dirty="0" smtClean="0"/>
              <a:t> C/C++ </a:t>
            </a:r>
            <a:r>
              <a:rPr lang="id-ID" dirty="0" smtClean="0"/>
              <a:t>adalah arrau dari byte</a:t>
            </a:r>
            <a:r>
              <a:rPr lang="en-US" dirty="0" smtClean="0"/>
              <a:t>, </a:t>
            </a:r>
            <a:r>
              <a:rPr lang="id-ID" dirty="0" smtClean="0"/>
              <a:t>diakhiri dengan </a:t>
            </a:r>
            <a:r>
              <a:rPr lang="en-US" dirty="0" smtClean="0"/>
              <a:t>‘\0’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6144" y="387985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/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2101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4600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4200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400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4743" y="456565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2"/>
            <a:endCxn id="5" idx="2"/>
          </p:cNvCxnSpPr>
          <p:nvPr/>
        </p:nvCxnSpPr>
        <p:spPr>
          <a:xfrm rot="16200000" flipH="1">
            <a:off x="4098222" y="4324171"/>
            <a:ext cx="12700" cy="139735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Alokasi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4762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b="1" dirty="0" smtClean="0"/>
              <a:t>Alokasi Statis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201" y="251460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/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1" y="290274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st2[] = </a:t>
            </a:r>
            <a:r>
              <a:rPr lang="en-US" dirty="0"/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3352800"/>
            <a:ext cx="7467600" cy="47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b="1" dirty="0" smtClean="0"/>
              <a:t>Alokasi Dinamis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9776" y="3829013"/>
            <a:ext cx="3493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*st3 =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[6];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st3[0] =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's'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st3[1] =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st3[2] =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'i'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st3[3] =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st3[4] =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st3[5] = 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Alokasi String (lanj)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1600201"/>
            <a:ext cx="3733800" cy="280076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GetString1()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GetString2()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= 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600201"/>
            <a:ext cx="3733800" cy="280076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GetString3()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[6];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4648200"/>
            <a:ext cx="7467600" cy="175432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"Say: %s"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GetString1());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"Say: %s"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GetString2());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"Say: %s"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GetString3());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6591300" y="3579434"/>
            <a:ext cx="1905000" cy="1159393"/>
          </a:xfrm>
          <a:prstGeom prst="cloudCallout">
            <a:avLst>
              <a:gd name="adj1" fmla="val -21465"/>
              <a:gd name="adj2" fmla="val 656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18301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 untuk utulitasi </a:t>
            </a:r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38389"/>
            <a:ext cx="8382000" cy="39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HARUS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void * destination,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void * source,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d-ID" dirty="0" smtClean="0"/>
              <a:t>Mengkopu nilai dari sejumlah bytes dari lokasi yang ditunjuk oleh sumber/source secara langsung ke blok memory yang ditunjuk oleh destinasinya/destination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void * ptr1,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void * ptr2,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d-ID" dirty="0" smtClean="0"/>
              <a:t>Membandingkan String C yang ditunjuk oleh sumber/source didalam array yang ditunjuk oleh destinasinya/destination, termasuk karakter terminasi ‘\0’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Fungsi untuk utulitasi </a:t>
            </a:r>
            <a:r>
              <a:rPr lang="en-US" b="1" dirty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Mengembalikan panjang dari str</a:t>
            </a:r>
            <a:endParaRPr lang="en-US" i="1" dirty="0" smtClean="0"/>
          </a:p>
          <a:p>
            <a:pPr lvl="1"/>
            <a:r>
              <a:rPr lang="id-ID" dirty="0" smtClean="0"/>
              <a:t>Panjang dari String di C dihitung oleh </a:t>
            </a:r>
            <a:r>
              <a:rPr lang="id-ID" dirty="0"/>
              <a:t>mengakhiri null-character ‘\0</a:t>
            </a:r>
            <a:r>
              <a:rPr lang="id-ID" dirty="0" smtClean="0"/>
              <a:t>’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Seharusnya tidak perlu bingung dengan ukuran array yang menahan string-nya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fr-FR" sz="2100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fr-FR" sz="21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fr-FR" sz="2100" dirty="0">
                <a:latin typeface="Courier New" pitchFamily="49" charset="0"/>
                <a:cs typeface="Courier New" pitchFamily="49" charset="0"/>
              </a:rPr>
              <a:t> ( char * destination, </a:t>
            </a:r>
            <a:r>
              <a:rPr lang="fr-FR" sz="21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100" dirty="0">
                <a:latin typeface="Courier New" pitchFamily="49" charset="0"/>
                <a:cs typeface="Courier New" pitchFamily="49" charset="0"/>
              </a:rPr>
              <a:t> char * source )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Mengkopi C string yang ditunjuk oleh sumber/source pada array yang ditunjuk oleh destinasinya/destination, termasuk mengakhir null character</a:t>
            </a:r>
            <a:endParaRPr lang="en-US" dirty="0" smtClean="0"/>
          </a:p>
          <a:p>
            <a:pPr marL="329184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char * str1,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char * str2 )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Membandingkan String C</a:t>
            </a:r>
            <a:r>
              <a:rPr lang="en-US" dirty="0"/>
              <a:t> </a:t>
            </a:r>
            <a:r>
              <a:rPr lang="en-US" i="1" dirty="0"/>
              <a:t>str1</a:t>
            </a:r>
            <a:r>
              <a:rPr lang="en-US" dirty="0"/>
              <a:t> </a:t>
            </a:r>
            <a:r>
              <a:rPr lang="id-ID" dirty="0" smtClean="0"/>
              <a:t>dengan String C</a:t>
            </a:r>
            <a:r>
              <a:rPr lang="en-US" dirty="0"/>
              <a:t> </a:t>
            </a:r>
            <a:r>
              <a:rPr lang="en-US" i="1" dirty="0"/>
              <a:t>str2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400" y="6218968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http://www.cplusplus.com/reference/clibrary/cstring/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 pointer vs</a:t>
            </a:r>
            <a:r>
              <a:rPr lang="en-US" b="1" dirty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pointer to constant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90"/>
            <a:ext cx="7467600" cy="10096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Constant pointer: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Alamat dari memory disimpan secara konstan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Nilai dari alamat yang “menunnjuk ke” dapat diubah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25337" y="4659086"/>
            <a:ext cx="7467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Pointer to constant: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Nilai dari alamat yang “menunjuk ke” adalah kosntan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Alamat dari memory disimpan tidak dapat dirubah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5715000"/>
            <a:ext cx="5876930" cy="7386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'J'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 - can't change value of *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myPtr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275112"/>
            <a:ext cx="6629400" cy="95410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char_B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char_B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 - can't change address of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myPtr</a:t>
            </a:r>
            <a:endParaRPr lang="en-US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11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32340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r>
                        <a:rPr lang="id-ID" sz="2000" dirty="0" smtClean="0">
                          <a:effectLst/>
                        </a:rPr>
                        <a:t>dan Fungsional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menjelaskan dan  menerapkan  pointer untuk alokasi dinamis, manajemen memory pada program, keterkaitan array dengan pointer, dan string.</a:t>
            </a:r>
          </a:p>
          <a:p>
            <a:r>
              <a:rPr lang="id-ID" b="1" dirty="0"/>
              <a:t>[SDF/Fundamental Data Structure LO: 1]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Array vs Pointer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</a:t>
            </a:r>
            <a:r>
              <a:rPr lang="en-US" b="1" dirty="0" err="1" smtClean="0"/>
              <a:t>dan</a:t>
            </a:r>
            <a:r>
              <a:rPr lang="en-US" b="1" dirty="0" smtClean="0"/>
              <a:t> 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Array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koleksi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type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diacu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i="1" dirty="0" smtClean="0"/>
              <a:t>single name</a:t>
            </a:r>
            <a:endParaRPr lang="en-US" sz="2400" dirty="0" smtClean="0"/>
          </a:p>
          <a:p>
            <a:r>
              <a:rPr lang="en-US" sz="2400" b="1" dirty="0" smtClean="0"/>
              <a:t>Pointer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memory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acuan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type yang </a:t>
            </a:r>
            <a:r>
              <a:rPr lang="en-US" sz="2400" dirty="0" err="1" smtClean="0"/>
              <a:t>diberikan</a:t>
            </a:r>
            <a:endParaRPr lang="en-US" sz="2400" dirty="0" smtClean="0"/>
          </a:p>
          <a:p>
            <a:r>
              <a:rPr lang="en-US" sz="2400" dirty="0" smtClean="0"/>
              <a:t>Array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pengelompokan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b="1" i="1" dirty="0" smtClean="0"/>
              <a:t>contiguous memory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array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memory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i="1" dirty="0" smtClean="0"/>
              <a:t>contiguous memory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14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</a:t>
            </a:r>
            <a:r>
              <a:rPr lang="en-US" b="1" dirty="0" err="1"/>
              <a:t>dan</a:t>
            </a:r>
            <a:r>
              <a:rPr lang="en-US" b="1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, array </a:t>
            </a:r>
            <a:r>
              <a:rPr lang="en-US" sz="2400" dirty="0" err="1" smtClean="0"/>
              <a:t>dan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keeratan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Passing array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memory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array </a:t>
            </a:r>
            <a:r>
              <a:rPr lang="en-US" sz="2400" dirty="0" err="1" smtClean="0"/>
              <a:t>untuk</a:t>
            </a:r>
            <a:r>
              <a:rPr lang="en-US" sz="2400" dirty="0" smtClean="0"/>
              <a:t> variable pointer.</a:t>
            </a:r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/>
              <a:t>passing </a:t>
            </a:r>
            <a:r>
              <a:rPr lang="en-US" sz="2400" dirty="0" smtClean="0"/>
              <a:t>array, reference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 operator unary,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array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memory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. 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82912" y="5120216"/>
          <a:ext cx="81280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name=0;</a:t>
                      </a:r>
                    </a:p>
                    <a:p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scanf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(“%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c”,&amp;name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name[10];</a:t>
                      </a:r>
                    </a:p>
                    <a:p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scanf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(“%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s”,name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7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vs.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5524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Secara umum</a:t>
            </a:r>
            <a:r>
              <a:rPr lang="en-US" dirty="0" smtClean="0"/>
              <a:t>, </a:t>
            </a:r>
            <a:r>
              <a:rPr lang="id-ID" dirty="0" smtClean="0"/>
              <a:t>pointer dapat digunakan seperti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0970" y="3685163"/>
            <a:ext cx="2971800" cy="16004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p[0] = 1;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*(p + 1) = 12;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p[2] = 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0127" y="2686050"/>
            <a:ext cx="167640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0127" y="4057650"/>
            <a:ext cx="1676400" cy="175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80127" y="3143250"/>
            <a:ext cx="1676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0127" y="4667250"/>
            <a:ext cx="16764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9455" y="4676002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0x2f330000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0127" y="4972050"/>
            <a:ext cx="16764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39456" y="4968610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0x2f330004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39455" y="5285602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0x2f330008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4935" y="5276850"/>
            <a:ext cx="16764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9" idx="3"/>
          </p:cNvCxnSpPr>
          <p:nvPr/>
        </p:nvCxnSpPr>
        <p:spPr>
          <a:xfrm>
            <a:off x="8656527" y="3333750"/>
            <a:ext cx="12700" cy="14859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23616" y="3195251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0x2f0A0000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2129" y="268605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2128" y="405765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0970" y="2587824"/>
            <a:ext cx="297180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*p = *(p+0) = p[0]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*(p + n) = p[n]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34118" y="4107014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[3];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162800" y="3197424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 New" pitchFamily="49" charset="0"/>
                <a:cs typeface="Courier New" pitchFamily="49" charset="0"/>
              </a:rPr>
              <a:t>= 0x2f330000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35814" y="463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046" y="4925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63710" y="526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4216" y="40777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9229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7" grpId="0"/>
      <p:bldP spid="4" grpId="0"/>
      <p:bldP spid="15" grpId="0"/>
      <p:bldP spid="22" grpId="0"/>
      <p:bldP spid="29" grpId="0"/>
      <p:bldP spid="3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vs. Array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0" y="2038389"/>
            <a:ext cx="3429000" cy="39513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Array adalah sebuah pointer yang menunjuk ke dirinya sendiri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Sebuah pointer dapat menunjuk ke sebuah alamat array</a:t>
            </a:r>
            <a:endParaRPr lang="en-US" dirty="0" smtClean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4648200" cy="28931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a[3] = {1, 2, 3, 4};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printf (</a:t>
            </a:r>
            <a:r>
              <a:rPr lang="pt-BR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"0x%x 0x%x %d\n"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a, &amp;a, *a);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[3];</a:t>
            </a:r>
          </a:p>
          <a:p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p[0] = 1; p[1] = 2; p[2] = 3;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printf (</a:t>
            </a:r>
            <a:r>
              <a:rPr lang="pt-BR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"0x%x 0x%x %d\n"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p, &amp;p, *p);</a:t>
            </a:r>
          </a:p>
          <a:p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int *p2 = (int*)a;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pt-BR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"value of p2 = 0x%x\n", </a:t>
            </a:r>
            <a:r>
              <a:rPr lang="pt-B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*p2</a:t>
            </a:r>
            <a:r>
              <a:rPr lang="pt-BR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290629"/>
            <a:ext cx="4648200" cy="8726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0x14fd64 0x14fd64 1</a:t>
            </a:r>
          </a:p>
          <a:p>
            <a:r>
              <a:rPr lang="nl-NL" dirty="0">
                <a:latin typeface="Courier New" pitchFamily="49" charset="0"/>
                <a:cs typeface="Courier New" pitchFamily="49" charset="0"/>
              </a:rPr>
              <a:t>0x591398 0x14fd60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Value of p2 = 0x04030201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949252"/>
            <a:ext cx="4648200" cy="3413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Command prompt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153400" y="1981150"/>
            <a:ext cx="1371600" cy="4419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vs.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4876800" cy="17543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a[3] = {1, 2, 3};</a:t>
            </a:r>
          </a:p>
          <a:p>
            <a:endParaRPr lang="en-US" sz="1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[3];</a:t>
            </a:r>
          </a:p>
          <a:p>
            <a:r>
              <a:rPr lang="nn-NO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p[0] = 10; p[1] = 20; p[2] = 30;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 (</a:t>
            </a:r>
            <a:r>
              <a:rPr lang="pt-BR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"a   = 0x%x     p = 0x%x\n"</a:t>
            </a:r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a, p);</a:t>
            </a:r>
          </a:p>
          <a:p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 (</a:t>
            </a:r>
            <a:r>
              <a:rPr lang="pt-BR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"a+1 = 0x%x   p+1 = 0x%x\n"</a:t>
            </a:r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a+1, p+1);</a:t>
            </a:r>
          </a:p>
          <a:p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 (</a:t>
            </a:r>
            <a:r>
              <a:rPr lang="pt-BR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"&amp;a  = 0x%x    &amp;p = 0x%x\n"</a:t>
            </a:r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&amp;a, &amp;p);</a:t>
            </a:r>
          </a:p>
          <a:p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 (</a:t>
            </a:r>
            <a:r>
              <a:rPr lang="pt-BR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"&amp;a+1= 0x%x  &amp;p+1 = 0x%x\n"</a:t>
            </a:r>
            <a:r>
              <a:rPr lang="pt-BR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&amp;a+1, &amp;p+1);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014898"/>
            <a:ext cx="4876800" cy="13097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a   = 0x26FE6C        p = 0x0E1AF0</a:t>
            </a:r>
          </a:p>
          <a:p>
            <a:r>
              <a:rPr lang="nl-NL" dirty="0">
                <a:latin typeface="Courier New" pitchFamily="49" charset="0"/>
                <a:cs typeface="Courier New" pitchFamily="49" charset="0"/>
              </a:rPr>
              <a:t>a+1 = 0x26FE6D      p+1 = 0x0E1AF1</a:t>
            </a:r>
          </a:p>
          <a:p>
            <a:r>
              <a:rPr lang="nl-NL" dirty="0">
                <a:latin typeface="Courier New" pitchFamily="49" charset="0"/>
                <a:cs typeface="Courier New" pitchFamily="49" charset="0"/>
              </a:rPr>
              <a:t>&amp;a  = 0x26FE6C       &amp;p = 0x26FE70</a:t>
            </a:r>
          </a:p>
          <a:p>
            <a:r>
              <a:rPr lang="nl-NL" dirty="0">
                <a:latin typeface="Courier New" pitchFamily="49" charset="0"/>
                <a:cs typeface="Courier New" pitchFamily="49" charset="0"/>
              </a:rPr>
              <a:t>&amp;a+1= 0x26FE6F     &amp;p+1 = 0x26FE74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673522"/>
            <a:ext cx="4876800" cy="3413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Command prompt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3400" y="1981200"/>
            <a:ext cx="1371600" cy="199608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400" y="2188463"/>
            <a:ext cx="1371600" cy="210348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3400" y="2398811"/>
            <a:ext cx="1371600" cy="1905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3400" y="3962399"/>
            <a:ext cx="1371600" cy="1905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  </a:t>
            </a:r>
            <a:r>
              <a:rPr lang="en-US" sz="1400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1142" y="19812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0x0E1AF0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53400" y="4876799"/>
            <a:ext cx="1371600" cy="798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1142" y="216140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0x0E1AF1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01142" y="235342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0x0E1AF2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1142" y="254240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0x0E1AF3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01142" y="275688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0x0E1AF4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01142" y="482840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0x26FE70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01141" y="50377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0x26FE71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01141" y="5237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0x26FE72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01142" y="543692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0x26FE73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98093" y="563653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0x26FE74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01142" y="391915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0x26FE6C</a:t>
            </a:r>
          </a:p>
        </p:txBody>
      </p:sp>
      <p:cxnSp>
        <p:nvCxnSpPr>
          <p:cNvPr id="41" name="Elbow Connector 40"/>
          <p:cNvCxnSpPr>
            <a:stCxn id="22" idx="3"/>
            <a:endCxn id="4" idx="3"/>
          </p:cNvCxnSpPr>
          <p:nvPr/>
        </p:nvCxnSpPr>
        <p:spPr>
          <a:xfrm flipV="1">
            <a:off x="9525000" y="2081005"/>
            <a:ext cx="12700" cy="319501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53400" y="4140119"/>
            <a:ext cx="1371600" cy="1828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01142" y="41026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0x26FE6D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53400" y="4322999"/>
            <a:ext cx="1371600" cy="1905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1142" y="427975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0x26FE6E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98092" y="447025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0x26FE6F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264564" y="5913534"/>
            <a:ext cx="739305" cy="561194"/>
            <a:chOff x="5740563" y="5913534"/>
            <a:chExt cx="739305" cy="561194"/>
          </a:xfrm>
        </p:grpSpPr>
        <p:sp>
          <p:nvSpPr>
            <p:cNvPr id="54" name="TextBox 53"/>
            <p:cNvSpPr txBox="1"/>
            <p:nvPr/>
          </p:nvSpPr>
          <p:spPr>
            <a:xfrm>
              <a:off x="5740563" y="6136174"/>
              <a:ext cx="739305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&amp;p + 1</a:t>
              </a:r>
            </a:p>
          </p:txBody>
        </p:sp>
        <p:cxnSp>
          <p:nvCxnSpPr>
            <p:cNvPr id="56" name="Straight Arrow Connector 55"/>
            <p:cNvCxnSpPr>
              <a:stCxn id="54" idx="0"/>
              <a:endCxn id="36" idx="2"/>
            </p:cNvCxnSpPr>
            <p:nvPr/>
          </p:nvCxnSpPr>
          <p:spPr>
            <a:xfrm flipV="1">
              <a:off x="6136666" y="5913534"/>
              <a:ext cx="101656" cy="222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324601" y="4235369"/>
            <a:ext cx="973491" cy="373380"/>
            <a:chOff x="4800600" y="4235369"/>
            <a:chExt cx="973491" cy="373380"/>
          </a:xfrm>
        </p:grpSpPr>
        <p:sp>
          <p:nvSpPr>
            <p:cNvPr id="64" name="TextBox 63"/>
            <p:cNvSpPr txBox="1"/>
            <p:nvPr/>
          </p:nvSpPr>
          <p:spPr>
            <a:xfrm>
              <a:off x="4800600" y="4235369"/>
              <a:ext cx="72968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&amp;a + 1</a:t>
              </a:r>
            </a:p>
          </p:txBody>
        </p:sp>
        <p:cxnSp>
          <p:nvCxnSpPr>
            <p:cNvPr id="66" name="Straight Arrow Connector 65"/>
            <p:cNvCxnSpPr>
              <a:stCxn id="64" idx="3"/>
              <a:endCxn id="53" idx="1"/>
            </p:cNvCxnSpPr>
            <p:nvPr/>
          </p:nvCxnSpPr>
          <p:spPr>
            <a:xfrm>
              <a:off x="5592805" y="4404646"/>
              <a:ext cx="181286" cy="204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525001" y="4062282"/>
            <a:ext cx="942033" cy="338554"/>
            <a:chOff x="8001000" y="4062282"/>
            <a:chExt cx="942033" cy="338554"/>
          </a:xfrm>
        </p:grpSpPr>
        <p:sp>
          <p:nvSpPr>
            <p:cNvPr id="47" name="TextBox 46"/>
            <p:cNvSpPr txBox="1"/>
            <p:nvPr/>
          </p:nvSpPr>
          <p:spPr>
            <a:xfrm>
              <a:off x="8357616" y="4062282"/>
              <a:ext cx="58541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 + 1</a:t>
              </a:r>
            </a:p>
          </p:txBody>
        </p:sp>
        <p:cxnSp>
          <p:nvCxnSpPr>
            <p:cNvPr id="10" name="Straight Arrow Connector 9"/>
            <p:cNvCxnSpPr>
              <a:stCxn id="47" idx="1"/>
              <a:endCxn id="48" idx="3"/>
            </p:cNvCxnSpPr>
            <p:nvPr/>
          </p:nvCxnSpPr>
          <p:spPr>
            <a:xfrm flipH="1">
              <a:off x="8001000" y="4231559"/>
              <a:ext cx="356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537701" y="2099846"/>
            <a:ext cx="951651" cy="338554"/>
            <a:chOff x="8001000" y="4062282"/>
            <a:chExt cx="951651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8357616" y="4062282"/>
              <a:ext cx="595035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p + 1</a:t>
              </a: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1">
              <a:off x="8001000" y="4231559"/>
              <a:ext cx="356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6" grpId="0" animBg="1"/>
      <p:bldP spid="22" grpId="0" animBg="1"/>
      <p:bldP spid="48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1479</Words>
  <Application>Microsoft Office PowerPoint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Rage Italic</vt:lpstr>
      <vt:lpstr>Times New Roman</vt:lpstr>
      <vt:lpstr>Wingdings</vt:lpstr>
      <vt:lpstr>Office Theme</vt:lpstr>
      <vt:lpstr>- Algoritma Pemrograman – Pertemuan 11</vt:lpstr>
      <vt:lpstr>Capaian Kuliah Pertemuan 11</vt:lpstr>
      <vt:lpstr>Capaian Pembelajaran</vt:lpstr>
      <vt:lpstr>Array vs Pointer</vt:lpstr>
      <vt:lpstr>Array dan Pointer</vt:lpstr>
      <vt:lpstr>Array dan Pointer</vt:lpstr>
      <vt:lpstr>Pointer vs. Array</vt:lpstr>
      <vt:lpstr>Pointer vs. Array</vt:lpstr>
      <vt:lpstr>Pointer vs. Array</vt:lpstr>
      <vt:lpstr>Pointer vs. Array</vt:lpstr>
      <vt:lpstr>Pointer vs. Array</vt:lpstr>
      <vt:lpstr>Latihan</vt:lpstr>
      <vt:lpstr>C/C++ String</vt:lpstr>
      <vt:lpstr>String</vt:lpstr>
      <vt:lpstr>Alokasi String</vt:lpstr>
      <vt:lpstr>Alokasi String (lanj)</vt:lpstr>
      <vt:lpstr>Fungsi untuk utulitasi Memory</vt:lpstr>
      <vt:lpstr>Fungsi untuk utulitasi Memory</vt:lpstr>
      <vt:lpstr>Constant pointer vs. pointer to constant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129</cp:revision>
  <dcterms:created xsi:type="dcterms:W3CDTF">2020-07-29T04:19:18Z</dcterms:created>
  <dcterms:modified xsi:type="dcterms:W3CDTF">2022-02-25T06:39:31Z</dcterms:modified>
</cp:coreProperties>
</file>