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FF0000"/>
    <a:srgbClr val="0AE00F"/>
    <a:srgbClr val="07A10B"/>
    <a:srgbClr val="00CC00"/>
    <a:srgbClr val="002611"/>
    <a:srgbClr val="004C22"/>
    <a:srgbClr val="00487E"/>
    <a:srgbClr val="231165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E272744-8699-4D79-8B10-590C2E6A246C}" type="slidenum">
              <a:rPr lang="en-ID"/>
              <a:pPr/>
              <a:t>2</a:t>
            </a:fld>
            <a:endParaRPr lang="en-ID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480D208-C71E-43FC-B518-4ADEB5AEB60A}" type="slidenum">
              <a:rPr lang="en-ID"/>
              <a:pPr/>
              <a:t>12</a:t>
            </a:fld>
            <a:endParaRPr lang="en-ID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CB1078B-6E71-4ED2-8E68-D0A1E65C075F}" type="slidenum">
              <a:rPr lang="en-ID"/>
              <a:pPr/>
              <a:t>13</a:t>
            </a:fld>
            <a:endParaRPr lang="en-ID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42731F8-E0B5-4557-8EDE-5EBCED200B13}" type="slidenum">
              <a:rPr lang="en-ID"/>
              <a:pPr/>
              <a:t>14</a:t>
            </a:fld>
            <a:endParaRPr lang="en-ID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5D0D19E-85D0-4AA4-B3AB-CA5C71F290BF}" type="slidenum">
              <a:rPr lang="en-ID"/>
              <a:pPr/>
              <a:t>15</a:t>
            </a:fld>
            <a:endParaRPr lang="en-ID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7A99319-B338-41C1-98D6-55CFA77A5334}" type="slidenum">
              <a:rPr lang="en-ID"/>
              <a:pPr/>
              <a:t>16</a:t>
            </a:fld>
            <a:endParaRPr lang="en-ID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991F657-59A1-42E6-AF61-315F596B668F}" type="slidenum">
              <a:rPr lang="en-ID"/>
              <a:pPr/>
              <a:t>17</a:t>
            </a:fld>
            <a:endParaRPr lang="en-ID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4FB6E7D-0FEF-45AE-82AD-1A770959FDC0}" type="slidenum">
              <a:rPr lang="en-ID"/>
              <a:pPr/>
              <a:t>18</a:t>
            </a:fld>
            <a:endParaRPr lang="en-ID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20ED835-6500-4717-A536-05504AD1A0C7}" type="slidenum">
              <a:rPr lang="en-ID"/>
              <a:pPr/>
              <a:t>19</a:t>
            </a:fld>
            <a:endParaRPr lang="en-ID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A4A9B6F-222A-4327-950B-8B8879DDA548}" type="slidenum">
              <a:rPr lang="en-ID"/>
              <a:pPr/>
              <a:t>20</a:t>
            </a:fld>
            <a:endParaRPr lang="en-ID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7696339-0A71-405E-B666-2C47D5336077}" type="slidenum">
              <a:rPr lang="en-ID"/>
              <a:pPr/>
              <a:t>21</a:t>
            </a:fld>
            <a:endParaRPr lang="en-ID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2AD75D1-CBD1-4C77-9A7B-CF9EA85A4662}" type="slidenum">
              <a:rPr lang="en-ID"/>
              <a:pPr/>
              <a:t>3</a:t>
            </a:fld>
            <a:endParaRPr lang="en-ID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E751014-BB74-4501-BCE9-EC86993AC996}" type="slidenum">
              <a:rPr lang="en-ID"/>
              <a:pPr/>
              <a:t>22</a:t>
            </a:fld>
            <a:endParaRPr lang="en-ID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7F31EF3-5342-4DEA-9C73-487E9C1AED70}" type="slidenum">
              <a:rPr lang="en-ID"/>
              <a:pPr/>
              <a:t>23</a:t>
            </a:fld>
            <a:endParaRPr lang="en-ID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1C1A636-D31E-48E3-9BD6-BC660B741FFD}" type="slidenum">
              <a:rPr lang="en-ID"/>
              <a:pPr/>
              <a:t>24</a:t>
            </a:fld>
            <a:endParaRPr lang="en-ID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25A224-7CB2-40CB-BA98-1DF61DBA26AC}" type="slidenum">
              <a:rPr lang="en-ID"/>
              <a:pPr/>
              <a:t>25</a:t>
            </a:fld>
            <a:endParaRPr lang="en-ID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DC8E721-03A1-41A2-8AEF-7249EACC492A}" type="slidenum">
              <a:rPr lang="en-ID"/>
              <a:pPr/>
              <a:t>26</a:t>
            </a:fld>
            <a:endParaRPr lang="en-ID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28D3AAD-4CC1-4DA7-9B25-F7CDA3994813}" type="slidenum">
              <a:rPr lang="en-ID"/>
              <a:pPr/>
              <a:t>27</a:t>
            </a:fld>
            <a:endParaRPr lang="en-ID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18E67E8-A349-4131-A1B3-6186E95DC73D}" type="slidenum">
              <a:rPr lang="en-ID"/>
              <a:pPr/>
              <a:t>28</a:t>
            </a:fld>
            <a:endParaRPr lang="en-ID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502298C-F882-4A88-ABC4-F606B5D7DB0E}" type="slidenum">
              <a:rPr lang="en-ID"/>
              <a:pPr/>
              <a:t>29</a:t>
            </a:fld>
            <a:endParaRPr lang="en-ID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9886A47-8071-456C-A0A2-521C83F678E5}" type="slidenum">
              <a:rPr lang="en-ID"/>
              <a:pPr/>
              <a:t>30</a:t>
            </a:fld>
            <a:endParaRPr lang="en-ID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878AD5C-CF61-4F91-9E7F-A13857759F08}" type="slidenum">
              <a:rPr lang="en-ID"/>
              <a:pPr/>
              <a:t>31</a:t>
            </a:fld>
            <a:endParaRPr lang="en-ID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216576F-5DCF-4B6A-A7C5-B44168012BF4}" type="slidenum">
              <a:rPr lang="en-ID"/>
              <a:pPr/>
              <a:t>4</a:t>
            </a:fld>
            <a:endParaRPr lang="en-ID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FDDB987-8942-4855-AFB2-BE2ED37DB6BF}" type="slidenum">
              <a:rPr lang="en-ID"/>
              <a:pPr/>
              <a:t>32</a:t>
            </a:fld>
            <a:endParaRPr lang="en-ID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F6BD156-EA6E-468E-BEB2-C7AA033FC5D2}" type="slidenum">
              <a:rPr lang="en-ID"/>
              <a:pPr/>
              <a:t>33</a:t>
            </a:fld>
            <a:endParaRPr lang="en-ID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74924BB-0E23-4480-9A2C-B61C29C0DFBD}" type="slidenum">
              <a:rPr lang="en-ID"/>
              <a:pPr/>
              <a:t>34</a:t>
            </a:fld>
            <a:endParaRPr lang="en-ID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3375565-6F4C-43CB-AE47-BBA0FCAC0E1E}" type="slidenum">
              <a:rPr lang="en-ID"/>
              <a:pPr/>
              <a:t>35</a:t>
            </a:fld>
            <a:endParaRPr lang="en-ID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FF805A4-9598-4081-A3D1-40C46F44A4A7}" type="slidenum">
              <a:rPr lang="en-ID"/>
              <a:pPr/>
              <a:t>36</a:t>
            </a:fld>
            <a:endParaRPr lang="en-ID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11C5EA4-75D1-4E17-B76F-43382F6B789B}" type="slidenum">
              <a:rPr lang="en-ID"/>
              <a:pPr/>
              <a:t>37</a:t>
            </a:fld>
            <a:endParaRPr lang="en-ID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6F51035-4FDA-4273-8BD6-EA5AF9E2B9B1}" type="slidenum">
              <a:rPr lang="en-ID"/>
              <a:pPr/>
              <a:t>38</a:t>
            </a:fld>
            <a:endParaRPr lang="en-ID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1D635DC-4AAF-4AC5-BCED-CBD0BF8800C7}" type="slidenum">
              <a:rPr lang="en-ID"/>
              <a:pPr/>
              <a:t>39</a:t>
            </a:fld>
            <a:endParaRPr lang="en-ID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0B66609-C16A-43C6-AA47-B96B9C8E18E5}" type="slidenum">
              <a:rPr lang="en-ID"/>
              <a:pPr/>
              <a:t>5</a:t>
            </a:fld>
            <a:endParaRPr lang="en-ID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6002645-5236-40F4-8322-EC7E32D5AD3C}" type="slidenum">
              <a:rPr lang="en-ID"/>
              <a:pPr/>
              <a:t>6</a:t>
            </a:fld>
            <a:endParaRPr lang="en-ID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53F7D18-DA81-44F4-9C5E-0ED4F8B97709}" type="slidenum">
              <a:rPr lang="en-ID"/>
              <a:pPr/>
              <a:t>7</a:t>
            </a:fld>
            <a:endParaRPr lang="en-ID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7212059-7E75-49EA-8A70-83489DF30436}" type="slidenum">
              <a:rPr lang="en-ID"/>
              <a:pPr/>
              <a:t>8</a:t>
            </a:fld>
            <a:endParaRPr lang="en-ID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1A4B291-0379-493A-8C5D-43B53BE5A989}" type="slidenum">
              <a:rPr lang="en-ID"/>
              <a:pPr/>
              <a:t>9</a:t>
            </a:fld>
            <a:endParaRPr lang="en-ID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919048F-A043-474C-894C-C14BF3A0D85C}" type="slidenum">
              <a:rPr lang="en-ID"/>
              <a:pPr/>
              <a:t>11</a:t>
            </a:fld>
            <a:endParaRPr lang="en-ID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93738"/>
            <a:ext cx="60801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61319" y="1326112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Proteksi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Data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Pemulihan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13</a:t>
            </a:r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/>
          </p:nvPr>
        </p:nvSpPr>
        <p:spPr>
          <a:xfrm>
            <a:off x="760115" y="1092200"/>
            <a:ext cx="10438911" cy="4876800"/>
          </a:xfrm>
          <a:noFill/>
        </p:spPr>
        <p:txBody>
          <a:bodyPr lIns="90000" tIns="46800" rIns="90000" bIns="46800" anchor="t"/>
          <a:lstStyle/>
          <a:p>
            <a:pPr marL="379413" indent="-379413" eaLnBrk="1">
              <a:lnSpc>
                <a:spcPct val="10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0" smtClean="0">
                <a:latin typeface="Noto Sans Bold" pitchFamily="32" charset="0"/>
              </a:rPr>
              <a:t>Dengan asumsi ruang disk yang dialokasikan untuk basis data tidak rusak, maka da 3 pilihan skema untuk menjalankan mekanisme recovery secara otomatis, yaitu :</a:t>
            </a:r>
          </a:p>
          <a:p>
            <a:pPr marL="798513" lvl="1" indent="-341313" eaLnBrk="1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0" smtClean="0">
                <a:latin typeface="Noto Sans Bold" pitchFamily="32" charset="0"/>
              </a:rPr>
              <a:t>File log dengan penundaan pengubahan</a:t>
            </a:r>
          </a:p>
          <a:p>
            <a:pPr marL="798513" lvl="1" indent="-341313" eaLnBrk="1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0" smtClean="0">
                <a:latin typeface="Noto Sans Bold" pitchFamily="32" charset="0"/>
              </a:rPr>
              <a:t>File log dengan pengubahan langsung</a:t>
            </a:r>
          </a:p>
          <a:p>
            <a:pPr marL="798513" lvl="1" indent="-341313" eaLnBrk="1">
              <a:lnSpc>
                <a:spcPct val="10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0" smtClean="0">
                <a:latin typeface="Noto Sans Bold" pitchFamily="32" charset="0"/>
              </a:rPr>
              <a:t>Page bayangan (Shadow paging)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381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Recovery </a:t>
            </a:r>
            <a:r>
              <a:rPr lang="en-US" dirty="0" err="1" smtClean="0"/>
              <a:t>berbasis</a:t>
            </a:r>
            <a:r>
              <a:rPr lang="en-US" dirty="0" smtClean="0"/>
              <a:t> log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46919" y="11430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Sebuah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1800" b="1" dirty="0">
                <a:solidFill>
                  <a:srgbClr val="CC3300"/>
                </a:solidFill>
                <a:latin typeface="Noto Sans Bold" pitchFamily="32" charset="0"/>
              </a:rPr>
              <a:t>log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adalah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pelindung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kestabilan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</a:p>
          <a:p>
            <a:pPr marL="863600" lvl="1" indent="-323850" eaLnBrk="1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File log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berisi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b="1" dirty="0">
                <a:solidFill>
                  <a:srgbClr val="CC3300"/>
                </a:solidFill>
                <a:latin typeface="Noto Sans Bold" pitchFamily="32" charset="0"/>
              </a:rPr>
              <a:t>log record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, yang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berkorelasi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semua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basis data.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Ketika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mulai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registernya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tertulis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b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</a:b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    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1800" b="1" dirty="0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&gt;log record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T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execute </a:t>
            </a:r>
            <a:r>
              <a:rPr lang="en-US" sz="1800" b="1" dirty="0">
                <a:solidFill>
                  <a:srgbClr val="333333"/>
                </a:solidFill>
                <a:latin typeface="Noto Sans Bold" pitchFamily="32" charset="0"/>
              </a:rPr>
              <a:t>write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),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log record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tertulis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, X,  V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,  V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dimana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V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adalah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nilai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V</a:t>
            </a:r>
            <a:r>
              <a:rPr lang="en-US" sz="1800" i="1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 err="1">
                <a:solidFill>
                  <a:srgbClr val="333333"/>
                </a:solidFill>
                <a:latin typeface="Noto Sans Bold" pitchFamily="32" charset="0"/>
              </a:rPr>
              <a:t>adalah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 err="1">
                <a:solidFill>
                  <a:srgbClr val="333333"/>
                </a:solidFill>
                <a:latin typeface="Noto Sans Bold" pitchFamily="32" charset="0"/>
              </a:rPr>
              <a:t>nilai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1800" i="1" dirty="0" err="1">
                <a:solidFill>
                  <a:srgbClr val="333333"/>
                </a:solidFill>
                <a:latin typeface="Noto Sans Bold" pitchFamily="32" charset="0"/>
              </a:rPr>
              <a:t>baru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863600" lvl="1" indent="-323850" eaLnBrk="1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Log record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mencatat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bahwa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telah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melakukan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penulisan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 i="1" baseline="-25000" dirty="0" err="1">
                <a:solidFill>
                  <a:srgbClr val="333333"/>
                </a:solidFill>
                <a:latin typeface="Noto Sans Bold" pitchFamily="32" charset="0"/>
              </a:rPr>
              <a:t>j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 i="1" baseline="-25000" dirty="0" err="1">
                <a:solidFill>
                  <a:srgbClr val="333333"/>
                </a:solidFill>
                <a:latin typeface="Noto Sans Bold" pitchFamily="32" charset="0"/>
              </a:rPr>
              <a:t>j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mempunyai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nilai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V</a:t>
            </a:r>
            <a:r>
              <a:rPr lang="en-US" sz="1600" i="1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bernilai</a:t>
            </a:r>
            <a:r>
              <a:rPr lang="en-US" sz="1600" i="1" dirty="0">
                <a:solidFill>
                  <a:srgbClr val="333333"/>
                </a:solidFill>
                <a:latin typeface="Noto Sans Bold" pitchFamily="32" charset="0"/>
              </a:rPr>
              <a:t>V</a:t>
            </a:r>
            <a:r>
              <a:rPr lang="en-US" sz="1600" i="1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Noto Sans Bold" pitchFamily="32" charset="0"/>
              </a:rPr>
              <a:t>setelah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write. 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Ketika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selesai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, log record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menulis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&lt;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b="1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latin typeface="Noto Sans Bold" pitchFamily="32" charset="0"/>
              </a:rPr>
              <a:t>commi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t&gt; . 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Log record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langsung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menulis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tetap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bukan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buffer </a:t>
            </a:r>
          </a:p>
          <a:p>
            <a:pPr marL="431800" indent="-323850" eaLnBrk="1">
              <a:lnSpc>
                <a:spcPct val="9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Duapendekatan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penggunaan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log</a:t>
            </a:r>
          </a:p>
          <a:p>
            <a:pPr marL="863600" lvl="1" indent="-323850" eaLnBrk="1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Penundaan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modifikasi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database</a:t>
            </a:r>
          </a:p>
          <a:p>
            <a:pPr marL="863600" lvl="1" indent="-323850" eaLnBrk="1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Pengubahan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langsung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Penundaan pengubahan database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Skema penundaan pengubahan database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mencatat semua perubahan ke log, tetapi menunda untuk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write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 setelah commit.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Anggap transaksi berjalan berurutan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Transaksi mulai dengan menulis record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2000" b="1" i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&gt; ke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log.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Sebuah operasi 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write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 menyimpulkan bahwa di log record telah tertulis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, X, V&gt;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, dimana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V adalah nilai baru untuk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X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Nilai lama tidak diperlukan dalam skema ini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ketika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telah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commit, maka dalam log tertulis &lt;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Akhirnya, log record dibaca dan digunakan untuk eksekusi penulisan selanjutnya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75658" y="1066800"/>
            <a:ext cx="10641608" cy="5359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Selama recovery sesudah rash, sebuah transaksi butuh penyelesaian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 dan&lt;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 dalam log.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Penulisan ulang transaksi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 redo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 mengubah nilai data menjadi baru.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Contoh transaksi 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d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dieksekusi sebelum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):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	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read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				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read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		A: - A - 50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			      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C:-	C- 100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		Write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			       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write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		read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		B:-  B + 50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		write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08092" y="914400"/>
            <a:ext cx="10945654" cy="510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Berikut ditunjukkan log dari 3 transaksi.</a:t>
            </a: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81000" indent="-379413" eaLnBrk="1">
              <a:lnSpc>
                <a:spcPct val="80000"/>
              </a:lnSpc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81000" indent="-379413" eaLnBrk="1">
              <a:lnSpc>
                <a:spcPct val="80000"/>
              </a:lnSpc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2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379413" indent="-379413" eaLnBrk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Jika ada kegagalan sistem:</a:t>
            </a:r>
          </a:p>
          <a:p>
            <a:pPr marL="798513" lvl="1" indent="-341313" eaLnBrk="1">
              <a:lnSpc>
                <a:spcPct val="7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redo(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600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) yang membuat semua nilai item data yang diubah T</a:t>
            </a:r>
            <a:r>
              <a:rPr lang="en-US" sz="1600" baseline="-25000">
                <a:solidFill>
                  <a:srgbClr val="333333"/>
                </a:solidFill>
                <a:latin typeface="Noto Sans Bold" pitchFamily="32" charset="0"/>
              </a:rPr>
              <a:t>0 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ke nilai-nilai baru</a:t>
            </a:r>
          </a:p>
          <a:p>
            <a:pPr marL="798513" lvl="1" indent="-341313" eaLnBrk="1">
              <a:lnSpc>
                <a:spcPct val="7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Untuk me-redo transaksi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600" baseline="-25000">
                <a:solidFill>
                  <a:srgbClr val="333333"/>
                </a:solidFill>
                <a:latin typeface="Noto Sans Bold" pitchFamily="32" charset="0"/>
              </a:rPr>
              <a:t>0 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hanya membutuhkan file log yang mengandung dua buah record yang memuat  &lt;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600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&gt; dan &lt;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600" i="1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 l="1190" t="22224" r="2379" b="22220"/>
          <a:stretch>
            <a:fillRect/>
          </a:stretch>
        </p:blipFill>
        <p:spPr bwMode="auto">
          <a:xfrm>
            <a:off x="1706035" y="1371600"/>
            <a:ext cx="8209241" cy="26670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0719" y="381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/>
              <a:t>Pengubahan</a:t>
            </a:r>
            <a:r>
              <a:rPr lang="en-US" dirty="0" smtClean="0"/>
              <a:t> database </a:t>
            </a:r>
            <a:r>
              <a:rPr lang="en-US" dirty="0" err="1" smtClean="0"/>
              <a:t>langsung</a:t>
            </a:r>
            <a:endParaRPr lang="en-US" dirty="0" smtClean="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760115" y="1524000"/>
            <a:ext cx="10438911" cy="444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Skema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Noto Sans Bold" pitchFamily="32" charset="0"/>
              </a:rPr>
              <a:t>immediate database modification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adalah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mekanisme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langsung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basisdata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meskipun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masih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berlangsung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Update log record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harus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item database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aktual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database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diperkenankan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bersesuaian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dituliskan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media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stabil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eksekusi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sebuah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output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), record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berhubungan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item data B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media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stabil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eaLnBrk="1"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333333"/>
                </a:solidFill>
                <a:latin typeface="Noto Sans Bold" pitchFamily="32" charset="0"/>
              </a:rPr>
              <a:t>Log                                  Write                              Output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D" sz="180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6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ID" sz="18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342900" indent="-341313" eaLnBrk="1"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i="1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,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A, 1000, 950&gt;</a:t>
            </a: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o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,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B, 2000, 2050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                                  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= 950</a:t>
            </a:r>
          </a:p>
          <a:p>
            <a:pPr marL="342900" indent="-341313" eaLnBrk="1">
              <a:lnSpc>
                <a:spcPct val="6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                                  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= 2050</a:t>
            </a:r>
          </a:p>
          <a:p>
            <a:pPr marL="342900" indent="-341313" eaLnBrk="1"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ID" sz="18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ID" sz="18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342900" indent="-341313" eaLnBrk="1">
              <a:lnSpc>
                <a:spcPct val="6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, C, 700, 600&gt;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                                    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= 600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                                                                       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ID" sz="1800" i="1" baseline="-25000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ID" sz="1800" i="1" baseline="-25000">
                <a:solidFill>
                  <a:srgbClr val="333333"/>
                </a:solidFill>
                <a:latin typeface="Noto Sans Bold" pitchFamily="32" charset="0"/>
              </a:rPr>
              <a:t>C</a:t>
            </a: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ID" sz="1800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ID" sz="18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333333"/>
                </a:solidFill>
                <a:latin typeface="Noto Sans Bold" pitchFamily="32" charset="0"/>
              </a:rPr>
              <a:t>                                                                         </a:t>
            </a:r>
            <a:r>
              <a:rPr lang="en-ID" sz="18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ID" sz="1800" i="1" baseline="-25000">
                <a:solidFill>
                  <a:srgbClr val="333333"/>
                </a:solidFill>
                <a:latin typeface="Noto Sans Bold" pitchFamily="32" charset="0"/>
              </a:rPr>
              <a:t>A</a:t>
            </a:r>
          </a:p>
          <a:p>
            <a:pPr marL="1771650" lvl="4" indent="-227013" eaLnBrk="1">
              <a:spcBef>
                <a:spcPts val="7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D" sz="1800" i="1" baseline="-25000">
              <a:solidFill>
                <a:srgbClr val="333333"/>
              </a:solidFill>
              <a:latin typeface="Noto Sans Bold" pitchFamily="32" charset="0"/>
            </a:endParaRP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810789" y="1752600"/>
            <a:ext cx="881733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390140" y="3567113"/>
            <a:ext cx="33083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600">
                <a:solidFill>
                  <a:srgbClr val="000000"/>
                </a:solidFill>
              </a:rPr>
              <a:t>x</a:t>
            </a:r>
            <a:r>
              <a:rPr lang="en-ID" sz="1400" baseline="-250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574309" y="10541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Prosedur recovery untuk sistem ini ada dua: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undo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 yang merekam kembali nilai semua item data yang diubah oleh transaksi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ke nilai awalnya.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redo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 yang membuat semua nilai item data yang diubah oleh transaksi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ke nilai barunya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Setelah terjadi kerusakan database, skema recovery akan melihat isi file log untuk mengetahui transaksi mana yang akan diulangi, dan transaksi mana yang dibatalkan, dengan aturan: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harus dikembalikan ke kondisi awal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(undo)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jika dalam file log ada record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&gt;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, tetapi tidak ada record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&gt;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Transaksi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harus dituntaskan (redo) jika dalam file log ada record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&gt;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&gt;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Operasi undo dilaksanakan terlebih dahulu dari pada redo.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08092" y="914399"/>
            <a:ext cx="11047003" cy="507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eaLnBrk="1">
              <a:lnSpc>
                <a:spcPct val="11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Contoh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3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342900" indent="-341313" eaLnBrk="1">
              <a:lnSpc>
                <a:spcPct val="7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Recovery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setiap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kasus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342900" indent="-341313" eaLnBrk="1">
              <a:lnSpc>
                <a:spcPct val="9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(a)  undo 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8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): B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kembali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bernilai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2000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B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1000.</a:t>
            </a:r>
          </a:p>
          <a:p>
            <a:pPr marL="342900" indent="-341313" eaLnBrk="1">
              <a:lnSpc>
                <a:spcPct val="9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(b)  undo 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800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redo 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8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): C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kembali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menjadi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700,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kemudian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are  </a:t>
            </a:r>
          </a:p>
          <a:p>
            <a:pPr marL="342900" indent="-341313" eaLnBrk="1">
              <a:lnSpc>
                <a:spcPct val="9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    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diset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950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2050 .</a:t>
            </a:r>
          </a:p>
          <a:p>
            <a:pPr marL="342900" indent="-341313" eaLnBrk="1">
              <a:lnSpc>
                <a:spcPct val="9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(c)  redo 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8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redo (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800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): A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B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set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950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2050 </a:t>
            </a:r>
          </a:p>
          <a:p>
            <a:pPr marL="342900" indent="-341313" eaLnBrk="1">
              <a:lnSpc>
                <a:spcPct val="9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     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demikian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pula  </a:t>
            </a:r>
            <a:r>
              <a:rPr lang="en-US" sz="1800" i="1" dirty="0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set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600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 l="891" t="28572" r="1784" b="28572"/>
          <a:stretch>
            <a:fillRect/>
          </a:stretch>
        </p:blipFill>
        <p:spPr bwMode="auto">
          <a:xfrm>
            <a:off x="1492782" y="1600200"/>
            <a:ext cx="10126419" cy="20066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0719" y="3048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Checkpoint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79413" indent="-379413" eaLnBrk="1"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Dalam melakukan redo maupun undo sebuah transaksi ada beberapa kesulitan :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Proses pencarian membutuhkan waktu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Sebagian besar transaksi yang perlu diulangi sudah menuliskan perubahannya ke database sehingga tidak benar-benar perlu diulangi</a:t>
            </a:r>
          </a:p>
          <a:p>
            <a:pPr marL="379413" indent="-379413" eaLnBrk="1"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Untuk mengurangi beban waktu tambahan ini maka digunakan </a:t>
            </a: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checkpointing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Menulis semua record log yang sedang berada di memori utama ke media penyimpanan stabil.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Menuliskan semua blok buffer yang berubah ke disk.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Menuliskan record &lt;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 checkpoint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 di file log ke media penyimpan stabil.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mtClean="0"/>
              <a:t>Bab 11. Recovery System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Klasifikasi kerusakan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Struktur penyimpanan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Recovery dand Atomicity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Recovery berbasis Log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Shadow Paging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Recovery dengan transaksi konkuren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Remote Backup Systems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79413" indent="-37941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Selama recovery dibutuhkan kepastian bahwa transaksi T</a:t>
            </a:r>
            <a:r>
              <a:rPr lang="en-US" sz="1800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 mulai sebelum checkpoint : </a:t>
            </a:r>
          </a:p>
          <a:p>
            <a:pPr marL="798513" lvl="1" indent="-341313" eaLnBrk="1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Keberadaan record &lt;</a:t>
            </a: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checkpoint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&gt; dalam file log memungkinkan sistem menjalankan proses recoverynya dengan lebih efisien</a:t>
            </a:r>
          </a:p>
          <a:p>
            <a:pPr marL="798513" lvl="1" indent="-341313" eaLnBrk="1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Dari file log dapat diketahui bahwa transaksi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16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yangmemiliki record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&lt;T</a:t>
            </a:r>
            <a:r>
              <a:rPr lang="en-US" sz="16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&gt; yang muncul sebelum checkpoint terakhir .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</a:t>
            </a:r>
          </a:p>
          <a:p>
            <a:pPr marL="798513" lvl="1" indent="-341313" eaLnBrk="1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Kondisi tersebut menandakan bahwa perubahan kedalam database telah dituliskan </a:t>
            </a:r>
          </a:p>
          <a:p>
            <a:pPr marL="379413" indent="-37941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Untuk teknik recovery dengan perubahan langsung,maka akan diterapkan ketentuan :</a:t>
            </a:r>
          </a:p>
          <a:p>
            <a:pPr marL="798513" lvl="1" indent="-341313" eaLnBrk="1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Untuk transaksi Ti dan semua transaksi setelah Ti (dinyatakan sebagai Tk) yang tidak memiliki record &lt;Tk commit&gt;, jalankan operasi undo(Tk)</a:t>
            </a:r>
          </a:p>
          <a:p>
            <a:pPr marL="798513" lvl="1" indent="-341313" eaLnBrk="1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Untuk transaksi Ti dan semua transaksi setelah Ti (dinyatakan Tk) yang memiliki record &lt;Tk commit&gt;,jalankan operasi redo(Tk)</a:t>
            </a:r>
          </a:p>
          <a:p>
            <a:pPr marL="379413" indent="-37941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Untuk teknik recovery dengan penundaan pengubahan, operasi undo tidak dibutuhkan. Karena itu hanya ketentuankedua yangharus dilakukan yaitu menjalankan operasi redo(Tk)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3048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/>
              <a:t>contoh</a:t>
            </a:r>
            <a:endParaRPr lang="en-US" dirty="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760115" y="1247776"/>
            <a:ext cx="10996329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dapat dilanjutkan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3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ulang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4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batalkan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2128322" y="1600200"/>
            <a:ext cx="7499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3851249" y="1600200"/>
            <a:ext cx="2112" cy="2209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7803846" y="1600200"/>
            <a:ext cx="2112" cy="2209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737232" y="1230314"/>
            <a:ext cx="40027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i="1" baseline="-2500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7514582" y="1206501"/>
            <a:ext cx="38694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2229670" y="1981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2229670" y="2057400"/>
            <a:ext cx="10134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3243157" y="1981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3648551" y="2362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3648551" y="2438400"/>
            <a:ext cx="10134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4662038" y="2362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5270130" y="2743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5270130" y="2819400"/>
            <a:ext cx="10134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6283616" y="27432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6790360" y="32004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6790359" y="3276600"/>
            <a:ext cx="10134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7803846" y="3200400"/>
            <a:ext cx="2112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2622396" y="1687513"/>
            <a:ext cx="43343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3863917" y="2051051"/>
            <a:ext cx="43343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5485495" y="2432051"/>
            <a:ext cx="43343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7107074" y="2889251"/>
            <a:ext cx="43343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3141809" y="3821113"/>
            <a:ext cx="140805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checkpoint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6788249" y="3797300"/>
            <a:ext cx="176231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system failure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381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Shadow Paging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93898" y="1231900"/>
            <a:ext cx="10844306" cy="491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3300"/>
                </a:solidFill>
                <a:latin typeface="Noto Sans Bold" pitchFamily="32" charset="0"/>
              </a:rPr>
              <a:t>Shadow paging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adalah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alternatif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lain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selain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memerlukan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akses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disk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lebih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sedikit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Dasar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pemikiran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: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merawat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dua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halaman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berlangsung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Noto Sans Bold" pitchFamily="32" charset="0"/>
              </a:rPr>
              <a:t>current page table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Noto Sans Bold" pitchFamily="32" charset="0"/>
              </a:rPr>
              <a:t>shadow page table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bayangan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tetap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demikian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jejak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tersimpan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Shadow page table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pernah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berubah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eksekusi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waktu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mulai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maka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kedua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ditandai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Hanya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asli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digunakan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eksekusi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berlangsung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Kapanpun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halaman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ditulis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pertama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kali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Copy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halaman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ini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diberikan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halaman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dipakai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Halaman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sekarang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dipakai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sebagai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sumber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copy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Update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copyan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94519" y="381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Sample Page Table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 l="23628" t="1097" r="23628" b="2931"/>
          <a:stretch>
            <a:fillRect/>
          </a:stretch>
        </p:blipFill>
        <p:spPr bwMode="auto">
          <a:xfrm>
            <a:off x="2905328" y="1219200"/>
            <a:ext cx="5726199" cy="5260976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737519" y="457200"/>
            <a:ext cx="791669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asli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tabel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bayangan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terbentuk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terbentuk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setelah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transaksi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 l="9026" t="1544" r="9721" b="616"/>
          <a:stretch>
            <a:fillRect/>
          </a:stretch>
        </p:blipFill>
        <p:spPr bwMode="auto">
          <a:xfrm>
            <a:off x="1889919" y="1295400"/>
            <a:ext cx="8259915" cy="5151438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899319" y="1143000"/>
            <a:ext cx="10438911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mengcommit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harus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 1.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Menjamin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semua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data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memori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utama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diubah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oleh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disalin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disk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 2.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aktif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disk. </a:t>
            </a:r>
          </a:p>
          <a:p>
            <a:pPr marL="342900" indent="-341313" eaLnBrk="1">
              <a:spcBef>
                <a:spcPts val="875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 3.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alamat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disk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aktif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lokasi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tetap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media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stabil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berisi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alamat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bayangan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ini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penimpaan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alamat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bayangan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lama.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aktif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menjadi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page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baru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commit.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Jika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crash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terjadi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langkah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3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selesai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dikerjakan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kita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kembali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keadaan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terjadi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Jika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crash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terjadi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setelah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langkah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3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maka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efek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tersimpan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sehingga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redo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perlu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24983" y="990600"/>
            <a:ext cx="10709174" cy="5118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lnSpc>
                <a:spcPct val="8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Keunggulan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shadow-paging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adanya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tambahan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waktu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penulisan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record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file log 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Proses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recovery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lebih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cepat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karena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butuh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undo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redo</a:t>
            </a:r>
          </a:p>
          <a:p>
            <a:pPr marL="431800" indent="-323850" eaLnBrk="1">
              <a:lnSpc>
                <a:spcPct val="8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333333"/>
                </a:solidFill>
                <a:latin typeface="Noto Sans Bold" pitchFamily="32" charset="0"/>
              </a:rPr>
              <a:t>Kelemahannya</a:t>
            </a:r>
            <a:r>
              <a:rPr lang="en-US" sz="1800" dirty="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Tambahan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waktu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proses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commit</a:t>
            </a:r>
          </a:p>
          <a:p>
            <a:pPr marL="1295400" lvl="2" indent="-287338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Proses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commit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sebuah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membutuhkan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sejumlah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blok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direkam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blok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aktual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aktif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alamat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disk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page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aktif</a:t>
            </a:r>
            <a:endParaRPr lang="en-US" sz="16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Pemisahan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 (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fragmentasi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)</a:t>
            </a:r>
          </a:p>
          <a:p>
            <a:pPr marL="1295400" lvl="2" indent="-287338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Skema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shadow paging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menyebabkan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page database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mengubah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lokasinya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saat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terjadi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data,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sehingga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terjadi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fragmentasi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 yang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memperlambat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transfer data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database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main memory 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Data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sampah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(garbage)</a:t>
            </a:r>
          </a:p>
          <a:p>
            <a:pPr marL="1295400" lvl="2" indent="-287338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tercommit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, page database yang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berisi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data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lama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telah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diubah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menjadi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terakses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page-page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inilah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disebut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sampah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Lebih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sulit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mengembangkan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algoritma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supay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berjalan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konkuren</a:t>
            </a:r>
            <a:endParaRPr lang="en-US" sz="16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1295400" lvl="2" indent="-287338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Lebih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Noto Sans Bold" pitchFamily="32" charset="0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Noto Sans Bold" pitchFamily="32" charset="0"/>
              </a:rPr>
              <a:t> basis 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199292" y="2413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Recovery untuk transaksi konkuren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60115" y="1371600"/>
            <a:ext cx="10540260" cy="496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Meskipun banyak transaksi yang terlibat, sistemhanya akan menggunakan sebuah buffer disk dan sebuah file log.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Blok untuk buffer akan dipakai secara bersama oleh semua transaksi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Jika sebuah transaksi T telah mengubah item data Q, tidak boleh ad atransaksi lain yang boleh mengubah item data yang sama hingga T telah di-commit atau di-roll back;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Dapat memanfaatkan Locking Protocol Dua fase yang ketat, yangmenerapkan penguncian dengan mode exclusive hingga akhir transaksi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File log dapat digunakan untuk meroll back transaksi yang gagal dengan penelusuran mundur untuk setiap record yang terbentuk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557418" y="1092200"/>
            <a:ext cx="11097677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79413" indent="-379413" eaLnBrk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Dalam sebuah sistem yang konkuren, record checkpoint dalam file log berbentuk &lt;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 checkpoint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L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</a:t>
            </a:r>
            <a:br>
              <a:rPr lang="en-US" sz="2000">
                <a:solidFill>
                  <a:srgbClr val="333333"/>
                </a:solidFill>
                <a:latin typeface="Noto Sans Bold" pitchFamily="32" charset="0"/>
              </a:rPr>
            </a:b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diman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L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merupakan daftar transaksi yang aktif pada saat checkpoint terjadi</a:t>
            </a:r>
          </a:p>
          <a:p>
            <a:pPr marL="379413" indent="-379413" eaLnBrk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Ketika sistem melakukan pemulihan data maka yang dilakukan adalah:</a:t>
            </a:r>
          </a:p>
          <a:p>
            <a:pPr marL="798513" lvl="1" indent="-341313" eaLnBrk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cari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undo-list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redo-list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dalam keadaan kosong</a:t>
            </a:r>
          </a:p>
          <a:p>
            <a:pPr marL="798513" lvl="1" indent="-341313" eaLnBrk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Lakukan penelusuran mundur terhadap file log sampai ditemukannya  &lt;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checkpoint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L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 .  </a:t>
            </a:r>
            <a:br>
              <a:rPr lang="en-US" sz="2000">
                <a:solidFill>
                  <a:srgbClr val="333333"/>
                </a:solidFill>
                <a:latin typeface="Noto Sans Bold" pitchFamily="32" charset="0"/>
              </a:rPr>
            </a:b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Untuk setiap record yang ditemukan :</a:t>
            </a:r>
          </a:p>
          <a:p>
            <a:pPr marL="1198563" lvl="2" indent="-341313" eaLnBrk="1">
              <a:lnSpc>
                <a:spcPct val="90000"/>
              </a:lnSpc>
              <a:spcBef>
                <a:spcPts val="788"/>
              </a:spcBef>
              <a:buClr>
                <a:srgbClr val="000099"/>
              </a:buClr>
              <a:buSzPct val="85000"/>
              <a:buFont typeface="Monotype Sorts" charset="2"/>
              <a:buChar char="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Jika record adalah &lt;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&gt;, tambahkan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dalam redo-list</a:t>
            </a:r>
          </a:p>
          <a:p>
            <a:pPr marL="1198563" lvl="2" indent="-341313" eaLnBrk="1">
              <a:lnSpc>
                <a:spcPct val="90000"/>
              </a:lnSpc>
              <a:spcBef>
                <a:spcPts val="788"/>
              </a:spcBef>
              <a:buClr>
                <a:srgbClr val="000099"/>
              </a:buClr>
              <a:buSzPct val="85000"/>
              <a:buFont typeface="Monotype Sorts" charset="2"/>
              <a:buChar char="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Ika record adalah &lt;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 start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&gt;, maka  jika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tidak ada dalam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redo-list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, tambahkan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 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dalam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undo-list</a:t>
            </a:r>
          </a:p>
          <a:p>
            <a:pPr marL="798513" lvl="1" indent="-341313" eaLnBrk="1">
              <a:lnSpc>
                <a:spcPct val="90000"/>
              </a:lnSpc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Untuk setiap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 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dalam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L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, jika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>
                <a:solidFill>
                  <a:srgbClr val="333333"/>
                </a:solidFill>
                <a:latin typeface="Noto Sans Bold" pitchFamily="32" charset="0"/>
              </a:rPr>
              <a:t>i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itidaka ada dalam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redo-list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, tambahkan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dalam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undo-list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79413" indent="-379413" eaLnBrk="1"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Begitu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kedua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daftar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terbentuk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maka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proses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recpovery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langkah-langkah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sbb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Lakukanpenelusuran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mundur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sampai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ditemukan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setiap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i="1" dirty="0" err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 dirty="0" err="1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u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ndo-list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1198563" lvl="2" indent="-341313" eaLnBrk="1">
              <a:spcBef>
                <a:spcPts val="788"/>
              </a:spcBef>
              <a:buClr>
                <a:srgbClr val="000099"/>
              </a:buClr>
              <a:buSzPct val="85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penelusuran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jalankan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undo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setiap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yangmemiliki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Ti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undo-list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Cari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&lt;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checkpoint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terakhir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filelog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798513" lvl="1" indent="-341313" eaLnBrk="1">
              <a:spcBef>
                <a:spcPts val="788"/>
              </a:spcBef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Lakukanpenelusuran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maju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mulai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&lt;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checkpoint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terakhir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jalankan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.</a:t>
            </a:r>
          </a:p>
          <a:p>
            <a:pPr marL="1198563" lvl="2" indent="-341313" eaLnBrk="1">
              <a:spcBef>
                <a:spcPts val="788"/>
              </a:spcBef>
              <a:buClr>
                <a:srgbClr val="000099"/>
              </a:buClr>
              <a:buSzPct val="85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redo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untuk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setiap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record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dimiliki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transaksi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Ti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redo-list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Klasifikasi kerusakan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Kerusakan transaksi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Logical errors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transaksi tidak lengkap karena ada kesalahan dalam program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System errors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database haru smenghentikan sementara transaksi yang aktifkarena ada kondisi yang tidak diharpkan (mis., deadlock)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System crash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kerusakan listrik atau hardware atau software yang menyebabkan system crash.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Penyimpan sementara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informasi yang ada di media ini hanya ada selama listrik mengalir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333333"/>
                </a:solidFill>
                <a:latin typeface="Noto Sans Bold" pitchFamily="32" charset="0"/>
              </a:rPr>
              <a:t>Kerusakan disk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 akibat dari head diskdrive yang rusak atau kotor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3048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Recovery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823119" y="13716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lnSpc>
                <a:spcPct val="90000"/>
              </a:lnSpc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Langa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algorithma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recovery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dalam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log: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star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t&gt;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0, 10&gt;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0, 10&gt;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                   /* Scan in Step 4 stops here */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0, 10&gt;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C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10, 20&gt;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&lt;checkpoint {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}&gt;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3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start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3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 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10, 20&gt;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3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D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0, 10&gt;</a:t>
            </a:r>
          </a:p>
          <a:p>
            <a:pPr marL="1771650" lvl="4" indent="-227013" eaLnBrk="1">
              <a:lnSpc>
                <a:spcPct val="90000"/>
              </a:lnSpc>
              <a:spcBef>
                <a:spcPts val="788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&lt;</a:t>
            </a:r>
            <a:r>
              <a:rPr lang="en-US" sz="2000" i="1" dirty="0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baseline="-25000" dirty="0">
                <a:solidFill>
                  <a:srgbClr val="333333"/>
                </a:solidFill>
                <a:latin typeface="Noto Sans Bold" pitchFamily="32" charset="0"/>
              </a:rPr>
              <a:t>3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Noto Sans Bold" pitchFamily="32" charset="0"/>
              </a:rPr>
              <a:t>commit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670719" y="381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Backup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23119" y="1295400"/>
            <a:ext cx="106680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lnSpc>
                <a:spcPct val="90000"/>
              </a:lnSpc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Berdasarkan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waktu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pelaksanaan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atau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strateginya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ada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2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jenis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backup :</a:t>
            </a: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statis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Offline backup),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dimana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lebih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dulu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menonaktifkan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basis data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keseluruhan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1295400" lvl="2" indent="-287338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statis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dapat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oleh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sistem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operasi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atau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program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khusus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diadakan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DBMS.</a:t>
            </a:r>
          </a:p>
          <a:p>
            <a:pPr marL="1295400" lvl="2" indent="-287338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statis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penyalinan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obyek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database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keseluruhan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  <a:p>
            <a:pPr marL="863600" lvl="1" indent="-323850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dinamis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(online backup),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dimana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tanpa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penonaktifan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basis data.</a:t>
            </a:r>
          </a:p>
          <a:p>
            <a:pPr marL="1295400" lvl="2" indent="-287338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dinamis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penyalinan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database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keseluruhan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selektif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yaitu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hanya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terhadap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tabel-tabel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mengalami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misalnya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checkpoint</a:t>
            </a:r>
          </a:p>
          <a:p>
            <a:pPr marL="1295400" lvl="2" indent="-287338" eaLnBrk="1">
              <a:lnSpc>
                <a:spcPct val="90000"/>
              </a:lnSpc>
              <a:spcBef>
                <a:spcPts val="788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Secara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periodik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dbms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akan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melakukan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pembentukan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file dump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media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stabil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yang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berisi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salinan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dari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semua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tabel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sebelum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terjadinya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perubahan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99319" y="609600"/>
            <a:ext cx="10337562" cy="5334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/>
              <a:t>Sistem</a:t>
            </a:r>
            <a:r>
              <a:rPr lang="en-US" dirty="0" smtClean="0"/>
              <a:t> backup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42119" y="1295400"/>
            <a:ext cx="11351049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Remote backup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memungkinkan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sistem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berjalan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terus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meskipun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penyimpan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utama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mengalami</a:t>
            </a:r>
            <a:r>
              <a:rPr lang="en-US" sz="2000" dirty="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Noto Sans Bold" pitchFamily="32" charset="0"/>
              </a:rPr>
              <a:t>kerusakan</a:t>
            </a:r>
            <a:endParaRPr lang="en-US" sz="2000" dirty="0">
              <a:solidFill>
                <a:srgbClr val="333333"/>
              </a:solidFill>
              <a:latin typeface="Noto Sans Bold" pitchFamily="32" charset="0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 cstate="print"/>
          <a:srcRect l="1279" t="30113" r="1065" b="29828"/>
          <a:stretch>
            <a:fillRect/>
          </a:stretch>
        </p:blipFill>
        <p:spPr bwMode="auto">
          <a:xfrm>
            <a:off x="746919" y="2895600"/>
            <a:ext cx="10597269" cy="24511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42119" y="990600"/>
            <a:ext cx="11249700" cy="609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eaLnBrk="1">
              <a:lnSpc>
                <a:spcPct val="11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latin typeface="Noto Sans Bold" pitchFamily="32" charset="0"/>
              </a:rPr>
              <a:t>Pendeteksian</a:t>
            </a:r>
            <a:r>
              <a:rPr lang="en-US" sz="2000" b="1" dirty="0">
                <a:latin typeface="Noto Sans Bold" pitchFamily="32" charset="0"/>
              </a:rPr>
              <a:t> </a:t>
            </a:r>
            <a:r>
              <a:rPr lang="en-US" sz="2000" b="1" dirty="0" err="1">
                <a:latin typeface="Noto Sans Bold" pitchFamily="32" charset="0"/>
              </a:rPr>
              <a:t>kerusakan</a:t>
            </a:r>
            <a:r>
              <a:rPr lang="en-US" sz="2000" dirty="0">
                <a:latin typeface="Noto Sans Bold" pitchFamily="32" charset="0"/>
              </a:rPr>
              <a:t>:</a:t>
            </a:r>
          </a:p>
          <a:p>
            <a:pPr marL="741363" lvl="1" indent="-284163" eaLnBrk="1">
              <a:lnSpc>
                <a:spcPct val="110000"/>
              </a:lnSpc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Harus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menerapkan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beberap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asaluran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komunikasi</a:t>
            </a:r>
            <a:r>
              <a:rPr lang="en-US" sz="2000" dirty="0">
                <a:latin typeface="Noto Sans Bold" pitchFamily="32" charset="0"/>
              </a:rPr>
              <a:t> yang </a:t>
            </a:r>
            <a:r>
              <a:rPr lang="en-US" sz="2000" dirty="0" err="1">
                <a:latin typeface="Noto Sans Bold" pitchFamily="32" charset="0"/>
              </a:rPr>
              <a:t>independen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diantara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utama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dengan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backup.</a:t>
            </a:r>
          </a:p>
          <a:p>
            <a:pPr marL="341313" indent="-341313" eaLnBrk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latin typeface="Noto Sans Bold" pitchFamily="32" charset="0"/>
              </a:rPr>
              <a:t>Pemindahan</a:t>
            </a:r>
            <a:r>
              <a:rPr lang="en-US" sz="2000" b="1" dirty="0">
                <a:latin typeface="Noto Sans Bold" pitchFamily="32" charset="0"/>
              </a:rPr>
              <a:t> </a:t>
            </a:r>
            <a:r>
              <a:rPr lang="en-US" sz="2000" b="1" dirty="0" err="1">
                <a:latin typeface="Noto Sans Bold" pitchFamily="32" charset="0"/>
              </a:rPr>
              <a:t>kendali</a:t>
            </a:r>
            <a:r>
              <a:rPr lang="en-US" sz="2000" dirty="0">
                <a:latin typeface="Noto Sans Bold" pitchFamily="32" charset="0"/>
              </a:rPr>
              <a:t>: </a:t>
            </a:r>
          </a:p>
          <a:p>
            <a:pPr marL="741363" lvl="1" indent="-28416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Ketika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utama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mengalami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kerusakan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backup </a:t>
            </a:r>
            <a:r>
              <a:rPr lang="en-US" sz="2000" dirty="0" err="1">
                <a:latin typeface="Noto Sans Bold" pitchFamily="32" charset="0"/>
              </a:rPr>
              <a:t>akanmengambil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alih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pemrosesan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menjadi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primer </a:t>
            </a:r>
            <a:r>
              <a:rPr lang="en-US" sz="2000" dirty="0" err="1">
                <a:latin typeface="Noto Sans Bold" pitchFamily="32" charset="0"/>
              </a:rPr>
              <a:t>baru</a:t>
            </a:r>
            <a:endParaRPr lang="en-US" sz="2000" dirty="0">
              <a:latin typeface="Noto Sans Bold" pitchFamily="32" charset="0"/>
            </a:endParaRPr>
          </a:p>
          <a:p>
            <a:pPr marL="341313" indent="-341313" eaLnBrk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Waktu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untuk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pemulihan</a:t>
            </a:r>
            <a:endParaRPr lang="en-US" sz="2000" dirty="0">
              <a:latin typeface="Noto Sans Bold" pitchFamily="32" charset="0"/>
            </a:endParaRPr>
          </a:p>
          <a:p>
            <a:pPr marL="741363" lvl="1" indent="-28416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Jika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isi</a:t>
            </a:r>
            <a:r>
              <a:rPr lang="en-US" sz="2000" dirty="0">
                <a:latin typeface="Noto Sans Bold" pitchFamily="32" charset="0"/>
              </a:rPr>
              <a:t> file log </a:t>
            </a:r>
            <a:r>
              <a:rPr lang="en-US" sz="2000" dirty="0" err="1">
                <a:latin typeface="Noto Sans Bold" pitchFamily="32" charset="0"/>
              </a:rPr>
              <a:t>pada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remotebackup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menjadi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besar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sekali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proses</a:t>
            </a:r>
            <a:r>
              <a:rPr lang="en-US" sz="2000" dirty="0">
                <a:latin typeface="Noto Sans Bold" pitchFamily="32" charset="0"/>
              </a:rPr>
              <a:t> recovery </a:t>
            </a:r>
            <a:r>
              <a:rPr lang="en-US" sz="2000" dirty="0" err="1">
                <a:latin typeface="Noto Sans Bold" pitchFamily="32" charset="0"/>
              </a:rPr>
              <a:t>akan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emmakan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waktu</a:t>
            </a:r>
            <a:r>
              <a:rPr lang="en-US" sz="2000" dirty="0">
                <a:latin typeface="Noto Sans Bold" pitchFamily="32" charset="0"/>
              </a:rPr>
              <a:t>, </a:t>
            </a:r>
            <a:r>
              <a:rPr lang="en-US" sz="2000" dirty="0" err="1">
                <a:latin typeface="Noto Sans Bold" pitchFamily="32" charset="0"/>
              </a:rPr>
              <a:t>untuk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dapat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diatas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dengan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melakukan</a:t>
            </a:r>
            <a:r>
              <a:rPr lang="en-US" sz="2000" dirty="0">
                <a:latin typeface="Noto Sans Bold" pitchFamily="32" charset="0"/>
              </a:rPr>
              <a:t> record redo </a:t>
            </a:r>
            <a:r>
              <a:rPr lang="en-US" sz="2000" dirty="0" err="1">
                <a:latin typeface="Noto Sans Bold" pitchFamily="32" charset="0"/>
              </a:rPr>
              <a:t>secara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periodik</a:t>
            </a:r>
            <a:endParaRPr lang="en-US" sz="2000" dirty="0">
              <a:latin typeface="Noto Sans Bold" pitchFamily="32" charset="0"/>
            </a:endParaRPr>
          </a:p>
          <a:p>
            <a:pPr marL="741363" lvl="1" indent="-28416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Konfigurasi</a:t>
            </a:r>
            <a:r>
              <a:rPr lang="en-US" sz="2000" dirty="0">
                <a:latin typeface="Noto Sans Bold" pitchFamily="32" charset="0"/>
              </a:rPr>
              <a:t> hot spare </a:t>
            </a:r>
            <a:r>
              <a:rPr lang="en-US" sz="2000" dirty="0" err="1">
                <a:latin typeface="Noto Sans Bold" pitchFamily="32" charset="0"/>
              </a:rPr>
              <a:t>dapat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membuat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proses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pengalihan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kontrol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berlangsung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cepat</a:t>
            </a:r>
            <a:endParaRPr lang="en-US" sz="2000" dirty="0">
              <a:latin typeface="Noto Sans Bold" pitchFamily="32" charset="0"/>
            </a:endParaRPr>
          </a:p>
          <a:p>
            <a:pPr marL="341313" indent="-341313" eaLnBrk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latin typeface="Noto Sans Bold" pitchFamily="32" charset="0"/>
              </a:rPr>
              <a:t>Waktu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untuk</a:t>
            </a:r>
            <a:r>
              <a:rPr lang="en-US" sz="2000" dirty="0">
                <a:latin typeface="Noto Sans Bold" pitchFamily="32" charset="0"/>
              </a:rPr>
              <a:t> commit</a:t>
            </a:r>
          </a:p>
          <a:p>
            <a:pPr marL="741363" lvl="1" indent="-284163" eaLnBrk="1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supaya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ada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jaminan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bahwa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perubahan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pada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transaksi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tercommit</a:t>
            </a:r>
            <a:r>
              <a:rPr lang="en-US" sz="2000" dirty="0">
                <a:latin typeface="Noto Sans Bold" pitchFamily="32" charset="0"/>
              </a:rPr>
              <a:t>, </a:t>
            </a:r>
            <a:r>
              <a:rPr lang="en-US" sz="2000" dirty="0" err="1">
                <a:latin typeface="Noto Sans Bold" pitchFamily="32" charset="0"/>
              </a:rPr>
              <a:t>sebuah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transaksi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tidak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harus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dinyatakan</a:t>
            </a:r>
            <a:r>
              <a:rPr lang="en-US" sz="2000" dirty="0">
                <a:latin typeface="Noto Sans Bold" pitchFamily="32" charset="0"/>
              </a:rPr>
              <a:t> commit </a:t>
            </a:r>
            <a:r>
              <a:rPr lang="en-US" sz="2000" dirty="0" err="1">
                <a:latin typeface="Noto Sans Bold" pitchFamily="32" charset="0"/>
              </a:rPr>
              <a:t>sebelum</a:t>
            </a:r>
            <a:r>
              <a:rPr lang="en-US" sz="2000" dirty="0">
                <a:latin typeface="Noto Sans Bold" pitchFamily="32" charset="0"/>
              </a:rPr>
              <a:t> record </a:t>
            </a:r>
            <a:r>
              <a:rPr lang="en-US" sz="2000" dirty="0" err="1">
                <a:latin typeface="Noto Sans Bold" pitchFamily="32" charset="0"/>
              </a:rPr>
              <a:t>lognya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diterima</a:t>
            </a:r>
            <a:r>
              <a:rPr lang="en-US" sz="2000" dirty="0">
                <a:latin typeface="Noto Sans Bold" pitchFamily="32" charset="0"/>
              </a:rPr>
              <a:t> </a:t>
            </a:r>
            <a:r>
              <a:rPr lang="en-US" sz="2000" dirty="0" err="1">
                <a:latin typeface="Noto Sans Bold" pitchFamily="32" charset="0"/>
              </a:rPr>
              <a:t>situs</a:t>
            </a:r>
            <a:r>
              <a:rPr lang="en-US" sz="2000" dirty="0">
                <a:latin typeface="Noto Sans Bold" pitchFamily="32" charset="0"/>
              </a:rPr>
              <a:t> backup.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608092" y="1066800"/>
            <a:ext cx="10438911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eaLnBrk="1"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Derajat durabilitas dapat diklasifikasikan sebagai :</a:t>
            </a:r>
          </a:p>
          <a:p>
            <a:pPr marL="741363" lvl="1" indent="-284163" eaLnBrk="1"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One safe. Sebuah transaksi dicommit segera setelah record log tersebut telah ditulis pada situs lokal</a:t>
            </a:r>
          </a:p>
          <a:p>
            <a:pPr marL="741363" lvl="1" indent="-284163" eaLnBrk="1"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Char char="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Two very safe. Sebuah transaksi di commit segera setelah record log tersbut telah direkam baik pada situs primer maupun backupnya</a:t>
            </a:r>
          </a:p>
          <a:p>
            <a:pPr marL="741363" lvl="1" indent="-284163" eaLnBrk="1">
              <a:spcBef>
                <a:spcPts val="788"/>
              </a:spcBef>
              <a:buClr>
                <a:srgbClr val="CC3300"/>
              </a:buClr>
              <a:buSzPct val="105000"/>
              <a:buFont typeface="Wingdings 2" pitchFamily="16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333333"/>
              </a:solidFill>
              <a:latin typeface="Noto Sans Bold" pitchFamily="3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5334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Block Storage Operations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l="1370" t="5476" r="1370" b="5022"/>
          <a:stretch>
            <a:fillRect/>
          </a:stretch>
        </p:blipFill>
        <p:spPr bwMode="auto">
          <a:xfrm>
            <a:off x="2499519" y="2209800"/>
            <a:ext cx="7195754" cy="37338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899319" y="9906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Portion of the Database Log Corresponding to </a:t>
            </a:r>
            <a:r>
              <a:rPr lang="en-ID" i="1" dirty="0" smtClean="0"/>
              <a:t>T</a:t>
            </a:r>
            <a:r>
              <a:rPr lang="en-ID" baseline="-25000" dirty="0" smtClean="0"/>
              <a:t>0</a:t>
            </a:r>
            <a:r>
              <a:rPr lang="en-ID" dirty="0" smtClean="0"/>
              <a:t> and </a:t>
            </a:r>
            <a:r>
              <a:rPr lang="en-ID" i="1" dirty="0" smtClean="0"/>
              <a:t>T</a:t>
            </a:r>
            <a:r>
              <a:rPr lang="en-ID" baseline="-25000" dirty="0" smtClean="0"/>
              <a:t>1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 l="21738" t="3862" r="23187" b="3381"/>
          <a:stretch>
            <a:fillRect/>
          </a:stretch>
        </p:blipFill>
        <p:spPr bwMode="auto">
          <a:xfrm>
            <a:off x="4175919" y="2438400"/>
            <a:ext cx="3851249" cy="36576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0719" y="10668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State of the Log and Database Corresponding to </a:t>
            </a:r>
            <a:r>
              <a:rPr lang="en-ID" i="1" dirty="0" smtClean="0"/>
              <a:t>T</a:t>
            </a:r>
            <a:r>
              <a:rPr lang="en-ID" baseline="-25000" dirty="0" smtClean="0"/>
              <a:t>0 </a:t>
            </a:r>
            <a:r>
              <a:rPr lang="en-ID" dirty="0" smtClean="0"/>
              <a:t>and </a:t>
            </a:r>
            <a:r>
              <a:rPr lang="en-ID" i="1" dirty="0" smtClean="0"/>
              <a:t>T</a:t>
            </a:r>
            <a:r>
              <a:rPr lang="en-ID" baseline="-25000" dirty="0" smtClean="0"/>
              <a:t>1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 cstate="print"/>
          <a:srcRect l="10811" t="1802" r="13512" b="2702"/>
          <a:stretch>
            <a:fillRect/>
          </a:stretch>
        </p:blipFill>
        <p:spPr bwMode="auto">
          <a:xfrm>
            <a:off x="3109119" y="2590800"/>
            <a:ext cx="5675524" cy="40386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823119" y="11430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Portion of the System Log Corresponding to </a:t>
            </a:r>
            <a:r>
              <a:rPr lang="en-ID" i="1" dirty="0" smtClean="0"/>
              <a:t>T</a:t>
            </a:r>
            <a:r>
              <a:rPr lang="en-ID" baseline="-25000" dirty="0" smtClean="0"/>
              <a:t>0</a:t>
            </a:r>
            <a:r>
              <a:rPr lang="en-ID" dirty="0" smtClean="0"/>
              <a:t> and </a:t>
            </a:r>
            <a:r>
              <a:rPr lang="en-ID" i="1" dirty="0" smtClean="0"/>
              <a:t>T</a:t>
            </a:r>
            <a:r>
              <a:rPr lang="en-ID" baseline="-25000" dirty="0" smtClean="0"/>
              <a:t>1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/>
          <a:srcRect l="7353" t="3920" r="11763" b="1959"/>
          <a:stretch>
            <a:fillRect/>
          </a:stretch>
        </p:blipFill>
        <p:spPr bwMode="auto">
          <a:xfrm>
            <a:off x="3109119" y="2133600"/>
            <a:ext cx="5574176" cy="36576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6919" y="99060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dirty="0" smtClean="0"/>
              <a:t>State of System Log and Database Corresponding to </a:t>
            </a:r>
            <a:r>
              <a:rPr lang="en-ID" i="1" dirty="0" smtClean="0"/>
              <a:t>T</a:t>
            </a:r>
            <a:r>
              <a:rPr lang="en-ID" baseline="-25000" dirty="0" smtClean="0"/>
              <a:t>0</a:t>
            </a:r>
            <a:r>
              <a:rPr lang="en-ID" dirty="0" smtClean="0"/>
              <a:t> and </a:t>
            </a:r>
            <a:r>
              <a:rPr lang="en-ID" i="1" dirty="0" smtClean="0"/>
              <a:t>T</a:t>
            </a:r>
            <a:r>
              <a:rPr lang="en-ID" baseline="-25000" dirty="0" smtClean="0"/>
              <a:t>1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/>
          <a:srcRect l="11841" t="1753" r="11841" b="3508"/>
          <a:stretch>
            <a:fillRect/>
          </a:stretch>
        </p:blipFill>
        <p:spPr bwMode="auto">
          <a:xfrm>
            <a:off x="3109119" y="1981200"/>
            <a:ext cx="5878222" cy="4114800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Algoritma Recovery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0115" y="1092200"/>
            <a:ext cx="10438911" cy="4876800"/>
          </a:xfr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79413" indent="-379413" eaLnBrk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Algoritma Recovery adalah teknik untuk meyakinkan konsistensi database dan transaksi atomik dan ketahanan terhadap kerusakan</a:t>
            </a:r>
          </a:p>
          <a:p>
            <a:pPr marL="379413" indent="-379413" eaLnBrk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Memiliki dua bagian </a:t>
            </a:r>
          </a:p>
          <a:p>
            <a:pPr marL="798513" lvl="1" indent="-341313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Aksi yang ditempuh selama transaksi berjalan normal untuk menjamin informasi yang memadai yang kelak dibutuhkan oleh mekanisme recovery</a:t>
            </a:r>
          </a:p>
          <a:p>
            <a:pPr marL="798513" lvl="1" indent="-341313" eaLnBrk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Arial" charset="0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Aksi ditempuh setelah terjadinya kerusakan/kegagalan sistem yang dilakukan untuk memulihkan isi database ke suatu keadaan yang menjamin konsistensi basis data, keatomikan dan ketahanan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Struktur penyimpan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Penyimpan sementara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Tidak mampu mengatasi kerusakan sistem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contoh: main memory, cache memory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Penyimpan tetap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Mampu mengatasi kerusakan sistem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Cnoth : disk, tape, flash memory, </a:t>
            </a:r>
            <a:br>
              <a:rPr lang="en-US" sz="2000">
                <a:solidFill>
                  <a:srgbClr val="333333"/>
                </a:solidFill>
                <a:latin typeface="Noto Sans Bold" pitchFamily="32" charset="0"/>
              </a:rPr>
            </a:b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                 non-volatile (battery backed up) RAM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CC3300"/>
                </a:solidFill>
                <a:latin typeface="Noto Sans Bold" pitchFamily="32" charset="0"/>
              </a:rPr>
              <a:t>Penyimpan stabil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: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Bentuk lain dari penyimpanan untuk mengatas kerusakan sistem</a:t>
            </a:r>
          </a:p>
          <a:p>
            <a:pPr marL="863600" lvl="1" indent="-323850" eaLnBrk="1">
              <a:spcBef>
                <a:spcPts val="788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Pembuatan copy database dan menyimpan di tempat lain untuk menjaga jika ada kerusakan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Akses data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0115" y="1092201"/>
            <a:ext cx="10438911" cy="444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333333"/>
                </a:solidFill>
                <a:latin typeface="Noto Sans Bold" pitchFamily="32" charset="0"/>
              </a:rPr>
              <a:t>Blok 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menunjukkan satuan pentransferan data dari dan ke disk, dan dapat berisi banyak item / baris data</a:t>
            </a:r>
            <a:r>
              <a:rPr lang="en-US" sz="1800" b="1">
                <a:solidFill>
                  <a:srgbClr val="333333"/>
                </a:solidFill>
                <a:latin typeface="Noto Sans Bold" pitchFamily="32" charset="0"/>
              </a:rPr>
              <a:t>.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 </a:t>
            </a:r>
          </a:p>
          <a:p>
            <a:pPr marL="431800" indent="-323850" eaLnBrk="1"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CC3300"/>
                </a:solidFill>
                <a:latin typeface="Noto Sans Bold" pitchFamily="32" charset="0"/>
              </a:rPr>
              <a:t>Buffer block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 blok yang menyimpan data sementara di main memory.</a:t>
            </a:r>
          </a:p>
          <a:p>
            <a:pPr marL="431800" indent="-323850" eaLnBrk="1"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Blok ini bergerak antara disk dan main memory melalui dua operasi:</a:t>
            </a:r>
          </a:p>
          <a:p>
            <a:pPr marL="863600" lvl="1" indent="-323850" eaLnBrk="1"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CC3300"/>
                </a:solidFill>
                <a:latin typeface="Noto Sans Bold" pitchFamily="32" charset="0"/>
              </a:rPr>
              <a:t>input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) transfer block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B  ke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main memory.</a:t>
            </a:r>
          </a:p>
          <a:p>
            <a:pPr marL="863600" lvl="1" indent="-323850" eaLnBrk="1"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CC3300"/>
                </a:solidFill>
                <a:latin typeface="Noto Sans Bold" pitchFamily="32" charset="0"/>
              </a:rPr>
              <a:t>output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) transfer buffer blok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B ke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disk, dan menggantikan blok yang lama.</a:t>
            </a:r>
          </a:p>
          <a:p>
            <a:pPr marL="431800" indent="-323850" eaLnBrk="1"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Setiap transaksi </a:t>
            </a:r>
            <a:r>
              <a:rPr lang="en-US" sz="18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800" i="1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mempunyai area kerja private untuk tempat pengelolaan salinan dari semua item data yang diubah oleh transaksi.</a:t>
            </a:r>
          </a:p>
          <a:p>
            <a:pPr marL="863600" lvl="1" indent="-323850" eaLnBrk="1"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‘ adalah copy data item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dan disebut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431800" indent="-323850" eaLnBrk="1"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Untuk menyederhanakan, setiap item data disimpan dalam blok tunggal.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60115" y="1092200"/>
            <a:ext cx="10438911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31800" indent="-323850" eaLnBrk="1">
              <a:lnSpc>
                <a:spcPct val="8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Transaksi mentransfer data ke dan dari area kerja ke buffer dengan operasi :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CC3300"/>
                </a:solidFill>
                <a:latin typeface="Noto Sans Bold" pitchFamily="32" charset="0"/>
              </a:rPr>
              <a:t>read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) memberi harga X dari basis data ke variabel lokal di memori bernama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.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CC3300"/>
                </a:solidFill>
                <a:latin typeface="Noto Sans Bold" pitchFamily="32" charset="0"/>
              </a:rPr>
              <a:t>write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(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) memberi harga dari variabel lokal 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 ke item data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{</a:t>
            </a:r>
            <a:r>
              <a:rPr lang="en-US" sz="1600" i="1">
                <a:solidFill>
                  <a:srgbClr val="333333"/>
                </a:solidFill>
                <a:latin typeface="Noto Sans Bold" pitchFamily="32" charset="0"/>
              </a:rPr>
              <a:t>X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} blok buffer.</a:t>
            </a:r>
          </a:p>
          <a:p>
            <a:pPr marL="863600" lvl="1" indent="-323850" eaLnBrk="1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Jika blok dimana X berada tidak ada di memori utama,maka lakukan perintah input (Bx).</a:t>
            </a:r>
          </a:p>
          <a:p>
            <a:pPr marL="431800" indent="-323850" eaLnBrk="1">
              <a:lnSpc>
                <a:spcPct val="80000"/>
              </a:lnSpc>
              <a:spcBef>
                <a:spcPts val="788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Transaksi yang menggunakan kedua operasi tersebut :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		Ti:	</a:t>
            </a:r>
            <a:r>
              <a:rPr lang="en-US" sz="1800" b="1">
                <a:solidFill>
                  <a:srgbClr val="333333"/>
                </a:solidFill>
                <a:latin typeface="Noto Sans Bold" pitchFamily="32" charset="0"/>
              </a:rPr>
              <a:t>get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 vTransfer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			</a:t>
            </a:r>
            <a:r>
              <a:rPr lang="en-US" sz="1800" b="1">
                <a:solidFill>
                  <a:srgbClr val="333333"/>
                </a:solidFill>
                <a:latin typeface="Noto Sans Bold" pitchFamily="32" charset="0"/>
              </a:rPr>
              <a:t>read (A)</a:t>
            </a:r>
          </a:p>
          <a:p>
            <a:pPr marL="342900" indent="-341313" eaLnBrk="1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			A </a:t>
            </a:r>
            <a:r>
              <a:rPr lang="en-US" sz="1800">
                <a:solidFill>
                  <a:srgbClr val="333333"/>
                </a:solidFill>
                <a:latin typeface="Wingdings" charset="2"/>
              </a:rPr>
              <a:t></a:t>
            </a:r>
            <a:r>
              <a:rPr lang="en-US" sz="1800">
                <a:solidFill>
                  <a:srgbClr val="333333"/>
                </a:solidFill>
                <a:latin typeface="Noto Sans Bold" pitchFamily="32" charset="0"/>
              </a:rPr>
              <a:t> A – vTransfer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Write (A)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Read (B)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B </a:t>
            </a:r>
            <a:r>
              <a:rPr lang="en-US" sz="1600">
                <a:solidFill>
                  <a:srgbClr val="333333"/>
                </a:solidFill>
                <a:latin typeface="Wingdings" charset="2"/>
              </a:rPr>
              <a:t></a:t>
            </a:r>
            <a:r>
              <a:rPr lang="en-US" sz="1600">
                <a:solidFill>
                  <a:srgbClr val="333333"/>
                </a:solidFill>
                <a:latin typeface="Noto Sans Bold" pitchFamily="32" charset="0"/>
              </a:rPr>
              <a:t> B + vTransfer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Write (B)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Display A</a:t>
            </a:r>
          </a:p>
          <a:p>
            <a:pPr marL="2062163" lvl="4" indent="-227013" eaLnBrk="1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>
                <a:solidFill>
                  <a:srgbClr val="333333"/>
                </a:solidFill>
                <a:latin typeface="Noto Sans Bold" pitchFamily="32" charset="0"/>
              </a:rPr>
              <a:t>Display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709441" y="0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data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56699" y="1066800"/>
            <a:ext cx="1013487" cy="990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610071" y="1143000"/>
            <a:ext cx="506743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610071" y="1600200"/>
            <a:ext cx="506743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8295810" y="1066800"/>
            <a:ext cx="1520230" cy="3810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8295811" y="1219200"/>
            <a:ext cx="2111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9816040" y="1238250"/>
            <a:ext cx="2111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8"/>
          <p:cNvSpPr>
            <a:spLocks noChangeArrowheads="1"/>
          </p:cNvSpPr>
          <p:nvPr/>
        </p:nvSpPr>
        <p:spPr bwMode="auto">
          <a:xfrm>
            <a:off x="8295810" y="2362200"/>
            <a:ext cx="152023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8802553" y="1524000"/>
            <a:ext cx="405395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8802553" y="1981200"/>
            <a:ext cx="405395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9290293" y="1458913"/>
            <a:ext cx="35328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9311407" y="1898651"/>
            <a:ext cx="35328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241864" y="3276600"/>
            <a:ext cx="1013487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863442" y="3276600"/>
            <a:ext cx="1013487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5"/>
          <p:cNvSpPr>
            <a:spLocks noChangeArrowheads="1"/>
          </p:cNvSpPr>
          <p:nvPr/>
        </p:nvSpPr>
        <p:spPr bwMode="auto">
          <a:xfrm>
            <a:off x="6268837" y="3429000"/>
            <a:ext cx="304046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6"/>
          <p:cNvSpPr>
            <a:spLocks noChangeArrowheads="1"/>
          </p:cNvSpPr>
          <p:nvPr/>
        </p:nvSpPr>
        <p:spPr bwMode="auto">
          <a:xfrm>
            <a:off x="4748607" y="3581400"/>
            <a:ext cx="304046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4748607" y="4038600"/>
            <a:ext cx="304046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4140515" y="5257800"/>
            <a:ext cx="2736414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4305207" y="3516314"/>
            <a:ext cx="40457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4303095" y="3911601"/>
            <a:ext cx="45266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1 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436934" y="696913"/>
            <a:ext cx="83116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buffer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1925624" y="1016001"/>
            <a:ext cx="1866643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Buffer Block A</a:t>
            </a:r>
            <a:r>
              <a:rPr lang="en-ID" sz="20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1925625" y="1517651"/>
            <a:ext cx="18056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i="1">
                <a:solidFill>
                  <a:srgbClr val="000000"/>
                </a:solidFill>
                <a:latin typeface="Arial" charset="0"/>
              </a:rPr>
              <a:t>Buffer Block B</a:t>
            </a:r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>
            <a:off x="4444561" y="1219200"/>
            <a:ext cx="111483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4444561" y="1752600"/>
            <a:ext cx="111483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 flipH="1" flipV="1">
            <a:off x="6064028" y="1293814"/>
            <a:ext cx="2740636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>
            <a:off x="6167488" y="1752600"/>
            <a:ext cx="263506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6384965" y="1001713"/>
            <a:ext cx="107943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input(A)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6408192" y="1898651"/>
            <a:ext cx="1305463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output(B) </a:t>
            </a:r>
          </a:p>
        </p:txBody>
      </p:sp>
      <p:sp>
        <p:nvSpPr>
          <p:cNvPr id="11295" name="Line 30"/>
          <p:cNvSpPr>
            <a:spLocks noChangeShapeType="1"/>
          </p:cNvSpPr>
          <p:nvPr/>
        </p:nvSpPr>
        <p:spPr bwMode="auto">
          <a:xfrm flipH="1">
            <a:off x="4873182" y="1371600"/>
            <a:ext cx="713663" cy="2209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1"/>
          <p:cNvSpPr>
            <a:spLocks noChangeShapeType="1"/>
          </p:cNvSpPr>
          <p:nvPr/>
        </p:nvSpPr>
        <p:spPr bwMode="auto">
          <a:xfrm flipV="1">
            <a:off x="5052653" y="1903414"/>
            <a:ext cx="810789" cy="2289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3735121" y="2203451"/>
            <a:ext cx="103615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read(X)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5890891" y="2432051"/>
            <a:ext cx="1065013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write(Y)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9085485" y="3211513"/>
            <a:ext cx="638614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disk</a:t>
            </a:r>
          </a:p>
        </p:txBody>
      </p:sp>
      <p:sp>
        <p:nvSpPr>
          <p:cNvPr id="11300" name="Line 35"/>
          <p:cNvSpPr>
            <a:spLocks noChangeShapeType="1"/>
          </p:cNvSpPr>
          <p:nvPr/>
        </p:nvSpPr>
        <p:spPr bwMode="auto">
          <a:xfrm>
            <a:off x="7586369" y="914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36"/>
          <p:cNvSpPr>
            <a:spLocks noChangeShapeType="1"/>
          </p:cNvSpPr>
          <p:nvPr/>
        </p:nvSpPr>
        <p:spPr bwMode="auto">
          <a:xfrm flipH="1">
            <a:off x="7685607" y="1219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37"/>
          <p:cNvSpPr>
            <a:spLocks noChangeShapeType="1"/>
          </p:cNvSpPr>
          <p:nvPr/>
        </p:nvSpPr>
        <p:spPr bwMode="auto">
          <a:xfrm>
            <a:off x="7687718" y="1676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Line 38"/>
          <p:cNvSpPr>
            <a:spLocks noChangeShapeType="1"/>
          </p:cNvSpPr>
          <p:nvPr/>
        </p:nvSpPr>
        <p:spPr bwMode="auto">
          <a:xfrm flipH="1">
            <a:off x="7786955" y="1981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Line 39"/>
          <p:cNvSpPr>
            <a:spLocks noChangeShapeType="1"/>
          </p:cNvSpPr>
          <p:nvPr/>
        </p:nvSpPr>
        <p:spPr bwMode="auto">
          <a:xfrm>
            <a:off x="7789067" y="2438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Line 40"/>
          <p:cNvSpPr>
            <a:spLocks noChangeShapeType="1"/>
          </p:cNvSpPr>
          <p:nvPr/>
        </p:nvSpPr>
        <p:spPr bwMode="auto">
          <a:xfrm flipH="1">
            <a:off x="7888304" y="2743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Line 41"/>
          <p:cNvSpPr>
            <a:spLocks noChangeShapeType="1"/>
          </p:cNvSpPr>
          <p:nvPr/>
        </p:nvSpPr>
        <p:spPr bwMode="auto">
          <a:xfrm>
            <a:off x="7890415" y="3200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Line 42"/>
          <p:cNvSpPr>
            <a:spLocks noChangeShapeType="1"/>
          </p:cNvSpPr>
          <p:nvPr/>
        </p:nvSpPr>
        <p:spPr bwMode="auto">
          <a:xfrm flipH="1">
            <a:off x="7989652" y="3505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Line 43"/>
          <p:cNvSpPr>
            <a:spLocks noChangeShapeType="1"/>
          </p:cNvSpPr>
          <p:nvPr/>
        </p:nvSpPr>
        <p:spPr bwMode="auto">
          <a:xfrm>
            <a:off x="7991764" y="3962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Line 44"/>
          <p:cNvSpPr>
            <a:spLocks noChangeShapeType="1"/>
          </p:cNvSpPr>
          <p:nvPr/>
        </p:nvSpPr>
        <p:spPr bwMode="auto">
          <a:xfrm flipH="1">
            <a:off x="8091001" y="4267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Line 45"/>
          <p:cNvSpPr>
            <a:spLocks noChangeShapeType="1"/>
          </p:cNvSpPr>
          <p:nvPr/>
        </p:nvSpPr>
        <p:spPr bwMode="auto">
          <a:xfrm>
            <a:off x="8093112" y="4724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46"/>
          <p:cNvSpPr>
            <a:spLocks noChangeShapeType="1"/>
          </p:cNvSpPr>
          <p:nvPr/>
        </p:nvSpPr>
        <p:spPr bwMode="auto">
          <a:xfrm flipH="1">
            <a:off x="8192350" y="5029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Line 47"/>
          <p:cNvSpPr>
            <a:spLocks noChangeShapeType="1"/>
          </p:cNvSpPr>
          <p:nvPr/>
        </p:nvSpPr>
        <p:spPr bwMode="auto">
          <a:xfrm>
            <a:off x="8194461" y="5486400"/>
            <a:ext cx="40539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Line 48"/>
          <p:cNvSpPr>
            <a:spLocks noChangeShapeType="1"/>
          </p:cNvSpPr>
          <p:nvPr/>
        </p:nvSpPr>
        <p:spPr bwMode="auto">
          <a:xfrm flipH="1">
            <a:off x="8293698" y="5791200"/>
            <a:ext cx="308269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Text Box 49"/>
          <p:cNvSpPr txBox="1">
            <a:spLocks noChangeArrowheads="1"/>
          </p:cNvSpPr>
          <p:nvPr/>
        </p:nvSpPr>
        <p:spPr bwMode="auto">
          <a:xfrm>
            <a:off x="3952597" y="4495801"/>
            <a:ext cx="1824276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work area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of 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1315" name="Text Box 50"/>
          <p:cNvSpPr txBox="1">
            <a:spLocks noChangeArrowheads="1"/>
          </p:cNvSpPr>
          <p:nvPr/>
        </p:nvSpPr>
        <p:spPr bwMode="auto">
          <a:xfrm>
            <a:off x="5871888" y="4468814"/>
            <a:ext cx="1307066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work area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of T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2 </a:t>
            </a:r>
          </a:p>
        </p:txBody>
      </p:sp>
      <p:sp>
        <p:nvSpPr>
          <p:cNvPr id="11316" name="Text Box 51"/>
          <p:cNvSpPr txBox="1">
            <a:spLocks noChangeArrowheads="1"/>
          </p:cNvSpPr>
          <p:nvPr/>
        </p:nvSpPr>
        <p:spPr bwMode="auto">
          <a:xfrm>
            <a:off x="4647259" y="5230813"/>
            <a:ext cx="1106691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1317" name="Text Box 52"/>
          <p:cNvSpPr txBox="1">
            <a:spLocks noChangeArrowheads="1"/>
          </p:cNvSpPr>
          <p:nvPr/>
        </p:nvSpPr>
        <p:spPr bwMode="auto">
          <a:xfrm>
            <a:off x="5846551" y="3289300"/>
            <a:ext cx="404576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ID" sz="20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734778" y="104775"/>
            <a:ext cx="10742957" cy="609600"/>
          </a:xfrm>
        </p:spPr>
        <p:txBody>
          <a:bodyPr lIns="90000" tIns="46800" rIns="90000" bIns="46800" anchor="b">
            <a:normAutofit fontScale="90000"/>
          </a:bodyPr>
          <a:lstStyle/>
          <a:p>
            <a: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mtClean="0"/>
              <a:t>Recovery and Atomicity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793898" y="1165225"/>
            <a:ext cx="10438911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Mengubah database tanpa memastikan bahwa transaksi berhasil baik akan membuat database dalam keadaan tidak konsisten.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Seperti pada contoh pentransferan uang, transaksi yang mengubah harus berjalan sempurna atau tidak samasekali. </a:t>
            </a:r>
          </a:p>
          <a:p>
            <a:pPr marL="431800" indent="-323850" eaLnBrk="1">
              <a:spcBef>
                <a:spcPts val="875"/>
              </a:spcBef>
              <a:buClr>
                <a:srgbClr val="333333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Beberapa operasi output membutuhkan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T</a:t>
            </a:r>
            <a:r>
              <a:rPr lang="en-US" sz="2000" i="1" baseline="-25000">
                <a:solidFill>
                  <a:srgbClr val="333333"/>
                </a:solidFill>
                <a:latin typeface="Noto Sans Bold" pitchFamily="32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 (untuk output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A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 dan </a:t>
            </a:r>
            <a:r>
              <a:rPr lang="en-US" sz="2000" i="1">
                <a:solidFill>
                  <a:srgbClr val="333333"/>
                </a:solidFill>
                <a:latin typeface="Noto Sans Bold" pitchFamily="32" charset="0"/>
              </a:rPr>
              <a:t>B</a:t>
            </a:r>
            <a:r>
              <a:rPr lang="en-US" sz="2000">
                <a:solidFill>
                  <a:srgbClr val="333333"/>
                </a:solidFill>
                <a:latin typeface="Noto Sans Bold" pitchFamily="32" charset="0"/>
              </a:rPr>
              <a:t>). Kerusakan dapat terjadi bila salah satu perubahan pada item data tidak terjadi.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14934</TotalTime>
  <Words>2346</Words>
  <Application>Microsoft Office PowerPoint</Application>
  <PresentationFormat>Custom</PresentationFormat>
  <Paragraphs>335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Bab 11. Recovery System</vt:lpstr>
      <vt:lpstr>Klasifikasi kerusakan</vt:lpstr>
      <vt:lpstr>Algoritma Recovery</vt:lpstr>
      <vt:lpstr>Struktur penyimpan</vt:lpstr>
      <vt:lpstr>Akses data</vt:lpstr>
      <vt:lpstr>PowerPoint Presentation</vt:lpstr>
      <vt:lpstr>Contoh akses data</vt:lpstr>
      <vt:lpstr>Recovery and Atomicity</vt:lpstr>
      <vt:lpstr>PowerPoint Presentation</vt:lpstr>
      <vt:lpstr>Recovery berbasis log</vt:lpstr>
      <vt:lpstr>Penundaan pengubahan database</vt:lpstr>
      <vt:lpstr>PowerPoint Presentation</vt:lpstr>
      <vt:lpstr>PowerPoint Presentation</vt:lpstr>
      <vt:lpstr>Pengubahan database langsung</vt:lpstr>
      <vt:lpstr>PowerPoint Presentation</vt:lpstr>
      <vt:lpstr>PowerPoint Presentation</vt:lpstr>
      <vt:lpstr>PowerPoint Presentation</vt:lpstr>
      <vt:lpstr>Checkpoint</vt:lpstr>
      <vt:lpstr>PowerPoint Presentation</vt:lpstr>
      <vt:lpstr>contoh</vt:lpstr>
      <vt:lpstr>Shadow Paging</vt:lpstr>
      <vt:lpstr>Sample Page Table</vt:lpstr>
      <vt:lpstr>PowerPoint Presentation</vt:lpstr>
      <vt:lpstr>PowerPoint Presentation</vt:lpstr>
      <vt:lpstr>PowerPoint Presentation</vt:lpstr>
      <vt:lpstr>Recovery untuk transaksi konkuren</vt:lpstr>
      <vt:lpstr>PowerPoint Presentation</vt:lpstr>
      <vt:lpstr>PowerPoint Presentation</vt:lpstr>
      <vt:lpstr>Contoh Recovery</vt:lpstr>
      <vt:lpstr>Backup</vt:lpstr>
      <vt:lpstr>Sistem backup jarak jauh</vt:lpstr>
      <vt:lpstr>PowerPoint Presentation</vt:lpstr>
      <vt:lpstr>PowerPoint Presentation</vt:lpstr>
      <vt:lpstr>Block Storage Operations</vt:lpstr>
      <vt:lpstr>Portion of the Database Log Corresponding to T0 and T1</vt:lpstr>
      <vt:lpstr>State of the Log and Database Corresponding to T0 and T1</vt:lpstr>
      <vt:lpstr>Portion of the System Log Corresponding to T0 and T1</vt:lpstr>
      <vt:lpstr>State of System Log and Database Corresponding to T0 and T1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121</cp:revision>
  <dcterms:created xsi:type="dcterms:W3CDTF">2020-01-22T10:19:39Z</dcterms:created>
  <dcterms:modified xsi:type="dcterms:W3CDTF">2022-02-24T15:04:43Z</dcterms:modified>
</cp:coreProperties>
</file>