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9" r:id="rId2"/>
    <p:sldId id="284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397" r:id="rId43"/>
    <p:sldId id="328" r:id="rId44"/>
  </p:sldIdLst>
  <p:sldSz cx="12161838" cy="6858000"/>
  <p:notesSz cx="6858000" cy="9144000"/>
  <p:defaultTextStyle>
    <a:defPPr>
      <a:defRPr lang="en-US"/>
    </a:defPPr>
    <a:lvl1pPr marL="0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8757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7514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46270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5029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3785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92542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41299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90056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2F"/>
    <a:srgbClr val="FF0000"/>
    <a:srgbClr val="00487E"/>
    <a:srgbClr val="0AE00F"/>
    <a:srgbClr val="002611"/>
    <a:srgbClr val="00CC00"/>
    <a:srgbClr val="00A84C"/>
    <a:srgbClr val="07A10B"/>
    <a:srgbClr val="004C22"/>
    <a:srgbClr val="231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6" y="-72"/>
      </p:cViewPr>
      <p:guideLst>
        <p:guide orient="horz" pos="2160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B8BEE-9EFC-434D-82FA-F5E1D3BA998C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25E6-AE84-436B-BD4A-4F4DB2A3B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1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8757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97514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46270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95029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43785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92542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41299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90056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7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8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7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3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2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4" y="274640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4" y="274640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6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87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75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46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95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43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92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412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900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0"/>
            <a:ext cx="5371478" cy="452596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70" y="1600200"/>
            <a:ext cx="5371478" cy="452596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5"/>
            <a:ext cx="5373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757" indent="0">
              <a:buNone/>
              <a:defRPr sz="2000" b="1"/>
            </a:lvl2pPr>
            <a:lvl3pPr marL="897514" indent="0">
              <a:buNone/>
              <a:defRPr sz="1800" b="1"/>
            </a:lvl3pPr>
            <a:lvl4pPr marL="1346270" indent="0">
              <a:buNone/>
              <a:defRPr sz="1500" b="1"/>
            </a:lvl4pPr>
            <a:lvl5pPr marL="1795029" indent="0">
              <a:buNone/>
              <a:defRPr sz="1500" b="1"/>
            </a:lvl5pPr>
            <a:lvl6pPr marL="2243785" indent="0">
              <a:buNone/>
              <a:defRPr sz="1500" b="1"/>
            </a:lvl6pPr>
            <a:lvl7pPr marL="2692542" indent="0">
              <a:buNone/>
              <a:defRPr sz="1500" b="1"/>
            </a:lvl7pPr>
            <a:lvl8pPr marL="3141299" indent="0">
              <a:buNone/>
              <a:defRPr sz="1500" b="1"/>
            </a:lvl8pPr>
            <a:lvl9pPr marL="359005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8"/>
            <a:ext cx="5373590" cy="395128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50" y="1535115"/>
            <a:ext cx="537570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757" indent="0">
              <a:buNone/>
              <a:defRPr sz="2000" b="1"/>
            </a:lvl2pPr>
            <a:lvl3pPr marL="897514" indent="0">
              <a:buNone/>
              <a:defRPr sz="1800" b="1"/>
            </a:lvl3pPr>
            <a:lvl4pPr marL="1346270" indent="0">
              <a:buNone/>
              <a:defRPr sz="1500" b="1"/>
            </a:lvl4pPr>
            <a:lvl5pPr marL="1795029" indent="0">
              <a:buNone/>
              <a:defRPr sz="1500" b="1"/>
            </a:lvl5pPr>
            <a:lvl6pPr marL="2243785" indent="0">
              <a:buNone/>
              <a:defRPr sz="1500" b="1"/>
            </a:lvl6pPr>
            <a:lvl7pPr marL="2692542" indent="0">
              <a:buNone/>
              <a:defRPr sz="1500" b="1"/>
            </a:lvl7pPr>
            <a:lvl8pPr marL="3141299" indent="0">
              <a:buNone/>
              <a:defRPr sz="1500" b="1"/>
            </a:lvl8pPr>
            <a:lvl9pPr marL="359005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50" y="2174878"/>
            <a:ext cx="5375700" cy="395128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6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2" y="273053"/>
            <a:ext cx="67988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6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48757" indent="0">
              <a:buNone/>
              <a:defRPr sz="1200"/>
            </a:lvl2pPr>
            <a:lvl3pPr marL="897514" indent="0">
              <a:buNone/>
              <a:defRPr sz="900"/>
            </a:lvl3pPr>
            <a:lvl4pPr marL="1346270" indent="0">
              <a:buNone/>
              <a:defRPr sz="800"/>
            </a:lvl4pPr>
            <a:lvl5pPr marL="1795029" indent="0">
              <a:buNone/>
              <a:defRPr sz="800"/>
            </a:lvl5pPr>
            <a:lvl6pPr marL="2243785" indent="0">
              <a:buNone/>
              <a:defRPr sz="800"/>
            </a:lvl6pPr>
            <a:lvl7pPr marL="2692542" indent="0">
              <a:buNone/>
              <a:defRPr sz="800"/>
            </a:lvl7pPr>
            <a:lvl8pPr marL="3141299" indent="0">
              <a:buNone/>
              <a:defRPr sz="800"/>
            </a:lvl8pPr>
            <a:lvl9pPr marL="359005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6" y="4800602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6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48757" indent="0">
              <a:buNone/>
              <a:defRPr sz="2800"/>
            </a:lvl2pPr>
            <a:lvl3pPr marL="897514" indent="0">
              <a:buNone/>
              <a:defRPr sz="2300"/>
            </a:lvl3pPr>
            <a:lvl4pPr marL="1346270" indent="0">
              <a:buNone/>
              <a:defRPr sz="2000"/>
            </a:lvl4pPr>
            <a:lvl5pPr marL="1795029" indent="0">
              <a:buNone/>
              <a:defRPr sz="2000"/>
            </a:lvl5pPr>
            <a:lvl6pPr marL="2243785" indent="0">
              <a:buNone/>
              <a:defRPr sz="2000"/>
            </a:lvl6pPr>
            <a:lvl7pPr marL="2692542" indent="0">
              <a:buNone/>
              <a:defRPr sz="2000"/>
            </a:lvl7pPr>
            <a:lvl8pPr marL="3141299" indent="0">
              <a:buNone/>
              <a:defRPr sz="2000"/>
            </a:lvl8pPr>
            <a:lvl9pPr marL="359005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6" y="5367340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48757" indent="0">
              <a:buNone/>
              <a:defRPr sz="1200"/>
            </a:lvl2pPr>
            <a:lvl3pPr marL="897514" indent="0">
              <a:buNone/>
              <a:defRPr sz="900"/>
            </a:lvl3pPr>
            <a:lvl4pPr marL="1346270" indent="0">
              <a:buNone/>
              <a:defRPr sz="800"/>
            </a:lvl4pPr>
            <a:lvl5pPr marL="1795029" indent="0">
              <a:buNone/>
              <a:defRPr sz="800"/>
            </a:lvl5pPr>
            <a:lvl6pPr marL="2243785" indent="0">
              <a:buNone/>
              <a:defRPr sz="800"/>
            </a:lvl6pPr>
            <a:lvl7pPr marL="2692542" indent="0">
              <a:buNone/>
              <a:defRPr sz="800"/>
            </a:lvl7pPr>
            <a:lvl8pPr marL="3141299" indent="0">
              <a:buNone/>
              <a:defRPr sz="800"/>
            </a:lvl8pPr>
            <a:lvl9pPr marL="359005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71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7"/>
            <a:ext cx="10945654" cy="1143000"/>
          </a:xfrm>
          <a:prstGeom prst="rect">
            <a:avLst/>
          </a:prstGeom>
        </p:spPr>
        <p:txBody>
          <a:bodyPr vert="horz" lIns="89752" tIns="44876" rIns="89752" bIns="448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0"/>
            <a:ext cx="10945654" cy="4525964"/>
          </a:xfrm>
          <a:prstGeom prst="rect">
            <a:avLst/>
          </a:prstGeom>
        </p:spPr>
        <p:txBody>
          <a:bodyPr vert="horz" lIns="89752" tIns="44876" rIns="89752" bIns="4487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3"/>
            <a:ext cx="2837762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3"/>
            <a:ext cx="3851249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3"/>
            <a:ext cx="2837762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673" name="Picture 1" descr="D:\KEL-ADM-DOSEN\A-PJJ-2019\Membuat-E-Modul-2019\LOGO-GAMBAR-PJJ\Logo-PJJ-PanjangOk-N01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520" y="12702"/>
            <a:ext cx="2184399" cy="395276"/>
          </a:xfrm>
          <a:prstGeom prst="rect">
            <a:avLst/>
          </a:prstGeom>
          <a:noFill/>
          <a:effectLst>
            <a:outerShdw blurRad="304800" dist="292100" dir="2100000" sx="104000" sy="104000" algn="ctr" rotWithShape="0">
              <a:schemeClr val="tx1"/>
            </a:outerShdw>
          </a:effectLst>
          <a:scene3d>
            <a:camera prst="orthographicFront"/>
            <a:lightRig rig="balanced" dir="t"/>
          </a:scene3d>
          <a:sp3d extrusionH="76200" prstMaterial="flat">
            <a:bevelT prst="slope"/>
            <a:extrusionClr>
              <a:srgbClr val="FFFF00"/>
            </a:extrusionClr>
          </a:sp3d>
        </p:spPr>
      </p:pic>
      <p:pic>
        <p:nvPicPr>
          <p:cNvPr id="28676" name="Picture 4" descr="D:\KEL-ADM-DOSEN\A-PJJ-2019\Membuat-E-Modul-2019\LOGO-GAMBAR-PJJ\Logo udinus-fik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47435" y="76201"/>
            <a:ext cx="838201" cy="838200"/>
          </a:xfrm>
          <a:prstGeom prst="rect">
            <a:avLst/>
          </a:prstGeom>
          <a:solidFill>
            <a:schemeClr val="tx1"/>
          </a:solidFill>
          <a:ln cmpd="dbl">
            <a:noFill/>
          </a:ln>
          <a:effectLst>
            <a:outerShdw blurRad="673100" dist="330200" dir="7680000" sx="158000" sy="158000" algn="t" rotWithShape="0">
              <a:srgbClr val="FFFF00">
                <a:alpha val="36000"/>
              </a:srgbClr>
            </a:outerShdw>
          </a:effectLst>
          <a:scene3d>
            <a:camera prst="orthographicFront"/>
            <a:lightRig rig="sunset" dir="t"/>
          </a:scene3d>
          <a:sp3d extrusionH="76200" contourW="12700" prstMaterial="dkEdge">
            <a:bevelT w="152400" h="50800" prst="softRound"/>
            <a:bevelB prst="slope"/>
            <a:extrusionClr>
              <a:schemeClr val="tx1"/>
            </a:extrusionClr>
            <a:contourClr>
              <a:schemeClr val="tx1"/>
            </a:contourClr>
          </a:sp3d>
        </p:spPr>
      </p:pic>
      <p:pic>
        <p:nvPicPr>
          <p:cNvPr id="28677" name="Picture 5" descr="D:\KEL-ADM-DOSEN\A-PJJ-2019\Membuat-E-Modul-2019\LOGO-GAMBAR-PJJ\LogoPJJ-Bulat-N01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719" y="5257800"/>
            <a:ext cx="1244600" cy="1524362"/>
          </a:xfrm>
          <a:prstGeom prst="rect">
            <a:avLst/>
          </a:prstGeom>
          <a:noFill/>
        </p:spPr>
      </p:pic>
      <p:pic>
        <p:nvPicPr>
          <p:cNvPr id="11" name="Picture 6" descr="E:\Back-Up-1 Okt-2019\20190827_060250-1-1.jpg"/>
          <p:cNvPicPr>
            <a:picLocks noChangeAspect="1" noChangeArrowheads="1"/>
          </p:cNvPicPr>
          <p:nvPr userDrawn="1"/>
        </p:nvPicPr>
        <p:blipFill>
          <a:blip r:embed="rId16" cstate="print">
            <a:lum bright="12000" contrast="50000"/>
          </a:blip>
          <a:srcRect/>
          <a:stretch>
            <a:fillRect/>
          </a:stretch>
        </p:blipFill>
        <p:spPr bwMode="auto">
          <a:xfrm>
            <a:off x="10094769" y="5905500"/>
            <a:ext cx="1602769" cy="952500"/>
          </a:xfrm>
          <a:prstGeom prst="rect">
            <a:avLst/>
          </a:prstGeom>
          <a:ln>
            <a:noFill/>
          </a:ln>
          <a:effectLst>
            <a:outerShdw blurRad="1244600" sx="64000" sy="64000" algn="ctr">
              <a:schemeClr val="tx1">
                <a:alpha val="2000"/>
              </a:schemeClr>
            </a:outerShdw>
            <a:softEdge rad="112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2700">
            <a:bevelT w="82550" h="44450" prst="angle"/>
            <a:bevelB w="82550" h="44450" prst="angle"/>
            <a:extrusionClr>
              <a:schemeClr val="tx1"/>
            </a:extrusionClr>
            <a:contourClr>
              <a:schemeClr val="accent3"/>
            </a:contourClr>
          </a:sp3d>
        </p:spPr>
      </p:pic>
      <p:pic>
        <p:nvPicPr>
          <p:cNvPr id="17" name="Picture 8" descr="D:\KEL-ADM-DOSEN\A-PJJ-2019\Membuat-E-Modul-2019\LOGO-GAMBAR-PJJ\ddaun.jp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 rot="1527490">
            <a:off x="11108471" y="5364495"/>
            <a:ext cx="1625753" cy="1604748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2060"/>
            </a:outerShdw>
            <a:softEdge rad="31750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97514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568" indent="-336568" algn="l" defTabSz="89751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9230" indent="-280473" algn="l" defTabSz="89751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1892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70650" indent="-224378" algn="l" defTabSz="89751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9407" indent="-224378" algn="l" defTabSz="89751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164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16920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65677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14434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757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7514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270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5029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785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2542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1299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90056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76055" y="2562408"/>
            <a:ext cx="5638800" cy="106182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PJJ-A11-CF 1234</a:t>
            </a:r>
            <a:b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1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Konsep</a:t>
            </a:r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Basis Data</a:t>
            </a:r>
            <a:b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(3 SKS)</a:t>
            </a:r>
            <a:endParaRPr lang="id-ID" sz="2100" dirty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661319" y="1653664"/>
            <a:ext cx="8381999" cy="683825"/>
          </a:xfrm>
          <a:prstGeom prst="rect">
            <a:avLst/>
          </a:prstGeom>
          <a:ln>
            <a:noFill/>
            <a:prstDash val="solid"/>
          </a:ln>
        </p:spPr>
        <p:txBody>
          <a:bodyPr vert="horz" lIns="89752" tIns="44876" rIns="89752" bIns="44876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Lucida Sans Unicode" pitchFamily="34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id-ID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Lucida Sans Unicode" pitchFamily="34" charset="0"/>
              </a:rPr>
              <a:t>Arsitektur Sistem Basis Data</a:t>
            </a:r>
            <a:endParaRPr lang="en-US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Lucida Sans Unicode" pitchFamily="34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</a:p>
        </p:txBody>
      </p:sp>
      <p:sp>
        <p:nvSpPr>
          <p:cNvPr id="14" name="Flowchart: Extract 13"/>
          <p:cNvSpPr/>
          <p:nvPr/>
        </p:nvSpPr>
        <p:spPr>
          <a:xfrm>
            <a:off x="4953839" y="236524"/>
            <a:ext cx="1752600" cy="1211276"/>
          </a:xfrm>
          <a:prstGeom prst="flowChartExtract">
            <a:avLst/>
          </a:prstGeom>
          <a:solidFill>
            <a:schemeClr val="accent3"/>
          </a:solidFill>
          <a:ln>
            <a:noFill/>
          </a:ln>
          <a:effectLst>
            <a:outerShdw blurRad="622300" dist="139700" dir="5400000" algn="ctr" rotWithShape="0">
              <a:srgbClr val="002060">
                <a:alpha val="90000"/>
              </a:srgbClr>
            </a:outerShdw>
          </a:effectLst>
          <a:scene3d>
            <a:camera prst="orthographicFront"/>
            <a:lightRig rig="threePt" dir="t"/>
          </a:scene3d>
          <a:sp3d contourW="12700">
            <a:bevelT prst="convex"/>
            <a:contourClr>
              <a:srgbClr val="00CC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14.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518" y="1643063"/>
            <a:ext cx="10578227" cy="4525962"/>
          </a:xfrm>
        </p:spPr>
        <p:txBody>
          <a:bodyPr/>
          <a:lstStyle/>
          <a:p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Memiliki lebih banyak disk dan memori, banyak CPU serta banyak pengguna sistem operasi. Sistem melayani banyak pengguna yang dihubungkan ke sistem melalui terminal.</a:t>
            </a:r>
          </a:p>
          <a:p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Biasanya disebut dengan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server system.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80" y="353132"/>
            <a:ext cx="10945654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b="1" dirty="0" smtClean="0">
                <a:latin typeface="Book Antiqua" pitchFamily="18" charset="0"/>
              </a:rPr>
              <a:t>Sistem Terpusat (</a:t>
            </a:r>
            <a:r>
              <a:rPr lang="id-ID" b="1" i="1" dirty="0" smtClean="0">
                <a:latin typeface="Book Antiqua" pitchFamily="18" charset="0"/>
              </a:rPr>
              <a:t>Multi-user system</a:t>
            </a:r>
            <a:r>
              <a:rPr lang="id-ID" b="1" dirty="0" smtClean="0">
                <a:latin typeface="Book Antiqua" pitchFamily="18" charset="0"/>
              </a:rPr>
              <a:t>)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222A09-CB75-4B41-A76D-971CB1A82077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0086" y="2714625"/>
            <a:ext cx="10945654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 </a:t>
            </a:r>
            <a:r>
              <a:rPr lang="id-ID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Client-Server</a:t>
            </a:r>
            <a:endParaRPr lang="en-US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2D400B-4EDF-44DD-BF7A-B6C7A8600500}" type="slidenum">
              <a:rPr lang="en-US" b="1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/>
          <a:lstStyle/>
          <a:p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Pada arsitektur client-server, PC menggantikan terminal yang dihubungkan ke sistem terpusat.</a:t>
            </a:r>
          </a:p>
          <a:p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PC dianggap mempunyai kemampuan sebagai antarmuka pengguna yang sering ditangani langsung oleh sistem terpusat.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571500"/>
            <a:ext cx="10945654" cy="1143000"/>
          </a:xfrm>
        </p:spPr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 Client-Server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690911-9F59-4A1B-8995-AF1FA49EFAAC}" type="slidenum">
              <a:rPr lang="en-US" b="1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/>
          <a:lstStyle/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Sistem server melayani permintaan dari sistem client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571500"/>
            <a:ext cx="10945654" cy="1143000"/>
          </a:xfrm>
        </p:spPr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 Client-Server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29B1E4-292C-4C00-871D-A40FFE763D12}" type="slidenum">
              <a:rPr lang="en-US" b="1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2051" name="Picture 3" descr="C:\Users\sals7\Desktop\client-ser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5217" y="2000251"/>
            <a:ext cx="9148826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Fungsi basis data dapat dibagi menjadi dua bagian :</a:t>
            </a:r>
          </a:p>
          <a:p>
            <a:pPr marL="444500" indent="-266700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Back end</a:t>
            </a:r>
          </a:p>
          <a:p>
            <a:pPr marL="4445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Mengatur struktur akses evaluasi dan optimasi query, kontrol konkurensi dan pemulihan</a:t>
            </a:r>
          </a:p>
          <a:p>
            <a:pPr marL="44450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d-ID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444500" indent="-266700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Front end</a:t>
            </a:r>
          </a:p>
          <a:p>
            <a:pPr marL="444500" indent="127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Terdiri atas tool-tool seperti fasilitas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form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report-writers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 dan tampilan antarmuka.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571500"/>
            <a:ext cx="10945654" cy="1143000"/>
          </a:xfrm>
        </p:spPr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 Client-Server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E465F3-6972-4248-9C61-578BCFA164A3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571500"/>
            <a:ext cx="10945654" cy="1143000"/>
          </a:xfrm>
        </p:spPr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 Client-Server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0C6339-7066-4594-A384-F173AAA5E077}" type="slidenum">
              <a:rPr lang="en-US" b="1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3074" name="Picture 2" descr="C:\Users\sals7\Desktop\client-server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5303" y="1857376"/>
            <a:ext cx="8568184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 rtlCol="0">
            <a:normAutofit lnSpcReduction="10000"/>
          </a:bodyPr>
          <a:lstStyle/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Pada sistem basis data generasi awal pengembang perangkat lunak yang sama harus menyediakan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front end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 dan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back end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.</a:t>
            </a:r>
          </a:p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Standar semacam ODBC (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Open Data Base Connectivity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) dan JDBC (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Java Data Base Connectivity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) dibuat untuk menghubungkan client dengan server.</a:t>
            </a:r>
          </a:p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Setiap client yang menggunakan ODBC atau JDBC dapat berhubungan dengan sembarang server yang menyediakannya.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571500"/>
            <a:ext cx="10945654" cy="1143000"/>
          </a:xfrm>
        </p:spPr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 Client-Server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8049E1-694A-4C0B-8520-CCF3EE5736A1}" type="slidenum">
              <a:rPr lang="en-US" b="1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0086" y="2714625"/>
            <a:ext cx="10945654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 Server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1CAFBC-70FD-4DE9-A8A2-ECBA1D74F89B}" type="slidenum"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/>
          <a:lstStyle/>
          <a:p>
            <a:pPr marL="355600" indent="-355600">
              <a:buFont typeface="Arial" pitchFamily="34" charset="0"/>
              <a:buNone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Sistem server dapat dikelompokkan menjadi :</a:t>
            </a:r>
          </a:p>
          <a:p>
            <a:pPr marL="355600" indent="-355600"/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Sistem server transaksi (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Transaction Servers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)</a:t>
            </a:r>
          </a:p>
          <a:p>
            <a:pPr marL="355600" indent="-355600"/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Sistem server data (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Data Servers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571500"/>
            <a:ext cx="10945654" cy="1143000"/>
          </a:xfrm>
        </p:spPr>
        <p:txBody>
          <a:bodyPr/>
          <a:lstStyle/>
          <a:p>
            <a:r>
              <a:rPr lang="id-ID" b="1" dirty="0" smtClean="0">
                <a:latin typeface="Book Antiqua" pitchFamily="18" charset="0"/>
              </a:rPr>
              <a:t>Sistem Server</a:t>
            </a:r>
            <a:endParaRPr lang="en-US" b="1" dirty="0" smtClean="0">
              <a:latin typeface="Book Antiqua" pitchFamily="18" charset="0"/>
            </a:endParaRP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AFCFF2-6B7F-46A2-9FAA-52EF60F44B3B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 rtlCol="0">
            <a:normAutofit/>
          </a:bodyPr>
          <a:lstStyle/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Disebut juga sistem server query (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query server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)</a:t>
            </a:r>
          </a:p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Menyediakan antarmuka dimana dengan antar muka tersebut client mengirimkan transaksi ke sistem server dimana transaksi tersebut dieksekusi dan hasilnya dikirim kembali ke client yang berwenang untuk menampilkan data.</a:t>
            </a:r>
          </a:p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Permintaan bisa dilakukan dengan SQL atau melalui antarmuka program aplikasi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189356"/>
            <a:ext cx="10945654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b="1" dirty="0" smtClean="0">
                <a:latin typeface="Book Antiqua" pitchFamily="18" charset="0"/>
              </a:rPr>
              <a:t>Sistem Server (</a:t>
            </a:r>
            <a:r>
              <a:rPr lang="id-ID" b="1" i="1" dirty="0" smtClean="0">
                <a:latin typeface="Book Antiqua" pitchFamily="18" charset="0"/>
              </a:rPr>
              <a:t>Transaction Servers</a:t>
            </a:r>
            <a:r>
              <a:rPr lang="id-ID" b="1" dirty="0" smtClean="0">
                <a:latin typeface="Book Antiqua" pitchFamily="18" charset="0"/>
              </a:rPr>
              <a:t>)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3F6991-FD78-4C3A-AE43-F184932715D4}" type="slidenum">
              <a:rPr lang="en-US" b="1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064" y="176280"/>
            <a:ext cx="7772400" cy="1104900"/>
          </a:xfrm>
          <a:noFill/>
        </p:spPr>
        <p:txBody>
          <a:bodyPr lIns="90485" tIns="44449" rIns="90485" bIns="44449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Pokok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Bahasan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726464" y="1338616"/>
            <a:ext cx="8382000" cy="4800600"/>
          </a:xfrm>
          <a:prstGeom prst="rect">
            <a:avLst/>
          </a:prstGeom>
          <a:noFill/>
        </p:spPr>
        <p:txBody>
          <a:bodyPr vert="horz" lIns="90485" tIns="44449" rIns="90485" bIns="44449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Apa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termasuk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bahasa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SQL?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Apa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SQL/1999?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Bagaimana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queries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disajikan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SQL?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Bagaimana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makna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query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dinyatakan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standar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SQL?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Bagaimana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SQL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menjadikan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aljabar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kalkulus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relasional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sebagai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dasar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memperluas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keduanya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?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Apa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dimaksud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“grouping”? Dan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bagaimana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ia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operasi-operasi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aggregasi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?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Apa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dimaksud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“nested queries”?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Apa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dimaksud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null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values ?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Bagaimana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queries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utk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menuliskan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integrity constraints yang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komplek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?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Apa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dimaksud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triggers,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mengapa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triggers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berguna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? Dan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bagaimana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kaitan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triggers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integrity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constarints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/>
          <a:lstStyle/>
          <a:p>
            <a:pPr marL="355600" indent="-355600"/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Sistem server transaksi terdiri atas banyak proses yang mengakses data pada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shared memory.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580" y="11932"/>
            <a:ext cx="10945654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 Server (</a:t>
            </a:r>
            <a:r>
              <a:rPr lang="id-I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Transaction Servers</a:t>
            </a: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6A88FF3-FACB-4341-AE1B-498DBD88B1EF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060" y="39228"/>
            <a:ext cx="10945654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 Server (</a:t>
            </a:r>
            <a:r>
              <a:rPr lang="id-I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Transaction Servers</a:t>
            </a: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998EE4-A309-424F-B788-8B12F0A1F281}" type="slidenum">
              <a:rPr lang="en-US" b="1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4098" name="Picture 2" descr="C:\Users\sals7\Desktop\server transaks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5475" y="1571626"/>
            <a:ext cx="5510833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Proses yang membentuk bagian sistem basis data adalah :</a:t>
            </a:r>
          </a:p>
          <a:p>
            <a:pPr marL="355600" indent="-355600" fontAlgn="auto">
              <a:spcAft>
                <a:spcPts val="0"/>
              </a:spcAft>
              <a:defRPr/>
            </a:pPr>
            <a:r>
              <a:rPr lang="id-ID" b="1" dirty="0" smtClean="0">
                <a:solidFill>
                  <a:srgbClr val="00682F"/>
                </a:solidFill>
                <a:latin typeface="Book Antiqua" pitchFamily="18" charset="0"/>
              </a:rPr>
              <a:t>Server Process</a:t>
            </a:r>
          </a:p>
          <a:p>
            <a:pPr marL="3556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	Merupakan proses yang menerima query dari pengguna, mengeksekusi nya dan mengirimkan hasilnya.</a:t>
            </a:r>
          </a:p>
          <a:p>
            <a:pPr marL="355600" indent="-355600" fontAlgn="auto">
              <a:spcAft>
                <a:spcPts val="0"/>
              </a:spcAft>
              <a:defRPr/>
            </a:pPr>
            <a:r>
              <a:rPr lang="id-ID" b="1" dirty="0" smtClean="0">
                <a:solidFill>
                  <a:srgbClr val="00682F"/>
                </a:solidFill>
                <a:latin typeface="Book Antiqua" pitchFamily="18" charset="0"/>
              </a:rPr>
              <a:t>Log Manager Process</a:t>
            </a:r>
          </a:p>
          <a:p>
            <a:pPr marL="3556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	Menerapkan fungsi pengaturan penguncian yang termasuk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lock grant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lock release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 dan pendeteksian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deadlock.</a:t>
            </a:r>
          </a:p>
          <a:p>
            <a:pPr marL="3556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d-ID" dirty="0" smtClean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339484"/>
            <a:ext cx="10945654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 Server (</a:t>
            </a:r>
            <a:r>
              <a:rPr lang="id-I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Transaction Servers</a:t>
            </a:r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977679-ABE6-468D-8997-95D360DDFB7D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18" y="1643063"/>
            <a:ext cx="10654427" cy="4525962"/>
          </a:xfrm>
        </p:spPr>
        <p:txBody>
          <a:bodyPr rtlCol="0">
            <a:normAutofit lnSpcReduction="10000"/>
          </a:bodyPr>
          <a:lstStyle/>
          <a:p>
            <a:pPr marL="355600" indent="-355600" fontAlgn="auto">
              <a:spcAft>
                <a:spcPts val="0"/>
              </a:spcAft>
              <a:defRPr/>
            </a:pPr>
            <a:r>
              <a:rPr lang="id-ID" b="1" dirty="0" smtClean="0">
                <a:solidFill>
                  <a:srgbClr val="00682F"/>
                </a:solidFill>
                <a:latin typeface="Book Antiqua" pitchFamily="18" charset="0"/>
              </a:rPr>
              <a:t>Database Writer Process</a:t>
            </a:r>
          </a:p>
          <a:p>
            <a:pPr marL="3556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	Proses yang mengirimkan block buffer yang sudah dimodifikasi kembali ke disk secara terus-menerus.</a:t>
            </a:r>
          </a:p>
          <a:p>
            <a:pPr marL="355600" indent="-355600" fontAlgn="auto">
              <a:spcAft>
                <a:spcPts val="0"/>
              </a:spcAft>
              <a:defRPr/>
            </a:pPr>
            <a:r>
              <a:rPr lang="id-ID" b="1" dirty="0" smtClean="0">
                <a:solidFill>
                  <a:srgbClr val="00682F"/>
                </a:solidFill>
                <a:latin typeface="Book Antiqua" pitchFamily="18" charset="0"/>
              </a:rPr>
              <a:t>Log Writer Process</a:t>
            </a:r>
          </a:p>
          <a:p>
            <a:pPr marL="3556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	Proses mengirimkan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log record 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dari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log record buffer 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ke penyimpanan yang lebih stabil. Proses server menambahkan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log record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 ke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log record buffer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 dalam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shared memory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, dan jika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log record 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dibutuhkan mereka meminta log writer process untuk mengirimkan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log record.</a:t>
            </a:r>
          </a:p>
          <a:p>
            <a:pPr marL="3556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d-ID" dirty="0" smtClean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148412"/>
            <a:ext cx="10945654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b="1" dirty="0" smtClean="0">
                <a:latin typeface="Book Antiqua" pitchFamily="18" charset="0"/>
              </a:rPr>
              <a:t>Sistem Server (</a:t>
            </a:r>
            <a:r>
              <a:rPr lang="id-ID" b="1" i="1" dirty="0" smtClean="0">
                <a:latin typeface="Book Antiqua" pitchFamily="18" charset="0"/>
              </a:rPr>
              <a:t>Transaction Servers</a:t>
            </a:r>
            <a:r>
              <a:rPr lang="id-ID" b="1" dirty="0" smtClean="0">
                <a:latin typeface="Book Antiqua" pitchFamily="18" charset="0"/>
              </a:rPr>
              <a:t>)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1697A0-06B5-41D7-8180-820F13859D9E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/>
          <a:lstStyle/>
          <a:p>
            <a:pPr marL="355600" indent="-355600" algn="just"/>
            <a:r>
              <a:rPr lang="id-ID" b="1" dirty="0" smtClean="0">
                <a:solidFill>
                  <a:srgbClr val="00682F"/>
                </a:solidFill>
                <a:latin typeface="Book Antiqua" pitchFamily="18" charset="0"/>
              </a:rPr>
              <a:t>Checkpoint Process</a:t>
            </a:r>
          </a:p>
          <a:p>
            <a:pPr marL="355600" indent="-355600" algn="just">
              <a:buFont typeface="Arial" pitchFamily="34" charset="0"/>
              <a:buNone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	Proses melakukan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checkpoint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 secara teratur.</a:t>
            </a:r>
          </a:p>
          <a:p>
            <a:pPr marL="355600" indent="-355600" algn="just"/>
            <a:r>
              <a:rPr lang="id-ID" b="1" dirty="0" smtClean="0">
                <a:solidFill>
                  <a:srgbClr val="00682F"/>
                </a:solidFill>
                <a:latin typeface="Book Antiqua" pitchFamily="18" charset="0"/>
              </a:rPr>
              <a:t>Monitor Process</a:t>
            </a:r>
          </a:p>
          <a:p>
            <a:pPr marL="355600" indent="-355600" algn="just">
              <a:buFont typeface="Arial" pitchFamily="34" charset="0"/>
              <a:buNone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	Memonitor proses lain, jika ada yang gagal maka akan melakukan aksi pemulihan untuk proses seperti membatalkan transaksi yang sedang dieksekusi oleh proses yang gagal, lalu mengulang proses.</a:t>
            </a:r>
            <a:endParaRPr lang="id-ID" i="1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355600" indent="-355600" algn="just">
              <a:buFont typeface="Arial" pitchFamily="34" charset="0"/>
              <a:buNone/>
            </a:pPr>
            <a:endParaRPr lang="id-ID" dirty="0" smtClean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312188"/>
            <a:ext cx="10945654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b="1" dirty="0" smtClean="0">
                <a:latin typeface="Book Antiqua" pitchFamily="18" charset="0"/>
              </a:rPr>
              <a:t>Sistem Server (</a:t>
            </a:r>
            <a:r>
              <a:rPr lang="id-ID" b="1" i="1" dirty="0" smtClean="0">
                <a:latin typeface="Book Antiqua" pitchFamily="18" charset="0"/>
              </a:rPr>
              <a:t>Transaction Servers</a:t>
            </a:r>
            <a:r>
              <a:rPr lang="id-ID" b="1" dirty="0" smtClean="0">
                <a:latin typeface="Book Antiqua" pitchFamily="18" charset="0"/>
              </a:rPr>
              <a:t>)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3D5D3C-893A-4138-8112-CB1039345752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438343"/>
            <a:ext cx="10945654" cy="4525962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3000" dirty="0" smtClean="0">
                <a:solidFill>
                  <a:srgbClr val="00682F"/>
                </a:solidFill>
                <a:latin typeface="Book Antiqua" pitchFamily="18" charset="0"/>
              </a:rPr>
              <a:t>Shared memory mengandung seluruh data bersama seperti :</a:t>
            </a:r>
          </a:p>
          <a:p>
            <a:pPr marL="355600" indent="-355600" fontAlgn="auto">
              <a:spcAft>
                <a:spcPts val="0"/>
              </a:spcAft>
              <a:defRPr/>
            </a:pPr>
            <a:r>
              <a:rPr lang="id-ID" sz="3000" dirty="0" smtClean="0">
                <a:solidFill>
                  <a:srgbClr val="00682F"/>
                </a:solidFill>
                <a:latin typeface="Book Antiqua" pitchFamily="18" charset="0"/>
              </a:rPr>
              <a:t>Buffer Pool</a:t>
            </a:r>
          </a:p>
          <a:p>
            <a:pPr marL="355600" indent="-355600" fontAlgn="auto">
              <a:spcAft>
                <a:spcPts val="0"/>
              </a:spcAft>
              <a:defRPr/>
            </a:pPr>
            <a:r>
              <a:rPr lang="id-ID" sz="3000" dirty="0" smtClean="0">
                <a:solidFill>
                  <a:srgbClr val="00682F"/>
                </a:solidFill>
                <a:latin typeface="Book Antiqua" pitchFamily="18" charset="0"/>
              </a:rPr>
              <a:t>Lock Table</a:t>
            </a:r>
          </a:p>
          <a:p>
            <a:pPr marL="355600" indent="-355600" fontAlgn="auto">
              <a:spcAft>
                <a:spcPts val="0"/>
              </a:spcAft>
              <a:defRPr/>
            </a:pPr>
            <a:r>
              <a:rPr lang="id-ID" sz="3000" dirty="0" smtClean="0">
                <a:solidFill>
                  <a:srgbClr val="00682F"/>
                </a:solidFill>
                <a:latin typeface="Book Antiqua" pitchFamily="18" charset="0"/>
              </a:rPr>
              <a:t>Log buffer, yang mengandung log record yang menunggu untuk dikirimkan ke log pada penyimpanan yang lebih stabil.</a:t>
            </a:r>
          </a:p>
          <a:p>
            <a:pPr marL="355600" indent="-355600" fontAlgn="auto">
              <a:spcAft>
                <a:spcPts val="0"/>
              </a:spcAft>
              <a:defRPr/>
            </a:pPr>
            <a:r>
              <a:rPr lang="id-ID" sz="3000" dirty="0" smtClean="0">
                <a:solidFill>
                  <a:srgbClr val="00682F"/>
                </a:solidFill>
                <a:latin typeface="Book Antiqua" pitchFamily="18" charset="0"/>
              </a:rPr>
              <a:t>Query Plan Cache, yang dapat digunakan kembali jika query yang sama dikirimkan kembali.</a:t>
            </a:r>
          </a:p>
          <a:p>
            <a:pPr marL="3556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d-ID" sz="3000" dirty="0" smtClean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366780"/>
            <a:ext cx="10945654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b="1" dirty="0" smtClean="0">
                <a:latin typeface="Book Antiqua" pitchFamily="18" charset="0"/>
              </a:rPr>
              <a:t>Sistem Server (</a:t>
            </a:r>
            <a:r>
              <a:rPr lang="id-ID" b="1" i="1" dirty="0" smtClean="0">
                <a:latin typeface="Book Antiqua" pitchFamily="18" charset="0"/>
              </a:rPr>
              <a:t>Transaction Servers</a:t>
            </a:r>
            <a:r>
              <a:rPr lang="id-ID" b="1" dirty="0" smtClean="0">
                <a:latin typeface="Book Antiqua" pitchFamily="18" charset="0"/>
              </a:rPr>
              <a:t>)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22465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23613C-8D01-418A-B65E-D814C2470C50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547527"/>
            <a:ext cx="10945654" cy="4525962"/>
          </a:xfrm>
        </p:spPr>
        <p:txBody>
          <a:bodyPr rtlCol="0">
            <a:normAutofit/>
          </a:bodyPr>
          <a:lstStyle/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Digunakan pada LAN dimana ada hubungan kecepatan tinggi antara client dan server.</a:t>
            </a:r>
          </a:p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Komputer server bisa mengirimkan data ke komputer client agar melakukan semua pemrosesan pada komputer client, lalu mengirimkan datanya kembali ke komputer server.</a:t>
            </a:r>
          </a:p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Digunakan pada sistem basis data berorientasi objek.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475964"/>
            <a:ext cx="10945654" cy="1143000"/>
          </a:xfrm>
        </p:spPr>
        <p:txBody>
          <a:bodyPr/>
          <a:lstStyle/>
          <a:p>
            <a:r>
              <a:rPr lang="id-ID" b="1" dirty="0" smtClean="0">
                <a:latin typeface="Book Antiqua" pitchFamily="18" charset="0"/>
              </a:rPr>
              <a:t>Sistem Server (</a:t>
            </a:r>
            <a:r>
              <a:rPr lang="id-ID" b="1" i="1" dirty="0" smtClean="0">
                <a:latin typeface="Book Antiqua" pitchFamily="18" charset="0"/>
              </a:rPr>
              <a:t>Data Servers</a:t>
            </a:r>
            <a:r>
              <a:rPr lang="id-ID" b="1" dirty="0" smtClean="0">
                <a:latin typeface="Book Antiqua" pitchFamily="18" charset="0"/>
              </a:rPr>
              <a:t>)</a:t>
            </a:r>
            <a:endParaRPr lang="en-US" b="1" dirty="0" smtClean="0">
              <a:latin typeface="Book Antiqua" pitchFamily="18" charset="0"/>
            </a:endParaRP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333840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7AFD76-96BF-4EC0-B510-8B3A0EAD8129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08092" y="655638"/>
            <a:ext cx="10438911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endParaRPr lang="id-ID" sz="2600">
              <a:latin typeface="Addled"/>
              <a:sym typeface="Wingdings 3" pitchFamily="18" charset="2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id-ID" sz="3800">
              <a:latin typeface="Addled"/>
              <a:sym typeface="Wingdings 3" pitchFamily="18" charset="2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id-ID" sz="3800">
                <a:latin typeface="Segoe Print" pitchFamily="2" charset="0"/>
                <a:sym typeface="Wingdings 3" pitchFamily="18" charset="2"/>
              </a:rPr>
              <a:t>Any Question?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id-ID" sz="2800">
                <a:latin typeface="Calibri" pitchFamily="34" charset="0"/>
                <a:sym typeface="Wingdings 3" pitchFamily="18" charset="2"/>
              </a:rPr>
              <a:t> </a:t>
            </a:r>
            <a:endParaRPr lang="id-ID" sz="1600">
              <a:latin typeface="Addled"/>
              <a:sym typeface="Wingdings 3" pitchFamily="18" charset="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endParaRPr lang="id-ID" sz="1600">
              <a:latin typeface="Addled"/>
              <a:sym typeface="Wingdings 3" pitchFamily="18" charset="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endParaRPr lang="id-ID" sz="2800" b="1">
              <a:latin typeface="Calibri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GB" sz="2800">
              <a:latin typeface="Calibri" pitchFamily="34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3AD336-A70A-44B4-A6E0-EFF45FA3FF93}" type="slidenum">
              <a:rPr lang="en-US" b="1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0086" y="2714625"/>
            <a:ext cx="10945654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 Terdistribusi</a:t>
            </a:r>
            <a:br>
              <a:rPr lang="id-ID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r>
              <a:rPr lang="id-ID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id-ID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Distributed System</a:t>
            </a:r>
            <a:r>
              <a:rPr lang="id-ID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224CF8-578E-49D1-BFF5-4D4A0867BFD8}" type="slidenum">
              <a:rPr lang="en-US" b="1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 rtlCol="0">
            <a:normAutofit lnSpcReduction="10000"/>
          </a:bodyPr>
          <a:lstStyle/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Sekumpulan data yang </a:t>
            </a:r>
            <a:r>
              <a:rPr lang="id-ID" b="1" dirty="0" smtClean="0">
                <a:solidFill>
                  <a:srgbClr val="00682F"/>
                </a:solidFill>
                <a:latin typeface="Book Antiqua" pitchFamily="18" charset="0"/>
              </a:rPr>
              <a:t>secara logis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 adalah milik satu sistem yang sama, tetapi </a:t>
            </a:r>
            <a:r>
              <a:rPr lang="id-ID" b="1" dirty="0" smtClean="0">
                <a:solidFill>
                  <a:srgbClr val="00682F"/>
                </a:solidFill>
                <a:latin typeface="Book Antiqua" pitchFamily="18" charset="0"/>
              </a:rPr>
              <a:t>secara fisik 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tersebar pada beberapa tempat di jaringan.</a:t>
            </a:r>
          </a:p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Basidata disimpan pada beberapa komputer.</a:t>
            </a:r>
          </a:p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Komputer pada sistem terdistribusi berkomunikasi satu sama lain.</a:t>
            </a:r>
          </a:p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Tidak berbagi memori atau disk.</a:t>
            </a:r>
          </a:p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Komputer pada sistem terdistribusi disebut sebagai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site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 atau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node.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98540"/>
            <a:ext cx="10945654" cy="1143000"/>
          </a:xfrm>
        </p:spPr>
        <p:txBody>
          <a:bodyPr/>
          <a:lstStyle/>
          <a:p>
            <a:r>
              <a:rPr lang="id-ID" b="1" dirty="0" smtClean="0">
                <a:latin typeface="Book Antiqua" pitchFamily="18" charset="0"/>
              </a:rPr>
              <a:t>Sistem Terdistribusi</a:t>
            </a:r>
            <a:endParaRPr lang="en-US" b="1" dirty="0" smtClean="0">
              <a:latin typeface="Book Antiqua" pitchFamily="18" charset="0"/>
            </a:endParaRP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8980DA-A379-42C6-A75C-F897C10ACB4F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516" y="1643063"/>
            <a:ext cx="10945654" cy="4525962"/>
          </a:xfrm>
        </p:spPr>
        <p:txBody>
          <a:bodyPr/>
          <a:lstStyle/>
          <a:p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Sistem Terpusat (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Centralized System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)</a:t>
            </a:r>
          </a:p>
          <a:p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Sistem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Client-Server</a:t>
            </a:r>
          </a:p>
          <a:p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Sistem Server</a:t>
            </a:r>
          </a:p>
          <a:p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Sistem Terdistribusi (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Distributed System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03004"/>
            <a:ext cx="10945654" cy="1143000"/>
          </a:xfrm>
        </p:spPr>
        <p:txBody>
          <a:bodyPr>
            <a:normAutofit/>
          </a:bodyPr>
          <a:lstStyle/>
          <a:p>
            <a:r>
              <a:rPr lang="id-ID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Arsitektur Sistem Basis Data</a:t>
            </a:r>
            <a:endParaRPr lang="en-US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5C1D4A-1BEB-4185-A4B0-09C81290A5C1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571500"/>
            <a:ext cx="10945654" cy="1143000"/>
          </a:xfrm>
        </p:spPr>
        <p:txBody>
          <a:bodyPr/>
          <a:lstStyle/>
          <a:p>
            <a:r>
              <a:rPr lang="id-ID" b="1" dirty="0" smtClean="0">
                <a:latin typeface="Book Antiqua" pitchFamily="18" charset="0"/>
              </a:rPr>
              <a:t>Sistem Terdistribusi</a:t>
            </a:r>
            <a:endParaRPr lang="en-US" b="1" dirty="0" smtClean="0">
              <a:latin typeface="Book Antiqua" pitchFamily="18" charset="0"/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5C8477-4C9B-4458-9823-90C3192F3B2D}" type="slidenum">
              <a:rPr lang="en-US" b="1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5122" name="Picture 2" descr="C:\Users\sals7\Desktop\sistem terdistribus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246" y="1736726"/>
            <a:ext cx="8456277" cy="404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/>
          <a:lstStyle/>
          <a:p>
            <a:pPr marL="355600" indent="-355600"/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Sistem basis data terdistribusi berisi sekumpulan site di mana tiap-tiap site dapat berpartisipasi dalam pengeksekusian transaksi yang mengakses data pada satu atau beberapa site.</a:t>
            </a:r>
          </a:p>
          <a:p>
            <a:pPr marL="355600" indent="-355600" algn="just"/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Sistem basis data terdistribusi sering terpisah secara geografis.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1244"/>
            <a:ext cx="10945654" cy="1143000"/>
          </a:xfrm>
        </p:spPr>
        <p:txBody>
          <a:bodyPr/>
          <a:lstStyle/>
          <a:p>
            <a:r>
              <a:rPr lang="id-ID" b="1" dirty="0" smtClean="0">
                <a:latin typeface="Book Antiqua" pitchFamily="18" charset="0"/>
              </a:rPr>
              <a:t>Sistem Terdistribusi</a:t>
            </a:r>
            <a:endParaRPr lang="en-US" b="1" dirty="0" smtClean="0">
              <a:latin typeface="Book Antiqua" pitchFamily="18" charset="0"/>
            </a:endParaRP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6821B2-0235-457B-8388-2DAF368E3CA9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 rtlCol="0">
            <a:normAutofit/>
          </a:bodyPr>
          <a:lstStyle/>
          <a:p>
            <a:pPr marL="355600" indent="-35560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Jenis transaksi dalam sistem terdistribusi :</a:t>
            </a:r>
          </a:p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Transaksi lokal</a:t>
            </a:r>
          </a:p>
          <a:p>
            <a:pPr marL="355600" indent="-35560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	Transaksi yang hanya mengakses data hanya dari site dimana transaksi dilakukan.</a:t>
            </a:r>
          </a:p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Transaksi global</a:t>
            </a:r>
          </a:p>
          <a:p>
            <a:pPr marL="355600" indent="-35560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	Transaksi yang mengakses data pada beberapa site yang berbeda.</a:t>
            </a:r>
          </a:p>
          <a:p>
            <a:pPr marL="8128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d-ID" dirty="0" smtClean="0">
              <a:latin typeface="Book Antiqu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571500"/>
            <a:ext cx="10945654" cy="1143000"/>
          </a:xfrm>
        </p:spPr>
        <p:txBody>
          <a:bodyPr/>
          <a:lstStyle/>
          <a:p>
            <a:r>
              <a:rPr lang="id-ID" b="1" dirty="0" smtClean="0">
                <a:latin typeface="Book Antiqua" pitchFamily="18" charset="0"/>
              </a:rPr>
              <a:t>Sistem Terdistribusi</a:t>
            </a:r>
            <a:endParaRPr lang="en-US" b="1" dirty="0" smtClean="0">
              <a:latin typeface="Book Antiqua" pitchFamily="18" charset="0"/>
            </a:endParaRP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B340DB-5B22-47F1-A5B2-B69E1A3F8D6F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 rtlCol="0">
            <a:normAutofit fontScale="92500" lnSpcReduction="10000"/>
          </a:bodyPr>
          <a:lstStyle/>
          <a:p>
            <a:pPr marL="3556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Alasan membuat sistem terdistribusi :</a:t>
            </a:r>
          </a:p>
          <a:p>
            <a:pPr marL="355600" indent="-355600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Data bersama</a:t>
            </a:r>
          </a:p>
          <a:p>
            <a:pPr marL="3556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	Pengguna pada satu site bisa menggunakan data pada site yang lain. Misal nya pada sistem perbankan, dimana masing-masing cabang menyimpan data yang berhubungan dengan cabang tersebut.</a:t>
            </a:r>
          </a:p>
          <a:p>
            <a:pPr marL="355600" indent="-355600" fontAlgn="auto">
              <a:spcAft>
                <a:spcPts val="0"/>
              </a:spcAft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Ketersediaan</a:t>
            </a:r>
          </a:p>
          <a:p>
            <a:pPr marL="3556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	Jika satu site gagal pada suatu sistem terdistribusi, site lain bisa melanjutkan operasi.</a:t>
            </a:r>
          </a:p>
          <a:p>
            <a:pPr marL="3556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d-ID" dirty="0" smtClean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57596"/>
            <a:ext cx="10945654" cy="1143000"/>
          </a:xfrm>
        </p:spPr>
        <p:txBody>
          <a:bodyPr/>
          <a:lstStyle/>
          <a:p>
            <a:r>
              <a:rPr lang="id-ID" b="1" dirty="0" smtClean="0">
                <a:latin typeface="Book Antiqua" pitchFamily="18" charset="0"/>
              </a:rPr>
              <a:t>Sistem Terdistribusi</a:t>
            </a:r>
            <a:endParaRPr lang="en-US" b="1" dirty="0" smtClean="0">
              <a:latin typeface="Book Antiqua" pitchFamily="18" charset="0"/>
            </a:endParaRP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CA2473-DC51-4A74-AAA7-AD621289C708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/>
          <a:lstStyle/>
          <a:p>
            <a:pPr marL="355600" indent="-355600"/>
            <a:r>
              <a:rPr lang="id-ID" sz="2600" dirty="0" smtClean="0">
                <a:solidFill>
                  <a:srgbClr val="00682F"/>
                </a:solidFill>
                <a:latin typeface="Book Antiqua" pitchFamily="18" charset="0"/>
              </a:rPr>
              <a:t>Otonomi</a:t>
            </a:r>
          </a:p>
          <a:p>
            <a:pPr marL="355600" indent="-355600">
              <a:buFont typeface="Arial" pitchFamily="34" charset="0"/>
              <a:buNone/>
            </a:pPr>
            <a:r>
              <a:rPr lang="id-ID" sz="2600" dirty="0" smtClean="0">
                <a:solidFill>
                  <a:srgbClr val="00682F"/>
                </a:solidFill>
                <a:latin typeface="Book Antiqua" pitchFamily="18" charset="0"/>
              </a:rPr>
              <a:t>	Masing-masing site bisa mengontrol data yang disimpan secara lokal. Administrator global bertanggung jawab terhadap keseluruhan sistem, sedangkan administrator lokal bertanggung jawab hanya pada site masing-masing. Masing-masing administrator lokal bisa memiliki otonomi lokal berbeda tergantung pada rancangan sistem basis data terdistribusi.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571500"/>
            <a:ext cx="10945654" cy="1143000"/>
          </a:xfrm>
        </p:spPr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 Terdistribusi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8A450D-B051-4637-8D49-0C92283D948A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/>
          <a:lstStyle/>
          <a:p>
            <a:pPr marL="355600" indent="-355600"/>
            <a:r>
              <a:rPr lang="id-ID" sz="2800" dirty="0" smtClean="0">
                <a:solidFill>
                  <a:srgbClr val="00682F"/>
                </a:solidFill>
                <a:latin typeface="Book Antiqua" pitchFamily="18" charset="0"/>
              </a:rPr>
              <a:t>Homogen</a:t>
            </a:r>
          </a:p>
          <a:p>
            <a:pPr marL="355600" indent="-355600">
              <a:buFont typeface="Arial" pitchFamily="34" charset="0"/>
              <a:buNone/>
            </a:pPr>
            <a:r>
              <a:rPr lang="id-ID" sz="2800" dirty="0" smtClean="0">
                <a:solidFill>
                  <a:srgbClr val="00682F"/>
                </a:solidFill>
                <a:latin typeface="Book Antiqua" pitchFamily="18" charset="0"/>
              </a:rPr>
              <a:t>	</a:t>
            </a:r>
            <a:r>
              <a:rPr lang="id-ID" sz="2800" b="1" dirty="0" smtClean="0">
                <a:solidFill>
                  <a:srgbClr val="00682F"/>
                </a:solidFill>
                <a:latin typeface="Book Antiqua" pitchFamily="18" charset="0"/>
              </a:rPr>
              <a:t>Semua</a:t>
            </a:r>
            <a:r>
              <a:rPr lang="id-ID" sz="2800" dirty="0" smtClean="0">
                <a:solidFill>
                  <a:srgbClr val="00682F"/>
                </a:solidFill>
                <a:latin typeface="Book Antiqua" pitchFamily="18" charset="0"/>
              </a:rPr>
              <a:t> site pada satu sistem terdistribusi memiliki DBMS dan software komunikasi yang </a:t>
            </a:r>
            <a:r>
              <a:rPr lang="id-ID" sz="2800" b="1" dirty="0" smtClean="0">
                <a:solidFill>
                  <a:srgbClr val="00682F"/>
                </a:solidFill>
                <a:latin typeface="Book Antiqua" pitchFamily="18" charset="0"/>
              </a:rPr>
              <a:t>sama.</a:t>
            </a:r>
          </a:p>
          <a:p>
            <a:pPr marL="355600" indent="-355600">
              <a:buFont typeface="Arial" pitchFamily="34" charset="0"/>
              <a:buNone/>
            </a:pPr>
            <a:endParaRPr lang="id-ID" sz="2800" b="1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355600" indent="-355600"/>
            <a:r>
              <a:rPr lang="id-ID" sz="2800" dirty="0" smtClean="0">
                <a:solidFill>
                  <a:srgbClr val="00682F"/>
                </a:solidFill>
                <a:latin typeface="Book Antiqua" pitchFamily="18" charset="0"/>
              </a:rPr>
              <a:t>Heterogen</a:t>
            </a:r>
          </a:p>
          <a:p>
            <a:pPr marL="355600" indent="-355600">
              <a:buFont typeface="Arial" pitchFamily="34" charset="0"/>
              <a:buNone/>
            </a:pPr>
            <a:r>
              <a:rPr lang="id-ID" sz="2800" dirty="0" smtClean="0">
                <a:solidFill>
                  <a:srgbClr val="00682F"/>
                </a:solidFill>
                <a:latin typeface="Book Antiqua" pitchFamily="18" charset="0"/>
              </a:rPr>
              <a:t>	Site pada satu sistem terdistribusi memiliki DBMS dan software komunikasi yang </a:t>
            </a:r>
            <a:r>
              <a:rPr lang="id-ID" sz="2800" b="1" dirty="0" smtClean="0">
                <a:solidFill>
                  <a:srgbClr val="00682F"/>
                </a:solidFill>
                <a:latin typeface="Book Antiqua" pitchFamily="18" charset="0"/>
              </a:rPr>
              <a:t>berbeda.</a:t>
            </a:r>
          </a:p>
          <a:p>
            <a:pPr marL="355600" indent="-355600">
              <a:buFont typeface="Arial" pitchFamily="34" charset="0"/>
              <a:buNone/>
            </a:pPr>
            <a:endParaRPr lang="id-ID" sz="2600" dirty="0" smtClean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571500"/>
            <a:ext cx="10945654" cy="1143000"/>
          </a:xfrm>
        </p:spPr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Tipe Sistem Terdistribusi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F2760E-18BE-43DA-B22D-ED2C640B4626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/>
          <a:lstStyle/>
          <a:p>
            <a:pPr marL="355600" indent="-355600"/>
            <a:r>
              <a:rPr lang="id-ID" sz="2800" dirty="0" smtClean="0">
                <a:solidFill>
                  <a:srgbClr val="00682F"/>
                </a:solidFill>
                <a:latin typeface="Book Antiqua" pitchFamily="18" charset="0"/>
              </a:rPr>
              <a:t>Replikasi</a:t>
            </a:r>
          </a:p>
          <a:p>
            <a:pPr marL="355600" indent="-355600">
              <a:buFont typeface="Arial" pitchFamily="34" charset="0"/>
              <a:buNone/>
            </a:pPr>
            <a:r>
              <a:rPr lang="id-ID" sz="2800" dirty="0" smtClean="0">
                <a:solidFill>
                  <a:srgbClr val="00682F"/>
                </a:solidFill>
                <a:latin typeface="Book Antiqua" pitchFamily="18" charset="0"/>
              </a:rPr>
              <a:t>	Data/tabel disalin pada sejumlah server yang berbeda.</a:t>
            </a:r>
          </a:p>
          <a:p>
            <a:pPr marL="355600" indent="-355600">
              <a:buFont typeface="Arial" pitchFamily="34" charset="0"/>
              <a:buNone/>
            </a:pPr>
            <a:endParaRPr lang="id-ID" sz="28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355600" indent="-355600"/>
            <a:r>
              <a:rPr lang="id-ID" sz="2800" dirty="0" smtClean="0">
                <a:solidFill>
                  <a:srgbClr val="00682F"/>
                </a:solidFill>
                <a:latin typeface="Book Antiqua" pitchFamily="18" charset="0"/>
              </a:rPr>
              <a:t>Fragmentasi</a:t>
            </a:r>
          </a:p>
          <a:p>
            <a:pPr marL="355600" indent="-355600">
              <a:buFont typeface="Arial" pitchFamily="34" charset="0"/>
              <a:buNone/>
            </a:pPr>
            <a:r>
              <a:rPr lang="id-ID" sz="2800" dirty="0" smtClean="0">
                <a:solidFill>
                  <a:srgbClr val="00682F"/>
                </a:solidFill>
                <a:latin typeface="Book Antiqua" pitchFamily="18" charset="0"/>
              </a:rPr>
              <a:t>	Data/tabel dipilah dan disebar ke sejumlah fragmen.</a:t>
            </a:r>
            <a:endParaRPr lang="id-ID" sz="2800" b="1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355600" indent="-355600">
              <a:buFont typeface="Arial" pitchFamily="34" charset="0"/>
              <a:buNone/>
            </a:pPr>
            <a:endParaRPr lang="id-ID" sz="2400" dirty="0" smtClean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40" y="475964"/>
            <a:ext cx="10945654" cy="1143000"/>
          </a:xfrm>
        </p:spPr>
        <p:txBody>
          <a:bodyPr/>
          <a:lstStyle/>
          <a:p>
            <a:r>
              <a:rPr lang="id-ID" b="1" dirty="0" smtClean="0">
                <a:latin typeface="Book Antiqua" pitchFamily="18" charset="0"/>
              </a:rPr>
              <a:t>Metode Sistem Terdistribusi</a:t>
            </a:r>
            <a:endParaRPr lang="en-US" b="1" dirty="0" smtClean="0">
              <a:latin typeface="Book Antiqua" pitchFamily="18" charset="0"/>
            </a:endParaRP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DB1735-EF2C-4942-9320-423979669F85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 rtlCol="0">
            <a:normAutofit fontScale="70000" lnSpcReduction="20000"/>
          </a:bodyPr>
          <a:lstStyle/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sz="4300" dirty="0" smtClean="0">
                <a:solidFill>
                  <a:srgbClr val="00682F"/>
                </a:solidFill>
                <a:latin typeface="Book Antiqua" pitchFamily="18" charset="0"/>
              </a:rPr>
              <a:t>Pengawasan distribusi dan pengambilan data</a:t>
            </a:r>
          </a:p>
          <a:p>
            <a:pPr marL="355600" indent="-35560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4300" dirty="0" smtClean="0">
                <a:solidFill>
                  <a:srgbClr val="00682F"/>
                </a:solidFill>
                <a:latin typeface="Book Antiqua" pitchFamily="18" charset="0"/>
              </a:rPr>
              <a:t>	Seorang pemakai bisa mengakses data yang tersedia pada site lain.</a:t>
            </a:r>
          </a:p>
          <a:p>
            <a:pPr marL="355600" indent="-35560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d-ID" sz="43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sz="4300" dirty="0" smtClean="0">
                <a:solidFill>
                  <a:srgbClr val="00682F"/>
                </a:solidFill>
                <a:latin typeface="Book Antiqua" pitchFamily="18" charset="0"/>
              </a:rPr>
              <a:t>Reliabilitas dan ketersediaan</a:t>
            </a:r>
          </a:p>
          <a:p>
            <a:pPr marL="355600" indent="-35560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4300" dirty="0" smtClean="0">
                <a:solidFill>
                  <a:srgbClr val="00682F"/>
                </a:solidFill>
                <a:latin typeface="Book Antiqua" pitchFamily="18" charset="0"/>
              </a:rPr>
              <a:t>	Dapat terus-menerus berfungsi dalam menghadapi kegagalan site individu. Saat satu site gagal, site lain dapat melanjutkan operasi jika data telah direplikasi pada beberapa site.</a:t>
            </a:r>
          </a:p>
          <a:p>
            <a:pPr marL="355600" indent="-35560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d-ID" sz="28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355600" indent="-35560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600" dirty="0" smtClean="0">
                <a:solidFill>
                  <a:srgbClr val="00682F"/>
                </a:solidFill>
                <a:latin typeface="Book Antiqua" pitchFamily="18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57596"/>
            <a:ext cx="10945654" cy="1143000"/>
          </a:xfrm>
        </p:spPr>
        <p:txBody>
          <a:bodyPr/>
          <a:lstStyle/>
          <a:p>
            <a:r>
              <a:rPr lang="id-ID" b="1" dirty="0" smtClean="0">
                <a:latin typeface="Book Antiqua" pitchFamily="18" charset="0"/>
              </a:rPr>
              <a:t>Keuntungan Sistem Terdistribusi</a:t>
            </a:r>
            <a:endParaRPr lang="en-US" b="1" dirty="0" smtClean="0">
              <a:latin typeface="Book Antiqua" pitchFamily="18" charset="0"/>
            </a:endParaRP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51BB41-33F5-4954-ACEC-D3B542912A9B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 rtlCol="0">
            <a:normAutofit fontScale="70000" lnSpcReduction="20000"/>
          </a:bodyPr>
          <a:lstStyle/>
          <a:p>
            <a:pPr marL="355600" indent="-355600" fontAlgn="auto">
              <a:spcAft>
                <a:spcPts val="0"/>
              </a:spcAft>
              <a:defRPr/>
            </a:pPr>
            <a:r>
              <a:rPr lang="id-ID" sz="4500" dirty="0" smtClean="0">
                <a:solidFill>
                  <a:srgbClr val="00682F"/>
                </a:solidFill>
                <a:latin typeface="Book Antiqua" pitchFamily="18" charset="0"/>
              </a:rPr>
              <a:t>Kecepatan pemrosesan query</a:t>
            </a:r>
          </a:p>
          <a:p>
            <a:pPr marL="3556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4500" dirty="0" smtClean="0">
                <a:solidFill>
                  <a:srgbClr val="00682F"/>
                </a:solidFill>
                <a:latin typeface="Book Antiqua" pitchFamily="18" charset="0"/>
              </a:rPr>
              <a:t>	Jika sebuah query melibatkan data pada beberapa site, maka site dapat membagi query kedalam sub-query yang dapat dieksekusi dalam bentuk paralel.</a:t>
            </a:r>
          </a:p>
          <a:p>
            <a:pPr marL="3556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d-ID" sz="45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355600" indent="-355600" fontAlgn="auto">
              <a:spcAft>
                <a:spcPts val="0"/>
              </a:spcAft>
              <a:defRPr/>
            </a:pPr>
            <a:r>
              <a:rPr lang="id-ID" sz="4500" dirty="0" smtClean="0">
                <a:solidFill>
                  <a:srgbClr val="00682F"/>
                </a:solidFill>
                <a:latin typeface="Book Antiqua" pitchFamily="18" charset="0"/>
              </a:rPr>
              <a:t>Otonomi Lokal</a:t>
            </a:r>
          </a:p>
          <a:p>
            <a:pPr marL="3556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4500" dirty="0" smtClean="0">
                <a:solidFill>
                  <a:srgbClr val="00682F"/>
                </a:solidFill>
                <a:latin typeface="Book Antiqua" pitchFamily="18" charset="0"/>
              </a:rPr>
              <a:t>	Mengizinkan sekelompok individu untuk mengelola data mereka sendiri, mengurangi ketergantungan pada pusat.</a:t>
            </a:r>
            <a:endParaRPr lang="id-ID" sz="43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3556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d-ID" sz="28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355600" indent="-3556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600" dirty="0" smtClean="0">
                <a:solidFill>
                  <a:srgbClr val="00682F"/>
                </a:solidFill>
                <a:latin typeface="Book Antiqua" pitchFamily="18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325836"/>
            <a:ext cx="10945654" cy="1143000"/>
          </a:xfrm>
        </p:spPr>
        <p:txBody>
          <a:bodyPr/>
          <a:lstStyle/>
          <a:p>
            <a:r>
              <a:rPr lang="id-ID" b="1" dirty="0" smtClean="0">
                <a:latin typeface="Book Antiqua" pitchFamily="18" charset="0"/>
              </a:rPr>
              <a:t>Keuntungan Sistem Terdistribusi</a:t>
            </a:r>
            <a:endParaRPr lang="en-US" b="1" dirty="0" smtClean="0">
              <a:latin typeface="Book Antiqua" pitchFamily="18" charset="0"/>
            </a:endParaRP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38E1DE-4AB0-41B1-BE2E-D9A3A6EE326F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/>
          <a:lstStyle/>
          <a:p>
            <a:pPr marL="355600" indent="-355600"/>
            <a:r>
              <a:rPr lang="id-ID" sz="2800" dirty="0" smtClean="0">
                <a:solidFill>
                  <a:srgbClr val="00682F"/>
                </a:solidFill>
                <a:latin typeface="Book Antiqua" pitchFamily="18" charset="0"/>
              </a:rPr>
              <a:t>Efisien dan Fleksibel</a:t>
            </a:r>
          </a:p>
          <a:p>
            <a:pPr marL="355600" indent="-355600">
              <a:buFont typeface="Arial" pitchFamily="34" charset="0"/>
              <a:buNone/>
            </a:pPr>
            <a:r>
              <a:rPr lang="id-ID" sz="2800" dirty="0" smtClean="0">
                <a:solidFill>
                  <a:srgbClr val="00682F"/>
                </a:solidFill>
                <a:latin typeface="Book Antiqua" pitchFamily="18" charset="0"/>
              </a:rPr>
              <a:t>	Data dalam sistem terdistribusi dapat disimpan dekat dengan titik di mana data dipergunakan. Data dapat secara dinamis bergerak, disalin atau dapat dihapus salinannya.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571500"/>
            <a:ext cx="10945654" cy="1143000"/>
          </a:xfrm>
        </p:spPr>
        <p:txBody>
          <a:bodyPr/>
          <a:lstStyle/>
          <a:p>
            <a:r>
              <a:rPr lang="id-ID" b="1" dirty="0" smtClean="0">
                <a:latin typeface="Book Antiqua" pitchFamily="18" charset="0"/>
              </a:rPr>
              <a:t>Keuntungan Sistem Terdistribusi</a:t>
            </a:r>
            <a:endParaRPr lang="en-US" b="1" dirty="0" smtClean="0">
              <a:latin typeface="Book Antiqua" pitchFamily="18" charset="0"/>
            </a:endParaRP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541DDA-1DB3-4BC8-80E5-672145BE824E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0086" y="2714625"/>
            <a:ext cx="10945654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sz="4800" b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 Terpusat</a:t>
            </a:r>
            <a:br>
              <a:rPr lang="id-ID" sz="4800" b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r>
              <a:rPr lang="id-ID" sz="4800" b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id-ID" sz="4800" b="1" i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Centeralized System</a:t>
            </a:r>
            <a:r>
              <a:rPr lang="id-ID" sz="4800" b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  <a:endParaRPr lang="en-US" sz="4800" b="1" dirty="0"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2A8355-97A7-4079-BDFE-45184C50D06D}" type="slidenum">
              <a:rPr lang="en-US" b="1">
                <a:solidFill>
                  <a:srgbClr val="00682F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b="1">
              <a:solidFill>
                <a:srgbClr val="00682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 rtlCol="0">
            <a:normAutofit/>
          </a:bodyPr>
          <a:lstStyle/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sz="2800" dirty="0" smtClean="0">
                <a:solidFill>
                  <a:srgbClr val="00682F"/>
                </a:solidFill>
                <a:latin typeface="Book Antiqua" pitchFamily="18" charset="0"/>
              </a:rPr>
              <a:t>Harga software yang mahal</a:t>
            </a:r>
          </a:p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sz="2800" dirty="0" smtClean="0">
                <a:solidFill>
                  <a:srgbClr val="00682F"/>
                </a:solidFill>
                <a:latin typeface="Book Antiqua" pitchFamily="18" charset="0"/>
              </a:rPr>
              <a:t>Kemungkinan kesalahan lebih besar</a:t>
            </a:r>
          </a:p>
          <a:p>
            <a:pPr marL="355600" indent="-35560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800" dirty="0" smtClean="0">
                <a:solidFill>
                  <a:srgbClr val="00682F"/>
                </a:solidFill>
                <a:latin typeface="Book Antiqua" pitchFamily="18" charset="0"/>
              </a:rPr>
              <a:t>	Site dalam sistem terdistribusi beroperasi secara paralel sehingga lebih sulit menjamin kebenaran algoritmanya.</a:t>
            </a:r>
          </a:p>
          <a:p>
            <a:pPr marL="355600" indent="-355600" algn="just" fontAlgn="auto">
              <a:spcAft>
                <a:spcPts val="0"/>
              </a:spcAft>
              <a:defRPr/>
            </a:pPr>
            <a:r>
              <a:rPr lang="id-ID" sz="2800" dirty="0" smtClean="0">
                <a:solidFill>
                  <a:srgbClr val="00682F"/>
                </a:solidFill>
                <a:latin typeface="Book Antiqua" pitchFamily="18" charset="0"/>
              </a:rPr>
              <a:t>Biaya pemrosesan tinggi</a:t>
            </a:r>
          </a:p>
          <a:p>
            <a:pPr marL="355600" indent="-35560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800" dirty="0" smtClean="0">
                <a:solidFill>
                  <a:srgbClr val="00682F"/>
                </a:solidFill>
                <a:latin typeface="Book Antiqua" pitchFamily="18" charset="0"/>
              </a:rPr>
              <a:t>	Penambahan perhitungan dibutuhkan untuk mencapai koordinasi antar site. Dalam memilih sebuah rancangan sistem basis data, harus mengimbangi keuntungan dan kerugian basis data terdistribusi.</a:t>
            </a:r>
          </a:p>
          <a:p>
            <a:pPr marL="355600" indent="-35560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d-ID" sz="2800" dirty="0" smtClean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84892"/>
            <a:ext cx="10945654" cy="1143000"/>
          </a:xfrm>
        </p:spPr>
        <p:txBody>
          <a:bodyPr/>
          <a:lstStyle/>
          <a:p>
            <a:r>
              <a:rPr lang="id-ID" b="1" dirty="0" smtClean="0">
                <a:latin typeface="Book Antiqua" pitchFamily="18" charset="0"/>
              </a:rPr>
              <a:t>Kerugian Sistem Terdistribusi</a:t>
            </a:r>
            <a:endParaRPr lang="en-US" b="1" dirty="0" smtClean="0">
              <a:latin typeface="Book Antiqua" pitchFamily="18" charset="0"/>
            </a:endParaRP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32C991-B52D-416D-BA44-4CC24E43B6E5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138" y="1981200"/>
            <a:ext cx="1043891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id-ID" sz="2600">
              <a:latin typeface="Addled"/>
              <a:sym typeface="Wingdings 3" pitchFamily="18" charset="2"/>
            </a:endParaRPr>
          </a:p>
          <a:p>
            <a:pPr marL="342900" indent="-342900" algn="ctr">
              <a:spcBef>
                <a:spcPct val="20000"/>
              </a:spcBef>
            </a:pPr>
            <a:endParaRPr lang="id-ID" sz="3800">
              <a:solidFill>
                <a:schemeClr val="bg1"/>
              </a:solidFill>
              <a:latin typeface="Addled"/>
              <a:sym typeface="Wingdings 3" pitchFamily="18" charset="2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id-ID" sz="3800">
                <a:solidFill>
                  <a:schemeClr val="bg1"/>
                </a:solidFill>
                <a:latin typeface="Segoe Print" pitchFamily="2" charset="0"/>
                <a:sym typeface="Wingdings 3" pitchFamily="18" charset="2"/>
              </a:rPr>
              <a:t>See you next time..</a:t>
            </a:r>
          </a:p>
          <a:p>
            <a:pPr marL="342900" indent="-342900">
              <a:spcBef>
                <a:spcPct val="20000"/>
              </a:spcBef>
            </a:pPr>
            <a:r>
              <a:rPr lang="id-ID" sz="2800">
                <a:solidFill>
                  <a:schemeClr val="bg1"/>
                </a:solidFill>
                <a:latin typeface="Calibri" pitchFamily="34" charset="0"/>
                <a:sym typeface="Wingdings 3" pitchFamily="18" charset="2"/>
              </a:rPr>
              <a:t> </a:t>
            </a:r>
            <a:endParaRPr lang="id-ID" sz="1600">
              <a:solidFill>
                <a:schemeClr val="bg1"/>
              </a:solidFill>
              <a:latin typeface="Addled"/>
              <a:sym typeface="Wingdings 3" pitchFamily="18" charset="2"/>
            </a:endParaRPr>
          </a:p>
          <a:p>
            <a:pPr marL="342900" indent="-342900">
              <a:spcBef>
                <a:spcPct val="20000"/>
              </a:spcBef>
            </a:pPr>
            <a:endParaRPr lang="id-ID" sz="1600">
              <a:latin typeface="Addled"/>
              <a:sym typeface="Wingdings 3" pitchFamily="18" charset="2"/>
            </a:endParaRPr>
          </a:p>
          <a:p>
            <a:pPr marL="342900" indent="-342900">
              <a:spcBef>
                <a:spcPct val="20000"/>
              </a:spcBef>
            </a:pPr>
            <a:endParaRPr lang="id-ID" sz="2800" b="1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GB" sz="2800">
              <a:latin typeface="Calibri" pitchFamily="34" charset="0"/>
            </a:endParaRP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58F30C-CB17-4BAA-9E03-9CFDA82EF093}" type="slidenum">
              <a:rPr lang="en-US" b="1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12138" y="1981200"/>
            <a:ext cx="1043891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id-ID" sz="2600" dirty="0">
              <a:solidFill>
                <a:srgbClr val="00682F"/>
              </a:solidFill>
              <a:latin typeface="Addled"/>
              <a:sym typeface="Wingdings 3" pitchFamily="18" charset="2"/>
            </a:endParaRPr>
          </a:p>
          <a:p>
            <a:pPr marL="342900" indent="-342900" algn="ctr">
              <a:spcBef>
                <a:spcPct val="20000"/>
              </a:spcBef>
            </a:pPr>
            <a:endParaRPr lang="id-ID" sz="3800" dirty="0">
              <a:solidFill>
                <a:srgbClr val="00682F"/>
              </a:solidFill>
              <a:latin typeface="Addled"/>
              <a:sym typeface="Wingdings 3" pitchFamily="18" charset="2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id-ID" sz="3800" dirty="0">
                <a:solidFill>
                  <a:srgbClr val="00682F"/>
                </a:solidFill>
                <a:latin typeface="Segoe Print" pitchFamily="2" charset="0"/>
                <a:sym typeface="Wingdings 3" pitchFamily="18" charset="2"/>
              </a:rPr>
              <a:t>See you next time..</a:t>
            </a:r>
          </a:p>
          <a:p>
            <a:pPr marL="342900" indent="-342900">
              <a:spcBef>
                <a:spcPct val="20000"/>
              </a:spcBef>
            </a:pPr>
            <a:r>
              <a:rPr lang="id-ID" sz="2800" dirty="0">
                <a:solidFill>
                  <a:srgbClr val="00682F"/>
                </a:solidFill>
                <a:latin typeface="Calibri" pitchFamily="34" charset="0"/>
                <a:sym typeface="Wingdings 3" pitchFamily="18" charset="2"/>
              </a:rPr>
              <a:t> </a:t>
            </a:r>
            <a:endParaRPr lang="id-ID" sz="1600" dirty="0">
              <a:solidFill>
                <a:srgbClr val="00682F"/>
              </a:solidFill>
              <a:latin typeface="Addled"/>
              <a:sym typeface="Wingdings 3" pitchFamily="18" charset="2"/>
            </a:endParaRPr>
          </a:p>
          <a:p>
            <a:pPr marL="342900" indent="-342900">
              <a:spcBef>
                <a:spcPct val="20000"/>
              </a:spcBef>
            </a:pPr>
            <a:endParaRPr lang="id-ID" sz="1600" dirty="0">
              <a:solidFill>
                <a:srgbClr val="00682F"/>
              </a:solidFill>
              <a:latin typeface="Addled"/>
              <a:sym typeface="Wingdings 3" pitchFamily="18" charset="2"/>
            </a:endParaRPr>
          </a:p>
          <a:p>
            <a:pPr marL="342900" indent="-342900">
              <a:spcBef>
                <a:spcPct val="20000"/>
              </a:spcBef>
            </a:pPr>
            <a:endParaRPr lang="id-ID" sz="2800" b="1" dirty="0">
              <a:solidFill>
                <a:srgbClr val="00682F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GB" sz="2800" dirty="0">
              <a:solidFill>
                <a:srgbClr val="00682F"/>
              </a:solidFill>
              <a:latin typeface="Calibri" pitchFamily="34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08092" y="655638"/>
            <a:ext cx="10438911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</a:pPr>
            <a:endParaRPr lang="id-ID" sz="2600" dirty="0">
              <a:latin typeface="Addled"/>
              <a:sym typeface="Wingdings 3" pitchFamily="18" charset="2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id-ID" sz="3800" dirty="0">
              <a:latin typeface="Addled"/>
              <a:sym typeface="Wingdings 3" pitchFamily="18" charset="2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id-ID" sz="3800" dirty="0">
                <a:solidFill>
                  <a:srgbClr val="00682F"/>
                </a:solidFill>
                <a:latin typeface="Segoe Print" pitchFamily="2" charset="0"/>
                <a:sym typeface="Wingdings 3" pitchFamily="18" charset="2"/>
              </a:rPr>
              <a:t>Any Question?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id-ID" sz="2800" dirty="0">
                <a:latin typeface="Calibri" pitchFamily="34" charset="0"/>
                <a:sym typeface="Wingdings 3" pitchFamily="18" charset="2"/>
              </a:rPr>
              <a:t> </a:t>
            </a:r>
            <a:endParaRPr lang="id-ID" sz="1600" dirty="0">
              <a:latin typeface="Addled"/>
              <a:sym typeface="Wingdings 3" pitchFamily="18" charset="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endParaRPr lang="id-ID" sz="1600" dirty="0">
              <a:latin typeface="Addled"/>
              <a:sym typeface="Wingdings 3" pitchFamily="18" charset="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endParaRPr lang="id-ID" sz="2800" b="1" dirty="0">
              <a:latin typeface="Calibri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GB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57592" y="419100"/>
            <a:ext cx="7772400" cy="800100"/>
          </a:xfrm>
          <a:noFill/>
        </p:spPr>
        <p:txBody>
          <a:bodyPr>
            <a:normAutofit/>
          </a:bodyPr>
          <a:lstStyle/>
          <a:p>
            <a:r>
              <a:rPr lang="en-US" sz="3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Rangkuman</a:t>
            </a:r>
            <a:endParaRPr lang="en-US" sz="3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71792" y="1219200"/>
            <a:ext cx="8839200" cy="51054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SQL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faktor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penting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awal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penerimaan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model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relasional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karena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natural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dibandingkan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bahasa-bahasa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database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sebelumnya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bersifat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prosedural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procedural query languages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seperti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aljabar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relasional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SQL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lengkap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rasional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;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bahkan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kenyataannya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memiliki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ekspresi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signifikan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dibandingkan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aljabar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relasional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Bahkan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queries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dinyatakan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aljabar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relasional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seringkali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dinyatakan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natural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SQL.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Tugas</a:t>
            </a:r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?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/>
          <a:lstStyle/>
          <a:p>
            <a:pPr algn="just"/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Sistem yang berjalan pada sistem komputer tunggal dan tidak berinteraksi dengan komputer lain.</a:t>
            </a:r>
          </a:p>
          <a:p>
            <a:pPr algn="just"/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Meliputi sistem basis data pengguna tunggal yang berjalan pada PC hingga sistem basis data berkinerja tinggi yang berjalan pada sistem  server (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high-end server system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28600"/>
            <a:ext cx="10945654" cy="1143000"/>
          </a:xfrm>
        </p:spPr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 Terpusat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39F3F1-375B-4A8F-AFB3-09FB7890F619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/>
          <a:lstStyle/>
          <a:p>
            <a:pPr algn="just"/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Sistem komputer modern untuk tujuan umum terdiri atas satu hingga beberapa CPU dan banyak pengontrol peralatan (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device controller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) yang dihubungkan melalui bus yang menyediakan akses ke memori bersama (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shared memory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571500"/>
            <a:ext cx="10945654" cy="1143000"/>
          </a:xfrm>
        </p:spPr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 Terpusat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CCA4DB-364B-45A6-8A0A-C7858DB33D96}" type="slidenum">
              <a:rPr lang="en-US" b="1">
                <a:solidFill>
                  <a:schemeClr val="tx1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b="1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571500"/>
            <a:ext cx="10945654" cy="1143000"/>
          </a:xfrm>
        </p:spPr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 Terpusat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EDE9618E-B85D-434D-B415-8C8BCEDDFB24}" type="slidenum"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1026" name="Picture 2" descr="C:\Users\sals7\Desktop\sistem terpus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0259" y="1643063"/>
            <a:ext cx="8266250" cy="471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884" y="1643063"/>
            <a:ext cx="10945654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mtClean="0">
                <a:solidFill>
                  <a:srgbClr val="00682F"/>
                </a:solidFill>
                <a:latin typeface="Book Antiqua" pitchFamily="18" charset="0"/>
              </a:rPr>
              <a:t>Sistem terpusat dapat dibedakan menjadi dua:</a:t>
            </a:r>
          </a:p>
          <a:p>
            <a:pPr marL="723900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id-ID" smtClean="0">
                <a:solidFill>
                  <a:srgbClr val="00682F"/>
                </a:solidFill>
                <a:latin typeface="Book Antiqua" pitchFamily="18" charset="0"/>
              </a:rPr>
              <a:t>Single-user system</a:t>
            </a:r>
          </a:p>
          <a:p>
            <a:pPr marL="723900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id-ID" smtClean="0">
                <a:solidFill>
                  <a:srgbClr val="00682F"/>
                </a:solidFill>
                <a:latin typeface="Book Antiqua" pitchFamily="18" charset="0"/>
              </a:rPr>
              <a:t>Multi-user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571500"/>
            <a:ext cx="10945654" cy="1143000"/>
          </a:xfrm>
        </p:spPr>
        <p:txBody>
          <a:bodyPr/>
          <a:lstStyle/>
          <a:p>
            <a:r>
              <a:rPr lang="id-ID" b="1" dirty="0" smtClean="0">
                <a:latin typeface="Book Antiqua" pitchFamily="18" charset="0"/>
              </a:rPr>
              <a:t>Sistem Terpusat</a:t>
            </a:r>
            <a:endParaRPr lang="en-US" b="1" dirty="0" smtClean="0">
              <a:latin typeface="Book Antiqua" pitchFamily="18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607487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70A5CA-DB83-481B-A837-112A4EC7B99E}" type="slidenum">
              <a:rPr lang="en-US" b="1">
                <a:solidFill>
                  <a:srgbClr val="00682F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b="1">
              <a:solidFill>
                <a:srgbClr val="00682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43063"/>
            <a:ext cx="10945654" cy="4525962"/>
          </a:xfrm>
        </p:spPr>
        <p:txBody>
          <a:bodyPr/>
          <a:lstStyle/>
          <a:p>
            <a:pPr algn="just"/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Digunakan oleh satu orang, hanya satu CPU dan satu atau dua hardisk serta hanya satu orang yang menggunakan komputer pada satu saat.</a:t>
            </a:r>
          </a:p>
          <a:p>
            <a:pPr algn="just"/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Tidak menyediakan banyak fasilitas seperti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multi-user system 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seperti kontrol konkurensi (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concurrency control)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 dan pemulihan terhadap </a:t>
            </a:r>
            <a:r>
              <a:rPr lang="id-ID" i="1" dirty="0" smtClean="0">
                <a:solidFill>
                  <a:srgbClr val="00682F"/>
                </a:solidFill>
                <a:latin typeface="Book Antiqua" pitchFamily="18" charset="0"/>
              </a:rPr>
              <a:t>crash</a:t>
            </a:r>
            <a:r>
              <a:rPr lang="id-ID" dirty="0" smtClean="0">
                <a:solidFill>
                  <a:srgbClr val="00682F"/>
                </a:solidFill>
                <a:latin typeface="Book Antiqua" pitchFamily="18" charset="0"/>
              </a:rPr>
              <a:t> karena hanya diakses oleh satu user.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36" y="257596"/>
            <a:ext cx="10945654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b="1" dirty="0" smtClean="0">
                <a:latin typeface="Book Antiqua" pitchFamily="18" charset="0"/>
              </a:rPr>
              <a:t>Sistem Terpusat (</a:t>
            </a:r>
            <a:r>
              <a:rPr lang="id-ID" b="1" i="1" dirty="0" smtClean="0">
                <a:latin typeface="Book Antiqua" pitchFamily="18" charset="0"/>
              </a:rPr>
              <a:t>Single-user system</a:t>
            </a:r>
            <a:r>
              <a:rPr lang="id-ID" b="1" dirty="0" smtClean="0">
                <a:latin typeface="Book Antiqua" pitchFamily="18" charset="0"/>
              </a:rPr>
              <a:t>)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11695" y="6429376"/>
            <a:ext cx="665101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D0DD48-4420-4EF4-BE0D-C0F7E7E5CD8F}" type="slidenum">
              <a:rPr lang="en-US" b="1">
                <a:solidFill>
                  <a:srgbClr val="00682F"/>
                </a:solidFill>
                <a:latin typeface="Book Antiqua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b="1">
              <a:solidFill>
                <a:srgbClr val="00682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20142</TotalTime>
  <Words>985</Words>
  <Application>Microsoft Office PowerPoint</Application>
  <PresentationFormat>Custom</PresentationFormat>
  <Paragraphs>224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Pokok Bahasan</vt:lpstr>
      <vt:lpstr>Arsitektur Sistem Basis Data</vt:lpstr>
      <vt:lpstr>Sistem Terpusat (Centeralized System)</vt:lpstr>
      <vt:lpstr>Sistem Terpusat</vt:lpstr>
      <vt:lpstr>Sistem Terpusat</vt:lpstr>
      <vt:lpstr>Sistem Terpusat</vt:lpstr>
      <vt:lpstr>Sistem Terpusat</vt:lpstr>
      <vt:lpstr>Sistem Terpusat (Single-user system)</vt:lpstr>
      <vt:lpstr>Sistem Terpusat (Multi-user system)</vt:lpstr>
      <vt:lpstr>Sistem Client-Server</vt:lpstr>
      <vt:lpstr>Sistem Client-Server</vt:lpstr>
      <vt:lpstr>Sistem Client-Server</vt:lpstr>
      <vt:lpstr>Sistem Client-Server</vt:lpstr>
      <vt:lpstr>Sistem Client-Server</vt:lpstr>
      <vt:lpstr>Sistem Client-Server</vt:lpstr>
      <vt:lpstr>Sistem Server</vt:lpstr>
      <vt:lpstr>Sistem Server</vt:lpstr>
      <vt:lpstr>Sistem Server (Transaction Servers)</vt:lpstr>
      <vt:lpstr>Sistem Server (Transaction Servers)</vt:lpstr>
      <vt:lpstr>Sistem Server (Transaction Servers)</vt:lpstr>
      <vt:lpstr>Sistem Server (Transaction Servers)</vt:lpstr>
      <vt:lpstr>Sistem Server (Transaction Servers)</vt:lpstr>
      <vt:lpstr>Sistem Server (Transaction Servers)</vt:lpstr>
      <vt:lpstr>Sistem Server (Transaction Servers)</vt:lpstr>
      <vt:lpstr>Sistem Server (Data Servers)</vt:lpstr>
      <vt:lpstr>PowerPoint Presentation</vt:lpstr>
      <vt:lpstr>Sistem Terdistribusi (Distributed System)</vt:lpstr>
      <vt:lpstr>Sistem Terdistribusi</vt:lpstr>
      <vt:lpstr>Sistem Terdistribusi</vt:lpstr>
      <vt:lpstr>Sistem Terdistribusi</vt:lpstr>
      <vt:lpstr>Sistem Terdistribusi</vt:lpstr>
      <vt:lpstr>Sistem Terdistribusi</vt:lpstr>
      <vt:lpstr>Sistem Terdistribusi</vt:lpstr>
      <vt:lpstr>Tipe Sistem Terdistribusi</vt:lpstr>
      <vt:lpstr>Metode Sistem Terdistribusi</vt:lpstr>
      <vt:lpstr>Keuntungan Sistem Terdistribusi</vt:lpstr>
      <vt:lpstr>Keuntungan Sistem Terdistribusi</vt:lpstr>
      <vt:lpstr>Keuntungan Sistem Terdistribusi</vt:lpstr>
      <vt:lpstr>Kerugian Sistem Terdistribusi</vt:lpstr>
      <vt:lpstr>PowerPoint Presentation</vt:lpstr>
      <vt:lpstr>Rangkuman</vt:lpstr>
      <vt:lpstr>Tugas :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 Bab 1 Overview of Database Systems (Chap. 1 – Ramakrishnan)</dc:title>
  <dc:creator>ACER</dc:creator>
  <cp:lastModifiedBy>ismail - [2010]</cp:lastModifiedBy>
  <cp:revision>141</cp:revision>
  <dcterms:created xsi:type="dcterms:W3CDTF">2020-01-22T10:19:39Z</dcterms:created>
  <dcterms:modified xsi:type="dcterms:W3CDTF">2022-02-24T15:05:04Z</dcterms:modified>
</cp:coreProperties>
</file>