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79" r:id="rId2"/>
    <p:sldId id="284" r:id="rId3"/>
    <p:sldId id="332" r:id="rId4"/>
    <p:sldId id="285" r:id="rId5"/>
    <p:sldId id="286" r:id="rId6"/>
    <p:sldId id="287" r:id="rId7"/>
    <p:sldId id="288" r:id="rId8"/>
    <p:sldId id="316" r:id="rId9"/>
    <p:sldId id="290" r:id="rId10"/>
    <p:sldId id="291" r:id="rId11"/>
    <p:sldId id="292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3" r:id="rId29"/>
    <p:sldId id="310" r:id="rId30"/>
    <p:sldId id="311" r:id="rId31"/>
    <p:sldId id="330" r:id="rId32"/>
    <p:sldId id="318" r:id="rId33"/>
    <p:sldId id="314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</p:sldIdLst>
  <p:sldSz cx="12161838" cy="6858000"/>
  <p:notesSz cx="6858000" cy="9144000"/>
  <p:defaultTextStyle>
    <a:defPPr>
      <a:defRPr lang="en-US"/>
    </a:defPPr>
    <a:lvl1pPr marL="0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8757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97514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46270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95029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43785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92542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41299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90056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22"/>
    <a:srgbClr val="0AE00F"/>
    <a:srgbClr val="00682F"/>
    <a:srgbClr val="00487E"/>
    <a:srgbClr val="07A10B"/>
    <a:srgbClr val="00CC00"/>
    <a:srgbClr val="FF0000"/>
    <a:srgbClr val="002611"/>
    <a:srgbClr val="231165"/>
    <a:srgbClr val="00A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26" y="132"/>
      </p:cViewPr>
      <p:guideLst>
        <p:guide orient="horz" pos="2160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B8BEE-9EFC-434D-82FA-F5E1D3BA998C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725E6-AE84-436B-BD4A-4F4DB2A3BC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2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48757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97514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46270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95029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43785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92542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41299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90056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Slide Image Placeholder 1048610"/>
          <p:cNvSpPr>
            <a:spLocks noGrp="1" noRot="1" noChangeAspect="1"/>
          </p:cNvSpPr>
          <p:nvPr>
            <p:ph type="sldImg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endParaRPr/>
          </a:p>
        </p:txBody>
      </p:sp>
      <p:sp>
        <p:nvSpPr>
          <p:cNvPr id="1048612" name="Notes Placeholder 1048611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endParaRPr lang="zh-CN" altLang="en-US"/>
          </a:p>
        </p:txBody>
      </p:sp>
      <p:sp>
        <p:nvSpPr>
          <p:cNvPr id="1048613" name="TextBox 104861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zh-CN" altLang="en-US" sz="1200"/>
              <a:pPr lvl="0" algn="r" eaLnBrk="1" latinLnBrk="1" hangingPunct="1"/>
              <a:t>16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7"/>
            <a:ext cx="1033756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8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7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6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3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2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4" y="274640"/>
            <a:ext cx="27364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4" y="274640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6"/>
            <a:ext cx="103375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487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975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462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95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437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92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412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900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0"/>
            <a:ext cx="5371478" cy="452596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70" y="1600200"/>
            <a:ext cx="5371478" cy="452596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5"/>
            <a:ext cx="537359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8757" indent="0">
              <a:buNone/>
              <a:defRPr sz="2000" b="1"/>
            </a:lvl2pPr>
            <a:lvl3pPr marL="897514" indent="0">
              <a:buNone/>
              <a:defRPr sz="1800" b="1"/>
            </a:lvl3pPr>
            <a:lvl4pPr marL="1346270" indent="0">
              <a:buNone/>
              <a:defRPr sz="1500" b="1"/>
            </a:lvl4pPr>
            <a:lvl5pPr marL="1795029" indent="0">
              <a:buNone/>
              <a:defRPr sz="1500" b="1"/>
            </a:lvl5pPr>
            <a:lvl6pPr marL="2243785" indent="0">
              <a:buNone/>
              <a:defRPr sz="1500" b="1"/>
            </a:lvl6pPr>
            <a:lvl7pPr marL="2692542" indent="0">
              <a:buNone/>
              <a:defRPr sz="1500" b="1"/>
            </a:lvl7pPr>
            <a:lvl8pPr marL="3141299" indent="0">
              <a:buNone/>
              <a:defRPr sz="1500" b="1"/>
            </a:lvl8pPr>
            <a:lvl9pPr marL="359005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8"/>
            <a:ext cx="5373590" cy="395128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50" y="1535115"/>
            <a:ext cx="537570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8757" indent="0">
              <a:buNone/>
              <a:defRPr sz="2000" b="1"/>
            </a:lvl2pPr>
            <a:lvl3pPr marL="897514" indent="0">
              <a:buNone/>
              <a:defRPr sz="1800" b="1"/>
            </a:lvl3pPr>
            <a:lvl4pPr marL="1346270" indent="0">
              <a:buNone/>
              <a:defRPr sz="1500" b="1"/>
            </a:lvl4pPr>
            <a:lvl5pPr marL="1795029" indent="0">
              <a:buNone/>
              <a:defRPr sz="1500" b="1"/>
            </a:lvl5pPr>
            <a:lvl6pPr marL="2243785" indent="0">
              <a:buNone/>
              <a:defRPr sz="1500" b="1"/>
            </a:lvl6pPr>
            <a:lvl7pPr marL="2692542" indent="0">
              <a:buNone/>
              <a:defRPr sz="1500" b="1"/>
            </a:lvl7pPr>
            <a:lvl8pPr marL="3141299" indent="0">
              <a:buNone/>
              <a:defRPr sz="1500" b="1"/>
            </a:lvl8pPr>
            <a:lvl9pPr marL="359005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50" y="2174878"/>
            <a:ext cx="5375700" cy="395128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6" y="273050"/>
            <a:ext cx="40011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2" y="273053"/>
            <a:ext cx="67988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6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48757" indent="0">
              <a:buNone/>
              <a:defRPr sz="1200"/>
            </a:lvl2pPr>
            <a:lvl3pPr marL="897514" indent="0">
              <a:buNone/>
              <a:defRPr sz="900"/>
            </a:lvl3pPr>
            <a:lvl4pPr marL="1346270" indent="0">
              <a:buNone/>
              <a:defRPr sz="800"/>
            </a:lvl4pPr>
            <a:lvl5pPr marL="1795029" indent="0">
              <a:buNone/>
              <a:defRPr sz="800"/>
            </a:lvl5pPr>
            <a:lvl6pPr marL="2243785" indent="0">
              <a:buNone/>
              <a:defRPr sz="800"/>
            </a:lvl6pPr>
            <a:lvl7pPr marL="2692542" indent="0">
              <a:buNone/>
              <a:defRPr sz="800"/>
            </a:lvl7pPr>
            <a:lvl8pPr marL="3141299" indent="0">
              <a:buNone/>
              <a:defRPr sz="800"/>
            </a:lvl8pPr>
            <a:lvl9pPr marL="359005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6" y="4800602"/>
            <a:ext cx="729710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6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48757" indent="0">
              <a:buNone/>
              <a:defRPr sz="2800"/>
            </a:lvl2pPr>
            <a:lvl3pPr marL="897514" indent="0">
              <a:buNone/>
              <a:defRPr sz="2300"/>
            </a:lvl3pPr>
            <a:lvl4pPr marL="1346270" indent="0">
              <a:buNone/>
              <a:defRPr sz="2000"/>
            </a:lvl4pPr>
            <a:lvl5pPr marL="1795029" indent="0">
              <a:buNone/>
              <a:defRPr sz="2000"/>
            </a:lvl5pPr>
            <a:lvl6pPr marL="2243785" indent="0">
              <a:buNone/>
              <a:defRPr sz="2000"/>
            </a:lvl6pPr>
            <a:lvl7pPr marL="2692542" indent="0">
              <a:buNone/>
              <a:defRPr sz="2000"/>
            </a:lvl7pPr>
            <a:lvl8pPr marL="3141299" indent="0">
              <a:buNone/>
              <a:defRPr sz="2000"/>
            </a:lvl8pPr>
            <a:lvl9pPr marL="359005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6" y="5367340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48757" indent="0">
              <a:buNone/>
              <a:defRPr sz="1200"/>
            </a:lvl2pPr>
            <a:lvl3pPr marL="897514" indent="0">
              <a:buNone/>
              <a:defRPr sz="900"/>
            </a:lvl3pPr>
            <a:lvl4pPr marL="1346270" indent="0">
              <a:buNone/>
              <a:defRPr sz="800"/>
            </a:lvl4pPr>
            <a:lvl5pPr marL="1795029" indent="0">
              <a:buNone/>
              <a:defRPr sz="800"/>
            </a:lvl5pPr>
            <a:lvl6pPr marL="2243785" indent="0">
              <a:buNone/>
              <a:defRPr sz="800"/>
            </a:lvl6pPr>
            <a:lvl7pPr marL="2692542" indent="0">
              <a:buNone/>
              <a:defRPr sz="800"/>
            </a:lvl7pPr>
            <a:lvl8pPr marL="3141299" indent="0">
              <a:buNone/>
              <a:defRPr sz="800"/>
            </a:lvl8pPr>
            <a:lvl9pPr marL="359005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alpha val="71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274637"/>
            <a:ext cx="10945654" cy="1143000"/>
          </a:xfrm>
          <a:prstGeom prst="rect">
            <a:avLst/>
          </a:prstGeom>
        </p:spPr>
        <p:txBody>
          <a:bodyPr vert="horz" lIns="89752" tIns="44876" rIns="89752" bIns="448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0"/>
            <a:ext cx="10945654" cy="4525964"/>
          </a:xfrm>
          <a:prstGeom prst="rect">
            <a:avLst/>
          </a:prstGeom>
        </p:spPr>
        <p:txBody>
          <a:bodyPr vert="horz" lIns="89752" tIns="44876" rIns="89752" bIns="4487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92" y="6356353"/>
            <a:ext cx="2837762" cy="365125"/>
          </a:xfrm>
          <a:prstGeom prst="rect">
            <a:avLst/>
          </a:prstGeom>
        </p:spPr>
        <p:txBody>
          <a:bodyPr vert="horz" lIns="89752" tIns="44876" rIns="89752" bIns="4487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295" y="6356353"/>
            <a:ext cx="3851249" cy="365125"/>
          </a:xfrm>
          <a:prstGeom prst="rect">
            <a:avLst/>
          </a:prstGeom>
        </p:spPr>
        <p:txBody>
          <a:bodyPr vert="horz" lIns="89752" tIns="44876" rIns="89752" bIns="4487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984" y="6356353"/>
            <a:ext cx="2837762" cy="365125"/>
          </a:xfrm>
          <a:prstGeom prst="rect">
            <a:avLst/>
          </a:prstGeom>
        </p:spPr>
        <p:txBody>
          <a:bodyPr vert="horz" lIns="89752" tIns="44876" rIns="89752" bIns="4487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8673" name="Picture 1" descr="D:\KEL-ADM-DOSEN\A-PJJ-2019\Membuat-E-Modul-2019\LOGO-GAMBAR-PJJ\Logo-PJJ-PanjangOk-N01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6520" y="12702"/>
            <a:ext cx="2184399" cy="395276"/>
          </a:xfrm>
          <a:prstGeom prst="rect">
            <a:avLst/>
          </a:prstGeom>
          <a:noFill/>
          <a:effectLst>
            <a:outerShdw blurRad="304800" dist="292100" dir="2100000" sx="104000" sy="104000" algn="ctr" rotWithShape="0">
              <a:schemeClr val="tx1"/>
            </a:outerShdw>
          </a:effectLst>
          <a:scene3d>
            <a:camera prst="orthographicFront"/>
            <a:lightRig rig="balanced" dir="t"/>
          </a:scene3d>
          <a:sp3d extrusionH="76200" prstMaterial="flat">
            <a:bevelT prst="slope"/>
            <a:extrusionClr>
              <a:srgbClr val="FFFF00"/>
            </a:extrusionClr>
          </a:sp3d>
        </p:spPr>
      </p:pic>
      <p:pic>
        <p:nvPicPr>
          <p:cNvPr id="28676" name="Picture 4" descr="D:\KEL-ADM-DOSEN\A-PJJ-2019\Membuat-E-Modul-2019\LOGO-GAMBAR-PJJ\Logo udinus-fik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47435" y="76201"/>
            <a:ext cx="838201" cy="838200"/>
          </a:xfrm>
          <a:prstGeom prst="rect">
            <a:avLst/>
          </a:prstGeom>
          <a:solidFill>
            <a:schemeClr val="tx1"/>
          </a:solidFill>
          <a:ln cmpd="dbl">
            <a:noFill/>
          </a:ln>
          <a:effectLst>
            <a:outerShdw blurRad="673100" dist="330200" dir="7680000" sx="158000" sy="158000" algn="t" rotWithShape="0">
              <a:srgbClr val="FFFF00">
                <a:alpha val="36000"/>
              </a:srgbClr>
            </a:outerShdw>
          </a:effectLst>
          <a:scene3d>
            <a:camera prst="orthographicFront"/>
            <a:lightRig rig="sunset" dir="t"/>
          </a:scene3d>
          <a:sp3d extrusionH="76200" contourW="12700" prstMaterial="dkEdge">
            <a:bevelT w="152400" h="50800" prst="softRound"/>
            <a:bevelB prst="slope"/>
            <a:extrusionClr>
              <a:schemeClr val="tx1"/>
            </a:extrusionClr>
            <a:contourClr>
              <a:schemeClr val="tx1"/>
            </a:contourClr>
          </a:sp3d>
        </p:spPr>
      </p:pic>
      <p:pic>
        <p:nvPicPr>
          <p:cNvPr id="28677" name="Picture 5" descr="D:\KEL-ADM-DOSEN\A-PJJ-2019\Membuat-E-Modul-2019\LOGO-GAMBAR-PJJ\LogoPJJ-Bulat-N01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5719" y="5257800"/>
            <a:ext cx="1244600" cy="1524362"/>
          </a:xfrm>
          <a:prstGeom prst="rect">
            <a:avLst/>
          </a:prstGeom>
          <a:noFill/>
        </p:spPr>
      </p:pic>
      <p:pic>
        <p:nvPicPr>
          <p:cNvPr id="11" name="Picture 6" descr="E:\Back-Up-1 Okt-2019\20190827_060250-1-1.jpg"/>
          <p:cNvPicPr>
            <a:picLocks noChangeAspect="1" noChangeArrowheads="1"/>
          </p:cNvPicPr>
          <p:nvPr userDrawn="1"/>
        </p:nvPicPr>
        <p:blipFill>
          <a:blip r:embed="rId16" cstate="print">
            <a:lum bright="12000" contrast="50000"/>
          </a:blip>
          <a:srcRect/>
          <a:stretch>
            <a:fillRect/>
          </a:stretch>
        </p:blipFill>
        <p:spPr bwMode="auto">
          <a:xfrm>
            <a:off x="10094769" y="5905500"/>
            <a:ext cx="1602769" cy="952500"/>
          </a:xfrm>
          <a:prstGeom prst="rect">
            <a:avLst/>
          </a:prstGeom>
          <a:ln>
            <a:noFill/>
          </a:ln>
          <a:effectLst>
            <a:outerShdw blurRad="1244600" sx="64000" sy="64000" algn="ctr">
              <a:schemeClr val="tx1">
                <a:alpha val="2000"/>
              </a:schemeClr>
            </a:outerShdw>
            <a:softEdge rad="11250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2700">
            <a:bevelT w="82550" h="44450" prst="angle"/>
            <a:bevelB w="82550" h="44450" prst="angle"/>
            <a:extrusionClr>
              <a:schemeClr val="tx1"/>
            </a:extrusionClr>
            <a:contourClr>
              <a:schemeClr val="accent3"/>
            </a:contourClr>
          </a:sp3d>
        </p:spPr>
      </p:pic>
      <p:pic>
        <p:nvPicPr>
          <p:cNvPr id="17" name="Picture 8" descr="D:\KEL-ADM-DOSEN\A-PJJ-2019\Membuat-E-Modul-2019\LOGO-GAMBAR-PJJ\ddaun.jpg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 rot="1527490">
            <a:off x="11108471" y="5364495"/>
            <a:ext cx="1625753" cy="1604748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2060"/>
            </a:outerShdw>
            <a:softEdge rad="317500"/>
          </a:effec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97514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568" indent="-336568" algn="l" defTabSz="89751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9230" indent="-280473" algn="l" defTabSz="89751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1892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70650" indent="-224378" algn="l" defTabSz="89751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9407" indent="-224378" algn="l" defTabSz="89751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68164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16920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65677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14434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8757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7514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6270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5029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785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2542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1299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90056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http://www.cso.ui.ac.id/SITA/SIAK/siakold.GIF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http://www.cso.ui.ac.id/SITA/SIAK/skemasiak.GIF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2.wmf"/><Relationship Id="rId4" Type="http://schemas.openxmlformats.org/officeDocument/2006/relationships/image" Target="../media/image28.png"/><Relationship Id="rId9" Type="http://schemas.openxmlformats.org/officeDocument/2006/relationships/image" Target="../media/image30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76055" y="2562408"/>
            <a:ext cx="5638800" cy="106182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PJJ-A11-CF 1234</a:t>
            </a:r>
            <a:b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1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Konsep</a:t>
            </a:r>
            <a: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Basis Data</a:t>
            </a:r>
            <a:b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(3 SKS)</a:t>
            </a:r>
            <a:endParaRPr lang="id-ID" sz="2100" dirty="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551469" y="908474"/>
            <a:ext cx="8381999" cy="683825"/>
          </a:xfrm>
          <a:prstGeom prst="rect">
            <a:avLst/>
          </a:prstGeom>
          <a:ln>
            <a:noFill/>
            <a:prstDash val="solid"/>
          </a:ln>
        </p:spPr>
        <p:txBody>
          <a:bodyPr vert="horz" lIns="89752" tIns="44876" rIns="89752" bIns="44876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Lingkungan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Basis Data : </a:t>
            </a:r>
            <a:endParaRPr 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marL="0" marR="0" lvl="0" indent="0" algn="ctr" defTabSz="89751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14" name="Flowchart: Extract 13"/>
          <p:cNvSpPr/>
          <p:nvPr/>
        </p:nvSpPr>
        <p:spPr>
          <a:xfrm>
            <a:off x="5090319" y="236525"/>
            <a:ext cx="1219200" cy="838200"/>
          </a:xfrm>
          <a:prstGeom prst="flowChartExtract">
            <a:avLst/>
          </a:prstGeom>
          <a:solidFill>
            <a:schemeClr val="accent3"/>
          </a:solidFill>
          <a:ln>
            <a:noFill/>
          </a:ln>
          <a:effectLst>
            <a:outerShdw blurRad="622300" dist="139700" dir="5400000" algn="ctr" rotWithShape="0">
              <a:srgbClr val="002060">
                <a:alpha val="90000"/>
              </a:srgbClr>
            </a:outerShdw>
          </a:effectLst>
          <a:scene3d>
            <a:camera prst="orthographicFront"/>
            <a:lightRig rig="threePt" dir="t"/>
          </a:scene3d>
          <a:sp3d contourW="12700">
            <a:bevelT prst="convex"/>
            <a:contourClr>
              <a:srgbClr val="00CC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2</a:t>
            </a: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.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Implementation Data Model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Text Placeholder 1048599"/>
          <p:cNvSpPr txBox="1">
            <a:spLocks/>
          </p:cNvSpPr>
          <p:nvPr/>
        </p:nvSpPr>
        <p:spPr>
          <a:xfrm>
            <a:off x="1822000" y="1410272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0" rtlCol="0" anchor="t">
            <a:norm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2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8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4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5pPr>
          </a:lstStyle>
          <a:p>
            <a:pPr marL="342900" marR="0" lvl="0" indent="-342900" algn="l" defTabSz="897514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Representational or Implementation data model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konsep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yang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dapat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dimengerti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oleh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end user,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menggambarkan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organisasi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data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dalam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komputer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tanpa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detil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penyimpanan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dalam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komputer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.</a:t>
            </a:r>
          </a:p>
          <a:p>
            <a:pPr marL="342900" marR="0" lvl="0" indent="-342900" algn="l" defTabSz="897514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Disebut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juga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sebagai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record-based data model,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karena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merepresentasi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data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dalam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bentuk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record structure.</a:t>
            </a:r>
          </a:p>
          <a:p>
            <a:pPr marL="342900" marR="0" lvl="0" indent="-342900" algn="l" defTabSz="897514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Konsep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ini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digunakan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untuk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menjelaskan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skema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traditional commercial database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seperti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relational database, network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dan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hierarchical database.</a:t>
            </a:r>
          </a:p>
          <a:p>
            <a:pPr marL="342900" marR="0" lvl="0" indent="-342900" algn="l" defTabSz="897514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Record structure :</a:t>
            </a:r>
          </a:p>
          <a:p>
            <a:pPr marL="742950" marR="0" lvl="1" indent="-285750" algn="l" defTabSz="897514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Type customer = record</a:t>
            </a:r>
          </a:p>
          <a:p>
            <a:pPr marL="742950" marR="0" lvl="1" indent="-285750" algn="l" defTabSz="897514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			        name : string;</a:t>
            </a:r>
          </a:p>
          <a:p>
            <a:pPr marL="742950" marR="0" lvl="1" indent="-285750" algn="l" defTabSz="897514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			        street : string;</a:t>
            </a:r>
          </a:p>
          <a:p>
            <a:pPr marL="742950" marR="0" lvl="1" indent="-285750" algn="l" defTabSz="897514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			        city : integer;</a:t>
            </a:r>
          </a:p>
          <a:p>
            <a:pPr marL="742950" marR="0" lvl="1" indent="-285750" algn="l" defTabSz="897514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                           end;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Contoh Relational Model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504316" y="1399468"/>
            <a:ext cx="6811962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048601"/>
          <p:cNvSpPr>
            <a:spLocks noGrp="1"/>
          </p:cNvSpPr>
          <p:nvPr>
            <p:ph type="title"/>
          </p:nvPr>
        </p:nvSpPr>
        <p:spPr>
          <a:xfrm>
            <a:off x="608092" y="0"/>
            <a:ext cx="10337562" cy="9144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000" b="0" i="0" baseline="0">
                <a:solidFill>
                  <a:srgbClr val="FFFFFF"/>
                </a:solidFill>
                <a:latin typeface="Futura Md BT" pitchFamily="34" charset="0"/>
                <a:sym typeface="Times New Roman" pitchFamily="18" charset="0"/>
              </a:defRPr>
            </a:lvl1pPr>
          </a:lstStyle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Contoh Network Model</a:t>
            </a:r>
          </a:p>
        </p:txBody>
      </p:sp>
      <p:pic>
        <p:nvPicPr>
          <p:cNvPr id="2097156" name="Picture 2097155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109118" y="1447800"/>
            <a:ext cx="5638801" cy="419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048602"/>
          <p:cNvSpPr>
            <a:spLocks noGrp="1"/>
          </p:cNvSpPr>
          <p:nvPr>
            <p:ph type="title"/>
          </p:nvPr>
        </p:nvSpPr>
        <p:spPr>
          <a:xfrm>
            <a:off x="608092" y="0"/>
            <a:ext cx="10337562" cy="9144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000" b="0" i="0" baseline="0">
                <a:solidFill>
                  <a:srgbClr val="FFFFFF"/>
                </a:solidFill>
                <a:latin typeface="Futura Md BT" pitchFamily="34" charset="0"/>
                <a:sym typeface="Times New Roman" pitchFamily="18" charset="0"/>
              </a:defRPr>
            </a:lvl1pPr>
          </a:lstStyle>
          <a:p>
            <a:pPr lvl="0" algn="ctr" eaLnBrk="1" latinLnBrk="1" hangingPunct="1"/>
            <a:r>
              <a:rPr lang="zh-CN" altLang="en-US" sz="2800" b="1">
                <a:latin typeface="Book Antiqua" pitchFamily="18" charset="0"/>
              </a:rPr>
              <a:t>MAPPING (TRANSFORMASI)</a:t>
            </a:r>
          </a:p>
        </p:txBody>
      </p:sp>
      <p:sp>
        <p:nvSpPr>
          <p:cNvPr id="1048604" name="Text Placeholder 1048603"/>
          <p:cNvSpPr>
            <a:spLocks noGrp="1"/>
          </p:cNvSpPr>
          <p:nvPr>
            <p:ph type="body" idx="1"/>
          </p:nvPr>
        </p:nvSpPr>
        <p:spPr>
          <a:xfrm>
            <a:off x="608092" y="1295400"/>
            <a:ext cx="11148352" cy="41148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2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8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4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5pPr>
          </a:lstStyle>
          <a:p>
            <a:pPr lvl="0" algn="just">
              <a:lnSpc>
                <a:spcPct val="80000"/>
              </a:lnSpc>
            </a:pPr>
            <a:r>
              <a:rPr lang="zh-CN" altLang="en-US" sz="2400" b="1" dirty="0">
                <a:solidFill>
                  <a:srgbClr val="00682F"/>
                </a:solidFill>
                <a:latin typeface="Book Antiqua" pitchFamily="18" charset="0"/>
              </a:rPr>
              <a:t>Proses pendefinisian informasi dari satu level ke level lainnya.	</a:t>
            </a:r>
          </a:p>
          <a:p>
            <a:pPr lvl="0" algn="just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</a:p>
          <a:p>
            <a:pPr lvl="0" algn="just">
              <a:lnSpc>
                <a:spcPct val="80000"/>
              </a:lnSpc>
              <a:buFontTx/>
              <a:buNone/>
            </a:pPr>
            <a:r>
              <a:rPr sz="2400" b="1" dirty="0">
                <a:solidFill>
                  <a:srgbClr val="00682F"/>
                </a:solidFill>
                <a:latin typeface="Book Antiqua" pitchFamily="18" charset="0"/>
              </a:rPr>
              <a:t>	</a:t>
            </a:r>
            <a:r>
              <a:rPr sz="2400" b="1" u="sng" dirty="0">
                <a:solidFill>
                  <a:srgbClr val="00682F"/>
                </a:solidFill>
                <a:latin typeface="Book Antiqua" pitchFamily="18" charset="0"/>
              </a:rPr>
              <a:t>Conceptual/Internal Mapping</a:t>
            </a:r>
          </a:p>
          <a:p>
            <a:pPr lvl="0" algn="just">
              <a:lnSpc>
                <a:spcPct val="80000"/>
              </a:lnSpc>
              <a:buFontTx/>
              <a:buNone/>
            </a:pPr>
            <a:r>
              <a:rPr sz="2400" b="1" dirty="0">
                <a:solidFill>
                  <a:srgbClr val="00682F"/>
                </a:solidFill>
                <a:latin typeface="Book Antiqua" pitchFamily="18" charset="0"/>
              </a:rPr>
              <a:t>	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Pendefinisian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hubungan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antara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view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konseptual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dengan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basis data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di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level internal (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Bagaimana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record-record/field-field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didalam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level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konseptual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didefinisikan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dilevel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internal</a:t>
            </a:r>
            <a:r>
              <a:rPr sz="2400" b="1" dirty="0">
                <a:solidFill>
                  <a:srgbClr val="00682F"/>
                </a:solidFill>
                <a:latin typeface="Book Antiqua" pitchFamily="18" charset="0"/>
              </a:rPr>
              <a:t>)</a:t>
            </a:r>
          </a:p>
          <a:p>
            <a:pPr lvl="0" algn="just">
              <a:lnSpc>
                <a:spcPct val="80000"/>
              </a:lnSpc>
              <a:buFontTx/>
              <a:buNone/>
            </a:pPr>
            <a:endParaRPr sz="2400" b="1" u="sng" dirty="0">
              <a:solidFill>
                <a:srgbClr val="00682F"/>
              </a:solidFill>
              <a:latin typeface="Book Antiqua" pitchFamily="18" charset="0"/>
            </a:endParaRPr>
          </a:p>
          <a:p>
            <a:pPr lvl="0" algn="just">
              <a:lnSpc>
                <a:spcPct val="80000"/>
              </a:lnSpc>
              <a:buFontTx/>
              <a:buNone/>
            </a:pPr>
            <a:r>
              <a:rPr sz="2400" b="1" dirty="0">
                <a:solidFill>
                  <a:srgbClr val="00682F"/>
                </a:solidFill>
                <a:latin typeface="Book Antiqua" pitchFamily="18" charset="0"/>
              </a:rPr>
              <a:t>	</a:t>
            </a:r>
            <a:r>
              <a:rPr sz="2400" b="1" u="sng" dirty="0">
                <a:solidFill>
                  <a:srgbClr val="00682F"/>
                </a:solidFill>
                <a:latin typeface="Book Antiqua" pitchFamily="18" charset="0"/>
              </a:rPr>
              <a:t>External/Conceptual Mapping</a:t>
            </a:r>
          </a:p>
          <a:p>
            <a:pPr lvl="0" algn="just">
              <a:lnSpc>
                <a:spcPct val="80000"/>
              </a:lnSpc>
              <a:buFontTx/>
              <a:buNone/>
            </a:pPr>
            <a:r>
              <a:rPr sz="2400" b="1" dirty="0">
                <a:solidFill>
                  <a:srgbClr val="00682F"/>
                </a:solidFill>
                <a:latin typeface="Book Antiqua" pitchFamily="18" charset="0"/>
              </a:rPr>
              <a:t>	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Pendefinisian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hubungan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antara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view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konseptual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dengan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view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eksternal</a:t>
            </a:r>
            <a:endParaRPr sz="2400" dirty="0">
              <a:solidFill>
                <a:srgbClr val="00682F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048604"/>
          <p:cNvSpPr>
            <a:spLocks noGrp="1"/>
          </p:cNvSpPr>
          <p:nvPr>
            <p:ph type="title"/>
          </p:nvPr>
        </p:nvSpPr>
        <p:spPr>
          <a:xfrm>
            <a:off x="608092" y="150128"/>
            <a:ext cx="10337562" cy="9144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000" b="0" i="0" baseline="0">
                <a:solidFill>
                  <a:srgbClr val="FFFFFF"/>
                </a:solidFill>
                <a:latin typeface="Futura Md BT" pitchFamily="34" charset="0"/>
                <a:sym typeface="Times New Roman" pitchFamily="18" charset="0"/>
              </a:defRPr>
            </a:lvl1pPr>
          </a:lstStyle>
          <a:p>
            <a:pPr lvl="0" algn="ctr" eaLnBrk="1" latinLnBrk="1" hangingPunct="1"/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 Independece</a:t>
            </a:r>
            <a:r>
              <a:rPr dirty="0">
                <a:latin typeface="Book Antiqua" pitchFamily="18" charset="0"/>
              </a:rPr>
              <a:t/>
            </a:r>
            <a:br>
              <a:rPr dirty="0">
                <a:latin typeface="Book Antiqua" pitchFamily="18" charset="0"/>
              </a:rPr>
            </a:br>
            <a:endParaRPr sz="1800" dirty="0">
              <a:latin typeface="Book Antiqua" pitchFamily="18" charset="0"/>
            </a:endParaRPr>
          </a:p>
        </p:txBody>
      </p:sp>
      <p:sp>
        <p:nvSpPr>
          <p:cNvPr id="1048606" name="Text Placeholder 1048605"/>
          <p:cNvSpPr>
            <a:spLocks noGrp="1"/>
          </p:cNvSpPr>
          <p:nvPr>
            <p:ph type="body" idx="1"/>
          </p:nvPr>
        </p:nvSpPr>
        <p:spPr>
          <a:xfrm>
            <a:off x="528227" y="1066800"/>
            <a:ext cx="10945654" cy="4648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2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8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4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5pPr>
          </a:lstStyle>
          <a:p>
            <a:pPr lvl="0" eaLnBrk="1" latinLnBrk="1" hangingPunct="1">
              <a:lnSpc>
                <a:spcPct val="90000"/>
              </a:lnSpc>
              <a:buFontTx/>
              <a:buNone/>
            </a:pPr>
            <a:endParaRPr lang="zh-CN" altLang="en-US" sz="2800" dirty="0"/>
          </a:p>
          <a:p>
            <a:pPr lvl="0" algn="just">
              <a:lnSpc>
                <a:spcPct val="90000"/>
              </a:lnSpc>
            </a:pP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Ability/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Kemampuan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untuk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memodifikasi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definisi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skema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suatu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level </a:t>
            </a:r>
            <a:endParaRPr lang="en-US" sz="24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lvl="0" algn="just"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00682F"/>
                </a:solidFill>
                <a:latin typeface="Book Antiqua" pitchFamily="18" charset="0"/>
              </a:rPr>
              <a:t>	</a:t>
            </a:r>
            <a:r>
              <a:rPr sz="2400" dirty="0" err="1" smtClean="0">
                <a:solidFill>
                  <a:srgbClr val="00682F"/>
                </a:solidFill>
                <a:latin typeface="Book Antiqua" pitchFamily="18" charset="0"/>
              </a:rPr>
              <a:t>tanpa</a:t>
            </a:r>
            <a:r>
              <a:rPr sz="24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berakibat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definisi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skema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level yang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lebih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tinggi</a:t>
            </a:r>
            <a:endParaRPr sz="2400" dirty="0">
              <a:solidFill>
                <a:srgbClr val="00682F"/>
              </a:solidFill>
              <a:latin typeface="Book Antiqua" pitchFamily="18" charset="0"/>
            </a:endParaRPr>
          </a:p>
          <a:p>
            <a:pPr lvl="0" algn="just">
              <a:lnSpc>
                <a:spcPct val="90000"/>
              </a:lnSpc>
            </a:pP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Interface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antar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level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komponen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harus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didefinisikan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dengan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baik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sz="2400" dirty="0" err="1" smtClean="0">
                <a:solidFill>
                  <a:srgbClr val="00682F"/>
                </a:solidFill>
                <a:latin typeface="Book Antiqua" pitchFamily="18" charset="0"/>
              </a:rPr>
              <a:t>sehing</a:t>
            </a:r>
            <a:r>
              <a:rPr lang="en-US" sz="2400" dirty="0" err="1" smtClean="0">
                <a:solidFill>
                  <a:srgbClr val="00682F"/>
                </a:solidFill>
                <a:latin typeface="Book Antiqua" pitchFamily="18" charset="0"/>
              </a:rPr>
              <a:t>-</a:t>
            </a:r>
            <a:r>
              <a:rPr sz="2400" dirty="0" err="1" smtClean="0">
                <a:solidFill>
                  <a:srgbClr val="00682F"/>
                </a:solidFill>
                <a:latin typeface="Book Antiqua" pitchFamily="18" charset="0"/>
              </a:rPr>
              <a:t>ga</a:t>
            </a:r>
            <a:r>
              <a:rPr sz="24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perubahan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suatu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bagian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tidak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akan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berakibat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bagian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yang lain.</a:t>
            </a:r>
          </a:p>
          <a:p>
            <a:pPr lvl="0" algn="just">
              <a:lnSpc>
                <a:spcPct val="90000"/>
              </a:lnSpc>
            </a:pP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Dua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400" dirty="0" err="1">
                <a:solidFill>
                  <a:srgbClr val="00682F"/>
                </a:solidFill>
                <a:latin typeface="Book Antiqua" pitchFamily="18" charset="0"/>
              </a:rPr>
              <a:t>tipe</a:t>
            </a: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 data independence :</a:t>
            </a:r>
          </a:p>
          <a:p>
            <a:pPr lvl="1" algn="just">
              <a:lnSpc>
                <a:spcPct val="90000"/>
              </a:lnSpc>
            </a:pP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Logical data independence</a:t>
            </a:r>
          </a:p>
          <a:p>
            <a:pPr lvl="1" algn="just">
              <a:lnSpc>
                <a:spcPct val="90000"/>
              </a:lnSpc>
            </a:pPr>
            <a:r>
              <a:rPr sz="2400" dirty="0">
                <a:solidFill>
                  <a:srgbClr val="00682F"/>
                </a:solidFill>
                <a:latin typeface="Book Antiqua" pitchFamily="18" charset="0"/>
              </a:rPr>
              <a:t>Physical data independence</a:t>
            </a:r>
          </a:p>
          <a:p>
            <a:pPr lvl="0">
              <a:lnSpc>
                <a:spcPct val="90000"/>
              </a:lnSpc>
              <a:buFontTx/>
              <a:buNone/>
            </a:pPr>
            <a:endParaRPr sz="2800" dirty="0"/>
          </a:p>
          <a:p>
            <a:pPr lvl="0">
              <a:lnSpc>
                <a:spcPct val="90000"/>
              </a:lnSpc>
              <a:buFontTx/>
              <a:buNone/>
            </a:pPr>
            <a:endParaRPr sz="2800" dirty="0"/>
          </a:p>
          <a:p>
            <a:pPr lvl="1" eaLnBrk="1" latinLnBrk="1" hangingPunct="1">
              <a:lnSpc>
                <a:spcPct val="90000"/>
              </a:lnSpc>
            </a:pPr>
            <a:endParaRPr sz="2400" dirty="0"/>
          </a:p>
          <a:p>
            <a:pPr lvl="1" eaLnBrk="1" latinLnBrk="1" hangingPunct="1">
              <a:lnSpc>
                <a:spcPct val="90000"/>
              </a:lnSpc>
            </a:pPr>
            <a:endParaRPr sz="2400" dirty="0"/>
          </a:p>
          <a:p>
            <a:pPr lvl="1" eaLnBrk="1" latinLnBrk="1" hangingPunct="1">
              <a:lnSpc>
                <a:spcPct val="90000"/>
              </a:lnSpc>
            </a:pPr>
            <a:endParaRPr sz="2400" dirty="0"/>
          </a:p>
        </p:txBody>
      </p:sp>
      <p:sp>
        <p:nvSpPr>
          <p:cNvPr id="1048607" name="TextBox 1048606"/>
          <p:cNvSpPr txBox="1"/>
          <p:nvPr/>
        </p:nvSpPr>
        <p:spPr>
          <a:xfrm>
            <a:off x="525746" y="4581526"/>
            <a:ext cx="11636091" cy="73183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>
            <a:spAutoFit/>
          </a:bodyPr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000" b="0" i="0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marL="45720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000" b="0" i="0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marL="91440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000" b="0" i="0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marL="137160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000" b="0" i="0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marL="182880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000" b="0" i="0" baseline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 algn="l" eaLnBrk="1" latinLnBrk="1" hangingPunct="1"/>
            <a:endParaRPr lang="zh-CN" altLang="en-US" sz="2400">
              <a:latin typeface="Arial" charset="0"/>
              <a:ea typeface="Arial" charset="0"/>
            </a:endParaRPr>
          </a:p>
          <a:p>
            <a:pPr lvl="0" algn="l" eaLnBrk="1" latinLnBrk="1" hangingPunct="1"/>
            <a:endParaRPr lang="zh-CN" altLang="en-US" sz="1800">
              <a:latin typeface="Arial" charset="0"/>
              <a:ea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048607"/>
          <p:cNvSpPr>
            <a:spLocks noGrp="1"/>
          </p:cNvSpPr>
          <p:nvPr>
            <p:ph type="title"/>
          </p:nvPr>
        </p:nvSpPr>
        <p:spPr>
          <a:xfrm>
            <a:off x="608092" y="0"/>
            <a:ext cx="10337562" cy="9144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000" b="0" i="0" baseline="0">
                <a:solidFill>
                  <a:srgbClr val="FFFFFF"/>
                </a:solidFill>
                <a:latin typeface="Futura Md BT" pitchFamily="34" charset="0"/>
                <a:sym typeface="Times New Roman" pitchFamily="18" charset="0"/>
              </a:defRPr>
            </a:lvl1pPr>
          </a:lstStyle>
          <a:p>
            <a:pPr lvl="0" algn="ctr" eaLnBrk="1" latinLnBrk="1" hangingPunct="1"/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Logical Data Independence</a:t>
            </a:r>
          </a:p>
        </p:txBody>
      </p:sp>
      <p:sp>
        <p:nvSpPr>
          <p:cNvPr id="1048609" name="Text Placeholder 1048608"/>
          <p:cNvSpPr>
            <a:spLocks noGrp="1"/>
          </p:cNvSpPr>
          <p:nvPr>
            <p:ph type="body" idx="1"/>
          </p:nvPr>
        </p:nvSpPr>
        <p:spPr>
          <a:xfrm>
            <a:off x="608092" y="1219200"/>
            <a:ext cx="10121027" cy="495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0" anchor="t">
            <a:norm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2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8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4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5pPr>
          </a:lstStyle>
          <a:p>
            <a:pPr lvl="0" algn="just" eaLnBrk="1" latinLnBrk="1" hangingPunct="1"/>
            <a:r>
              <a:rPr lang="zh-CN" altLang="en-US" sz="2800" dirty="0">
                <a:solidFill>
                  <a:srgbClr val="00682F"/>
                </a:solidFill>
              </a:rPr>
              <a:t>Conceptual/logical schema dapat diubah tanpa </a:t>
            </a:r>
            <a:r>
              <a:rPr lang="zh-CN" altLang="en-US" sz="2800" dirty="0" smtClean="0">
                <a:solidFill>
                  <a:srgbClr val="00682F"/>
                </a:solidFill>
              </a:rPr>
              <a:t>perubah</a:t>
            </a:r>
            <a:r>
              <a:rPr lang="en-US" altLang="zh-CN" sz="2800" dirty="0" smtClean="0">
                <a:solidFill>
                  <a:srgbClr val="00682F"/>
                </a:solidFill>
              </a:rPr>
              <a:t>a</a:t>
            </a:r>
            <a:r>
              <a:rPr lang="zh-CN" altLang="en-US" sz="2800" dirty="0" smtClean="0">
                <a:solidFill>
                  <a:srgbClr val="00682F"/>
                </a:solidFill>
              </a:rPr>
              <a:t>n </a:t>
            </a:r>
            <a:endParaRPr lang="en-US" altLang="zh-CN" sz="2800" dirty="0" smtClean="0">
              <a:solidFill>
                <a:srgbClr val="00682F"/>
              </a:solidFill>
            </a:endParaRPr>
          </a:p>
          <a:p>
            <a:pPr lvl="0" algn="just" eaLnBrk="1" latinLnBrk="1" hangingPunct="1">
              <a:buNone/>
            </a:pPr>
            <a:r>
              <a:rPr lang="en-US" altLang="zh-CN" sz="2800" dirty="0" smtClean="0">
                <a:solidFill>
                  <a:srgbClr val="00682F"/>
                </a:solidFill>
              </a:rPr>
              <a:t>	</a:t>
            </a:r>
            <a:r>
              <a:rPr lang="zh-CN" altLang="en-US" sz="2800" dirty="0" smtClean="0">
                <a:solidFill>
                  <a:srgbClr val="00682F"/>
                </a:solidFill>
              </a:rPr>
              <a:t>external </a:t>
            </a:r>
            <a:r>
              <a:rPr lang="zh-CN" altLang="en-US" sz="2800" dirty="0">
                <a:solidFill>
                  <a:srgbClr val="00682F"/>
                </a:solidFill>
              </a:rPr>
              <a:t>schema dan application programs.</a:t>
            </a:r>
          </a:p>
          <a:p>
            <a:pPr lvl="0" algn="just" eaLnBrk="1" latinLnBrk="1" hangingPunct="1"/>
            <a:r>
              <a:rPr lang="zh-CN" altLang="en-US" sz="2800" dirty="0">
                <a:solidFill>
                  <a:srgbClr val="00682F"/>
                </a:solidFill>
              </a:rPr>
              <a:t>Perubahan hanya terjadi pada interface, yaitu view definition dan mapping pada DBMS.</a:t>
            </a:r>
          </a:p>
          <a:p>
            <a:pPr lvl="0" algn="just" eaLnBrk="1" latinLnBrk="1" hangingPunct="1"/>
            <a:r>
              <a:rPr lang="zh-CN" altLang="en-US" sz="2800" dirty="0">
                <a:solidFill>
                  <a:srgbClr val="00682F"/>
                </a:solidFill>
              </a:rPr>
              <a:t>Contoh perubahan : penambahan atau pengurangan data </a:t>
            </a:r>
            <a:endParaRPr lang="en-US" altLang="zh-CN" sz="2800" dirty="0" smtClean="0">
              <a:solidFill>
                <a:srgbClr val="00682F"/>
              </a:solidFill>
            </a:endParaRPr>
          </a:p>
          <a:p>
            <a:pPr lvl="0" algn="just" eaLnBrk="1" latinLnBrk="1" hangingPunct="1">
              <a:buNone/>
            </a:pPr>
            <a:r>
              <a:rPr lang="en-US" altLang="zh-CN" sz="2800" dirty="0" smtClean="0">
                <a:solidFill>
                  <a:srgbClr val="00682F"/>
                </a:solidFill>
              </a:rPr>
              <a:t>	</a:t>
            </a:r>
            <a:r>
              <a:rPr lang="zh-CN" altLang="en-US" sz="2800" dirty="0" smtClean="0">
                <a:solidFill>
                  <a:srgbClr val="00682F"/>
                </a:solidFill>
              </a:rPr>
              <a:t>item </a:t>
            </a:r>
            <a:r>
              <a:rPr lang="zh-CN" altLang="en-US" sz="2800" dirty="0">
                <a:solidFill>
                  <a:srgbClr val="00682F"/>
                </a:solidFill>
              </a:rPr>
              <a:t>atau perubahan constraints.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048609"/>
          <p:cNvSpPr>
            <a:spLocks noGrp="1"/>
          </p:cNvSpPr>
          <p:nvPr>
            <p:ph type="title"/>
          </p:nvPr>
        </p:nvSpPr>
        <p:spPr>
          <a:xfrm>
            <a:off x="608092" y="382144"/>
            <a:ext cx="10337562" cy="9144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000" b="0" i="0" baseline="0">
                <a:solidFill>
                  <a:srgbClr val="FFFFFF"/>
                </a:solidFill>
                <a:latin typeface="Futura Md BT" pitchFamily="34" charset="0"/>
                <a:sym typeface="Times New Roman" pitchFamily="18" charset="0"/>
              </a:defRPr>
            </a:lvl1pPr>
          </a:lstStyle>
          <a:p>
            <a:pPr lvl="0" algn="ctr" eaLnBrk="1" latinLnBrk="1" hangingPunct="1"/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Perubahan logical schema tidak mengubah external 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schema / 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/>
            </a:r>
            <a:b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application 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programs</a:t>
            </a:r>
          </a:p>
        </p:txBody>
      </p:sp>
      <p:pic>
        <p:nvPicPr>
          <p:cNvPr id="2097157" name="Picture 2097156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926997" y="1868263"/>
            <a:ext cx="7818625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ext Placeholder 1048613"/>
          <p:cNvSpPr>
            <a:spLocks noGrp="1"/>
          </p:cNvSpPr>
          <p:nvPr>
            <p:ph type="body" idx="1"/>
          </p:nvPr>
        </p:nvSpPr>
        <p:spPr>
          <a:xfrm>
            <a:off x="849966" y="1143000"/>
            <a:ext cx="9663073" cy="495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2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8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4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lang="zh-CN" altLang="en-US" sz="2800" dirty="0">
                <a:solidFill>
                  <a:srgbClr val="00682F"/>
                </a:solidFill>
              </a:rPr>
              <a:t>Internal/Physical schema dapat diubah tanpa perubahan pada conceptual/logical schema.</a:t>
            </a:r>
          </a:p>
          <a:p>
            <a:pPr lvl="0">
              <a:lnSpc>
                <a:spcPct val="90000"/>
              </a:lnSpc>
            </a:pPr>
            <a:r>
              <a:rPr lang="zh-CN" altLang="en-US" sz="2800" dirty="0">
                <a:solidFill>
                  <a:srgbClr val="00682F"/>
                </a:solidFill>
              </a:rPr>
              <a:t>Physical files selalu perlu di-reorganized, bisa karena disk space sudah penuh atau perlu penambahan/perubahan access structure untuk tujuan meningkatkan kinerja pencarian/perbaikan data.</a:t>
            </a:r>
          </a:p>
          <a:p>
            <a:pPr lvl="0">
              <a:lnSpc>
                <a:spcPct val="90000"/>
              </a:lnSpc>
            </a:pPr>
            <a:r>
              <a:rPr lang="zh-CN" altLang="en-US" sz="2800" dirty="0">
                <a:solidFill>
                  <a:srgbClr val="00682F"/>
                </a:solidFill>
              </a:rPr>
              <a:t>Contoh : query untuk membuat daftar kuliah menurut semester dan tahun tidak perlu berubah, sekalipun pada physical schema proses ini akan dilaksanakan dengan direct access path menurut key semester dan tahun.</a:t>
            </a:r>
          </a:p>
        </p:txBody>
      </p:sp>
      <p:sp>
        <p:nvSpPr>
          <p:cNvPr id="1048615" name="Title 1048614"/>
          <p:cNvSpPr>
            <a:spLocks noGrp="1"/>
          </p:cNvSpPr>
          <p:nvPr>
            <p:ph type="title"/>
          </p:nvPr>
        </p:nvSpPr>
        <p:spPr>
          <a:xfrm>
            <a:off x="608092" y="0"/>
            <a:ext cx="10337562" cy="9144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000" b="0" i="0" baseline="0">
                <a:solidFill>
                  <a:srgbClr val="FFFFFF"/>
                </a:solidFill>
                <a:latin typeface="Futura Md BT" pitchFamily="34" charset="0"/>
                <a:sym typeface="Times New Roman" pitchFamily="18" charset="0"/>
              </a:defRPr>
            </a:lvl1pPr>
          </a:lstStyle>
          <a:p>
            <a:pPr algn="ctr"/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Physical Data Independence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048615"/>
          <p:cNvSpPr>
            <a:spLocks noGrp="1"/>
          </p:cNvSpPr>
          <p:nvPr>
            <p:ph type="title"/>
          </p:nvPr>
        </p:nvSpPr>
        <p:spPr>
          <a:xfrm>
            <a:off x="908348" y="122832"/>
            <a:ext cx="10337562" cy="9144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000" b="0" i="0" baseline="0">
                <a:solidFill>
                  <a:srgbClr val="FFFFFF"/>
                </a:solidFill>
                <a:latin typeface="Futura Md BT" pitchFamily="34" charset="0"/>
                <a:sym typeface="Times New Roman" pitchFamily="18" charset="0"/>
              </a:defRPr>
            </a:lvl1pPr>
          </a:lstStyle>
          <a:p>
            <a:pPr lvl="0" algn="ctr"/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DBMS (Database Management Systems)</a:t>
            </a:r>
          </a:p>
        </p:txBody>
      </p:sp>
      <p:sp>
        <p:nvSpPr>
          <p:cNvPr id="1048617" name="Text Placeholder 1048616"/>
          <p:cNvSpPr>
            <a:spLocks noGrp="1"/>
          </p:cNvSpPr>
          <p:nvPr>
            <p:ph type="body" idx="1"/>
          </p:nvPr>
        </p:nvSpPr>
        <p:spPr>
          <a:xfrm>
            <a:off x="608092" y="1219200"/>
            <a:ext cx="10945654" cy="495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2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8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4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5pPr>
          </a:lstStyle>
          <a:p>
            <a:pPr lvl="0"/>
            <a:r>
              <a:rPr lang="zh-CN" altLang="en-US" sz="2800" b="1" dirty="0">
                <a:solidFill>
                  <a:srgbClr val="00682F"/>
                </a:solidFill>
                <a:latin typeface="Book Antiqua" pitchFamily="18" charset="0"/>
              </a:rPr>
              <a:t>DBMS adalah perangkat lunak yang menangani semua pengaksesan database. Mempunyai fasilitas membuat, mangakses, memanipulasi dan memelihara basis data</a:t>
            </a:r>
            <a:r>
              <a:rPr lang="zh-CN" altLang="en-US" sz="2800" b="1" dirty="0" smtClean="0">
                <a:solidFill>
                  <a:srgbClr val="00682F"/>
                </a:solidFill>
                <a:latin typeface="Book Antiqua" pitchFamily="18" charset="0"/>
              </a:rPr>
              <a:t>.</a:t>
            </a:r>
            <a:endParaRPr lang="zh-CN" altLang="en-US" sz="2800" dirty="0">
              <a:solidFill>
                <a:srgbClr val="00682F"/>
              </a:solidFill>
              <a:latin typeface="Book Antiqua" pitchFamily="18" charset="0"/>
            </a:endParaRPr>
          </a:p>
          <a:p>
            <a:pPr lvl="0">
              <a:buFontTx/>
              <a:buNone/>
            </a:pPr>
            <a:r>
              <a:rPr sz="2800" b="1" dirty="0">
                <a:solidFill>
                  <a:srgbClr val="C00000"/>
                </a:solidFill>
                <a:latin typeface="Book Antiqua" pitchFamily="18" charset="0"/>
              </a:rPr>
              <a:t>	</a:t>
            </a:r>
            <a:r>
              <a:rPr sz="2800" b="1" u="sng" dirty="0" err="1">
                <a:solidFill>
                  <a:srgbClr val="C00000"/>
                </a:solidFill>
                <a:latin typeface="Book Antiqua" pitchFamily="18" charset="0"/>
              </a:rPr>
              <a:t>Bahasa</a:t>
            </a:r>
            <a:r>
              <a:rPr sz="2800" b="1" u="sng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sz="2800" b="1" u="sng" dirty="0" err="1">
                <a:solidFill>
                  <a:srgbClr val="C00000"/>
                </a:solidFill>
                <a:latin typeface="Book Antiqua" pitchFamily="18" charset="0"/>
              </a:rPr>
              <a:t>Dalam</a:t>
            </a:r>
            <a:r>
              <a:rPr sz="2800" b="1" u="sng" dirty="0">
                <a:solidFill>
                  <a:srgbClr val="C00000"/>
                </a:solidFill>
                <a:latin typeface="Book Antiqua" pitchFamily="18" charset="0"/>
              </a:rPr>
              <a:t> DBMS</a:t>
            </a:r>
            <a:r>
              <a:rPr sz="2800" b="1" dirty="0">
                <a:solidFill>
                  <a:srgbClr val="C00000"/>
                </a:solidFill>
                <a:latin typeface="Book Antiqua" pitchFamily="18" charset="0"/>
              </a:rPr>
              <a:t>    </a:t>
            </a:r>
          </a:p>
          <a:p>
            <a:pPr lvl="0">
              <a:buFontTx/>
              <a:buNone/>
            </a:pPr>
            <a:r>
              <a:rPr sz="2800" b="1" dirty="0">
                <a:solidFill>
                  <a:srgbClr val="00682F"/>
                </a:solidFill>
                <a:latin typeface="Book Antiqua" pitchFamily="18" charset="0"/>
              </a:rPr>
              <a:t>	1. Data Definition Language (DDL)</a:t>
            </a:r>
          </a:p>
          <a:p>
            <a:pPr lvl="0">
              <a:buFontTx/>
              <a:buNone/>
            </a:pPr>
            <a:r>
              <a:rPr sz="2800" b="1" dirty="0">
                <a:solidFill>
                  <a:srgbClr val="00682F"/>
                </a:solidFill>
                <a:latin typeface="Book Antiqua" pitchFamily="18" charset="0"/>
              </a:rPr>
              <a:t>	2. Data Manipulation Language (DML)</a:t>
            </a:r>
          </a:p>
          <a:p>
            <a:pPr lvl="0">
              <a:buFontTx/>
              <a:buNone/>
            </a:pPr>
            <a:r>
              <a:rPr sz="2800" b="1" dirty="0">
                <a:solidFill>
                  <a:srgbClr val="00682F"/>
                </a:solidFill>
                <a:latin typeface="Book Antiqua" pitchFamily="18" charset="0"/>
              </a:rPr>
              <a:t>		- Procedural DML</a:t>
            </a:r>
          </a:p>
          <a:p>
            <a:pPr lvl="0">
              <a:buFontTx/>
              <a:buNone/>
            </a:pPr>
            <a:r>
              <a:rPr sz="2800" b="1" dirty="0">
                <a:solidFill>
                  <a:srgbClr val="00682F"/>
                </a:solidFill>
                <a:latin typeface="Book Antiqua" pitchFamily="18" charset="0"/>
              </a:rPr>
              <a:t>		- Non Procedural </a:t>
            </a:r>
            <a:endParaRPr lang="en-US" sz="2800" b="1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lvl="0">
              <a:buFontTx/>
              <a:buNone/>
            </a:pPr>
            <a:r>
              <a:rPr lang="en-US" sz="2800" b="1" dirty="0" smtClean="0">
                <a:solidFill>
                  <a:srgbClr val="00682F"/>
                </a:solidFill>
                <a:latin typeface="Book Antiqua" pitchFamily="18" charset="0"/>
              </a:rPr>
              <a:t>     3. Data Control Language (DCL)</a:t>
            </a:r>
            <a:endParaRPr sz="2800" b="1" dirty="0">
              <a:solidFill>
                <a:srgbClr val="00682F"/>
              </a:solidFill>
              <a:latin typeface="Book Antiqua" pitchFamily="18" charset="0"/>
            </a:endParaRPr>
          </a:p>
          <a:p>
            <a:pPr lvl="0">
              <a:buFontTx/>
              <a:buNone/>
            </a:pP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048617"/>
          <p:cNvSpPr>
            <a:spLocks noGrp="1"/>
          </p:cNvSpPr>
          <p:nvPr>
            <p:ph type="title"/>
          </p:nvPr>
        </p:nvSpPr>
        <p:spPr>
          <a:xfrm>
            <a:off x="608092" y="0"/>
            <a:ext cx="10337562" cy="9144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000" b="0" i="0" baseline="0">
                <a:solidFill>
                  <a:srgbClr val="FFFFFF"/>
                </a:solidFill>
                <a:latin typeface="Futura Md BT" pitchFamily="34" charset="0"/>
                <a:sym typeface="Times New Roman" pitchFamily="18" charset="0"/>
              </a:defRPr>
            </a:lvl1pPr>
          </a:lstStyle>
          <a:p>
            <a:pPr algn="ctr"/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Procedural DML</a:t>
            </a:r>
          </a:p>
        </p:txBody>
      </p:sp>
      <p:sp>
        <p:nvSpPr>
          <p:cNvPr id="1048619" name="Text Placeholder 1048618"/>
          <p:cNvSpPr>
            <a:spLocks noGrp="1"/>
          </p:cNvSpPr>
          <p:nvPr>
            <p:ph type="body" idx="1"/>
          </p:nvPr>
        </p:nvSpPr>
        <p:spPr>
          <a:xfrm>
            <a:off x="975519" y="1219200"/>
            <a:ext cx="8686800" cy="495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0" anchor="t">
            <a:norm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2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8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4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5pPr>
          </a:lstStyle>
          <a:p>
            <a:r>
              <a:rPr lang="zh-CN" altLang="en-US" sz="3000" dirty="0">
                <a:solidFill>
                  <a:srgbClr val="00682F"/>
                </a:solidFill>
                <a:latin typeface="Book Antiqua" pitchFamily="18" charset="0"/>
              </a:rPr>
              <a:t>Statement dimasukkan atau dijadikan satu dengan general purpose language (Host Language).</a:t>
            </a:r>
          </a:p>
          <a:p>
            <a:r>
              <a:rPr lang="zh-CN" altLang="en-US" sz="3000" dirty="0">
                <a:solidFill>
                  <a:srgbClr val="00682F"/>
                </a:solidFill>
                <a:latin typeface="Book Antiqua" pitchFamily="18" charset="0"/>
              </a:rPr>
              <a:t>Hanya dapat mengambil satu record dan memprosesnya (record-at-a-time), karena itu memerlukan host language agar bisa dibuat suatu loop untuk ambil record dan proses.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544" y="304800"/>
            <a:ext cx="8915400" cy="876300"/>
          </a:xfrm>
        </p:spPr>
        <p:txBody>
          <a:bodyPr>
            <a:normAutofit/>
          </a:bodyPr>
          <a:lstStyle/>
          <a:p>
            <a:r>
              <a:rPr lang="en-US" sz="3700" b="1" dirty="0" err="1" smtClean="0">
                <a:solidFill>
                  <a:schemeClr val="accent6">
                    <a:tint val="1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Pokok</a:t>
            </a:r>
            <a:r>
              <a:rPr lang="en-US" sz="3700" b="1" dirty="0" smtClean="0">
                <a:solidFill>
                  <a:schemeClr val="accent6">
                    <a:tint val="1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700" b="1" dirty="0" err="1" smtClean="0">
                <a:solidFill>
                  <a:schemeClr val="accent6">
                    <a:tint val="1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Bahasan</a:t>
            </a:r>
            <a:r>
              <a:rPr lang="en-US" sz="3700" b="1" dirty="0" smtClean="0">
                <a:solidFill>
                  <a:schemeClr val="accent6">
                    <a:tint val="1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7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(?)</a:t>
            </a:r>
            <a:endParaRPr lang="en-US" sz="3700" dirty="0">
              <a:solidFill>
                <a:srgbClr val="FF000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04119" y="1434925"/>
            <a:ext cx="10124700" cy="53399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476250" indent="-476250" algn="just" eaLnBrk="0" hangingPunct="0">
              <a:buBlip>
                <a:blip r:embed="rId2"/>
              </a:buBlip>
              <a:defRPr/>
            </a:pP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Apa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dimaksud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Lingkungan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Basis Data </a:t>
            </a:r>
            <a:r>
              <a:rPr 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(Database ) ?</a:t>
            </a:r>
          </a:p>
          <a:p>
            <a:pPr marL="476250" indent="-476250" algn="just" eaLnBrk="0" hangingPunct="0">
              <a:buBlip>
                <a:blip r:embed="rId2"/>
              </a:buBlip>
              <a:defRPr/>
            </a:pP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Apa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dimaksud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arsitektur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database?</a:t>
            </a:r>
          </a:p>
          <a:p>
            <a:pPr marL="476250" indent="-476250" algn="just" eaLnBrk="0" hangingPunct="0">
              <a:buBlip>
                <a:blip r:embed="rId2"/>
              </a:buBlip>
              <a:defRPr/>
            </a:pP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Mengapa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hrs. </a:t>
            </a: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menggunakan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Model data. </a:t>
            </a:r>
            <a:r>
              <a:rPr 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Conceptual Data Model ?</a:t>
            </a:r>
          </a:p>
          <a:p>
            <a:pPr marL="476250" indent="-476250" algn="just" eaLnBrk="0" hangingPunct="0">
              <a:buBlip>
                <a:blip r:embed="rId2"/>
              </a:buBlip>
              <a:defRPr/>
            </a:pP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Bagaimana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implementasi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data model </a:t>
            </a: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dalam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RDBMS ?</a:t>
            </a:r>
          </a:p>
          <a:p>
            <a:pPr marL="476250" indent="-476250" algn="just" eaLnBrk="0" hangingPunct="0">
              <a:buBlip>
                <a:blip r:embed="rId2"/>
              </a:buBlip>
              <a:defRPr/>
            </a:pP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Bagaimana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Independensi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data </a:t>
            </a: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dalam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RDBMS 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?</a:t>
            </a:r>
          </a:p>
          <a:p>
            <a:pPr marL="476250" indent="-476250" algn="just" eaLnBrk="0" hangingPunct="0">
              <a:buBlip>
                <a:blip r:embed="rId2"/>
              </a:buBlip>
              <a:defRPr/>
            </a:pP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Bagaimana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bahasa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prosedural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dan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non </a:t>
            </a:r>
            <a:r>
              <a:rPr lang="en-US" sz="25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prosedural</a:t>
            </a:r>
            <a:r>
              <a:rPr 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dapat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mendukung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sistem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basis data ?</a:t>
            </a:r>
          </a:p>
          <a:p>
            <a:pPr marL="476250" indent="-476250" algn="just" eaLnBrk="0" hangingPunct="0">
              <a:buBlip>
                <a:blip r:embed="rId2"/>
              </a:buBlip>
              <a:defRPr/>
            </a:pP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Apa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komponen-komponen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utama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dari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RDBMS ?</a:t>
            </a:r>
          </a:p>
          <a:p>
            <a:pPr marL="476250" indent="-476250" algn="just" eaLnBrk="0" hangingPunct="0">
              <a:buBlip>
                <a:blip r:embed="rId2"/>
              </a:buBlip>
              <a:defRPr/>
            </a:pP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Bagaimana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Implementasi</a:t>
            </a:r>
            <a:r>
              <a:rPr 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Database </a:t>
            </a:r>
            <a:r>
              <a:rPr lang="en-US" sz="25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pada</a:t>
            </a:r>
            <a:r>
              <a:rPr 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Lingkungan</a:t>
            </a:r>
            <a:r>
              <a:rPr 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dan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Organiasi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yg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terus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berkembang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dalam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kehidupan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nyata</a:t>
            </a:r>
            <a:r>
              <a:rPr lang="en-US" sz="25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?</a:t>
            </a:r>
          </a:p>
          <a:p>
            <a:pPr marL="476250" indent="-476250" algn="just" eaLnBrk="0" hangingPunct="0">
              <a:buBlip>
                <a:blip r:embed="rId2"/>
              </a:buBlip>
              <a:defRPr/>
            </a:pPr>
            <a:endParaRPr lang="en-US" sz="22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476250" indent="-476250" algn="just" eaLnBrk="0" hangingPunct="0">
              <a:buFontTx/>
              <a:buBlip>
                <a:blip r:embed="rId2"/>
              </a:buBlip>
              <a:defRPr/>
            </a:pPr>
            <a:endParaRPr lang="en-US" sz="2200" dirty="0" smtClean="0">
              <a:solidFill>
                <a:srgbClr val="00682F"/>
              </a:solidFill>
              <a:latin typeface="Book Antiqua" pitchFamily="18" charset="0"/>
              <a:cs typeface="Arial" charset="0"/>
            </a:endParaRPr>
          </a:p>
          <a:p>
            <a:pPr marL="476250" indent="-476250" algn="just" eaLnBrk="0" hangingPunct="0">
              <a:buFontTx/>
              <a:buBlip>
                <a:blip r:embed="rId2"/>
              </a:buBlip>
              <a:defRPr/>
            </a:pPr>
            <a:endParaRPr lang="en-US" sz="2200" dirty="0">
              <a:solidFill>
                <a:srgbClr val="00682F"/>
              </a:solidFill>
              <a:latin typeface="Book Antiqua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048619"/>
          <p:cNvSpPr>
            <a:spLocks noGrp="1"/>
          </p:cNvSpPr>
          <p:nvPr>
            <p:ph type="title"/>
          </p:nvPr>
        </p:nvSpPr>
        <p:spPr>
          <a:xfrm>
            <a:off x="608092" y="0"/>
            <a:ext cx="10337562" cy="9144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000" b="0" i="0" baseline="0">
                <a:solidFill>
                  <a:srgbClr val="FFFFFF"/>
                </a:solidFill>
                <a:latin typeface="Futura Md BT" pitchFamily="34" charset="0"/>
                <a:sym typeface="Times New Roman" pitchFamily="18" charset="0"/>
              </a:defRPr>
            </a:lvl1pPr>
          </a:lstStyle>
          <a:p>
            <a:pPr algn="ctr"/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Non-Procedural DML</a:t>
            </a:r>
          </a:p>
        </p:txBody>
      </p:sp>
      <p:sp>
        <p:nvSpPr>
          <p:cNvPr id="1048621" name="Text Placeholder 1048620"/>
          <p:cNvSpPr>
            <a:spLocks noGrp="1"/>
          </p:cNvSpPr>
          <p:nvPr>
            <p:ph type="body" idx="1"/>
          </p:nvPr>
        </p:nvSpPr>
        <p:spPr>
          <a:xfrm>
            <a:off x="608092" y="1219200"/>
            <a:ext cx="10945654" cy="495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2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8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4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5pPr>
          </a:lstStyle>
          <a:p>
            <a:pPr lvl="0"/>
            <a:r>
              <a:rPr lang="zh-CN" altLang="en-US" dirty="0">
                <a:solidFill>
                  <a:srgbClr val="00682F"/>
                </a:solidFill>
                <a:latin typeface="Book Antiqua" pitchFamily="18" charset="0"/>
              </a:rPr>
              <a:t>Disebut juga Data Sub Language</a:t>
            </a:r>
          </a:p>
          <a:p>
            <a:pPr lvl="1"/>
            <a:r>
              <a:rPr dirty="0" err="1">
                <a:solidFill>
                  <a:srgbClr val="00682F"/>
                </a:solidFill>
                <a:latin typeface="Book Antiqua" pitchFamily="18" charset="0"/>
              </a:rPr>
              <a:t>Bisa</a:t>
            </a:r>
            <a:r>
              <a:rPr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dirty="0" err="1">
                <a:solidFill>
                  <a:srgbClr val="00682F"/>
                </a:solidFill>
                <a:latin typeface="Book Antiqua" pitchFamily="18" charset="0"/>
              </a:rPr>
              <a:t>dimasukkan</a:t>
            </a:r>
            <a:r>
              <a:rPr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dirty="0" err="1">
                <a:solidFill>
                  <a:srgbClr val="00682F"/>
                </a:solidFill>
                <a:latin typeface="Book Antiqua" pitchFamily="18" charset="0"/>
              </a:rPr>
              <a:t>melalui</a:t>
            </a:r>
            <a:r>
              <a:rPr dirty="0">
                <a:solidFill>
                  <a:srgbClr val="00682F"/>
                </a:solidFill>
                <a:latin typeface="Book Antiqua" pitchFamily="18" charset="0"/>
              </a:rPr>
              <a:t> terminal </a:t>
            </a:r>
            <a:r>
              <a:rPr dirty="0" err="1">
                <a:solidFill>
                  <a:srgbClr val="00682F"/>
                </a:solidFill>
                <a:latin typeface="Book Antiqua" pitchFamily="18" charset="0"/>
              </a:rPr>
              <a:t>atau</a:t>
            </a:r>
            <a:r>
              <a:rPr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dirty="0" err="1">
                <a:solidFill>
                  <a:srgbClr val="00682F"/>
                </a:solidFill>
                <a:latin typeface="Book Antiqua" pitchFamily="18" charset="0"/>
              </a:rPr>
              <a:t>dijadikan</a:t>
            </a:r>
            <a:r>
              <a:rPr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dirty="0" err="1">
                <a:solidFill>
                  <a:srgbClr val="00682F"/>
                </a:solidFill>
                <a:latin typeface="Book Antiqua" pitchFamily="18" charset="0"/>
              </a:rPr>
              <a:t>satu</a:t>
            </a:r>
            <a:r>
              <a:rPr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dirty="0" err="1">
                <a:solidFill>
                  <a:srgbClr val="00682F"/>
                </a:solidFill>
                <a:latin typeface="Book Antiqua" pitchFamily="18" charset="0"/>
              </a:rPr>
              <a:t>dengan</a:t>
            </a:r>
            <a:r>
              <a:rPr dirty="0">
                <a:solidFill>
                  <a:srgbClr val="00682F"/>
                </a:solidFill>
                <a:latin typeface="Book Antiqua" pitchFamily="18" charset="0"/>
              </a:rPr>
              <a:t> general purpose language (Host Language)</a:t>
            </a:r>
          </a:p>
          <a:p>
            <a:pPr lvl="1"/>
            <a:r>
              <a:rPr dirty="0" err="1">
                <a:solidFill>
                  <a:srgbClr val="00682F"/>
                </a:solidFill>
                <a:latin typeface="Book Antiqua" pitchFamily="18" charset="0"/>
              </a:rPr>
              <a:t>Dapat</a:t>
            </a:r>
            <a:r>
              <a:rPr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dirty="0" err="1">
                <a:solidFill>
                  <a:srgbClr val="00682F"/>
                </a:solidFill>
                <a:latin typeface="Book Antiqua" pitchFamily="18" charset="0"/>
              </a:rPr>
              <a:t>mengambil</a:t>
            </a:r>
            <a:r>
              <a:rPr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dirty="0" err="1">
                <a:solidFill>
                  <a:srgbClr val="00682F"/>
                </a:solidFill>
                <a:latin typeface="Book Antiqua" pitchFamily="18" charset="0"/>
              </a:rPr>
              <a:t>banyak</a:t>
            </a:r>
            <a:r>
              <a:rPr dirty="0">
                <a:solidFill>
                  <a:srgbClr val="00682F"/>
                </a:solidFill>
                <a:latin typeface="Book Antiqua" pitchFamily="18" charset="0"/>
              </a:rPr>
              <a:t> record </a:t>
            </a:r>
            <a:r>
              <a:rPr dirty="0" err="1">
                <a:solidFill>
                  <a:srgbClr val="00682F"/>
                </a:solidFill>
                <a:latin typeface="Book Antiqua" pitchFamily="18" charset="0"/>
              </a:rPr>
              <a:t>dengan</a:t>
            </a:r>
            <a:r>
              <a:rPr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dirty="0" err="1">
                <a:solidFill>
                  <a:srgbClr val="00682F"/>
                </a:solidFill>
                <a:latin typeface="Book Antiqua" pitchFamily="18" charset="0"/>
              </a:rPr>
              <a:t>spesifikasi</a:t>
            </a:r>
            <a:r>
              <a:rPr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dirty="0" err="1">
                <a:solidFill>
                  <a:srgbClr val="00682F"/>
                </a:solidFill>
                <a:latin typeface="Book Antiqua" pitchFamily="18" charset="0"/>
              </a:rPr>
              <a:t>tertentu</a:t>
            </a:r>
            <a:r>
              <a:rPr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dirty="0" err="1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dirty="0" err="1">
                <a:solidFill>
                  <a:srgbClr val="00682F"/>
                </a:solidFill>
                <a:latin typeface="Book Antiqua" pitchFamily="18" charset="0"/>
              </a:rPr>
              <a:t>satu</a:t>
            </a:r>
            <a:r>
              <a:rPr dirty="0">
                <a:solidFill>
                  <a:srgbClr val="00682F"/>
                </a:solidFill>
                <a:latin typeface="Book Antiqua" pitchFamily="18" charset="0"/>
              </a:rPr>
              <a:t> DML statement (set-at-a-time DML)</a:t>
            </a:r>
          </a:p>
          <a:p>
            <a:pPr lvl="1"/>
            <a:r>
              <a:rPr dirty="0" err="1">
                <a:solidFill>
                  <a:srgbClr val="00682F"/>
                </a:solidFill>
                <a:latin typeface="Book Antiqua" pitchFamily="18" charset="0"/>
              </a:rPr>
              <a:t>Bisa</a:t>
            </a:r>
            <a:r>
              <a:rPr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dirty="0" err="1">
                <a:solidFill>
                  <a:srgbClr val="00682F"/>
                </a:solidFill>
                <a:latin typeface="Book Antiqua" pitchFamily="18" charset="0"/>
              </a:rPr>
              <a:t>merupakan</a:t>
            </a:r>
            <a:r>
              <a:rPr dirty="0">
                <a:solidFill>
                  <a:srgbClr val="00682F"/>
                </a:solidFill>
                <a:latin typeface="Book Antiqua" pitchFamily="18" charset="0"/>
              </a:rPr>
              <a:t> query language </a:t>
            </a:r>
            <a:r>
              <a:rPr dirty="0" err="1">
                <a:solidFill>
                  <a:srgbClr val="00682F"/>
                </a:solidFill>
                <a:latin typeface="Book Antiqua" pitchFamily="18" charset="0"/>
              </a:rPr>
              <a:t>dimana</a:t>
            </a:r>
            <a:r>
              <a:rPr dirty="0">
                <a:solidFill>
                  <a:srgbClr val="00682F"/>
                </a:solidFill>
                <a:latin typeface="Book Antiqua" pitchFamily="18" charset="0"/>
              </a:rPr>
              <a:t> data retrieval </a:t>
            </a:r>
            <a:r>
              <a:rPr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dirty="0">
                <a:solidFill>
                  <a:srgbClr val="00682F"/>
                </a:solidFill>
                <a:latin typeface="Book Antiqua" pitchFamily="18" charset="0"/>
              </a:rPr>
              <a:t> update </a:t>
            </a:r>
            <a:r>
              <a:rPr dirty="0" err="1">
                <a:solidFill>
                  <a:srgbClr val="00682F"/>
                </a:solidFill>
                <a:latin typeface="Book Antiqua" pitchFamily="18" charset="0"/>
              </a:rPr>
              <a:t>dapat</a:t>
            </a:r>
            <a:r>
              <a:rPr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dirty="0" err="1">
                <a:solidFill>
                  <a:srgbClr val="00682F"/>
                </a:solidFill>
                <a:latin typeface="Book Antiqua" pitchFamily="18" charset="0"/>
              </a:rPr>
              <a:t>dilakukan</a:t>
            </a:r>
            <a:r>
              <a:rPr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dirty="0" err="1">
                <a:solidFill>
                  <a:srgbClr val="00682F"/>
                </a:solidFill>
                <a:latin typeface="Book Antiqua" pitchFamily="18" charset="0"/>
              </a:rPr>
              <a:t>secara</a:t>
            </a:r>
            <a:r>
              <a:rPr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dirty="0" err="1">
                <a:solidFill>
                  <a:srgbClr val="00682F"/>
                </a:solidFill>
                <a:latin typeface="Book Antiqua" pitchFamily="18" charset="0"/>
              </a:rPr>
              <a:t>interaktif</a:t>
            </a:r>
            <a:r>
              <a:rPr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dirty="0" err="1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dirty="0">
                <a:solidFill>
                  <a:srgbClr val="00682F"/>
                </a:solidFill>
                <a:latin typeface="Book Antiqua" pitchFamily="18" charset="0"/>
              </a:rPr>
              <a:t> stand-alone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048621"/>
          <p:cNvSpPr>
            <a:spLocks noGrp="1"/>
          </p:cNvSpPr>
          <p:nvPr>
            <p:ph type="title"/>
          </p:nvPr>
        </p:nvSpPr>
        <p:spPr>
          <a:xfrm>
            <a:off x="608092" y="0"/>
            <a:ext cx="10337562" cy="9144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000" b="0" i="0" baseline="0">
                <a:solidFill>
                  <a:srgbClr val="FFFFFF"/>
                </a:solidFill>
                <a:latin typeface="Futura Md BT" pitchFamily="34" charset="0"/>
                <a:sym typeface="Times New Roman" pitchFamily="18" charset="0"/>
              </a:defRPr>
            </a:lvl1pPr>
          </a:lstStyle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 Definition Language</a:t>
            </a:r>
          </a:p>
        </p:txBody>
      </p:sp>
      <p:sp>
        <p:nvSpPr>
          <p:cNvPr id="1048623" name="Text Placeholder 1048622"/>
          <p:cNvSpPr>
            <a:spLocks noGrp="1"/>
          </p:cNvSpPr>
          <p:nvPr>
            <p:ph type="body" idx="1"/>
          </p:nvPr>
        </p:nvSpPr>
        <p:spPr>
          <a:xfrm>
            <a:off x="608092" y="1219200"/>
            <a:ext cx="10945654" cy="495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2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8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4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5pPr>
          </a:lstStyle>
          <a:p>
            <a:r>
              <a:rPr lang="zh-CN" altLang="en-US" dirty="0">
                <a:solidFill>
                  <a:srgbClr val="00682F"/>
                </a:solidFill>
                <a:latin typeface="Book Antiqua" pitchFamily="18" charset="0"/>
              </a:rPr>
              <a:t>Bila tidak ada pemisahan antara skema conceptual dan internal, maka database administrator (DBA) dan database designer akan menggunakan bahasa DDL untuk mendefinisikan kedua skema.</a:t>
            </a:r>
          </a:p>
          <a:p>
            <a:r>
              <a:rPr lang="zh-CN" altLang="en-US" dirty="0">
                <a:solidFill>
                  <a:srgbClr val="00682F"/>
                </a:solidFill>
                <a:latin typeface="Book Antiqua" pitchFamily="18" charset="0"/>
              </a:rPr>
              <a:t>Diperlukan DDL compiler yang fungsinya menjelaskan setiap schema constructs(object) dan menyimpan deskripsi tersebut di dalam DBMS catalog.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048623"/>
          <p:cNvSpPr>
            <a:spLocks noGrp="1"/>
          </p:cNvSpPr>
          <p:nvPr>
            <p:ph type="title"/>
          </p:nvPr>
        </p:nvSpPr>
        <p:spPr>
          <a:xfrm>
            <a:off x="785516" y="163776"/>
            <a:ext cx="10337562" cy="9144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000" b="0" i="0" baseline="0">
                <a:solidFill>
                  <a:srgbClr val="FFFFFF"/>
                </a:solidFill>
                <a:latin typeface="Futura Md BT" pitchFamily="34" charset="0"/>
                <a:sym typeface="Times New Roman" pitchFamily="18" charset="0"/>
              </a:defRPr>
            </a:lvl1pPr>
          </a:lstStyle>
          <a:p>
            <a:pPr lvl="0" algn="ctr"/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DML (Data Manipulation Language)</a:t>
            </a:r>
          </a:p>
        </p:txBody>
      </p:sp>
      <p:sp>
        <p:nvSpPr>
          <p:cNvPr id="1048625" name="Text Placeholder 1048624"/>
          <p:cNvSpPr>
            <a:spLocks noGrp="1"/>
          </p:cNvSpPr>
          <p:nvPr>
            <p:ph type="body" idx="1"/>
          </p:nvPr>
        </p:nvSpPr>
        <p:spPr>
          <a:xfrm>
            <a:off x="608092" y="1219200"/>
            <a:ext cx="10044827" cy="495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2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8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4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5pPr>
          </a:lstStyle>
          <a:p>
            <a:pPr lvl="0"/>
            <a:r>
              <a:rPr lang="zh-CN" altLang="en-US" dirty="0">
                <a:solidFill>
                  <a:srgbClr val="00682F"/>
                </a:solidFill>
                <a:latin typeface="Book Antiqua" pitchFamily="18" charset="0"/>
              </a:rPr>
              <a:t>DML merupakan bahasa yang digunakan untuk manipulasi data: retrieval, insertion, deletion dan modification.</a:t>
            </a:r>
          </a:p>
          <a:p>
            <a:pPr lvl="0"/>
            <a:r>
              <a:rPr lang="zh-CN" altLang="en-US" dirty="0">
                <a:solidFill>
                  <a:srgbClr val="00682F"/>
                </a:solidFill>
                <a:latin typeface="Book Antiqua" pitchFamily="18" charset="0"/>
              </a:rPr>
              <a:t>DBMS yang baru biasanya menggunakan integrated language (untuk external, conceptual, dan data manipulation).</a:t>
            </a:r>
          </a:p>
          <a:p>
            <a:pPr lvl="0">
              <a:buFontTx/>
              <a:buNone/>
            </a:pPr>
            <a:endParaRPr lang="zh-CN" altLang="en-US" dirty="0">
              <a:solidFill>
                <a:srgbClr val="00682F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048625"/>
          <p:cNvSpPr>
            <a:spLocks noGrp="1"/>
          </p:cNvSpPr>
          <p:nvPr>
            <p:ph type="title"/>
          </p:nvPr>
        </p:nvSpPr>
        <p:spPr>
          <a:xfrm>
            <a:off x="608092" y="0"/>
            <a:ext cx="10337562" cy="9144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000" b="0" i="0" baseline="0">
                <a:solidFill>
                  <a:srgbClr val="FFFFFF"/>
                </a:solidFill>
                <a:latin typeface="Futura Md BT" pitchFamily="34" charset="0"/>
                <a:sym typeface="Times New Roman" pitchFamily="18" charset="0"/>
              </a:defRPr>
            </a:lvl1pPr>
          </a:lstStyle>
          <a:p>
            <a:pPr lvl="0" algn="ctr"/>
            <a:r>
              <a:rPr lang="zh-CN" altLang="en-US" sz="3200" b="1">
                <a:latin typeface="Book Antiqua" pitchFamily="18" charset="0"/>
              </a:rPr>
              <a:t>FUNGSI DBMS</a:t>
            </a:r>
          </a:p>
        </p:txBody>
      </p:sp>
      <p:sp>
        <p:nvSpPr>
          <p:cNvPr id="1048627" name="Text Placeholder 1048626"/>
          <p:cNvSpPr>
            <a:spLocks noGrp="1"/>
          </p:cNvSpPr>
          <p:nvPr>
            <p:ph type="body" idx="1"/>
          </p:nvPr>
        </p:nvSpPr>
        <p:spPr>
          <a:xfrm>
            <a:off x="1003884" y="1028128"/>
            <a:ext cx="9968627" cy="495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2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8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4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5pPr>
          </a:lstStyle>
          <a:p>
            <a:pPr lvl="0" algn="just">
              <a:lnSpc>
                <a:spcPct val="80000"/>
              </a:lnSpc>
              <a:buFontTx/>
              <a:buNone/>
            </a:pPr>
            <a:r>
              <a:rPr lang="zh-CN" altLang="en-US" sz="1800" b="1" dirty="0">
                <a:solidFill>
                  <a:srgbClr val="00682F"/>
                </a:solidFill>
                <a:latin typeface="Book Antiqua" pitchFamily="18" charset="0"/>
              </a:rPr>
              <a:t>1</a:t>
            </a:r>
            <a:r>
              <a:rPr lang="zh-CN" altLang="en-US" sz="2000" b="1" dirty="0">
                <a:solidFill>
                  <a:srgbClr val="00682F"/>
                </a:solidFill>
                <a:latin typeface="Book Antiqua" pitchFamily="18" charset="0"/>
              </a:rPr>
              <a:t>. Data Definition</a:t>
            </a:r>
          </a:p>
          <a:p>
            <a:pPr lvl="0" algn="just">
              <a:lnSpc>
                <a:spcPct val="80000"/>
              </a:lnSpc>
              <a:buFontTx/>
              <a:buNone/>
            </a:pPr>
            <a:r>
              <a:rPr lang="zh-CN" altLang="en-US" sz="2000" b="1" dirty="0">
                <a:solidFill>
                  <a:srgbClr val="00682F"/>
                </a:solidFill>
                <a:latin typeface="Book Antiqua" pitchFamily="18" charset="0"/>
              </a:rPr>
              <a:t>	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DBMS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harus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dapat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mengolah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pendefinisian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data</a:t>
            </a:r>
          </a:p>
          <a:p>
            <a:pPr lvl="0" algn="just">
              <a:lnSpc>
                <a:spcPct val="80000"/>
              </a:lnSpc>
              <a:buFontTx/>
              <a:buNone/>
            </a:pPr>
            <a:endParaRPr sz="2000" dirty="0">
              <a:solidFill>
                <a:srgbClr val="00682F"/>
              </a:solidFill>
              <a:latin typeface="Book Antiqua" pitchFamily="18" charset="0"/>
            </a:endParaRPr>
          </a:p>
          <a:p>
            <a:pPr lvl="0" algn="just">
              <a:lnSpc>
                <a:spcPct val="80000"/>
              </a:lnSpc>
              <a:buFontTx/>
              <a:buNone/>
            </a:pPr>
            <a:r>
              <a:rPr sz="2000" b="1" dirty="0">
                <a:solidFill>
                  <a:srgbClr val="00682F"/>
                </a:solidFill>
                <a:latin typeface="Book Antiqua" pitchFamily="18" charset="0"/>
              </a:rPr>
              <a:t>2. Data Manipulation</a:t>
            </a:r>
          </a:p>
          <a:p>
            <a:pPr lvl="0" algn="just">
              <a:lnSpc>
                <a:spcPct val="80000"/>
              </a:lnSpc>
              <a:buFontTx/>
              <a:buNone/>
            </a:pPr>
            <a:r>
              <a:rPr sz="2000" b="1" dirty="0">
                <a:solidFill>
                  <a:srgbClr val="00682F"/>
                </a:solidFill>
                <a:latin typeface="Book Antiqua" pitchFamily="18" charset="0"/>
              </a:rPr>
              <a:t>	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DBMS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harus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dapat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menangani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permintaan-permintaan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pemakai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untuk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mengakses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data</a:t>
            </a:r>
          </a:p>
          <a:p>
            <a:pPr lvl="0" algn="just">
              <a:lnSpc>
                <a:spcPct val="80000"/>
              </a:lnSpc>
              <a:buFontTx/>
              <a:buNone/>
            </a:pPr>
            <a:endParaRPr sz="2000" dirty="0">
              <a:solidFill>
                <a:srgbClr val="00682F"/>
              </a:solidFill>
              <a:latin typeface="Book Antiqua" pitchFamily="18" charset="0"/>
            </a:endParaRPr>
          </a:p>
          <a:p>
            <a:pPr lvl="0" algn="just">
              <a:lnSpc>
                <a:spcPct val="80000"/>
              </a:lnSpc>
              <a:buFontTx/>
              <a:buNone/>
            </a:pPr>
            <a:r>
              <a:rPr sz="2000" b="1" dirty="0">
                <a:solidFill>
                  <a:srgbClr val="00682F"/>
                </a:solidFill>
                <a:latin typeface="Book Antiqua" pitchFamily="18" charset="0"/>
              </a:rPr>
              <a:t>3. Data Security &amp; Integrity</a:t>
            </a:r>
          </a:p>
          <a:p>
            <a:pPr lvl="0" algn="just">
              <a:lnSpc>
                <a:spcPct val="80000"/>
              </a:lnSpc>
              <a:buFontTx/>
              <a:buNone/>
            </a:pP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	DBMS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harus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dapat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memeriksa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security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integrity data yang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didefinisikan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oleh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DBA</a:t>
            </a:r>
          </a:p>
          <a:p>
            <a:pPr lvl="0" algn="just">
              <a:lnSpc>
                <a:spcPct val="80000"/>
              </a:lnSpc>
              <a:buFontTx/>
              <a:buNone/>
            </a:pPr>
            <a:endParaRPr sz="2000" dirty="0">
              <a:solidFill>
                <a:srgbClr val="00682F"/>
              </a:solidFill>
              <a:latin typeface="Book Antiqua" pitchFamily="18" charset="0"/>
            </a:endParaRPr>
          </a:p>
          <a:p>
            <a:pPr lvl="0" algn="just">
              <a:lnSpc>
                <a:spcPct val="80000"/>
              </a:lnSpc>
              <a:buFontTx/>
              <a:buNone/>
            </a:pPr>
            <a:r>
              <a:rPr sz="2000" b="1" dirty="0">
                <a:solidFill>
                  <a:srgbClr val="00682F"/>
                </a:solidFill>
                <a:latin typeface="Book Antiqua" pitchFamily="18" charset="0"/>
              </a:rPr>
              <a:t>4. Data Recovery &amp; </a:t>
            </a:r>
            <a:r>
              <a:rPr sz="2000" b="1" dirty="0" err="1">
                <a:solidFill>
                  <a:srgbClr val="00682F"/>
                </a:solidFill>
                <a:latin typeface="Book Antiqua" pitchFamily="18" charset="0"/>
              </a:rPr>
              <a:t>Concurency</a:t>
            </a:r>
            <a:endParaRPr sz="2000" b="1" dirty="0">
              <a:solidFill>
                <a:srgbClr val="00682F"/>
              </a:solidFill>
              <a:latin typeface="Book Antiqua" pitchFamily="18" charset="0"/>
            </a:endParaRPr>
          </a:p>
          <a:p>
            <a:pPr lvl="0" algn="just">
              <a:lnSpc>
                <a:spcPct val="80000"/>
              </a:lnSpc>
              <a:buFontTx/>
              <a:buNone/>
            </a:pPr>
            <a:r>
              <a:rPr sz="2000" b="1" dirty="0">
                <a:solidFill>
                  <a:srgbClr val="00682F"/>
                </a:solidFill>
                <a:latin typeface="Book Antiqua" pitchFamily="18" charset="0"/>
              </a:rPr>
              <a:t>	- 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DBMS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harus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dapat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menangani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kegagalan-kegagalan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pengaksesan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 database yang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dapat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disebabkan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oleh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kesalahan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sistem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kerusakan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disk,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dsb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.</a:t>
            </a:r>
          </a:p>
          <a:p>
            <a:pPr lvl="0" algn="just">
              <a:lnSpc>
                <a:spcPct val="80000"/>
              </a:lnSpc>
              <a:buFontTx/>
              <a:buNone/>
            </a:pPr>
            <a:r>
              <a:rPr sz="2000" b="1" dirty="0">
                <a:solidFill>
                  <a:srgbClr val="00682F"/>
                </a:solidFill>
                <a:latin typeface="Book Antiqua" pitchFamily="18" charset="0"/>
              </a:rPr>
              <a:t>	- 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DBMS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harus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dapat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mengontrol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pengaksesan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data yang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konkuren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yaitu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bila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satu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data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diakses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secara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bersama-sama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oleh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lebih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satu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pemakai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saat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bersamaan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048627"/>
          <p:cNvSpPr>
            <a:spLocks noGrp="1"/>
          </p:cNvSpPr>
          <p:nvPr>
            <p:ph type="title"/>
          </p:nvPr>
        </p:nvSpPr>
        <p:spPr>
          <a:xfrm>
            <a:off x="823119" y="0"/>
            <a:ext cx="10337562" cy="9144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000" b="0" i="0" baseline="0">
                <a:solidFill>
                  <a:srgbClr val="FFFFFF"/>
                </a:solidFill>
                <a:latin typeface="Futura Md BT" pitchFamily="34" charset="0"/>
                <a:sym typeface="Times New Roman" pitchFamily="18" charset="0"/>
              </a:defRPr>
            </a:lvl1pPr>
          </a:lstStyle>
          <a:p>
            <a:pPr algn="ctr"/>
            <a:r>
              <a:rPr lang="zh-CN" altLang="en-US">
                <a:latin typeface="Book Antiqua" pitchFamily="18" charset="0"/>
              </a:rPr>
              <a:t>Lanjutan fungsi DBMS</a:t>
            </a:r>
          </a:p>
        </p:txBody>
      </p:sp>
      <p:sp>
        <p:nvSpPr>
          <p:cNvPr id="1048629" name="Text Placeholder 1048628"/>
          <p:cNvSpPr>
            <a:spLocks noGrp="1"/>
          </p:cNvSpPr>
          <p:nvPr>
            <p:ph type="body" idx="1"/>
          </p:nvPr>
        </p:nvSpPr>
        <p:spPr>
          <a:xfrm>
            <a:off x="823119" y="1219200"/>
            <a:ext cx="10945654" cy="495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2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8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4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5pPr>
          </a:lstStyle>
          <a:p>
            <a:pPr lvl="0">
              <a:lnSpc>
                <a:spcPct val="80000"/>
              </a:lnSpc>
              <a:buFontTx/>
              <a:buNone/>
            </a:pPr>
            <a:r>
              <a:rPr lang="zh-CN" altLang="en-US" sz="2000" b="1" dirty="0">
                <a:solidFill>
                  <a:srgbClr val="00682F"/>
                </a:solidFill>
                <a:latin typeface="Book Antiqua" pitchFamily="18" charset="0"/>
              </a:rPr>
              <a:t>5. Data Dictionary</a:t>
            </a:r>
          </a:p>
          <a:p>
            <a:pPr lvl="0">
              <a:lnSpc>
                <a:spcPct val="80000"/>
              </a:lnSpc>
              <a:buFontTx/>
              <a:buNone/>
            </a:pP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	DBMS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harus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menyediakan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data dictionary</a:t>
            </a:r>
            <a:r>
              <a:rPr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</a:p>
          <a:p>
            <a:pPr lvl="0">
              <a:lnSpc>
                <a:spcPct val="80000"/>
              </a:lnSpc>
            </a:pPr>
            <a:endParaRPr sz="2000" b="1" dirty="0">
              <a:solidFill>
                <a:srgbClr val="00682F"/>
              </a:solidFill>
              <a:latin typeface="Book Antiqua" pitchFamily="18" charset="0"/>
            </a:endParaRPr>
          </a:p>
          <a:p>
            <a:pPr lvl="0">
              <a:lnSpc>
                <a:spcPct val="80000"/>
              </a:lnSpc>
              <a:buFontTx/>
              <a:buNone/>
            </a:pPr>
            <a:r>
              <a:rPr sz="2000" b="1" dirty="0">
                <a:solidFill>
                  <a:srgbClr val="00682F"/>
                </a:solidFill>
                <a:latin typeface="Book Antiqua" pitchFamily="18" charset="0"/>
              </a:rPr>
              <a:t>6. Performance</a:t>
            </a:r>
          </a:p>
          <a:p>
            <a:pPr lvl="0">
              <a:lnSpc>
                <a:spcPct val="80000"/>
              </a:lnSpc>
              <a:buFontTx/>
              <a:buNone/>
            </a:pPr>
            <a:r>
              <a:rPr sz="2000" b="1" dirty="0">
                <a:solidFill>
                  <a:srgbClr val="00682F"/>
                </a:solidFill>
                <a:latin typeface="Book Antiqua" pitchFamily="18" charset="0"/>
              </a:rPr>
              <a:t>	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DBMS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harus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menangani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unjuk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kerja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semua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fungsi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seefisien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2000" dirty="0" err="1">
                <a:solidFill>
                  <a:srgbClr val="00682F"/>
                </a:solidFill>
                <a:latin typeface="Book Antiqua" pitchFamily="18" charset="0"/>
              </a:rPr>
              <a:t>mungkin</a:t>
            </a:r>
            <a:endParaRPr sz="2000" dirty="0">
              <a:solidFill>
                <a:srgbClr val="00682F"/>
              </a:solidFill>
              <a:latin typeface="Book Antiqua" pitchFamily="18" charset="0"/>
            </a:endParaRPr>
          </a:p>
          <a:p>
            <a:pPr lvl="0">
              <a:lnSpc>
                <a:spcPct val="80000"/>
              </a:lnSpc>
            </a:pPr>
            <a:endParaRPr sz="2000" dirty="0">
              <a:solidFill>
                <a:srgbClr val="00682F"/>
              </a:solidFill>
              <a:latin typeface="Book Antiqua" pitchFamily="18" charset="0"/>
            </a:endParaRPr>
          </a:p>
          <a:p>
            <a:pPr lvl="0">
              <a:lnSpc>
                <a:spcPct val="80000"/>
              </a:lnSpc>
              <a:buFontTx/>
              <a:buNone/>
            </a:pPr>
            <a:r>
              <a:rPr sz="2000" b="1" u="sng" dirty="0" err="1">
                <a:solidFill>
                  <a:srgbClr val="00682F"/>
                </a:solidFill>
                <a:latin typeface="Book Antiqua" pitchFamily="18" charset="0"/>
              </a:rPr>
              <a:t>Komponen</a:t>
            </a:r>
            <a:r>
              <a:rPr sz="2000" b="1" u="sng" dirty="0">
                <a:solidFill>
                  <a:srgbClr val="00682F"/>
                </a:solidFill>
                <a:latin typeface="Book Antiqua" pitchFamily="18" charset="0"/>
              </a:rPr>
              <a:t>  DBMS </a:t>
            </a:r>
          </a:p>
          <a:p>
            <a:pPr lvl="0">
              <a:lnSpc>
                <a:spcPct val="80000"/>
              </a:lnSpc>
              <a:buFontTx/>
              <a:buNone/>
            </a:pPr>
            <a:r>
              <a:rPr sz="2000" b="1" dirty="0">
                <a:solidFill>
                  <a:srgbClr val="00682F"/>
                </a:solidFill>
                <a:latin typeface="Book Antiqua" pitchFamily="18" charset="0"/>
              </a:rPr>
              <a:t>1.  Query </a:t>
            </a:r>
            <a:r>
              <a:rPr sz="2000" b="1" dirty="0" err="1">
                <a:solidFill>
                  <a:srgbClr val="00682F"/>
                </a:solidFill>
                <a:latin typeface="Book Antiqua" pitchFamily="18" charset="0"/>
              </a:rPr>
              <a:t>Processsor</a:t>
            </a:r>
            <a:r>
              <a:rPr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</a:p>
          <a:p>
            <a:pPr lvl="0">
              <a:lnSpc>
                <a:spcPct val="80000"/>
              </a:lnSpc>
              <a:buFontTx/>
              <a:buNone/>
            </a:pPr>
            <a:r>
              <a:rPr sz="2000" b="1" dirty="0">
                <a:solidFill>
                  <a:srgbClr val="00682F"/>
                </a:solidFill>
                <a:latin typeface="Book Antiqua" pitchFamily="18" charset="0"/>
              </a:rPr>
              <a:t>2.  Database Manager</a:t>
            </a:r>
          </a:p>
          <a:p>
            <a:pPr lvl="0">
              <a:lnSpc>
                <a:spcPct val="80000"/>
              </a:lnSpc>
              <a:buFontTx/>
              <a:buNone/>
            </a:pPr>
            <a:r>
              <a:rPr sz="2000" b="1" dirty="0">
                <a:solidFill>
                  <a:srgbClr val="00682F"/>
                </a:solidFill>
                <a:latin typeface="Book Antiqua" pitchFamily="18" charset="0"/>
              </a:rPr>
              <a:t>3.  File Manager</a:t>
            </a:r>
          </a:p>
          <a:p>
            <a:pPr lvl="0">
              <a:lnSpc>
                <a:spcPct val="80000"/>
              </a:lnSpc>
              <a:buFontTx/>
              <a:buNone/>
            </a:pPr>
            <a:r>
              <a:rPr sz="2000" b="1" dirty="0">
                <a:solidFill>
                  <a:srgbClr val="00682F"/>
                </a:solidFill>
                <a:latin typeface="Book Antiqua" pitchFamily="18" charset="0"/>
              </a:rPr>
              <a:t>4.  DML Preprocessor</a:t>
            </a:r>
          </a:p>
          <a:p>
            <a:pPr lvl="0">
              <a:lnSpc>
                <a:spcPct val="80000"/>
              </a:lnSpc>
              <a:buFontTx/>
              <a:buNone/>
            </a:pPr>
            <a:r>
              <a:rPr sz="2000" b="1" dirty="0">
                <a:solidFill>
                  <a:srgbClr val="00682F"/>
                </a:solidFill>
                <a:latin typeface="Book Antiqua" pitchFamily="18" charset="0"/>
              </a:rPr>
              <a:t>5.  DDL Compiler</a:t>
            </a:r>
          </a:p>
          <a:p>
            <a:pPr lvl="0">
              <a:lnSpc>
                <a:spcPct val="80000"/>
              </a:lnSpc>
              <a:buFontTx/>
              <a:buNone/>
            </a:pPr>
            <a:r>
              <a:rPr sz="2000" b="1" dirty="0">
                <a:solidFill>
                  <a:srgbClr val="00682F"/>
                </a:solidFill>
                <a:latin typeface="Book Antiqua" pitchFamily="18" charset="0"/>
              </a:rPr>
              <a:t>6.  Dictionary Manager</a:t>
            </a:r>
            <a:r>
              <a:rPr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048629"/>
          <p:cNvSpPr>
            <a:spLocks noGrp="1"/>
          </p:cNvSpPr>
          <p:nvPr>
            <p:ph type="title"/>
          </p:nvPr>
        </p:nvSpPr>
        <p:spPr>
          <a:xfrm>
            <a:off x="608092" y="0"/>
            <a:ext cx="10337562" cy="9144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000" b="0" i="0" baseline="0">
                <a:solidFill>
                  <a:srgbClr val="FFFFFF"/>
                </a:solidFill>
                <a:latin typeface="Futura Md BT" pitchFamily="34" charset="0"/>
                <a:sym typeface="Times New Roman" pitchFamily="18" charset="0"/>
              </a:defRPr>
            </a:lvl1pPr>
          </a:lstStyle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Komponen DBMS</a:t>
            </a:r>
          </a:p>
        </p:txBody>
      </p:sp>
      <p:sp>
        <p:nvSpPr>
          <p:cNvPr id="1048631" name="Text Placeholder 1048630"/>
          <p:cNvSpPr>
            <a:spLocks noGrp="1"/>
          </p:cNvSpPr>
          <p:nvPr>
            <p:ph type="body" idx="1"/>
          </p:nvPr>
        </p:nvSpPr>
        <p:spPr>
          <a:xfrm>
            <a:off x="975519" y="1219200"/>
            <a:ext cx="9372600" cy="495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0" anchor="t">
            <a:no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2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8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4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lang="zh-CN" altLang="en-US" sz="1600" b="1" i="1" dirty="0">
                <a:solidFill>
                  <a:srgbClr val="00682F"/>
                </a:solidFill>
                <a:latin typeface="Book Antiqua" pitchFamily="18" charset="0"/>
              </a:rPr>
              <a:t>Pengolah Query (Query processor) </a:t>
            </a:r>
            <a:r>
              <a:rPr lang="zh-CN" altLang="en-US" sz="1600" i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zh-CN" altLang="en-US" sz="1600" dirty="0">
                <a:solidFill>
                  <a:srgbClr val="00682F"/>
                </a:solidFill>
                <a:latin typeface="Book Antiqua" pitchFamily="18" charset="0"/>
              </a:rPr>
              <a:t>ini adalah suatu komponen utama DBMS yang mengubah bentuk query ke dalam satu rangkaian instruksi low-level diarahkan pada database manager. Kita mendiskusikan pemrosesan bab 20.</a:t>
            </a:r>
          </a:p>
          <a:p>
            <a:pPr lvl="0">
              <a:lnSpc>
                <a:spcPct val="80000"/>
              </a:lnSpc>
            </a:pPr>
            <a:r>
              <a:rPr lang="zh-CN" altLang="en-US" sz="1600" b="1" i="1" dirty="0">
                <a:solidFill>
                  <a:srgbClr val="00682F"/>
                </a:solidFill>
                <a:latin typeface="Book Antiqua" pitchFamily="18" charset="0"/>
              </a:rPr>
              <a:t>Manajer Database (Database manager (DM))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DM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menghubungkan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dengan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program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aplikasi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user-submitted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query. DM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menerima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query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menguji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schema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konseptual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eksternal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untuk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menentukan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record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konseptual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apa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yang  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diperlukan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untuk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mencukupi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permintaan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. DM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kemudian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menempatkan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suatu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panggilan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kepada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manajer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file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untuk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melaksanakan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permintaan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itu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.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Komponen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DM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ditunjukkan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gambar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2.9.</a:t>
            </a:r>
          </a:p>
          <a:p>
            <a:pPr lvl="0">
              <a:lnSpc>
                <a:spcPct val="80000"/>
              </a:lnSpc>
            </a:pPr>
            <a:r>
              <a:rPr sz="1600" b="1" i="1" dirty="0" err="1">
                <a:solidFill>
                  <a:srgbClr val="00682F"/>
                </a:solidFill>
                <a:latin typeface="Book Antiqua" pitchFamily="18" charset="0"/>
              </a:rPr>
              <a:t>Manajer</a:t>
            </a:r>
            <a:r>
              <a:rPr sz="1600" b="1" i="1" dirty="0">
                <a:solidFill>
                  <a:srgbClr val="00682F"/>
                </a:solidFill>
                <a:latin typeface="Book Antiqua" pitchFamily="18" charset="0"/>
              </a:rPr>
              <a:t> File (File Manager)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Manajer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File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memanipulasi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file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berdasarkan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penyimpanan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mengatur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alokasi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ruang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penyimpanan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disk,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itu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menetapkan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memelihara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daftar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struktur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index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menggambarkan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schema internal.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Jika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dikacau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balaukan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file yang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digunakannya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adalah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disebut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mengacaubalaukan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fungsi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untuk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menghasilkan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pengalamatan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record.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Bagaimanapun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, file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manajer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tidak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secara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langsung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mengatur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keluaran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masukan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phisik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data.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Melainkan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lewat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permintaan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ke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atas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metode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akses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sesuai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, yang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mana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data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dibaca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atau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menulis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data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ke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i="1" dirty="0">
                <a:solidFill>
                  <a:srgbClr val="00682F"/>
                </a:solidFill>
                <a:latin typeface="Book Antiqua" pitchFamily="18" charset="0"/>
              </a:rPr>
              <a:t>system buffer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(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atau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tempat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menyembunyikan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)..</a:t>
            </a:r>
          </a:p>
          <a:p>
            <a:pPr lvl="0">
              <a:lnSpc>
                <a:spcPct val="80000"/>
              </a:lnSpc>
            </a:pPr>
            <a:r>
              <a:rPr sz="1600" b="1" i="1" dirty="0">
                <a:solidFill>
                  <a:srgbClr val="00682F"/>
                </a:solidFill>
                <a:latin typeface="Book Antiqua" pitchFamily="18" charset="0"/>
              </a:rPr>
              <a:t>DML preprocessor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Modul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ini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mengkonversi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DML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statemen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embedded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adalah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suatu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program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aplikasi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ke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fungsi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standar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disebut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bahasa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host. DML Preprocessor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harus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interaktif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dengan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pengolah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query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untuk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menghasilkan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kode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sesuai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.</a:t>
            </a:r>
          </a:p>
          <a:p>
            <a:pPr lvl="0">
              <a:lnSpc>
                <a:spcPct val="80000"/>
              </a:lnSpc>
            </a:pPr>
            <a:r>
              <a:rPr sz="1600" b="1" i="1" dirty="0">
                <a:solidFill>
                  <a:srgbClr val="00682F"/>
                </a:solidFill>
                <a:latin typeface="Book Antiqua" pitchFamily="18" charset="0"/>
              </a:rPr>
              <a:t>DDL compiler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DDL Compiler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mengkonversi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DDL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statemen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ke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satu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set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tabel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berisi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meta-data.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Tabel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ini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kemudian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adalah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disimpan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system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katalog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sedangkan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pengendalian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informasi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disimpan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data file headers.</a:t>
            </a:r>
          </a:p>
          <a:p>
            <a:pPr lvl="0">
              <a:lnSpc>
                <a:spcPct val="80000"/>
              </a:lnSpc>
            </a:pPr>
            <a:r>
              <a:rPr sz="1600" b="1" i="1" dirty="0">
                <a:solidFill>
                  <a:srgbClr val="00682F"/>
                </a:solidFill>
                <a:latin typeface="Book Antiqua" pitchFamily="18" charset="0"/>
              </a:rPr>
              <a:t>Catalog manager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Katalog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Manajer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mengatur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akses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ke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memelihara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system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katalog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diakses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harus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oleh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sz="1600" dirty="0" err="1">
                <a:solidFill>
                  <a:srgbClr val="00682F"/>
                </a:solidFill>
                <a:latin typeface="Book Antiqua" pitchFamily="18" charset="0"/>
              </a:rPr>
              <a:t>komponen</a:t>
            </a:r>
            <a:r>
              <a:rPr sz="1600" dirty="0">
                <a:solidFill>
                  <a:srgbClr val="00682F"/>
                </a:solidFill>
                <a:latin typeface="Book Antiqua" pitchFamily="18" charset="0"/>
              </a:rPr>
              <a:t> DBMS.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097157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85119" y="1066801"/>
            <a:ext cx="8305800" cy="48212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32" name="Title 1048631"/>
          <p:cNvSpPr>
            <a:spLocks noGrp="1"/>
          </p:cNvSpPr>
          <p:nvPr>
            <p:ph type="title"/>
          </p:nvPr>
        </p:nvSpPr>
        <p:spPr>
          <a:xfrm>
            <a:off x="608092" y="0"/>
            <a:ext cx="10337562" cy="9144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000" b="0" i="0" baseline="0">
                <a:solidFill>
                  <a:srgbClr val="FFFFFF"/>
                </a:solidFill>
                <a:latin typeface="Futura Md BT" pitchFamily="34" charset="0"/>
                <a:sym typeface="Times New Roman" pitchFamily="18" charset="0"/>
              </a:defRPr>
            </a:lvl1pPr>
          </a:lstStyle>
          <a:p>
            <a:pPr algn="ctr"/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Komponen DBMS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048632"/>
          <p:cNvSpPr>
            <a:spLocks noGrp="1"/>
          </p:cNvSpPr>
          <p:nvPr>
            <p:ph type="title"/>
          </p:nvPr>
        </p:nvSpPr>
        <p:spPr>
          <a:xfrm>
            <a:off x="608092" y="0"/>
            <a:ext cx="10337562" cy="9144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000" b="0" i="0" baseline="0">
                <a:solidFill>
                  <a:srgbClr val="FFFFFF"/>
                </a:solidFill>
                <a:latin typeface="Futura Md BT" pitchFamily="34" charset="0"/>
                <a:sym typeface="Times New Roman" pitchFamily="18" charset="0"/>
              </a:defRPr>
            </a:lvl1pPr>
          </a:lstStyle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DBMS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Environment</a:t>
            </a:r>
          </a:p>
        </p:txBody>
      </p:sp>
      <p:pic>
        <p:nvPicPr>
          <p:cNvPr id="2097159" name="Picture 2097158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60095" y="1047464"/>
            <a:ext cx="8229600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9060" y="988682"/>
            <a:ext cx="8347075" cy="2339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5575" y="3440376"/>
            <a:ext cx="8342312" cy="28082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WordArt 6"/>
          <p:cNvSpPr>
            <a:spLocks noChangeArrowheads="1" noChangeShapeType="1" noTextEdit="1"/>
          </p:cNvSpPr>
          <p:nvPr/>
        </p:nvSpPr>
        <p:spPr bwMode="auto">
          <a:xfrm>
            <a:off x="2649020" y="273291"/>
            <a:ext cx="6921500" cy="396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err="1"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rgbClr val="9999FF"/>
                  </a:outerShdw>
                </a:effectLst>
                <a:latin typeface="Book Antiqua" pitchFamily="18" charset="0"/>
              </a:rPr>
              <a:t>Struktur</a:t>
            </a:r>
            <a:r>
              <a:rPr lang="en-US" sz="3600" b="1" kern="10" dirty="0"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rgbClr val="9999FF"/>
                  </a:outerShdw>
                </a:effectLst>
                <a:latin typeface="Book Antiqua" pitchFamily="18" charset="0"/>
              </a:rPr>
              <a:t> Basis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5"/>
          <p:cNvSpPr>
            <a:spLocks noGrp="1" noChangeArrowheads="1" noChangeShapeType="1" noTextEdit="1"/>
          </p:cNvSpPr>
          <p:nvPr>
            <p:ph type="title"/>
          </p:nvPr>
        </p:nvSpPr>
        <p:spPr bwMode="auto">
          <a:xfrm>
            <a:off x="2212927" y="416256"/>
            <a:ext cx="74676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err="1"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rgbClr val="9999FF"/>
                  </a:outerShdw>
                </a:effectLst>
                <a:latin typeface="Book Antiqua" pitchFamily="18" charset="0"/>
              </a:rPr>
              <a:t>Komponen</a:t>
            </a:r>
            <a:r>
              <a:rPr lang="en-US" sz="3600" b="1" kern="10" dirty="0"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rgbClr val="9999FF"/>
                  </a:outerShdw>
                </a:effectLst>
                <a:latin typeface="Book Antiqua" pitchFamily="18" charset="0"/>
              </a:rPr>
              <a:t> </a:t>
            </a:r>
            <a:r>
              <a:rPr lang="en-US" sz="3600" b="1" kern="10" dirty="0" err="1"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rgbClr val="9999FF"/>
                  </a:outerShdw>
                </a:effectLst>
                <a:latin typeface="Book Antiqua" pitchFamily="18" charset="0"/>
              </a:rPr>
              <a:t>Sistem</a:t>
            </a:r>
            <a:r>
              <a:rPr lang="en-US" sz="3600" b="1" kern="10" dirty="0"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rgbClr val="9999FF"/>
                  </a:outerShdw>
                </a:effectLst>
                <a:latin typeface="Book Antiqua" pitchFamily="18" charset="0"/>
              </a:rPr>
              <a:t> Basis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432719" y="1447800"/>
            <a:ext cx="9067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250" indent="-476250" algn="just" eaLnBrk="0" hangingPunct="0">
              <a:buFontTx/>
              <a:buBlip>
                <a:blip r:embed="rId2"/>
              </a:buBlip>
            </a:pPr>
            <a:r>
              <a:rPr lang="en-US" sz="2200" i="1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Basis Data (Database)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, Data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tersimpan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secara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terintegrasi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dipakai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secara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bersama-sama</a:t>
            </a:r>
            <a:endParaRPr lang="en-US" sz="2200" dirty="0" smtClean="0">
              <a:solidFill>
                <a:srgbClr val="00682F"/>
              </a:solidFill>
              <a:latin typeface="Book Antiqua" pitchFamily="18" charset="0"/>
              <a:cs typeface="Times New Roman" pitchFamily="18" charset="0"/>
            </a:endParaRPr>
          </a:p>
          <a:p>
            <a:pPr marL="476250" indent="-476250" algn="just" eaLnBrk="0" hangingPunct="0">
              <a:buFontTx/>
              <a:buBlip>
                <a:blip r:embed="rId2"/>
              </a:buBlip>
            </a:pPr>
            <a:r>
              <a:rPr lang="en-US" sz="2200" i="1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Hardware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Perangkat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keras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yang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digunakan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dalam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mengelola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sistem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database</a:t>
            </a:r>
          </a:p>
          <a:p>
            <a:pPr marL="476250" indent="-476250" algn="just" eaLnBrk="0" hangingPunct="0">
              <a:buFontTx/>
              <a:buBlip>
                <a:blip r:embed="rId2"/>
              </a:buBlip>
            </a:pPr>
            <a:r>
              <a:rPr lang="en-US" sz="2200" i="1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Software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perangkat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lunak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perantara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antara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pemakai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dengan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data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fisik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.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Perangkat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lunak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dapat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berupa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Data Base Management System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berbagai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program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aplikasi</a:t>
            </a:r>
            <a:endParaRPr lang="en-US" sz="2200" dirty="0" smtClean="0">
              <a:solidFill>
                <a:srgbClr val="00682F"/>
              </a:solidFill>
              <a:latin typeface="Book Antiqua" pitchFamily="18" charset="0"/>
              <a:cs typeface="Times New Roman" pitchFamily="18" charset="0"/>
            </a:endParaRPr>
          </a:p>
          <a:p>
            <a:pPr marL="476250" indent="-476250" algn="just" eaLnBrk="0" hangingPunct="0">
              <a:buFontTx/>
              <a:buBlip>
                <a:blip r:embed="rId2"/>
              </a:buBlip>
            </a:pPr>
            <a:r>
              <a:rPr lang="en-US" sz="2200" i="1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User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sebagai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pemakai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sistem</a:t>
            </a:r>
            <a:endParaRPr lang="en-US" sz="2200" dirty="0" smtClean="0">
              <a:solidFill>
                <a:srgbClr val="00682F"/>
              </a:solidFill>
              <a:latin typeface="Book Antiqua" pitchFamily="18" charset="0"/>
              <a:cs typeface="Times New Roman" pitchFamily="18" charset="0"/>
            </a:endParaRPr>
          </a:p>
          <a:p>
            <a:pPr marL="476250" indent="-476250" algn="just" eaLnBrk="0" hangingPunct="0">
              <a:buFontTx/>
              <a:buBlip>
                <a:blip r:embed="rId2"/>
              </a:buBlip>
            </a:pP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Sistem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Operasi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(</a:t>
            </a:r>
            <a:r>
              <a:rPr lang="en-US" sz="2200" i="1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Operating System</a:t>
            </a:r>
            <a:r>
              <a:rPr lang="en-US" sz="2200" dirty="0" smtClean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)</a:t>
            </a:r>
            <a:endParaRPr lang="en-US" sz="2200" dirty="0">
              <a:solidFill>
                <a:srgbClr val="00682F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-93488"/>
            <a:ext cx="10945654" cy="1143000"/>
          </a:xfrm>
        </p:spPr>
        <p:txBody>
          <a:bodyPr>
            <a:normAutofit/>
          </a:bodyPr>
          <a:lstStyle/>
          <a:p>
            <a:r>
              <a:rPr lang="en-US" sz="37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Capaian</a:t>
            </a:r>
            <a:r>
              <a:rPr lang="en-US" sz="3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7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Pembelajaran</a:t>
            </a:r>
            <a:r>
              <a:rPr lang="en-US" sz="3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- </a:t>
            </a:r>
            <a:r>
              <a:rPr lang="en-US" sz="37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CP</a:t>
            </a:r>
            <a:r>
              <a:rPr lang="en-US" sz="3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7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(?)</a:t>
            </a:r>
            <a:endParaRPr lang="en-US" sz="37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39265" name="Rectangle 1"/>
          <p:cNvSpPr>
            <a:spLocks noChangeArrowheads="1"/>
          </p:cNvSpPr>
          <p:nvPr/>
        </p:nvSpPr>
        <p:spPr bwMode="auto">
          <a:xfrm>
            <a:off x="1661319" y="1076875"/>
            <a:ext cx="8458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Mahasiswa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dapat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menjelaskan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konsep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dari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Lingkungan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 basis data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dan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istilah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 yang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termasuk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di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dalamnya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lang="en-GB" sz="2000" dirty="0" err="1" smtClean="0">
                <a:solidFill>
                  <a:srgbClr val="00682F"/>
                </a:solidFill>
                <a:latin typeface="Book Antiqua" pitchFamily="18" charset="0"/>
                <a:cs typeface="Arial" pitchFamily="34" charset="0"/>
              </a:rPr>
              <a:t>Mahasiswa</a:t>
            </a:r>
            <a:r>
              <a:rPr lang="en-GB" sz="2000" dirty="0" smtClean="0">
                <a:solidFill>
                  <a:srgbClr val="00682F"/>
                </a:solidFill>
                <a:latin typeface="Book Antiqua" pitchFamily="18" charset="0"/>
                <a:cs typeface="Arial" pitchFamily="34" charset="0"/>
              </a:rPr>
              <a:t> </a:t>
            </a:r>
            <a:r>
              <a:rPr lang="en-GB" sz="2000" dirty="0" err="1" smtClean="0">
                <a:solidFill>
                  <a:srgbClr val="00682F"/>
                </a:solidFill>
                <a:latin typeface="Book Antiqua" pitchFamily="18" charset="0"/>
                <a:cs typeface="Arial" pitchFamily="34" charset="0"/>
              </a:rPr>
              <a:t>dapat</a:t>
            </a:r>
            <a:r>
              <a:rPr lang="en-GB" sz="2000" dirty="0" smtClean="0">
                <a:solidFill>
                  <a:srgbClr val="00682F"/>
                </a:solidFill>
                <a:latin typeface="Book Antiqua" pitchFamily="18" charset="0"/>
                <a:cs typeface="Arial" pitchFamily="34" charset="0"/>
              </a:rPr>
              <a:t> </a:t>
            </a:r>
            <a:r>
              <a:rPr lang="en-GB" sz="2000" dirty="0" err="1" smtClean="0">
                <a:solidFill>
                  <a:srgbClr val="00682F"/>
                </a:solidFill>
                <a:latin typeface="Book Antiqua" pitchFamily="18" charset="0"/>
                <a:cs typeface="Arial" pitchFamily="34" charset="0"/>
              </a:rPr>
              <a:t>mengetahui</a:t>
            </a:r>
            <a:r>
              <a:rPr lang="en-GB" sz="2000" dirty="0" smtClean="0">
                <a:solidFill>
                  <a:srgbClr val="00682F"/>
                </a:solidFill>
                <a:latin typeface="Book Antiqua" pitchFamily="18" charset="0"/>
                <a:cs typeface="Arial" pitchFamily="34" charset="0"/>
              </a:rPr>
              <a:t> </a:t>
            </a:r>
            <a:r>
              <a:rPr lang="en-GB" sz="2000" dirty="0" err="1" smtClean="0">
                <a:solidFill>
                  <a:srgbClr val="00682F"/>
                </a:solidFill>
                <a:latin typeface="Book Antiqua" pitchFamily="18" charset="0"/>
                <a:cs typeface="Arial" pitchFamily="34" charset="0"/>
              </a:rPr>
              <a:t>komponen</a:t>
            </a:r>
            <a:r>
              <a:rPr lang="en-GB" sz="2000" dirty="0" smtClean="0">
                <a:solidFill>
                  <a:srgbClr val="00682F"/>
                </a:solidFill>
                <a:latin typeface="Book Antiqua" pitchFamily="18" charset="0"/>
                <a:cs typeface="Arial" pitchFamily="34" charset="0"/>
              </a:rPr>
              <a:t> </a:t>
            </a:r>
            <a:r>
              <a:rPr lang="en-GB" sz="2000" dirty="0" err="1" smtClean="0">
                <a:solidFill>
                  <a:srgbClr val="00682F"/>
                </a:solidFill>
                <a:latin typeface="Book Antiqua" pitchFamily="18" charset="0"/>
                <a:cs typeface="Arial" pitchFamily="34" charset="0"/>
              </a:rPr>
              <a:t>lingkungan</a:t>
            </a:r>
            <a:r>
              <a:rPr lang="en-GB" sz="2000" dirty="0" smtClean="0">
                <a:solidFill>
                  <a:srgbClr val="00682F"/>
                </a:solidFill>
                <a:latin typeface="Book Antiqua" pitchFamily="18" charset="0"/>
                <a:cs typeface="Arial" pitchFamily="34" charset="0"/>
              </a:rPr>
              <a:t> basis data.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682F"/>
              </a:solidFill>
              <a:effectLst/>
              <a:latin typeface="Book Antiqua" pitchFamily="18" charset="0"/>
              <a:cs typeface="Arial" pitchFamily="34" charset="0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Mahasiswa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dapat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menjelaskan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 3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Tingkatan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Arsitektur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 Basis Data ANSI-SPARC.</a:t>
            </a:r>
          </a:p>
          <a:p>
            <a:pPr marL="177800" indent="-17780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228600" algn="l"/>
              </a:tabLst>
            </a:pP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Mahasiswa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dapat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menjelaskan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konsep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data independence,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Jenis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independensinya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.</a:t>
            </a:r>
          </a:p>
          <a:p>
            <a:pPr marL="177800" indent="-17780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228600" algn="l"/>
              </a:tabLst>
            </a:pP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Mahasiswa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dapat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memahami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berbagai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model data 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dapat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menjelaskan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perbedaan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model data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berbasis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objek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, record,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konseptual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fisik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682F"/>
              </a:solidFill>
              <a:effectLst/>
              <a:latin typeface="Book Antiqua" pitchFamily="18" charset="0"/>
              <a:cs typeface="Arial" pitchFamily="34" charset="0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Mahasiswa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dapat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menyebutkan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perkembangan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682F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 basis data.</a:t>
            </a:r>
          </a:p>
          <a:p>
            <a:pPr marL="177800" indent="-17780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228600" algn="l"/>
              </a:tabLst>
            </a:pP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Mahasiswa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dapat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menjelaskan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perkembangan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implementasi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sistem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basis data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berbagai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lingkungan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arsitektur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dari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DBMS.</a:t>
            </a:r>
          </a:p>
          <a:p>
            <a:pPr marL="177800" lvl="0" indent="-177800" algn="just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n-US" sz="20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177800" indent="-177800" algn="just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n-US" sz="20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177800" marR="0" lvl="0" indent="-1778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682F"/>
              </a:solidFill>
              <a:effectLst/>
              <a:latin typeface="Book Antiqua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85440" y="343472"/>
            <a:ext cx="8229600" cy="411163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>
                <a:latin typeface="Book Antiqua" pitchFamily="18" charset="0"/>
              </a:rPr>
              <a:t>Komponen</a:t>
            </a:r>
            <a:r>
              <a:rPr lang="en-US" sz="4000" dirty="0" smtClean="0">
                <a:latin typeface="Book Antiqua" pitchFamily="18" charset="0"/>
              </a:rPr>
              <a:t> </a:t>
            </a:r>
            <a:r>
              <a:rPr lang="en-US" sz="4000" dirty="0" err="1" smtClean="0">
                <a:latin typeface="Book Antiqua" pitchFamily="18" charset="0"/>
              </a:rPr>
              <a:t>Lingkungan</a:t>
            </a:r>
            <a:r>
              <a:rPr lang="en-US" sz="4000" dirty="0" smtClean="0">
                <a:latin typeface="Book Antiqua" pitchFamily="18" charset="0"/>
              </a:rPr>
              <a:t> </a:t>
            </a:r>
            <a:r>
              <a:rPr lang="en-US" sz="4000" i="1" dirty="0" smtClean="0">
                <a:latin typeface="Book Antiqua" pitchFamily="18" charset="0"/>
              </a:rPr>
              <a:t>Database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680680" y="1338835"/>
            <a:ext cx="6705600" cy="4643437"/>
            <a:chOff x="838200" y="1147763"/>
            <a:chExt cx="6705600" cy="4643437"/>
          </a:xfrm>
        </p:grpSpPr>
        <p:pic>
          <p:nvPicPr>
            <p:cNvPr id="26" name="Picture 4" descr="COMPUTER"/>
            <p:cNvPicPr>
              <a:picLocks noGrp="1" noChangeAspect="1" noChangeArrowheads="1"/>
            </p:cNvPicPr>
            <p:nvPr>
              <p:ph sz="half" idx="1"/>
            </p:nvPr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1143000" y="1147763"/>
              <a:ext cx="942975" cy="1295400"/>
            </a:xfrm>
            <a:noFill/>
          </p:spPr>
        </p:pic>
        <p:pic>
          <p:nvPicPr>
            <p:cNvPr id="27" name="Picture 6" descr="COMP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 flipH="1">
              <a:off x="3810000" y="1147763"/>
              <a:ext cx="887413" cy="1219200"/>
            </a:xfrm>
            <a:prstGeom prst="rect">
              <a:avLst/>
            </a:prstGeom>
            <a:noFill/>
          </p:spPr>
        </p:pic>
        <p:pic>
          <p:nvPicPr>
            <p:cNvPr id="28" name="Picture 8" descr="COMP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6324600" y="1223963"/>
              <a:ext cx="831850" cy="1143000"/>
            </a:xfrm>
            <a:prstGeom prst="rect">
              <a:avLst/>
            </a:prstGeom>
            <a:noFill/>
          </p:spPr>
        </p:pic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838200" y="3128963"/>
              <a:ext cx="1371600" cy="838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Book Antiqua" pitchFamily="18" charset="0"/>
                </a:rPr>
                <a:t>CASE</a:t>
              </a:r>
            </a:p>
            <a:p>
              <a:pPr algn="ctr">
                <a:defRPr/>
              </a:pPr>
              <a:r>
                <a:rPr lang="en-US" dirty="0">
                  <a:latin typeface="Book Antiqua" pitchFamily="18" charset="0"/>
                </a:rPr>
                <a:t>Tools</a:t>
              </a:r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3562350" y="3114675"/>
              <a:ext cx="1371600" cy="838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Book Antiqua" pitchFamily="18" charset="0"/>
                </a:rPr>
                <a:t>User</a:t>
              </a:r>
            </a:p>
            <a:p>
              <a:pPr algn="ctr">
                <a:defRPr/>
              </a:pPr>
              <a:r>
                <a:rPr lang="en-US" dirty="0">
                  <a:latin typeface="Book Antiqua" pitchFamily="18" charset="0"/>
                </a:rPr>
                <a:t>Interface</a:t>
              </a: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6172200" y="3052763"/>
              <a:ext cx="1371600" cy="8382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Book Antiqua" pitchFamily="18" charset="0"/>
                </a:rPr>
                <a:t>Application</a:t>
              </a:r>
            </a:p>
            <a:p>
              <a:pPr algn="ctr">
                <a:defRPr/>
              </a:pPr>
              <a:r>
                <a:rPr lang="en-US" dirty="0">
                  <a:latin typeface="Book Antiqua" pitchFamily="18" charset="0"/>
                </a:rPr>
                <a:t>Programs</a:t>
              </a:r>
            </a:p>
          </p:txBody>
        </p:sp>
        <p:sp>
          <p:nvSpPr>
            <p:cNvPr id="32" name="AutoShape 15"/>
            <p:cNvSpPr>
              <a:spLocks noChangeArrowheads="1"/>
            </p:cNvSpPr>
            <p:nvPr/>
          </p:nvSpPr>
          <p:spPr bwMode="auto">
            <a:xfrm>
              <a:off x="1143000" y="4576763"/>
              <a:ext cx="1143000" cy="1214437"/>
            </a:xfrm>
            <a:prstGeom prst="can">
              <a:avLst>
                <a:gd name="adj" fmla="val 26563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Book Antiqua" pitchFamily="18" charset="0"/>
                </a:rPr>
                <a:t>Repository</a:t>
              </a:r>
            </a:p>
          </p:txBody>
        </p:sp>
        <p:sp>
          <p:nvSpPr>
            <p:cNvPr id="33" name="AutoShape 16"/>
            <p:cNvSpPr>
              <a:spLocks noChangeArrowheads="1"/>
            </p:cNvSpPr>
            <p:nvPr/>
          </p:nvSpPr>
          <p:spPr bwMode="auto">
            <a:xfrm>
              <a:off x="6248400" y="4576763"/>
              <a:ext cx="1143000" cy="1214437"/>
            </a:xfrm>
            <a:prstGeom prst="can">
              <a:avLst>
                <a:gd name="adj" fmla="val 26563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Book Antiqua" pitchFamily="18" charset="0"/>
                </a:rPr>
                <a:t>Databsse</a:t>
              </a: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3562350" y="4729163"/>
              <a:ext cx="1371600" cy="838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Book Antiqua" pitchFamily="18" charset="0"/>
                </a:rPr>
                <a:t>DBMS</a:t>
              </a:r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>
              <a:off x="4267200" y="2366963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>
              <a:off x="4267200" y="3967163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2286000" y="5110163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>
              <a:off x="4953000" y="5110163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 flipH="1">
              <a:off x="4876800" y="3890963"/>
              <a:ext cx="19812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40" name="Line 23"/>
            <p:cNvSpPr>
              <a:spLocks noChangeShapeType="1"/>
            </p:cNvSpPr>
            <p:nvPr/>
          </p:nvSpPr>
          <p:spPr bwMode="auto">
            <a:xfrm>
              <a:off x="1600200" y="3967163"/>
              <a:ext cx="1905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41" name="Line 24"/>
            <p:cNvSpPr>
              <a:spLocks noChangeShapeType="1"/>
            </p:cNvSpPr>
            <p:nvPr/>
          </p:nvSpPr>
          <p:spPr bwMode="auto">
            <a:xfrm>
              <a:off x="1752600" y="2443163"/>
              <a:ext cx="2209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42" name="Line 25"/>
            <p:cNvSpPr>
              <a:spLocks noChangeShapeType="1"/>
            </p:cNvSpPr>
            <p:nvPr/>
          </p:nvSpPr>
          <p:spPr bwMode="auto">
            <a:xfrm flipH="1">
              <a:off x="4648200" y="2366963"/>
              <a:ext cx="2133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43" name="Line 26"/>
            <p:cNvSpPr>
              <a:spLocks noChangeShapeType="1"/>
            </p:cNvSpPr>
            <p:nvPr/>
          </p:nvSpPr>
          <p:spPr bwMode="auto">
            <a:xfrm>
              <a:off x="2209800" y="3509963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44" name="Line 27"/>
            <p:cNvSpPr>
              <a:spLocks noChangeShapeType="1"/>
            </p:cNvSpPr>
            <p:nvPr/>
          </p:nvSpPr>
          <p:spPr bwMode="auto">
            <a:xfrm>
              <a:off x="4953000" y="3509963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2-tier Architecture vs. 3-tier Architecture </a:t>
            </a:r>
            <a:b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79554" name="AutoShape 2" descr="Image result for contoh 2 tier 3 t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9556" name="Picture 4" descr="http://student-activity.binus.ac.id/himsisfo/wp-content/uploads/sites/16/2017/03/Tier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0207" y="1600200"/>
            <a:ext cx="2781300" cy="3886200"/>
          </a:xfrm>
          <a:prstGeom prst="rect">
            <a:avLst/>
          </a:prstGeom>
          <a:noFill/>
        </p:spPr>
      </p:pic>
      <p:pic>
        <p:nvPicPr>
          <p:cNvPr id="279558" name="Picture 6" descr="http://student-activity.binus.ac.id/himsisfo/wp-content/uploads/sites/16/2017/03/Tier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7519" y="1600200"/>
            <a:ext cx="28575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155240" y="376456"/>
            <a:ext cx="7583279" cy="61414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err="1">
                <a:ln w="12700">
                  <a:solidFill>
                    <a:srgbClr val="FFFF00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rgbClr val="9999FF"/>
                  </a:outerShdw>
                </a:effectLst>
                <a:latin typeface="Book Antiqua" pitchFamily="18" charset="0"/>
              </a:rPr>
              <a:t>Tujuan</a:t>
            </a:r>
            <a:r>
              <a:rPr lang="en-US" sz="3600" b="1" kern="10" dirty="0">
                <a:ln w="12700">
                  <a:solidFill>
                    <a:srgbClr val="FFFF00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rgbClr val="9999FF"/>
                  </a:outerShdw>
                </a:effectLst>
                <a:latin typeface="Book Antiqua" pitchFamily="18" charset="0"/>
              </a:rPr>
              <a:t> </a:t>
            </a:r>
            <a:r>
              <a:rPr lang="en-US" sz="3600" b="1" kern="10" dirty="0" err="1">
                <a:ln w="12700">
                  <a:solidFill>
                    <a:srgbClr val="FFFF00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rgbClr val="9999FF"/>
                  </a:outerShdw>
                </a:effectLst>
                <a:latin typeface="Book Antiqua" pitchFamily="18" charset="0"/>
              </a:rPr>
              <a:t>Disain</a:t>
            </a:r>
            <a:r>
              <a:rPr lang="en-US" sz="3600" b="1" kern="10" dirty="0">
                <a:ln w="12700">
                  <a:solidFill>
                    <a:srgbClr val="FFFF00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rgbClr val="9999FF"/>
                  </a:outerShdw>
                </a:effectLst>
                <a:latin typeface="Book Antiqua" pitchFamily="18" charset="0"/>
              </a:rPr>
              <a:t> </a:t>
            </a:r>
            <a:r>
              <a:rPr lang="en-US" sz="3600" b="1" kern="10" dirty="0" err="1">
                <a:ln w="12700">
                  <a:solidFill>
                    <a:srgbClr val="FFFF00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rgbClr val="9999FF"/>
                  </a:outerShdw>
                </a:effectLst>
                <a:latin typeface="Book Antiqua" pitchFamily="18" charset="0"/>
              </a:rPr>
              <a:t>Perancangan</a:t>
            </a:r>
            <a:r>
              <a:rPr lang="en-US" sz="3600" b="1" kern="10" dirty="0">
                <a:ln w="12700">
                  <a:solidFill>
                    <a:srgbClr val="FFFF00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rgbClr val="9999FF"/>
                  </a:outerShdw>
                </a:effectLst>
                <a:latin typeface="Book Antiqua" pitchFamily="18" charset="0"/>
              </a:rPr>
              <a:t> RDBMS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46104" y="1599072"/>
            <a:ext cx="890111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5138" indent="-465138" algn="just">
              <a:buFontTx/>
              <a:buBlip>
                <a:blip r:embed="rId2"/>
              </a:buBlip>
            </a:pP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Mencegah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Data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redudancy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dan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Inconsistency</a:t>
            </a:r>
          </a:p>
          <a:p>
            <a:pPr marL="465138" indent="-465138" algn="just" eaLnBrk="0" hangingPunct="0">
              <a:buFontTx/>
              <a:buBlip>
                <a:blip r:embed="rId2"/>
              </a:buBlip>
            </a:pP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Mempermudah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dalam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melakukan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akses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terhadap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data</a:t>
            </a:r>
          </a:p>
          <a:p>
            <a:pPr marL="465138" indent="-465138" algn="just" eaLnBrk="0" hangingPunct="0">
              <a:buFontTx/>
              <a:buBlip>
                <a:blip r:embed="rId2"/>
              </a:buBlip>
            </a:pP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Mempertimbangkan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Data Isolation</a:t>
            </a:r>
          </a:p>
          <a:p>
            <a:pPr marL="465138" indent="-465138" algn="just" eaLnBrk="0" hangingPunct="0">
              <a:buFontTx/>
              <a:buBlip>
                <a:blip r:embed="rId2"/>
              </a:buBlip>
            </a:pP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Mencegah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Concurent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access anomaly</a:t>
            </a:r>
          </a:p>
          <a:p>
            <a:pPr marL="465138" indent="-465138" algn="just" eaLnBrk="0" hangingPunct="0">
              <a:buFontTx/>
              <a:buBlip>
                <a:blip r:embed="rId2"/>
              </a:buBlip>
            </a:pP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Mempertimbangkan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masalah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ke-amanan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data</a:t>
            </a:r>
          </a:p>
          <a:p>
            <a:pPr marL="465138" indent="-465138" algn="just" eaLnBrk="0" hangingPunct="0">
              <a:buFontTx/>
              <a:buBlip>
                <a:blip r:embed="rId2"/>
              </a:buBlip>
            </a:pP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Mempertimbangkan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masalah</a:t>
            </a:r>
            <a:r>
              <a:rPr lang="en-US" sz="3000" dirty="0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solidFill>
                  <a:srgbClr val="00682F"/>
                </a:solidFill>
                <a:latin typeface="Book Antiqua" pitchFamily="18" charset="0"/>
                <a:cs typeface="Times New Roman" pitchFamily="18" charset="0"/>
              </a:rPr>
              <a:t>integritas</a:t>
            </a:r>
            <a:endParaRPr lang="en-US" sz="3000" dirty="0">
              <a:solidFill>
                <a:srgbClr val="00682F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13137" y="1320424"/>
            <a:ext cx="6988175" cy="4784725"/>
            <a:chOff x="816" y="1056"/>
            <a:chExt cx="4560" cy="2784"/>
          </a:xfrm>
        </p:grpSpPr>
        <p:pic>
          <p:nvPicPr>
            <p:cNvPr id="5" name="Picture 5" descr="http://www.cso.ui.ac.id/SITA/SIAK/siakold.GIF"/>
            <p:cNvPicPr>
              <a:picLocks noChangeAspect="1" noChangeArrowheads="1"/>
            </p:cNvPicPr>
            <p:nvPr/>
          </p:nvPicPr>
          <p:blipFill>
            <a:blip r:embed="rId2" r:link="rId3" cstate="print"/>
            <a:srcRect/>
            <a:stretch>
              <a:fillRect/>
            </a:stretch>
          </p:blipFill>
          <p:spPr bwMode="auto">
            <a:xfrm>
              <a:off x="816" y="1056"/>
              <a:ext cx="4560" cy="278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056" y="1522"/>
              <a:ext cx="504" cy="2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d-ID" sz="1200">
                  <a:latin typeface="Calibri" pitchFamily="34" charset="0"/>
                </a:rPr>
                <a:t>Rektorat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560" y="1522"/>
              <a:ext cx="576" cy="2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d-ID" sz="1200">
                  <a:latin typeface="Calibri" pitchFamily="34" charset="0"/>
                </a:rPr>
                <a:t>Sekretariat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616" y="2536"/>
              <a:ext cx="1104" cy="3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id-ID" sz="1400">
                  <a:latin typeface="Calibri" pitchFamily="34" charset="0"/>
                </a:rPr>
                <a:t>PDE Dengan </a:t>
              </a:r>
            </a:p>
            <a:p>
              <a:pPr algn="ctr" eaLnBrk="0" hangingPunct="0"/>
              <a:r>
                <a:rPr lang="id-ID" sz="1400">
                  <a:latin typeface="Calibri" pitchFamily="34" charset="0"/>
                </a:rPr>
                <a:t> PC Stand Alone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08" y="3262"/>
              <a:ext cx="720" cy="2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d-ID" sz="1200">
                  <a:latin typeface="Calibri" pitchFamily="34" charset="0"/>
                </a:rPr>
                <a:t>Bank Bukopin </a:t>
              </a:r>
            </a:p>
          </p:txBody>
        </p:sp>
      </p:grpSp>
      <p:sp>
        <p:nvSpPr>
          <p:cNvPr id="10" name="WordArt 10"/>
          <p:cNvSpPr>
            <a:spLocks noChangeArrowheads="1" noChangeShapeType="1" noTextEdit="1"/>
          </p:cNvSpPr>
          <p:nvPr/>
        </p:nvSpPr>
        <p:spPr bwMode="auto">
          <a:xfrm>
            <a:off x="3103768" y="253624"/>
            <a:ext cx="6445250" cy="649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err="1"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Sistem</a:t>
            </a:r>
            <a:r>
              <a:rPr lang="en-US" sz="3600" b="1" kern="10" dirty="0"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 </a:t>
            </a:r>
            <a:r>
              <a:rPr lang="en-US" sz="3600" b="1" kern="10" dirty="0" smtClean="0"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Basis Data </a:t>
            </a:r>
            <a:r>
              <a:rPr lang="en-US" sz="3600" b="1" kern="10" dirty="0" err="1"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Konvensional</a:t>
            </a:r>
            <a:endParaRPr lang="en-US" sz="3600" b="1" kern="10" dirty="0"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>
                <a:outerShdw dist="45791" dir="2021404" algn="ctr" rotWithShape="0">
                  <a:srgbClr val="9999FF"/>
                </a:outerShdw>
              </a:effectLst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IM_pabrik_animation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0416" y="1012208"/>
            <a:ext cx="8256575" cy="483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WordArt 5"/>
          <p:cNvSpPr>
            <a:spLocks noChangeArrowheads="1" noChangeShapeType="1" noTextEdit="1"/>
          </p:cNvSpPr>
          <p:nvPr/>
        </p:nvSpPr>
        <p:spPr bwMode="auto">
          <a:xfrm>
            <a:off x="2956719" y="228600"/>
            <a:ext cx="6165837" cy="6492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err="1"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rgbClr val="9999FF"/>
                  </a:outerShdw>
                </a:effectLst>
                <a:latin typeface="Book Antiqua" pitchFamily="18" charset="0"/>
              </a:rPr>
              <a:t>Sistem</a:t>
            </a:r>
            <a:r>
              <a:rPr lang="en-US" sz="3600" b="1" kern="10" dirty="0"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rgbClr val="9999FF"/>
                  </a:outerShdw>
                </a:effectLst>
                <a:latin typeface="Book Antiqua" pitchFamily="18" charset="0"/>
              </a:rPr>
              <a:t> Basis Data Online (</a:t>
            </a:r>
            <a:r>
              <a:rPr lang="en-US" sz="3600" b="1" kern="10" dirty="0" err="1"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rgbClr val="9999FF"/>
                  </a:outerShdw>
                </a:effectLst>
                <a:latin typeface="Book Antiqua" pitchFamily="18" charset="0"/>
              </a:rPr>
              <a:t>berbasis</a:t>
            </a:r>
            <a:r>
              <a:rPr lang="en-US" sz="3600" b="1" kern="10" dirty="0"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rgbClr val="9999FF"/>
                  </a:outerShdw>
                </a:effectLst>
                <a:latin typeface="Book Antiqua" pitchFamily="18" charset="0"/>
              </a:rPr>
              <a:t> Server)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IM_struktur_animasi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1640" y="1440984"/>
            <a:ext cx="861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WordArt 7"/>
          <p:cNvSpPr>
            <a:spLocks noChangeArrowheads="1" noChangeShapeType="1" noTextEdit="1"/>
          </p:cNvSpPr>
          <p:nvPr/>
        </p:nvSpPr>
        <p:spPr bwMode="auto">
          <a:xfrm>
            <a:off x="2152178" y="526584"/>
            <a:ext cx="7561262" cy="649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solidFill>
                  <a:srgbClr val="FFFF00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Sistem Basis Data Online (berbasis Server)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630928" y="1484200"/>
            <a:ext cx="8305800" cy="4843463"/>
            <a:chOff x="768" y="1056"/>
            <a:chExt cx="4704" cy="297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768" y="1056"/>
              <a:ext cx="4704" cy="2976"/>
              <a:chOff x="672" y="1056"/>
              <a:chExt cx="4704" cy="2976"/>
            </a:xfrm>
          </p:grpSpPr>
          <p:pic>
            <p:nvPicPr>
              <p:cNvPr id="7" name="Picture 6" descr="http://www.cso.ui.ac.id/SITA/SIAK/skemasiak.GIF"/>
              <p:cNvPicPr>
                <a:picLocks noChangeAspect="1" noChangeArrowheads="1"/>
              </p:cNvPicPr>
              <p:nvPr/>
            </p:nvPicPr>
            <p:blipFill>
              <a:blip r:embed="rId2" r:link="rId3" cstate="print"/>
              <a:srcRect/>
              <a:stretch>
                <a:fillRect/>
              </a:stretch>
            </p:blipFill>
            <p:spPr bwMode="auto">
              <a:xfrm>
                <a:off x="672" y="1056"/>
                <a:ext cx="4704" cy="29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1632" y="2112"/>
                <a:ext cx="816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000" b="1">
                    <a:solidFill>
                      <a:srgbClr val="FF3300"/>
                    </a:solidFill>
                    <a:latin typeface="Calibri" pitchFamily="34" charset="0"/>
                  </a:rPr>
                  <a:t>SIAM UPI-YPTK</a:t>
                </a:r>
              </a:p>
            </p:txBody>
          </p:sp>
        </p:grp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357" y="1584"/>
              <a:ext cx="819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Calibri" pitchFamily="34" charset="0"/>
                </a:rPr>
                <a:t>Bank Bukopin</a:t>
              </a:r>
            </a:p>
          </p:txBody>
        </p:sp>
      </p:grpSp>
      <p:sp>
        <p:nvSpPr>
          <p:cNvPr id="9" name="WordArt 9"/>
          <p:cNvSpPr>
            <a:spLocks noChangeArrowheads="1" noChangeShapeType="1" noTextEdit="1"/>
          </p:cNvSpPr>
          <p:nvPr/>
        </p:nvSpPr>
        <p:spPr bwMode="auto">
          <a:xfrm>
            <a:off x="2651919" y="457200"/>
            <a:ext cx="5962615" cy="573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err="1"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Sistem</a:t>
            </a:r>
            <a:r>
              <a:rPr lang="en-US" sz="3600" b="1" kern="10" dirty="0"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 Basis Data </a:t>
            </a:r>
            <a:r>
              <a:rPr lang="en-US" sz="3600" b="1" kern="10" dirty="0" err="1"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Terdistribusi</a:t>
            </a:r>
            <a:endParaRPr lang="en-US" sz="3600" b="1" kern="10" dirty="0"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>
                <a:outerShdw dist="45791" dir="2021404" algn="ctr" rotWithShape="0">
                  <a:srgbClr val="9999FF"/>
                </a:outerShdw>
              </a:effectLst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b="8247"/>
          <a:stretch>
            <a:fillRect/>
          </a:stretch>
        </p:blipFill>
        <p:spPr bwMode="auto">
          <a:xfrm>
            <a:off x="1886471" y="1590518"/>
            <a:ext cx="7991475" cy="463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WordArt 6"/>
          <p:cNvSpPr>
            <a:spLocks noChangeArrowheads="1" noChangeShapeType="1" noTextEdit="1"/>
          </p:cNvSpPr>
          <p:nvPr/>
        </p:nvSpPr>
        <p:spPr bwMode="auto">
          <a:xfrm>
            <a:off x="2592818" y="517368"/>
            <a:ext cx="5818461" cy="6256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err="1"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Sistem</a:t>
            </a:r>
            <a:r>
              <a:rPr lang="en-US" sz="3600" b="1" kern="10" dirty="0"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 Basis Data </a:t>
            </a:r>
            <a:r>
              <a:rPr lang="en-US" sz="3600" b="1" kern="10" dirty="0" err="1"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Terdistribusi</a:t>
            </a:r>
            <a:endParaRPr lang="en-US" sz="3600" b="1" kern="10" dirty="0"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>
                <a:outerShdw dist="45791" dir="2021404" algn="ctr" rotWithShape="0">
                  <a:srgbClr val="9999FF"/>
                </a:outerShdw>
              </a:effectLst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585440" y="1328384"/>
            <a:ext cx="88392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088" rIns="0">
            <a:spAutoFit/>
          </a:bodyPr>
          <a:lstStyle/>
          <a:p>
            <a:pPr marL="571500" indent="-571500" algn="just" eaLnBrk="0" hangingPunct="0">
              <a:buFont typeface="Wingdings" pitchFamily="2" charset="2"/>
              <a:buChar char="F"/>
            </a:pPr>
            <a:r>
              <a:rPr lang="id-ID" sz="2800" b="1" i="1" dirty="0">
                <a:solidFill>
                  <a:srgbClr val="FF3300"/>
                </a:solidFill>
                <a:latin typeface="Book Antiqua" pitchFamily="18" charset="0"/>
              </a:rPr>
              <a:t>Stand-alone</a:t>
            </a:r>
            <a:r>
              <a:rPr lang="id-ID" sz="2800" b="1" i="1" dirty="0">
                <a:latin typeface="Book Antiqua" pitchFamily="18" charset="0"/>
              </a:rPr>
              <a:t> </a:t>
            </a:r>
            <a:r>
              <a:rPr lang="id-ID" sz="2800" b="1" i="1" dirty="0">
                <a:solidFill>
                  <a:srgbClr val="00682F"/>
                </a:solidFill>
                <a:latin typeface="Book Antiqua" pitchFamily="18" charset="0"/>
              </a:rPr>
              <a:t>database diakses pada komputer personal misalnya Microsoft access, foxbase, dbase, dll</a:t>
            </a:r>
          </a:p>
          <a:p>
            <a:pPr marL="571500" indent="-571500" algn="just" eaLnBrk="0" hangingPunct="0">
              <a:buFont typeface="Wingdings" pitchFamily="2" charset="2"/>
              <a:buNone/>
            </a:pPr>
            <a:endParaRPr lang="id-ID" sz="2800" b="1" i="1" dirty="0">
              <a:latin typeface="Book Antiqua" pitchFamily="18" charset="0"/>
            </a:endParaRPr>
          </a:p>
          <a:p>
            <a:pPr marL="571500" indent="-571500" algn="just" eaLnBrk="0" hangingPunct="0">
              <a:buFont typeface="Wingdings" pitchFamily="2" charset="2"/>
              <a:buChar char="F"/>
            </a:pPr>
            <a:r>
              <a:rPr lang="id-ID" sz="2800" b="1" i="1" dirty="0">
                <a:solidFill>
                  <a:srgbClr val="FF3300"/>
                </a:solidFill>
                <a:latin typeface="Book Antiqua" pitchFamily="18" charset="0"/>
              </a:rPr>
              <a:t>Server database</a:t>
            </a:r>
            <a:r>
              <a:rPr lang="id-ID" sz="2800" b="1" i="1" dirty="0">
                <a:latin typeface="Book Antiqua" pitchFamily="18" charset="0"/>
              </a:rPr>
              <a:t> </a:t>
            </a:r>
            <a:r>
              <a:rPr lang="id-ID" sz="2800" b="1" i="1" dirty="0">
                <a:solidFill>
                  <a:srgbClr val="00682F"/>
                </a:solidFill>
                <a:latin typeface="Book Antiqua" pitchFamily="18" charset="0"/>
              </a:rPr>
              <a:t>diakses oleh jaringan komputer misalnya Oracle, IBM DB2, Microsoft SQL Server, </a:t>
            </a:r>
            <a:r>
              <a:rPr lang="en-US" sz="2800" b="1" i="1" dirty="0">
                <a:solidFill>
                  <a:srgbClr val="00682F"/>
                </a:solidFill>
                <a:latin typeface="Book Antiqua" pitchFamily="18" charset="0"/>
              </a:rPr>
              <a:t>MYSQL, SYBASE, INTERBASE, PARADOX, PROGRESSQL, </a:t>
            </a:r>
            <a:r>
              <a:rPr lang="id-ID" sz="2800" b="1" i="1" dirty="0">
                <a:solidFill>
                  <a:srgbClr val="00682F"/>
                </a:solidFill>
                <a:latin typeface="Book Antiqua" pitchFamily="18" charset="0"/>
              </a:rPr>
              <a:t>.</a:t>
            </a:r>
            <a:r>
              <a:rPr lang="id-ID" sz="2800" dirty="0">
                <a:solidFill>
                  <a:srgbClr val="00682F"/>
                </a:solidFill>
              </a:rPr>
              <a:t>                  </a:t>
            </a:r>
            <a:endParaRPr lang="en-US" sz="6600" dirty="0">
              <a:solidFill>
                <a:srgbClr val="00682F"/>
              </a:solidFill>
            </a:endParaRPr>
          </a:p>
        </p:txBody>
      </p:sp>
      <p:sp>
        <p:nvSpPr>
          <p:cNvPr id="12" name="WordArt 5"/>
          <p:cNvSpPr>
            <a:spLocks noChangeArrowheads="1" noChangeShapeType="1" noTextEdit="1"/>
          </p:cNvSpPr>
          <p:nvPr/>
        </p:nvSpPr>
        <p:spPr bwMode="auto">
          <a:xfrm>
            <a:off x="2271240" y="266347"/>
            <a:ext cx="7086600" cy="6810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 err="1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Book Antiqua" pitchFamily="18" charset="0"/>
              </a:rPr>
              <a:t>Perkembangan</a:t>
            </a:r>
            <a:r>
              <a:rPr lang="en-US" sz="36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Book Antiqua" pitchFamily="18" charset="0"/>
              </a:rPr>
              <a:t> </a:t>
            </a:r>
            <a:r>
              <a:rPr lang="en-US" sz="3600" b="1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Book Antiqua" pitchFamily="18" charset="0"/>
              </a:rPr>
              <a:t>Software </a:t>
            </a:r>
            <a:r>
              <a:rPr lang="en-US" sz="36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Book Antiqua" pitchFamily="18" charset="0"/>
              </a:rPr>
              <a:t>Basis </a:t>
            </a:r>
            <a:r>
              <a:rPr lang="en-US" sz="3600" b="1" kern="10" dirty="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Book Antiqua" pitchFamily="18" charset="0"/>
              </a:rPr>
              <a:t>Data (RDBMS)</a:t>
            </a:r>
            <a:endParaRPr lang="en-US" sz="3600" b="1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effectLst>
                <a:outerShdw dist="35921" dir="2700000" sy="50000" kx="2115830" algn="bl" rotWithShape="0">
                  <a:srgbClr val="C0C0C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647992" y="1066573"/>
            <a:ext cx="8875367" cy="5013507"/>
            <a:chOff x="191" y="682"/>
            <a:chExt cx="5529" cy="3494"/>
          </a:xfrm>
        </p:grpSpPr>
        <p:sp>
          <p:nvSpPr>
            <p:cNvPr id="5" name="Freeform 10"/>
            <p:cNvSpPr>
              <a:spLocks/>
            </p:cNvSpPr>
            <p:nvPr/>
          </p:nvSpPr>
          <p:spPr bwMode="auto">
            <a:xfrm>
              <a:off x="3888" y="2034"/>
              <a:ext cx="192" cy="2064"/>
            </a:xfrm>
            <a:custGeom>
              <a:avLst/>
              <a:gdLst>
                <a:gd name="T0" fmla="*/ 144 w 192"/>
                <a:gd name="T1" fmla="*/ 0 h 2064"/>
                <a:gd name="T2" fmla="*/ 0 w 192"/>
                <a:gd name="T3" fmla="*/ 288 h 2064"/>
                <a:gd name="T4" fmla="*/ 144 w 192"/>
                <a:gd name="T5" fmla="*/ 480 h 2064"/>
                <a:gd name="T6" fmla="*/ 48 w 192"/>
                <a:gd name="T7" fmla="*/ 624 h 2064"/>
                <a:gd name="T8" fmla="*/ 144 w 192"/>
                <a:gd name="T9" fmla="*/ 720 h 2064"/>
                <a:gd name="T10" fmla="*/ 48 w 192"/>
                <a:gd name="T11" fmla="*/ 816 h 2064"/>
                <a:gd name="T12" fmla="*/ 144 w 192"/>
                <a:gd name="T13" fmla="*/ 960 h 2064"/>
                <a:gd name="T14" fmla="*/ 48 w 192"/>
                <a:gd name="T15" fmla="*/ 1200 h 2064"/>
                <a:gd name="T16" fmla="*/ 192 w 192"/>
                <a:gd name="T17" fmla="*/ 1392 h 2064"/>
                <a:gd name="T18" fmla="*/ 48 w 192"/>
                <a:gd name="T19" fmla="*/ 1536 h 2064"/>
                <a:gd name="T20" fmla="*/ 192 w 192"/>
                <a:gd name="T21" fmla="*/ 1824 h 2064"/>
                <a:gd name="T22" fmla="*/ 48 w 192"/>
                <a:gd name="T23" fmla="*/ 1920 h 2064"/>
                <a:gd name="T24" fmla="*/ 192 w 192"/>
                <a:gd name="T25" fmla="*/ 2064 h 20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2064"/>
                <a:gd name="T41" fmla="*/ 192 w 192"/>
                <a:gd name="T42" fmla="*/ 2064 h 206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2064">
                  <a:moveTo>
                    <a:pt x="144" y="0"/>
                  </a:moveTo>
                  <a:lnTo>
                    <a:pt x="0" y="288"/>
                  </a:lnTo>
                  <a:lnTo>
                    <a:pt x="144" y="480"/>
                  </a:lnTo>
                  <a:lnTo>
                    <a:pt x="48" y="624"/>
                  </a:lnTo>
                  <a:lnTo>
                    <a:pt x="144" y="720"/>
                  </a:lnTo>
                  <a:lnTo>
                    <a:pt x="48" y="816"/>
                  </a:lnTo>
                  <a:lnTo>
                    <a:pt x="144" y="960"/>
                  </a:lnTo>
                  <a:lnTo>
                    <a:pt x="48" y="1200"/>
                  </a:lnTo>
                  <a:lnTo>
                    <a:pt x="192" y="1392"/>
                  </a:lnTo>
                  <a:lnTo>
                    <a:pt x="48" y="1536"/>
                  </a:lnTo>
                  <a:lnTo>
                    <a:pt x="192" y="1824"/>
                  </a:lnTo>
                  <a:lnTo>
                    <a:pt x="48" y="1920"/>
                  </a:lnTo>
                  <a:lnTo>
                    <a:pt x="192" y="2064"/>
                  </a:lnTo>
                </a:path>
              </a:pathLst>
            </a:custGeom>
            <a:noFill/>
            <a:ln w="9525" cap="flat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191" y="2216"/>
              <a:ext cx="1666" cy="135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270000"/>
            <a:lstStyle/>
            <a:p>
              <a:pPr marL="457200" indent="-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Dinas Industri &amp; Perdagangan </a:t>
              </a:r>
            </a:p>
            <a:p>
              <a:pPr marL="457200" indent="-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095" y="2343"/>
              <a:ext cx="1666" cy="133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270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Bag. Pembangunan</a:t>
              </a: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3951" y="2216"/>
              <a:ext cx="1666" cy="135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306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Dinas Pemuda &amp; Olah Raga</a:t>
              </a: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2095" y="2976"/>
              <a:ext cx="1666" cy="134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270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Dinas KimPrasWil</a:t>
              </a: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191" y="4043"/>
              <a:ext cx="1666" cy="133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270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Bag. Tata Pemerintahan</a:t>
              </a: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91" y="2428"/>
              <a:ext cx="1666" cy="133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270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Dinas Kependudukan</a:t>
              </a: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191" y="2897"/>
              <a:ext cx="1666" cy="133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270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Badan Pengawas</a:t>
              </a: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095" y="2130"/>
              <a:ext cx="1666" cy="133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270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Bag. Hukum dan Ortal</a:t>
              </a: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91" y="2002"/>
              <a:ext cx="1666" cy="133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270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Sekretariat Kota</a:t>
              </a:r>
            </a:p>
          </p:txBody>
        </p:sp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3951" y="2002"/>
              <a:ext cx="1666" cy="133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306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Dinas</a:t>
              </a:r>
              <a:r>
                <a:rPr lang="en-US" sz="1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Kantor </a:t>
              </a:r>
              <a:r>
                <a:rPr lang="en-US" sz="1000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Arsip</a:t>
              </a:r>
              <a:r>
                <a:rPr lang="en-US" sz="1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&amp; </a:t>
              </a:r>
              <a:r>
                <a:rPr lang="en-US" sz="1000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Perpusta</a:t>
              </a:r>
              <a:r>
                <a:rPr lang="en-US" sz="1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-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kaan</a:t>
              </a:r>
              <a:endParaRPr lang="en-US" sz="1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191" y="3618"/>
              <a:ext cx="1666" cy="133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270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Ass. Adm. Pem. &amp; pembangunan</a:t>
              </a:r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191" y="3152"/>
              <a:ext cx="1666" cy="135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270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Bappeda Payakumbuh</a:t>
              </a: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191" y="2641"/>
              <a:ext cx="1666" cy="133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270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Dinas Inkom &amp; Humas</a:t>
              </a:r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2095" y="2769"/>
              <a:ext cx="1666" cy="133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270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Bag. Kuangan</a:t>
              </a:r>
            </a:p>
          </p:txBody>
        </p:sp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3951" y="2464"/>
              <a:ext cx="1666" cy="135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306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Dinas</a:t>
              </a:r>
              <a:r>
                <a:rPr lang="en-US" sz="1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1000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Kebersihan</a:t>
              </a:r>
              <a:r>
                <a:rPr lang="en-US" sz="1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&amp; Taman</a:t>
              </a: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191" y="3362"/>
              <a:ext cx="1666" cy="133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270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Kantor Satpol &amp; Pamong Praja</a:t>
              </a:r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2095" y="3195"/>
              <a:ext cx="1666" cy="134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270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Dinas Pendidikan</a:t>
              </a:r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3984" y="3138"/>
              <a:ext cx="1666" cy="133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270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Dinas Pertanahan</a:t>
              </a: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2095" y="3408"/>
              <a:ext cx="1666" cy="133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270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Dinas PemMasyKop &amp; UKM</a:t>
              </a: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2095" y="3658"/>
              <a:ext cx="1666" cy="133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270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Dinas KelPerikanan&amp;Pertanian</a:t>
              </a: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3984" y="3351"/>
              <a:ext cx="1666" cy="134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270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Dinas Kesejahteraan Sosial</a:t>
              </a: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2095" y="2556"/>
              <a:ext cx="1666" cy="133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270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Bag. Protokol</a:t>
              </a:r>
              <a:endParaRPr lang="en-GB" sz="1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3951" y="2678"/>
              <a:ext cx="1666" cy="133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306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Dinas Pasar</a:t>
              </a:r>
              <a:endParaRPr lang="en-GB" sz="1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191" y="3830"/>
              <a:ext cx="1666" cy="134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270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Ass. Adm dan Umum</a:t>
              </a:r>
              <a:endParaRPr lang="en-GB" sz="1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3984" y="3566"/>
              <a:ext cx="1666" cy="133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270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Badan Penanaman Modal</a:t>
              </a:r>
              <a:endParaRPr lang="en-GB" sz="1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3984" y="4042"/>
              <a:ext cx="1666" cy="133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270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Dinas Tenaga Kerja</a:t>
              </a:r>
              <a:endParaRPr lang="en-GB" sz="1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3984" y="3821"/>
              <a:ext cx="1666" cy="133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270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Badan KesBang &amp; Pel. Masy.</a:t>
              </a:r>
              <a:endParaRPr lang="en-GB" sz="1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2095" y="3876"/>
              <a:ext cx="1666" cy="133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270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Dinas Pendapatan</a:t>
              </a:r>
              <a:endParaRPr lang="en-GB" sz="1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3951" y="2934"/>
              <a:ext cx="1666" cy="135"/>
            </a:xfrm>
            <a:prstGeom prst="rect">
              <a:avLst/>
            </a:prstGeom>
            <a:solidFill>
              <a:srgbClr val="AFEBF7"/>
            </a:solidFill>
            <a:ln>
              <a:noFill/>
            </a:ln>
            <a:effectLst>
              <a:prstShdw prst="shdw17" dist="12700" dir="5400000">
                <a:srgbClr val="AFEBF7">
                  <a:gamma/>
                  <a:shade val="60000"/>
                  <a:invGamma/>
                </a:srgbClr>
              </a:prstShdw>
            </a:effectLst>
            <a:extLst/>
          </p:spPr>
          <p:txBody>
            <a:bodyPr wrap="none" lIns="306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Dinas Perhubungan</a:t>
              </a:r>
              <a:endParaRPr lang="en-GB" sz="1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35" name="AutoShape 40"/>
            <p:cNvSpPr>
              <a:spLocks noChangeArrowheads="1"/>
            </p:cNvSpPr>
            <p:nvPr/>
          </p:nvSpPr>
          <p:spPr bwMode="auto">
            <a:xfrm>
              <a:off x="3796" y="2226"/>
              <a:ext cx="143" cy="128"/>
            </a:xfrm>
            <a:prstGeom prst="flowChartDecision">
              <a:avLst/>
            </a:prstGeom>
            <a:solidFill>
              <a:srgbClr val="5F5F5F"/>
            </a:solidFill>
            <a:ln w="9525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36" name="AutoShape 41"/>
            <p:cNvSpPr>
              <a:spLocks noChangeArrowheads="1"/>
            </p:cNvSpPr>
            <p:nvPr/>
          </p:nvSpPr>
          <p:spPr bwMode="auto">
            <a:xfrm>
              <a:off x="3796" y="2439"/>
              <a:ext cx="143" cy="128"/>
            </a:xfrm>
            <a:prstGeom prst="flowChartDecision">
              <a:avLst/>
            </a:prstGeom>
            <a:solidFill>
              <a:srgbClr val="5F5F5F"/>
            </a:solidFill>
            <a:ln w="9525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37" name="AutoShape 42"/>
            <p:cNvSpPr>
              <a:spLocks noChangeArrowheads="1"/>
            </p:cNvSpPr>
            <p:nvPr/>
          </p:nvSpPr>
          <p:spPr bwMode="auto">
            <a:xfrm>
              <a:off x="3796" y="2609"/>
              <a:ext cx="143" cy="128"/>
            </a:xfrm>
            <a:prstGeom prst="flowChartDecision">
              <a:avLst/>
            </a:prstGeom>
            <a:solidFill>
              <a:srgbClr val="5F5F5F"/>
            </a:solidFill>
            <a:ln w="9525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38" name="AutoShape 43"/>
            <p:cNvSpPr>
              <a:spLocks noChangeArrowheads="1"/>
            </p:cNvSpPr>
            <p:nvPr/>
          </p:nvSpPr>
          <p:spPr bwMode="auto">
            <a:xfrm>
              <a:off x="3796" y="2779"/>
              <a:ext cx="143" cy="128"/>
            </a:xfrm>
            <a:prstGeom prst="flowChartDecision">
              <a:avLst/>
            </a:prstGeom>
            <a:solidFill>
              <a:srgbClr val="5F5F5F"/>
            </a:solidFill>
            <a:ln w="9525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39" name="AutoShape 44"/>
            <p:cNvSpPr>
              <a:spLocks noChangeArrowheads="1"/>
            </p:cNvSpPr>
            <p:nvPr/>
          </p:nvSpPr>
          <p:spPr bwMode="auto">
            <a:xfrm>
              <a:off x="3796" y="2966"/>
              <a:ext cx="143" cy="128"/>
            </a:xfrm>
            <a:prstGeom prst="flowChartDecision">
              <a:avLst/>
            </a:prstGeom>
            <a:solidFill>
              <a:srgbClr val="5F5F5F"/>
            </a:solidFill>
            <a:ln w="9525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40" name="AutoShape 45"/>
            <p:cNvSpPr>
              <a:spLocks noChangeArrowheads="1"/>
            </p:cNvSpPr>
            <p:nvPr/>
          </p:nvSpPr>
          <p:spPr bwMode="auto">
            <a:xfrm>
              <a:off x="3796" y="3163"/>
              <a:ext cx="143" cy="127"/>
            </a:xfrm>
            <a:prstGeom prst="flowChartDecision">
              <a:avLst/>
            </a:prstGeom>
            <a:solidFill>
              <a:srgbClr val="5F5F5F"/>
            </a:solidFill>
            <a:ln w="9525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41" name="AutoShape 46"/>
            <p:cNvSpPr>
              <a:spLocks noChangeArrowheads="1"/>
            </p:cNvSpPr>
            <p:nvPr/>
          </p:nvSpPr>
          <p:spPr bwMode="auto">
            <a:xfrm>
              <a:off x="3796" y="3333"/>
              <a:ext cx="143" cy="128"/>
            </a:xfrm>
            <a:prstGeom prst="flowChartDecision">
              <a:avLst/>
            </a:prstGeom>
            <a:solidFill>
              <a:srgbClr val="5F5F5F"/>
            </a:solidFill>
            <a:ln w="9525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42" name="AutoShape 47"/>
            <p:cNvSpPr>
              <a:spLocks noChangeArrowheads="1"/>
            </p:cNvSpPr>
            <p:nvPr/>
          </p:nvSpPr>
          <p:spPr bwMode="auto">
            <a:xfrm>
              <a:off x="3796" y="3503"/>
              <a:ext cx="143" cy="128"/>
            </a:xfrm>
            <a:prstGeom prst="flowChartDecision">
              <a:avLst/>
            </a:prstGeom>
            <a:solidFill>
              <a:srgbClr val="5F5F5F"/>
            </a:solidFill>
            <a:ln w="9525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43" name="AutoShape 48"/>
            <p:cNvSpPr>
              <a:spLocks noChangeArrowheads="1"/>
            </p:cNvSpPr>
            <p:nvPr/>
          </p:nvSpPr>
          <p:spPr bwMode="auto">
            <a:xfrm>
              <a:off x="3796" y="3674"/>
              <a:ext cx="143" cy="127"/>
            </a:xfrm>
            <a:prstGeom prst="flowChartDecision">
              <a:avLst/>
            </a:prstGeom>
            <a:solidFill>
              <a:srgbClr val="5F5F5F"/>
            </a:solidFill>
            <a:ln w="9525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44" name="AutoShape 49"/>
            <p:cNvSpPr>
              <a:spLocks noChangeArrowheads="1"/>
            </p:cNvSpPr>
            <p:nvPr/>
          </p:nvSpPr>
          <p:spPr bwMode="auto">
            <a:xfrm>
              <a:off x="3796" y="3887"/>
              <a:ext cx="143" cy="127"/>
            </a:xfrm>
            <a:prstGeom prst="flowChartDecision">
              <a:avLst/>
            </a:prstGeom>
            <a:solidFill>
              <a:srgbClr val="5F5F5F"/>
            </a:solidFill>
            <a:ln w="9525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45" name="Line 50"/>
            <p:cNvSpPr>
              <a:spLocks noChangeShapeType="1"/>
            </p:cNvSpPr>
            <p:nvPr/>
          </p:nvSpPr>
          <p:spPr bwMode="auto">
            <a:xfrm flipV="1">
              <a:off x="1857" y="1917"/>
              <a:ext cx="381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46" name="Line 51"/>
            <p:cNvSpPr>
              <a:spLocks noChangeShapeType="1"/>
            </p:cNvSpPr>
            <p:nvPr/>
          </p:nvSpPr>
          <p:spPr bwMode="auto">
            <a:xfrm flipV="1">
              <a:off x="1857" y="1960"/>
              <a:ext cx="428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diamond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47" name="Line 52"/>
            <p:cNvSpPr>
              <a:spLocks noChangeShapeType="1"/>
            </p:cNvSpPr>
            <p:nvPr/>
          </p:nvSpPr>
          <p:spPr bwMode="auto">
            <a:xfrm flipV="1">
              <a:off x="2333" y="2002"/>
              <a:ext cx="47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48" name="Line 53"/>
            <p:cNvSpPr>
              <a:spLocks noChangeShapeType="1"/>
            </p:cNvSpPr>
            <p:nvPr/>
          </p:nvSpPr>
          <p:spPr bwMode="auto">
            <a:xfrm flipH="1" flipV="1">
              <a:off x="3570" y="1960"/>
              <a:ext cx="381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49" name="Line 54"/>
            <p:cNvSpPr>
              <a:spLocks noChangeShapeType="1"/>
            </p:cNvSpPr>
            <p:nvPr/>
          </p:nvSpPr>
          <p:spPr bwMode="auto">
            <a:xfrm flipH="1" flipV="1">
              <a:off x="3515" y="1967"/>
              <a:ext cx="428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50" name="Line 55"/>
            <p:cNvSpPr>
              <a:spLocks noChangeShapeType="1"/>
            </p:cNvSpPr>
            <p:nvPr/>
          </p:nvSpPr>
          <p:spPr bwMode="auto">
            <a:xfrm flipH="1" flipV="1">
              <a:off x="3475" y="2002"/>
              <a:ext cx="143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51" name="Line 56"/>
            <p:cNvSpPr>
              <a:spLocks noChangeShapeType="1"/>
            </p:cNvSpPr>
            <p:nvPr/>
          </p:nvSpPr>
          <p:spPr bwMode="auto">
            <a:xfrm flipH="1" flipV="1">
              <a:off x="3396" y="2038"/>
              <a:ext cx="47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52" name="Line 57"/>
            <p:cNvSpPr>
              <a:spLocks noChangeShapeType="1"/>
            </p:cNvSpPr>
            <p:nvPr/>
          </p:nvSpPr>
          <p:spPr bwMode="auto">
            <a:xfrm flipV="1">
              <a:off x="2666" y="2045"/>
              <a:ext cx="0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53" name="Line 58"/>
            <p:cNvSpPr>
              <a:spLocks noChangeShapeType="1"/>
            </p:cNvSpPr>
            <p:nvPr/>
          </p:nvSpPr>
          <p:spPr bwMode="auto">
            <a:xfrm flipV="1">
              <a:off x="2761" y="2045"/>
              <a:ext cx="0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54" name="Line 59"/>
            <p:cNvSpPr>
              <a:spLocks noChangeShapeType="1"/>
            </p:cNvSpPr>
            <p:nvPr/>
          </p:nvSpPr>
          <p:spPr bwMode="auto">
            <a:xfrm flipV="1">
              <a:off x="2856" y="2045"/>
              <a:ext cx="0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55" name="Line 60"/>
            <p:cNvSpPr>
              <a:spLocks noChangeShapeType="1"/>
            </p:cNvSpPr>
            <p:nvPr/>
          </p:nvSpPr>
          <p:spPr bwMode="auto">
            <a:xfrm flipV="1">
              <a:off x="2952" y="2045"/>
              <a:ext cx="0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56" name="Line 61"/>
            <p:cNvSpPr>
              <a:spLocks noChangeShapeType="1"/>
            </p:cNvSpPr>
            <p:nvPr/>
          </p:nvSpPr>
          <p:spPr bwMode="auto">
            <a:xfrm flipV="1">
              <a:off x="3047" y="2045"/>
              <a:ext cx="0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57" name="Line 62"/>
            <p:cNvSpPr>
              <a:spLocks noChangeShapeType="1"/>
            </p:cNvSpPr>
            <p:nvPr/>
          </p:nvSpPr>
          <p:spPr bwMode="auto">
            <a:xfrm flipV="1">
              <a:off x="3142" y="2045"/>
              <a:ext cx="0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58" name="Line 63"/>
            <p:cNvSpPr>
              <a:spLocks noChangeShapeType="1"/>
            </p:cNvSpPr>
            <p:nvPr/>
          </p:nvSpPr>
          <p:spPr bwMode="auto">
            <a:xfrm flipV="1">
              <a:off x="3237" y="2045"/>
              <a:ext cx="0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59" name="Line 64"/>
            <p:cNvSpPr>
              <a:spLocks noChangeShapeType="1"/>
            </p:cNvSpPr>
            <p:nvPr/>
          </p:nvSpPr>
          <p:spPr bwMode="auto">
            <a:xfrm flipV="1">
              <a:off x="3332" y="2045"/>
              <a:ext cx="0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60" name="Rectangle 65"/>
            <p:cNvSpPr>
              <a:spLocks noChangeArrowheads="1"/>
            </p:cNvSpPr>
            <p:nvPr/>
          </p:nvSpPr>
          <p:spPr bwMode="auto">
            <a:xfrm>
              <a:off x="1716" y="752"/>
              <a:ext cx="1046" cy="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900">
                <a:latin typeface="Book Antiqua" pitchFamily="18" charset="0"/>
              </a:endParaRPr>
            </a:p>
            <a:p>
              <a:pPr>
                <a:spcBef>
                  <a:spcPct val="50000"/>
                </a:spcBef>
              </a:pPr>
              <a:endParaRPr lang="en-US" sz="900">
                <a:latin typeface="Book Antiqua" pitchFamily="18" charset="0"/>
              </a:endParaRPr>
            </a:p>
            <a:p>
              <a:pPr>
                <a:spcBef>
                  <a:spcPct val="50000"/>
                </a:spcBef>
              </a:pPr>
              <a:endParaRPr lang="en-US" sz="900">
                <a:latin typeface="Book Antiqua" pitchFamily="18" charset="0"/>
              </a:endParaRPr>
            </a:p>
            <a:p>
              <a:pPr>
                <a:spcBef>
                  <a:spcPct val="50000"/>
                </a:spcBef>
              </a:pPr>
              <a:endParaRPr lang="en-US" sz="900">
                <a:latin typeface="Book Antiqua" pitchFamily="18" charset="0"/>
              </a:endParaRPr>
            </a:p>
            <a:p>
              <a:pPr>
                <a:spcBef>
                  <a:spcPct val="50000"/>
                </a:spcBef>
              </a:pPr>
              <a:endParaRPr lang="en-US" sz="900">
                <a:latin typeface="Book Antiqua" pitchFamily="18" charset="0"/>
              </a:endParaRPr>
            </a:p>
          </p:txBody>
        </p:sp>
        <p:sp>
          <p:nvSpPr>
            <p:cNvPr id="61" name="AutoShape 66"/>
            <p:cNvSpPr>
              <a:spLocks noChangeArrowheads="1"/>
            </p:cNvSpPr>
            <p:nvPr/>
          </p:nvSpPr>
          <p:spPr bwMode="auto">
            <a:xfrm>
              <a:off x="2275" y="1459"/>
              <a:ext cx="1285" cy="553"/>
            </a:xfrm>
            <a:prstGeom prst="flowChartMagneticDisk">
              <a:avLst/>
            </a:prstGeom>
            <a:solidFill>
              <a:srgbClr val="000099"/>
            </a:solidFill>
            <a:ln w="9525">
              <a:solidFill>
                <a:srgbClr val="77777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latin typeface="Book Antiqua" pitchFamily="18" charset="0"/>
                </a:rPr>
                <a:t>Bank Data</a:t>
              </a:r>
            </a:p>
            <a:p>
              <a:pPr algn="ctr"/>
              <a:r>
                <a:rPr lang="en-US" b="1" dirty="0" err="1" smtClean="0">
                  <a:latin typeface="Book Antiqua" pitchFamily="18" charset="0"/>
                </a:rPr>
                <a:t>Pemkot</a:t>
              </a:r>
              <a:r>
                <a:rPr lang="en-US" b="1" dirty="0" smtClean="0">
                  <a:latin typeface="Book Antiqua" pitchFamily="18" charset="0"/>
                </a:rPr>
                <a:t> </a:t>
              </a:r>
              <a:endParaRPr lang="en-GB" b="1" dirty="0">
                <a:latin typeface="Book Antiqua" pitchFamily="18" charset="0"/>
              </a:endParaRPr>
            </a:p>
          </p:txBody>
        </p:sp>
        <p:sp>
          <p:nvSpPr>
            <p:cNvPr id="62" name="Freeform 67"/>
            <p:cNvSpPr>
              <a:spLocks/>
            </p:cNvSpPr>
            <p:nvPr/>
          </p:nvSpPr>
          <p:spPr bwMode="auto">
            <a:xfrm>
              <a:off x="288" y="2082"/>
              <a:ext cx="1680" cy="2016"/>
            </a:xfrm>
            <a:custGeom>
              <a:avLst/>
              <a:gdLst>
                <a:gd name="T0" fmla="*/ 0 w 1680"/>
                <a:gd name="T1" fmla="*/ 0 h 2016"/>
                <a:gd name="T2" fmla="*/ 1680 w 1680"/>
                <a:gd name="T3" fmla="*/ 240 h 2016"/>
                <a:gd name="T4" fmla="*/ 0 w 1680"/>
                <a:gd name="T5" fmla="*/ 384 h 2016"/>
                <a:gd name="T6" fmla="*/ 1680 w 1680"/>
                <a:gd name="T7" fmla="*/ 624 h 2016"/>
                <a:gd name="T8" fmla="*/ 0 w 1680"/>
                <a:gd name="T9" fmla="*/ 864 h 2016"/>
                <a:gd name="T10" fmla="*/ 1680 w 1680"/>
                <a:gd name="T11" fmla="*/ 960 h 2016"/>
                <a:gd name="T12" fmla="*/ 0 w 1680"/>
                <a:gd name="T13" fmla="*/ 1104 h 2016"/>
                <a:gd name="T14" fmla="*/ 1632 w 1680"/>
                <a:gd name="T15" fmla="*/ 1344 h 2016"/>
                <a:gd name="T16" fmla="*/ 0 w 1680"/>
                <a:gd name="T17" fmla="*/ 1776 h 2016"/>
                <a:gd name="T18" fmla="*/ 1680 w 1680"/>
                <a:gd name="T19" fmla="*/ 1920 h 2016"/>
                <a:gd name="T20" fmla="*/ 0 w 1680"/>
                <a:gd name="T21" fmla="*/ 2016 h 20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80"/>
                <a:gd name="T34" fmla="*/ 0 h 2016"/>
                <a:gd name="T35" fmla="*/ 1680 w 1680"/>
                <a:gd name="T36" fmla="*/ 2016 h 20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80" h="2016">
                  <a:moveTo>
                    <a:pt x="0" y="0"/>
                  </a:moveTo>
                  <a:lnTo>
                    <a:pt x="1680" y="240"/>
                  </a:lnTo>
                  <a:lnTo>
                    <a:pt x="0" y="384"/>
                  </a:lnTo>
                  <a:lnTo>
                    <a:pt x="1680" y="624"/>
                  </a:lnTo>
                  <a:lnTo>
                    <a:pt x="0" y="864"/>
                  </a:lnTo>
                  <a:lnTo>
                    <a:pt x="1680" y="960"/>
                  </a:lnTo>
                  <a:lnTo>
                    <a:pt x="0" y="1104"/>
                  </a:lnTo>
                  <a:lnTo>
                    <a:pt x="1632" y="1344"/>
                  </a:lnTo>
                  <a:lnTo>
                    <a:pt x="0" y="1776"/>
                  </a:lnTo>
                  <a:lnTo>
                    <a:pt x="1680" y="1920"/>
                  </a:lnTo>
                  <a:lnTo>
                    <a:pt x="0" y="2016"/>
                  </a:lnTo>
                </a:path>
              </a:pathLst>
            </a:custGeom>
            <a:noFill/>
            <a:ln w="9525" cap="flat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63" name="Freeform 68"/>
            <p:cNvSpPr>
              <a:spLocks/>
            </p:cNvSpPr>
            <p:nvPr/>
          </p:nvSpPr>
          <p:spPr bwMode="auto">
            <a:xfrm>
              <a:off x="288" y="2274"/>
              <a:ext cx="1680" cy="1728"/>
            </a:xfrm>
            <a:custGeom>
              <a:avLst/>
              <a:gdLst>
                <a:gd name="T0" fmla="*/ 0 w 1680"/>
                <a:gd name="T1" fmla="*/ 0 h 1728"/>
                <a:gd name="T2" fmla="*/ 1632 w 1680"/>
                <a:gd name="T3" fmla="*/ 288 h 1728"/>
                <a:gd name="T4" fmla="*/ 0 w 1680"/>
                <a:gd name="T5" fmla="*/ 432 h 1728"/>
                <a:gd name="T6" fmla="*/ 1632 w 1680"/>
                <a:gd name="T7" fmla="*/ 624 h 1728"/>
                <a:gd name="T8" fmla="*/ 48 w 1680"/>
                <a:gd name="T9" fmla="*/ 912 h 1728"/>
                <a:gd name="T10" fmla="*/ 1680 w 1680"/>
                <a:gd name="T11" fmla="*/ 1008 h 1728"/>
                <a:gd name="T12" fmla="*/ 48 w 1680"/>
                <a:gd name="T13" fmla="*/ 1152 h 1728"/>
                <a:gd name="T14" fmla="*/ 1680 w 1680"/>
                <a:gd name="T15" fmla="*/ 1344 h 1728"/>
                <a:gd name="T16" fmla="*/ 0 w 1680"/>
                <a:gd name="T17" fmla="*/ 1392 h 1728"/>
                <a:gd name="T18" fmla="*/ 1680 w 1680"/>
                <a:gd name="T19" fmla="*/ 1728 h 17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80"/>
                <a:gd name="T31" fmla="*/ 0 h 1728"/>
                <a:gd name="T32" fmla="*/ 1680 w 1680"/>
                <a:gd name="T33" fmla="*/ 1728 h 172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80" h="1728">
                  <a:moveTo>
                    <a:pt x="0" y="0"/>
                  </a:moveTo>
                  <a:lnTo>
                    <a:pt x="1632" y="288"/>
                  </a:lnTo>
                  <a:lnTo>
                    <a:pt x="0" y="432"/>
                  </a:lnTo>
                  <a:lnTo>
                    <a:pt x="1632" y="624"/>
                  </a:lnTo>
                  <a:lnTo>
                    <a:pt x="48" y="912"/>
                  </a:lnTo>
                  <a:lnTo>
                    <a:pt x="1680" y="1008"/>
                  </a:lnTo>
                  <a:lnTo>
                    <a:pt x="48" y="1152"/>
                  </a:lnTo>
                  <a:lnTo>
                    <a:pt x="1680" y="1344"/>
                  </a:lnTo>
                  <a:lnTo>
                    <a:pt x="0" y="1392"/>
                  </a:lnTo>
                  <a:lnTo>
                    <a:pt x="1680" y="1728"/>
                  </a:lnTo>
                </a:path>
              </a:pathLst>
            </a:custGeom>
            <a:noFill/>
            <a:ln w="9525" cap="flat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64" name="Freeform 69"/>
            <p:cNvSpPr>
              <a:spLocks/>
            </p:cNvSpPr>
            <p:nvPr/>
          </p:nvSpPr>
          <p:spPr bwMode="auto">
            <a:xfrm>
              <a:off x="2016" y="2178"/>
              <a:ext cx="1824" cy="1776"/>
            </a:xfrm>
            <a:custGeom>
              <a:avLst/>
              <a:gdLst>
                <a:gd name="T0" fmla="*/ 144 w 1824"/>
                <a:gd name="T1" fmla="*/ 0 h 1776"/>
                <a:gd name="T2" fmla="*/ 0 w 1824"/>
                <a:gd name="T3" fmla="*/ 144 h 1776"/>
                <a:gd name="T4" fmla="*/ 1824 w 1824"/>
                <a:gd name="T5" fmla="*/ 1392 h 1776"/>
                <a:gd name="T6" fmla="*/ 192 w 1824"/>
                <a:gd name="T7" fmla="*/ 1776 h 17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4"/>
                <a:gd name="T13" fmla="*/ 0 h 1776"/>
                <a:gd name="T14" fmla="*/ 1824 w 1824"/>
                <a:gd name="T15" fmla="*/ 1776 h 17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4" h="1776">
                  <a:moveTo>
                    <a:pt x="144" y="0"/>
                  </a:moveTo>
                  <a:lnTo>
                    <a:pt x="0" y="144"/>
                  </a:lnTo>
                  <a:lnTo>
                    <a:pt x="1824" y="1392"/>
                  </a:lnTo>
                  <a:lnTo>
                    <a:pt x="192" y="1776"/>
                  </a:lnTo>
                </a:path>
              </a:pathLst>
            </a:custGeom>
            <a:noFill/>
            <a:ln w="9525" cap="flat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65" name="Freeform 70"/>
            <p:cNvSpPr>
              <a:spLocks/>
            </p:cNvSpPr>
            <p:nvPr/>
          </p:nvSpPr>
          <p:spPr bwMode="auto">
            <a:xfrm>
              <a:off x="2208" y="2178"/>
              <a:ext cx="1632" cy="1776"/>
            </a:xfrm>
            <a:custGeom>
              <a:avLst/>
              <a:gdLst>
                <a:gd name="T0" fmla="*/ 0 w 1632"/>
                <a:gd name="T1" fmla="*/ 0 h 1776"/>
                <a:gd name="T2" fmla="*/ 1632 w 1632"/>
                <a:gd name="T3" fmla="*/ 144 h 1776"/>
                <a:gd name="T4" fmla="*/ 0 w 1632"/>
                <a:gd name="T5" fmla="*/ 432 h 1776"/>
                <a:gd name="T6" fmla="*/ 1632 w 1632"/>
                <a:gd name="T7" fmla="*/ 672 h 1776"/>
                <a:gd name="T8" fmla="*/ 0 w 1632"/>
                <a:gd name="T9" fmla="*/ 864 h 1776"/>
                <a:gd name="T10" fmla="*/ 1584 w 1632"/>
                <a:gd name="T11" fmla="*/ 1200 h 1776"/>
                <a:gd name="T12" fmla="*/ 0 w 1632"/>
                <a:gd name="T13" fmla="*/ 1536 h 1776"/>
                <a:gd name="T14" fmla="*/ 1632 w 1632"/>
                <a:gd name="T15" fmla="*/ 1776 h 17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32"/>
                <a:gd name="T25" fmla="*/ 0 h 1776"/>
                <a:gd name="T26" fmla="*/ 1632 w 1632"/>
                <a:gd name="T27" fmla="*/ 1776 h 17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32" h="1776">
                  <a:moveTo>
                    <a:pt x="0" y="0"/>
                  </a:moveTo>
                  <a:lnTo>
                    <a:pt x="1632" y="144"/>
                  </a:lnTo>
                  <a:lnTo>
                    <a:pt x="0" y="432"/>
                  </a:lnTo>
                  <a:lnTo>
                    <a:pt x="1632" y="672"/>
                  </a:lnTo>
                  <a:lnTo>
                    <a:pt x="0" y="864"/>
                  </a:lnTo>
                  <a:lnTo>
                    <a:pt x="1584" y="1200"/>
                  </a:lnTo>
                  <a:lnTo>
                    <a:pt x="0" y="1536"/>
                  </a:lnTo>
                  <a:lnTo>
                    <a:pt x="1632" y="1776"/>
                  </a:lnTo>
                </a:path>
              </a:pathLst>
            </a:custGeom>
            <a:noFill/>
            <a:ln w="9525" cap="flat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66" name="Freeform 71"/>
            <p:cNvSpPr>
              <a:spLocks/>
            </p:cNvSpPr>
            <p:nvPr/>
          </p:nvSpPr>
          <p:spPr bwMode="auto">
            <a:xfrm>
              <a:off x="2208" y="2370"/>
              <a:ext cx="1632" cy="1392"/>
            </a:xfrm>
            <a:custGeom>
              <a:avLst/>
              <a:gdLst>
                <a:gd name="T0" fmla="*/ 0 w 1632"/>
                <a:gd name="T1" fmla="*/ 0 h 1392"/>
                <a:gd name="T2" fmla="*/ 1632 w 1632"/>
                <a:gd name="T3" fmla="*/ 144 h 1392"/>
                <a:gd name="T4" fmla="*/ 0 w 1632"/>
                <a:gd name="T5" fmla="*/ 480 h 1392"/>
                <a:gd name="T6" fmla="*/ 1632 w 1632"/>
                <a:gd name="T7" fmla="*/ 672 h 1392"/>
                <a:gd name="T8" fmla="*/ 0 w 1632"/>
                <a:gd name="T9" fmla="*/ 912 h 1392"/>
                <a:gd name="T10" fmla="*/ 1584 w 1632"/>
                <a:gd name="T11" fmla="*/ 1008 h 1392"/>
                <a:gd name="T12" fmla="*/ 0 w 1632"/>
                <a:gd name="T13" fmla="*/ 1104 h 1392"/>
                <a:gd name="T14" fmla="*/ 1632 w 1632"/>
                <a:gd name="T15" fmla="*/ 1392 h 13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32"/>
                <a:gd name="T25" fmla="*/ 0 h 1392"/>
                <a:gd name="T26" fmla="*/ 1632 w 1632"/>
                <a:gd name="T27" fmla="*/ 1392 h 13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32" h="1392">
                  <a:moveTo>
                    <a:pt x="0" y="0"/>
                  </a:moveTo>
                  <a:lnTo>
                    <a:pt x="1632" y="144"/>
                  </a:lnTo>
                  <a:lnTo>
                    <a:pt x="0" y="480"/>
                  </a:lnTo>
                  <a:lnTo>
                    <a:pt x="1632" y="672"/>
                  </a:lnTo>
                  <a:lnTo>
                    <a:pt x="0" y="912"/>
                  </a:lnTo>
                  <a:lnTo>
                    <a:pt x="1584" y="1008"/>
                  </a:lnTo>
                  <a:lnTo>
                    <a:pt x="0" y="1104"/>
                  </a:lnTo>
                  <a:lnTo>
                    <a:pt x="1632" y="1392"/>
                  </a:lnTo>
                </a:path>
              </a:pathLst>
            </a:custGeom>
            <a:noFill/>
            <a:ln w="9525" cap="flat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67" name="Freeform 72"/>
            <p:cNvSpPr>
              <a:spLocks/>
            </p:cNvSpPr>
            <p:nvPr/>
          </p:nvSpPr>
          <p:spPr bwMode="auto">
            <a:xfrm>
              <a:off x="3888" y="2274"/>
              <a:ext cx="192" cy="1584"/>
            </a:xfrm>
            <a:custGeom>
              <a:avLst/>
              <a:gdLst>
                <a:gd name="T0" fmla="*/ 192 w 192"/>
                <a:gd name="T1" fmla="*/ 1584 h 1584"/>
                <a:gd name="T2" fmla="*/ 0 w 192"/>
                <a:gd name="T3" fmla="*/ 1440 h 1584"/>
                <a:gd name="T4" fmla="*/ 192 w 192"/>
                <a:gd name="T5" fmla="*/ 1344 h 1584"/>
                <a:gd name="T6" fmla="*/ 0 w 192"/>
                <a:gd name="T7" fmla="*/ 1104 h 1584"/>
                <a:gd name="T8" fmla="*/ 192 w 192"/>
                <a:gd name="T9" fmla="*/ 960 h 1584"/>
                <a:gd name="T10" fmla="*/ 48 w 192"/>
                <a:gd name="T11" fmla="*/ 768 h 1584"/>
                <a:gd name="T12" fmla="*/ 144 w 192"/>
                <a:gd name="T13" fmla="*/ 480 h 1584"/>
                <a:gd name="T14" fmla="*/ 48 w 192"/>
                <a:gd name="T15" fmla="*/ 240 h 1584"/>
                <a:gd name="T16" fmla="*/ 192 w 192"/>
                <a:gd name="T17" fmla="*/ 0 h 1584"/>
                <a:gd name="T18" fmla="*/ 0 w 192"/>
                <a:gd name="T19" fmla="*/ 48 h 15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1584"/>
                <a:gd name="T32" fmla="*/ 192 w 192"/>
                <a:gd name="T33" fmla="*/ 1584 h 158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1584">
                  <a:moveTo>
                    <a:pt x="192" y="1584"/>
                  </a:moveTo>
                  <a:lnTo>
                    <a:pt x="0" y="1440"/>
                  </a:lnTo>
                  <a:lnTo>
                    <a:pt x="192" y="1344"/>
                  </a:lnTo>
                  <a:lnTo>
                    <a:pt x="0" y="1104"/>
                  </a:lnTo>
                  <a:lnTo>
                    <a:pt x="192" y="960"/>
                  </a:lnTo>
                  <a:lnTo>
                    <a:pt x="48" y="768"/>
                  </a:lnTo>
                  <a:lnTo>
                    <a:pt x="144" y="480"/>
                  </a:lnTo>
                  <a:lnTo>
                    <a:pt x="48" y="240"/>
                  </a:lnTo>
                  <a:lnTo>
                    <a:pt x="192" y="0"/>
                  </a:lnTo>
                  <a:lnTo>
                    <a:pt x="0" y="48"/>
                  </a:lnTo>
                </a:path>
              </a:pathLst>
            </a:custGeom>
            <a:noFill/>
            <a:ln w="9525" cap="flat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68" name="AutoShape 73"/>
            <p:cNvSpPr>
              <a:spLocks noChangeArrowheads="1"/>
            </p:cNvSpPr>
            <p:nvPr/>
          </p:nvSpPr>
          <p:spPr bwMode="auto">
            <a:xfrm>
              <a:off x="1905" y="2258"/>
              <a:ext cx="142" cy="128"/>
            </a:xfrm>
            <a:prstGeom prst="flowChartDecision">
              <a:avLst/>
            </a:prstGeom>
            <a:solidFill>
              <a:srgbClr val="5F5F5F"/>
            </a:solidFill>
            <a:ln w="9525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69" name="AutoShape 74"/>
            <p:cNvSpPr>
              <a:spLocks noChangeArrowheads="1"/>
            </p:cNvSpPr>
            <p:nvPr/>
          </p:nvSpPr>
          <p:spPr bwMode="auto">
            <a:xfrm>
              <a:off x="1905" y="2471"/>
              <a:ext cx="142" cy="128"/>
            </a:xfrm>
            <a:prstGeom prst="flowChartDecision">
              <a:avLst/>
            </a:prstGeom>
            <a:solidFill>
              <a:srgbClr val="5F5F5F"/>
            </a:solidFill>
            <a:ln w="9525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70" name="AutoShape 75"/>
            <p:cNvSpPr>
              <a:spLocks noChangeArrowheads="1"/>
            </p:cNvSpPr>
            <p:nvPr/>
          </p:nvSpPr>
          <p:spPr bwMode="auto">
            <a:xfrm>
              <a:off x="1905" y="2641"/>
              <a:ext cx="142" cy="128"/>
            </a:xfrm>
            <a:prstGeom prst="flowChartDecision">
              <a:avLst/>
            </a:prstGeom>
            <a:solidFill>
              <a:srgbClr val="5F5F5F"/>
            </a:solidFill>
            <a:ln w="9525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71" name="AutoShape 76"/>
            <p:cNvSpPr>
              <a:spLocks noChangeArrowheads="1"/>
            </p:cNvSpPr>
            <p:nvPr/>
          </p:nvSpPr>
          <p:spPr bwMode="auto">
            <a:xfrm>
              <a:off x="1905" y="2811"/>
              <a:ext cx="142" cy="128"/>
            </a:xfrm>
            <a:prstGeom prst="flowChartDecision">
              <a:avLst/>
            </a:prstGeom>
            <a:solidFill>
              <a:srgbClr val="5F5F5F"/>
            </a:solidFill>
            <a:ln w="9525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72" name="AutoShape 77"/>
            <p:cNvSpPr>
              <a:spLocks noChangeArrowheads="1"/>
            </p:cNvSpPr>
            <p:nvPr/>
          </p:nvSpPr>
          <p:spPr bwMode="auto">
            <a:xfrm>
              <a:off x="1905" y="2982"/>
              <a:ext cx="142" cy="127"/>
            </a:xfrm>
            <a:prstGeom prst="flowChartDecision">
              <a:avLst/>
            </a:prstGeom>
            <a:solidFill>
              <a:srgbClr val="5F5F5F"/>
            </a:solidFill>
            <a:ln w="9525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73" name="AutoShape 78"/>
            <p:cNvSpPr>
              <a:spLocks noChangeArrowheads="1"/>
            </p:cNvSpPr>
            <p:nvPr/>
          </p:nvSpPr>
          <p:spPr bwMode="auto">
            <a:xfrm>
              <a:off x="1905" y="3195"/>
              <a:ext cx="142" cy="127"/>
            </a:xfrm>
            <a:prstGeom prst="flowChartDecision">
              <a:avLst/>
            </a:prstGeom>
            <a:solidFill>
              <a:srgbClr val="5F5F5F"/>
            </a:solidFill>
            <a:ln w="9525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74" name="AutoShape 79"/>
            <p:cNvSpPr>
              <a:spLocks noChangeArrowheads="1"/>
            </p:cNvSpPr>
            <p:nvPr/>
          </p:nvSpPr>
          <p:spPr bwMode="auto">
            <a:xfrm>
              <a:off x="1905" y="3365"/>
              <a:ext cx="142" cy="128"/>
            </a:xfrm>
            <a:prstGeom prst="flowChartDecision">
              <a:avLst/>
            </a:prstGeom>
            <a:solidFill>
              <a:srgbClr val="5F5F5F"/>
            </a:solidFill>
            <a:ln w="9525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75" name="AutoShape 80"/>
            <p:cNvSpPr>
              <a:spLocks noChangeArrowheads="1"/>
            </p:cNvSpPr>
            <p:nvPr/>
          </p:nvSpPr>
          <p:spPr bwMode="auto">
            <a:xfrm>
              <a:off x="1905" y="3535"/>
              <a:ext cx="142" cy="128"/>
            </a:xfrm>
            <a:prstGeom prst="flowChartDecision">
              <a:avLst/>
            </a:prstGeom>
            <a:solidFill>
              <a:srgbClr val="5F5F5F"/>
            </a:solidFill>
            <a:ln w="9525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76" name="AutoShape 81"/>
            <p:cNvSpPr>
              <a:spLocks noChangeArrowheads="1"/>
            </p:cNvSpPr>
            <p:nvPr/>
          </p:nvSpPr>
          <p:spPr bwMode="auto">
            <a:xfrm>
              <a:off x="1905" y="3706"/>
              <a:ext cx="142" cy="127"/>
            </a:xfrm>
            <a:prstGeom prst="flowChartDecision">
              <a:avLst/>
            </a:prstGeom>
            <a:solidFill>
              <a:srgbClr val="5F5F5F"/>
            </a:solidFill>
            <a:ln w="9525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77" name="AutoShape 82"/>
            <p:cNvSpPr>
              <a:spLocks noChangeArrowheads="1"/>
            </p:cNvSpPr>
            <p:nvPr/>
          </p:nvSpPr>
          <p:spPr bwMode="auto">
            <a:xfrm>
              <a:off x="1905" y="3918"/>
              <a:ext cx="142" cy="128"/>
            </a:xfrm>
            <a:prstGeom prst="flowChartDecision">
              <a:avLst/>
            </a:prstGeom>
            <a:solidFill>
              <a:srgbClr val="5F5F5F"/>
            </a:solidFill>
            <a:ln w="9525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78" name="Rectangle 83"/>
            <p:cNvSpPr>
              <a:spLocks noChangeArrowheads="1"/>
            </p:cNvSpPr>
            <p:nvPr/>
          </p:nvSpPr>
          <p:spPr bwMode="auto">
            <a:xfrm>
              <a:off x="274" y="2024"/>
              <a:ext cx="48" cy="6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274" y="2230"/>
              <a:ext cx="48" cy="63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80" name="Rectangle 85"/>
            <p:cNvSpPr>
              <a:spLocks noChangeArrowheads="1"/>
            </p:cNvSpPr>
            <p:nvPr/>
          </p:nvSpPr>
          <p:spPr bwMode="auto">
            <a:xfrm>
              <a:off x="274" y="2442"/>
              <a:ext cx="48" cy="6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81" name="Rectangle 86"/>
            <p:cNvSpPr>
              <a:spLocks noChangeArrowheads="1"/>
            </p:cNvSpPr>
            <p:nvPr/>
          </p:nvSpPr>
          <p:spPr bwMode="auto">
            <a:xfrm>
              <a:off x="274" y="2648"/>
              <a:ext cx="48" cy="6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82" name="Rectangle 87"/>
            <p:cNvSpPr>
              <a:spLocks noChangeArrowheads="1"/>
            </p:cNvSpPr>
            <p:nvPr/>
          </p:nvSpPr>
          <p:spPr bwMode="auto">
            <a:xfrm>
              <a:off x="274" y="2918"/>
              <a:ext cx="48" cy="6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83" name="Rectangle 88"/>
            <p:cNvSpPr>
              <a:spLocks noChangeArrowheads="1"/>
            </p:cNvSpPr>
            <p:nvPr/>
          </p:nvSpPr>
          <p:spPr bwMode="auto">
            <a:xfrm>
              <a:off x="274" y="3159"/>
              <a:ext cx="48" cy="6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84" name="Rectangle 89"/>
            <p:cNvSpPr>
              <a:spLocks noChangeArrowheads="1"/>
            </p:cNvSpPr>
            <p:nvPr/>
          </p:nvSpPr>
          <p:spPr bwMode="auto">
            <a:xfrm>
              <a:off x="274" y="3382"/>
              <a:ext cx="48" cy="6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85" name="Rectangle 90"/>
            <p:cNvSpPr>
              <a:spLocks noChangeArrowheads="1"/>
            </p:cNvSpPr>
            <p:nvPr/>
          </p:nvSpPr>
          <p:spPr bwMode="auto">
            <a:xfrm>
              <a:off x="274" y="3637"/>
              <a:ext cx="48" cy="6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86" name="Rectangle 91"/>
            <p:cNvSpPr>
              <a:spLocks noChangeArrowheads="1"/>
            </p:cNvSpPr>
            <p:nvPr/>
          </p:nvSpPr>
          <p:spPr bwMode="auto">
            <a:xfrm>
              <a:off x="274" y="3857"/>
              <a:ext cx="48" cy="6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87" name="Rectangle 92"/>
            <p:cNvSpPr>
              <a:spLocks noChangeArrowheads="1"/>
            </p:cNvSpPr>
            <p:nvPr/>
          </p:nvSpPr>
          <p:spPr bwMode="auto">
            <a:xfrm>
              <a:off x="267" y="4063"/>
              <a:ext cx="47" cy="6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88" name="Rectangle 93"/>
            <p:cNvSpPr>
              <a:spLocks noChangeArrowheads="1"/>
            </p:cNvSpPr>
            <p:nvPr/>
          </p:nvSpPr>
          <p:spPr bwMode="auto">
            <a:xfrm>
              <a:off x="2172" y="2150"/>
              <a:ext cx="48" cy="6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89" name="Rectangle 94"/>
            <p:cNvSpPr>
              <a:spLocks noChangeArrowheads="1"/>
            </p:cNvSpPr>
            <p:nvPr/>
          </p:nvSpPr>
          <p:spPr bwMode="auto">
            <a:xfrm>
              <a:off x="2172" y="2363"/>
              <a:ext cx="48" cy="63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90" name="Rectangle 95"/>
            <p:cNvSpPr>
              <a:spLocks noChangeArrowheads="1"/>
            </p:cNvSpPr>
            <p:nvPr/>
          </p:nvSpPr>
          <p:spPr bwMode="auto">
            <a:xfrm>
              <a:off x="2172" y="2577"/>
              <a:ext cx="48" cy="6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91" name="Rectangle 96"/>
            <p:cNvSpPr>
              <a:spLocks noChangeArrowheads="1"/>
            </p:cNvSpPr>
            <p:nvPr/>
          </p:nvSpPr>
          <p:spPr bwMode="auto">
            <a:xfrm>
              <a:off x="2172" y="2811"/>
              <a:ext cx="48" cy="6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92" name="Rectangle 97"/>
            <p:cNvSpPr>
              <a:spLocks noChangeArrowheads="1"/>
            </p:cNvSpPr>
            <p:nvPr/>
          </p:nvSpPr>
          <p:spPr bwMode="auto">
            <a:xfrm>
              <a:off x="2172" y="3003"/>
              <a:ext cx="48" cy="6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93" name="Rectangle 98"/>
            <p:cNvSpPr>
              <a:spLocks noChangeArrowheads="1"/>
            </p:cNvSpPr>
            <p:nvPr/>
          </p:nvSpPr>
          <p:spPr bwMode="auto">
            <a:xfrm>
              <a:off x="2172" y="3237"/>
              <a:ext cx="48" cy="6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94" name="Rectangle 99"/>
            <p:cNvSpPr>
              <a:spLocks noChangeArrowheads="1"/>
            </p:cNvSpPr>
            <p:nvPr/>
          </p:nvSpPr>
          <p:spPr bwMode="auto">
            <a:xfrm>
              <a:off x="2172" y="3450"/>
              <a:ext cx="48" cy="6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95" name="Rectangle 100"/>
            <p:cNvSpPr>
              <a:spLocks noChangeArrowheads="1"/>
            </p:cNvSpPr>
            <p:nvPr/>
          </p:nvSpPr>
          <p:spPr bwMode="auto">
            <a:xfrm>
              <a:off x="2172" y="3679"/>
              <a:ext cx="48" cy="6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96" name="Rectangle 101"/>
            <p:cNvSpPr>
              <a:spLocks noChangeArrowheads="1"/>
            </p:cNvSpPr>
            <p:nvPr/>
          </p:nvSpPr>
          <p:spPr bwMode="auto">
            <a:xfrm>
              <a:off x="2172" y="3918"/>
              <a:ext cx="48" cy="6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97" name="Line 102"/>
            <p:cNvSpPr>
              <a:spLocks noChangeShapeType="1"/>
            </p:cNvSpPr>
            <p:nvPr/>
          </p:nvSpPr>
          <p:spPr bwMode="auto">
            <a:xfrm flipV="1">
              <a:off x="2476" y="2045"/>
              <a:ext cx="0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98" name="Line 103"/>
            <p:cNvSpPr>
              <a:spLocks noChangeShapeType="1"/>
            </p:cNvSpPr>
            <p:nvPr/>
          </p:nvSpPr>
          <p:spPr bwMode="auto">
            <a:xfrm flipV="1">
              <a:off x="2571" y="2045"/>
              <a:ext cx="0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99" name="Rectangle 104"/>
            <p:cNvSpPr>
              <a:spLocks noChangeArrowheads="1"/>
            </p:cNvSpPr>
            <p:nvPr/>
          </p:nvSpPr>
          <p:spPr bwMode="auto">
            <a:xfrm>
              <a:off x="4067" y="3580"/>
              <a:ext cx="48" cy="6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/>
          </p:nvSpPr>
          <p:spPr bwMode="auto">
            <a:xfrm>
              <a:off x="4067" y="3835"/>
              <a:ext cx="48" cy="6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/>
          </p:nvSpPr>
          <p:spPr bwMode="auto">
            <a:xfrm>
              <a:off x="4046" y="2024"/>
              <a:ext cx="48" cy="6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102" name="Rectangle 107"/>
            <p:cNvSpPr>
              <a:spLocks noChangeArrowheads="1"/>
            </p:cNvSpPr>
            <p:nvPr/>
          </p:nvSpPr>
          <p:spPr bwMode="auto">
            <a:xfrm>
              <a:off x="4046" y="2237"/>
              <a:ext cx="48" cy="63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/>
          </p:nvSpPr>
          <p:spPr bwMode="auto">
            <a:xfrm>
              <a:off x="4046" y="2492"/>
              <a:ext cx="48" cy="6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104" name="Rectangle 109"/>
            <p:cNvSpPr>
              <a:spLocks noChangeArrowheads="1"/>
            </p:cNvSpPr>
            <p:nvPr/>
          </p:nvSpPr>
          <p:spPr bwMode="auto">
            <a:xfrm>
              <a:off x="4046" y="2705"/>
              <a:ext cx="48" cy="6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105" name="Rectangle 110"/>
            <p:cNvSpPr>
              <a:spLocks noChangeArrowheads="1"/>
            </p:cNvSpPr>
            <p:nvPr/>
          </p:nvSpPr>
          <p:spPr bwMode="auto">
            <a:xfrm>
              <a:off x="4046" y="2960"/>
              <a:ext cx="48" cy="6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106" name="Rectangle 111"/>
            <p:cNvSpPr>
              <a:spLocks noChangeArrowheads="1"/>
            </p:cNvSpPr>
            <p:nvPr/>
          </p:nvSpPr>
          <p:spPr bwMode="auto">
            <a:xfrm>
              <a:off x="4061" y="4080"/>
              <a:ext cx="48" cy="63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107" name="Rectangle 112"/>
            <p:cNvSpPr>
              <a:spLocks noChangeArrowheads="1"/>
            </p:cNvSpPr>
            <p:nvPr/>
          </p:nvSpPr>
          <p:spPr bwMode="auto">
            <a:xfrm>
              <a:off x="4061" y="3180"/>
              <a:ext cx="48" cy="6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108" name="Rectangle 113"/>
            <p:cNvSpPr>
              <a:spLocks noChangeArrowheads="1"/>
            </p:cNvSpPr>
            <p:nvPr/>
          </p:nvSpPr>
          <p:spPr bwMode="auto">
            <a:xfrm>
              <a:off x="4061" y="3388"/>
              <a:ext cx="48" cy="6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  <a:effectLst>
              <a:prstShdw prst="shdw17" dist="25400" dir="10800000">
                <a:srgbClr val="00005C"/>
              </a:prstShdw>
            </a:effectLst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109" name="Text Box 114"/>
            <p:cNvSpPr txBox="1">
              <a:spLocks noChangeArrowheads="1"/>
            </p:cNvSpPr>
            <p:nvPr/>
          </p:nvSpPr>
          <p:spPr bwMode="auto">
            <a:xfrm>
              <a:off x="294" y="682"/>
              <a:ext cx="5426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Implementasi</a:t>
              </a:r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 e-Government </a:t>
              </a:r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berbasis</a:t>
              </a:r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 IT </a:t>
              </a:r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diarahkan</a:t>
              </a:r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untuk</a:t>
              </a:r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membangun</a:t>
              </a:r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 Bank Data (Data Warehouse) yang </a:t>
              </a:r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didukung</a:t>
              </a:r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oleh</a:t>
              </a:r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Sistem</a:t>
              </a:r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Informasi</a:t>
              </a:r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Eksekutif</a:t>
              </a:r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dan</a:t>
              </a:r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Informasi</a:t>
              </a:r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Pendukung</a:t>
              </a:r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Pengambil</a:t>
              </a:r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Kebijakan</a:t>
              </a:r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secera</a:t>
              </a:r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cepat</a:t>
              </a:r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dan</a:t>
              </a:r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tepat</a:t>
              </a:r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melalui</a:t>
              </a:r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pengintegrasian</a:t>
              </a:r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 data/</a:t>
              </a:r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informasi</a:t>
              </a:r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dari</a:t>
              </a:r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seluruh</a:t>
              </a:r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Instansi</a:t>
              </a:r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dilingkungan</a:t>
              </a:r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PemKo</a:t>
              </a:r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/</a:t>
              </a:r>
              <a:r>
                <a:rPr lang="en-US" sz="1600" dirty="0" err="1">
                  <a:solidFill>
                    <a:schemeClr val="bg1"/>
                  </a:solidFill>
                  <a:latin typeface="Book Antiqua" pitchFamily="18" charset="0"/>
                </a:rPr>
                <a:t>Pemkab</a:t>
              </a:r>
              <a:endParaRPr lang="en-US" sz="16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110" name="Text Box 115"/>
          <p:cNvSpPr txBox="1">
            <a:spLocks noChangeArrowheads="1"/>
          </p:cNvSpPr>
          <p:nvPr/>
        </p:nvSpPr>
        <p:spPr bwMode="auto">
          <a:xfrm>
            <a:off x="1917867" y="184105"/>
            <a:ext cx="4116833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Membangun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Bank Data</a:t>
            </a:r>
          </a:p>
        </p:txBody>
      </p:sp>
      <p:sp>
        <p:nvSpPr>
          <p:cNvPr id="111" name="Rectangle 116"/>
          <p:cNvSpPr>
            <a:spLocks noChangeArrowheads="1"/>
          </p:cNvSpPr>
          <p:nvPr/>
        </p:nvSpPr>
        <p:spPr bwMode="auto">
          <a:xfrm>
            <a:off x="6004719" y="228600"/>
            <a:ext cx="312938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66"/>
                </a:solidFill>
                <a:latin typeface="Book Antiqua" pitchFamily="18" charset="0"/>
              </a:rPr>
              <a:t>(Data Warehouse)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Lingkungan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Basis Data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80319" y="1371600"/>
            <a:ext cx="88392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Lingkungan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basis data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adalah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sebuah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habitat di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mana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terdapat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basis data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untuk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bisnis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.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lingkungan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basis data,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pengguna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memiliki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alat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untuk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mengakses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data.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Pengguna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melakukan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semua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tipe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pekerjaan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keperluan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mereka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bervariasi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seperti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menggali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data (</a:t>
            </a:r>
            <a:r>
              <a:rPr lang="en-US" sz="2000" i="1" dirty="0">
                <a:solidFill>
                  <a:srgbClr val="00682F"/>
                </a:solidFill>
                <a:latin typeface="Book Antiqua" pitchFamily="18" charset="0"/>
              </a:rPr>
              <a:t>data mining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),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memodifikasi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data,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atau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berusaha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membuat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data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baru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.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Masih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lingkungan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basis data,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pengguna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tertentu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tidak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diperbolehkan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mengakses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data,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baik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secara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fisik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maupun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logis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. (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Koh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, 2005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,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dalam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Janner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Simarmata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&amp; Imam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Paryudi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2006: 33</a:t>
            </a:r>
            <a:r>
              <a:rPr lang="en-US" sz="2000" dirty="0" smtClean="0">
                <a:solidFill>
                  <a:srgbClr val="00682F"/>
                </a:solidFill>
                <a:latin typeface="Book Antiqua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Bahasa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b="1" dirty="0" err="1">
                <a:solidFill>
                  <a:srgbClr val="00682F"/>
                </a:solidFill>
                <a:latin typeface="Book Antiqua" pitchFamily="18" charset="0"/>
              </a:rPr>
              <a:t>pada</a:t>
            </a:r>
            <a:r>
              <a:rPr lang="en-US" sz="2000" b="1" dirty="0">
                <a:solidFill>
                  <a:srgbClr val="00682F"/>
                </a:solidFill>
                <a:latin typeface="Book Antiqua" pitchFamily="18" charset="0"/>
              </a:rPr>
              <a:t> basis data</a:t>
            </a:r>
          </a:p>
          <a:p>
            <a:pPr algn="just"/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Terdapat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dua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jenis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bahasa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komputer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yang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digunakan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saat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kita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ingin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membangun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dan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memanipulasi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sebuah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 basis data, </a:t>
            </a:r>
            <a:r>
              <a:rPr lang="en-US" sz="2000" dirty="0" err="1">
                <a:solidFill>
                  <a:srgbClr val="00682F"/>
                </a:solidFill>
                <a:latin typeface="Book Antiqua" pitchFamily="18" charset="0"/>
              </a:rPr>
              <a:t>yaitu</a:t>
            </a:r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:</a:t>
            </a:r>
          </a:p>
          <a:p>
            <a:pPr algn="just"/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Data Definition Language (DDL)</a:t>
            </a:r>
          </a:p>
          <a:p>
            <a:pPr algn="just"/>
            <a:r>
              <a:rPr lang="en-US" sz="2000" dirty="0">
                <a:solidFill>
                  <a:srgbClr val="00682F"/>
                </a:solidFill>
                <a:latin typeface="Book Antiqua" pitchFamily="18" charset="0"/>
              </a:rPr>
              <a:t>Data Manipulation Language (DML)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682F"/>
              </a:solidFill>
              <a:latin typeface="Book Antiqua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682F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489300" y="1386701"/>
            <a:ext cx="6978650" cy="5056187"/>
            <a:chOff x="752" y="692"/>
            <a:chExt cx="4624" cy="3628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917" y="1652"/>
              <a:ext cx="2445" cy="19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834" y="891"/>
              <a:ext cx="1739" cy="1289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8C8C8C"/>
              </a:prstShdw>
            </a:effectLst>
          </p:spPr>
          <p:txBody>
            <a:bodyPr wrap="none" anchor="ctr"/>
            <a:lstStyle/>
            <a:p>
              <a:pPr algn="ctr"/>
              <a:endParaRPr lang="en-US" sz="900">
                <a:latin typeface="Book Antiqua" pitchFamily="18" charset="0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1917" y="980"/>
              <a:ext cx="559" cy="303"/>
            </a:xfrm>
            <a:prstGeom prst="flowChartMagneticDisk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995" y="1055"/>
              <a:ext cx="43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Otonomi</a:t>
              </a:r>
            </a:p>
            <a:p>
              <a:pPr algn="ctr"/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Daerah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834" y="692"/>
              <a:ext cx="1739" cy="2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2700">
                <a:schemeClr val="accent1">
                  <a:gamma/>
                  <a:shade val="60000"/>
                  <a:invGamma/>
                </a:schemeClr>
              </a:prstShdw>
            </a:effectLst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946" y="734"/>
              <a:ext cx="1020" cy="17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Book Antiqua" pitchFamily="18" charset="0"/>
                </a:rPr>
                <a:t>Aplikasi Ketataprajaan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863" y="746"/>
              <a:ext cx="101" cy="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prstShdw prst="shdw18" dist="17961" dir="13500000">
                <a:schemeClr val="folHlink">
                  <a:gamma/>
                  <a:shade val="60000"/>
                  <a:invGamma/>
                </a:schemeClr>
              </a:prstShdw>
            </a:effectLst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210" y="1460"/>
              <a:ext cx="893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Asisten Ketataprajaan</a:t>
              </a:r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>
              <a:off x="939" y="967"/>
              <a:ext cx="559" cy="303"/>
            </a:xfrm>
            <a:prstGeom prst="flowChartMagneticDisk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14" name="AutoShape 15"/>
            <p:cNvSpPr>
              <a:spLocks noChangeArrowheads="1"/>
            </p:cNvSpPr>
            <p:nvPr/>
          </p:nvSpPr>
          <p:spPr bwMode="auto">
            <a:xfrm>
              <a:off x="1434" y="1801"/>
              <a:ext cx="566" cy="303"/>
            </a:xfrm>
            <a:prstGeom prst="flowChartMagneticDisk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752" y="940"/>
              <a:ext cx="94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 </a:t>
              </a:r>
            </a:p>
            <a:p>
              <a:pPr algn="ctr"/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OrTal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414" y="1816"/>
              <a:ext cx="63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 </a:t>
              </a:r>
            </a:p>
            <a:p>
              <a:pPr algn="ctr"/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Pemerintahan 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203" y="1422"/>
              <a:ext cx="1053" cy="189"/>
            </a:xfrm>
            <a:prstGeom prst="ellipse">
              <a:avLst/>
            </a:prstGeom>
            <a:noFill/>
            <a:ln w="9525">
              <a:solidFill>
                <a:srgbClr val="6633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900" b="1">
                <a:solidFill>
                  <a:srgbClr val="0000CC"/>
                </a:solidFill>
                <a:latin typeface="Book Antiqua" pitchFamily="18" charset="0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1255" y="1270"/>
              <a:ext cx="211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1941" y="1270"/>
              <a:ext cx="211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729" y="1611"/>
              <a:ext cx="0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842" y="2999"/>
              <a:ext cx="1730" cy="132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8C8C8C"/>
              </a:prstShdw>
            </a:effectLst>
          </p:spPr>
          <p:txBody>
            <a:bodyPr wrap="none" anchor="ctr"/>
            <a:lstStyle/>
            <a:p>
              <a:pPr algn="ctr"/>
              <a:endParaRPr lang="en-US" sz="900">
                <a:latin typeface="Book Antiqua" pitchFamily="18" charset="0"/>
              </a:endParaRPr>
            </a:p>
          </p:txBody>
        </p:sp>
        <p:sp>
          <p:nvSpPr>
            <p:cNvPr id="22" name="AutoShape 23"/>
            <p:cNvSpPr>
              <a:spLocks noChangeArrowheads="1"/>
            </p:cNvSpPr>
            <p:nvPr/>
          </p:nvSpPr>
          <p:spPr bwMode="auto">
            <a:xfrm>
              <a:off x="1404" y="3068"/>
              <a:ext cx="554" cy="316"/>
            </a:xfrm>
            <a:prstGeom prst="flowChartMagneticDisk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438" y="3035"/>
              <a:ext cx="51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 </a:t>
              </a:r>
            </a:p>
            <a:p>
              <a:pPr algn="ctr"/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Per-</a:t>
              </a:r>
            </a:p>
            <a:p>
              <a:pPr algn="ctr"/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ekonomian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842" y="2792"/>
              <a:ext cx="1725" cy="2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2700">
                <a:schemeClr val="accent1">
                  <a:gamma/>
                  <a:shade val="60000"/>
                  <a:invGamma/>
                </a:schemeClr>
              </a:prstShdw>
            </a:effectLst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55" y="2777"/>
              <a:ext cx="948" cy="27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Book Antiqua" pitchFamily="18" charset="0"/>
                </a:rPr>
                <a:t>Aplikasi Ekonomi &amp;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Book Antiqua" pitchFamily="18" charset="0"/>
                </a:rPr>
                <a:t>Pembangunan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872" y="2849"/>
              <a:ext cx="105" cy="7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prstShdw prst="shdw18" dist="17961" dir="13500000">
                <a:schemeClr val="folHlink">
                  <a:gamma/>
                  <a:shade val="60000"/>
                  <a:invGamma/>
                </a:schemeClr>
              </a:prstShdw>
            </a:effectLst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245" y="3551"/>
              <a:ext cx="724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Asisten Ekonomi</a:t>
              </a:r>
            </a:p>
            <a:p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&amp; Pembangunan</a:t>
              </a:r>
            </a:p>
          </p:txBody>
        </p:sp>
        <p:sp>
          <p:nvSpPr>
            <p:cNvPr id="28" name="AutoShape 29"/>
            <p:cNvSpPr>
              <a:spLocks noChangeArrowheads="1"/>
            </p:cNvSpPr>
            <p:nvPr/>
          </p:nvSpPr>
          <p:spPr bwMode="auto">
            <a:xfrm>
              <a:off x="1409" y="3975"/>
              <a:ext cx="549" cy="317"/>
            </a:xfrm>
            <a:prstGeom prst="flowChartMagneticDisk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1461" y="3952"/>
              <a:ext cx="494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 </a:t>
              </a:r>
            </a:p>
            <a:p>
              <a:pPr algn="ctr"/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Pem-</a:t>
              </a:r>
            </a:p>
            <a:p>
              <a:pPr algn="ctr"/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bangunan </a:t>
              </a:r>
            </a:p>
          </p:txBody>
        </p:sp>
        <p:sp>
          <p:nvSpPr>
            <p:cNvPr id="30" name="Oval 31"/>
            <p:cNvSpPr>
              <a:spLocks noChangeArrowheads="1"/>
            </p:cNvSpPr>
            <p:nvPr/>
          </p:nvSpPr>
          <p:spPr bwMode="auto">
            <a:xfrm>
              <a:off x="1267" y="3541"/>
              <a:ext cx="836" cy="276"/>
            </a:xfrm>
            <a:prstGeom prst="ellipse">
              <a:avLst/>
            </a:prstGeom>
            <a:noFill/>
            <a:ln w="9525">
              <a:solidFill>
                <a:srgbClr val="6633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1684" y="3817"/>
              <a:ext cx="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1684" y="3376"/>
              <a:ext cx="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3647" y="3005"/>
              <a:ext cx="1729" cy="130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8C8C8C"/>
              </a:prstShdw>
            </a:effectLst>
          </p:spPr>
          <p:txBody>
            <a:bodyPr wrap="none" anchor="ctr"/>
            <a:lstStyle/>
            <a:p>
              <a:pPr algn="ctr"/>
              <a:endParaRPr lang="en-US" sz="1200">
                <a:latin typeface="Book Antiqua" pitchFamily="18" charset="0"/>
              </a:endParaRPr>
            </a:p>
          </p:txBody>
        </p:sp>
        <p:sp>
          <p:nvSpPr>
            <p:cNvPr id="34" name="AutoShape 35"/>
            <p:cNvSpPr>
              <a:spLocks noChangeArrowheads="1"/>
            </p:cNvSpPr>
            <p:nvPr/>
          </p:nvSpPr>
          <p:spPr bwMode="auto">
            <a:xfrm>
              <a:off x="4747" y="3081"/>
              <a:ext cx="556" cy="306"/>
            </a:xfrm>
            <a:prstGeom prst="flowChartMagneticDisk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4896" y="3167"/>
              <a:ext cx="33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Bina</a:t>
              </a:r>
            </a:p>
            <a:p>
              <a:pPr algn="ctr"/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Sosial</a:t>
              </a: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3647" y="2804"/>
              <a:ext cx="1729" cy="2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2700">
                <a:schemeClr val="accent1">
                  <a:gamma/>
                  <a:shade val="60000"/>
                  <a:invGamma/>
                </a:schemeClr>
              </a:prstShdw>
            </a:effectLst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3849" y="2777"/>
              <a:ext cx="941" cy="28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Book Antiqua" pitchFamily="18" charset="0"/>
                </a:rPr>
                <a:t>Aplikasi Pembinaan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Book Antiqua" pitchFamily="18" charset="0"/>
                </a:rPr>
                <a:t>Hukum &amp; Sosial</a:t>
              </a: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3656" y="2859"/>
              <a:ext cx="105" cy="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prstShdw prst="shdw18" dist="17961" dir="13500000">
                <a:schemeClr val="folHlink">
                  <a:gamma/>
                  <a:shade val="60000"/>
                  <a:invGamma/>
                </a:schemeClr>
              </a:prstShdw>
            </a:effectLst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4122" y="3544"/>
              <a:ext cx="80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Asisten Pembinaan</a:t>
              </a:r>
            </a:p>
            <a:p>
              <a:pPr algn="ctr"/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Hukum &amp; Sosial</a:t>
              </a:r>
            </a:p>
          </p:txBody>
        </p:sp>
        <p:sp>
          <p:nvSpPr>
            <p:cNvPr id="40" name="AutoShape 41"/>
            <p:cNvSpPr>
              <a:spLocks noChangeArrowheads="1"/>
            </p:cNvSpPr>
            <p:nvPr/>
          </p:nvSpPr>
          <p:spPr bwMode="auto">
            <a:xfrm>
              <a:off x="3751" y="3081"/>
              <a:ext cx="557" cy="306"/>
            </a:xfrm>
            <a:prstGeom prst="flowChartMagneticDisk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41" name="AutoShape 42"/>
            <p:cNvSpPr>
              <a:spLocks noChangeArrowheads="1"/>
            </p:cNvSpPr>
            <p:nvPr/>
          </p:nvSpPr>
          <p:spPr bwMode="auto">
            <a:xfrm>
              <a:off x="4217" y="3922"/>
              <a:ext cx="555" cy="303"/>
            </a:xfrm>
            <a:prstGeom prst="flowChartMagneticDisk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3721" y="3170"/>
              <a:ext cx="630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   Hukum</a:t>
              </a:r>
            </a:p>
          </p:txBody>
        </p:sp>
        <p:sp>
          <p:nvSpPr>
            <p:cNvPr id="43" name="Text Box 44"/>
            <p:cNvSpPr txBox="1">
              <a:spLocks noChangeArrowheads="1"/>
            </p:cNvSpPr>
            <p:nvPr/>
          </p:nvSpPr>
          <p:spPr bwMode="auto">
            <a:xfrm>
              <a:off x="4259" y="4000"/>
              <a:ext cx="52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Pemberd.</a:t>
              </a:r>
            </a:p>
            <a:p>
              <a:pPr algn="ctr"/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Perempuan</a:t>
              </a:r>
            </a:p>
          </p:txBody>
        </p:sp>
        <p:sp>
          <p:nvSpPr>
            <p:cNvPr id="44" name="Oval 45"/>
            <p:cNvSpPr>
              <a:spLocks noChangeArrowheads="1"/>
            </p:cNvSpPr>
            <p:nvPr/>
          </p:nvSpPr>
          <p:spPr bwMode="auto">
            <a:xfrm>
              <a:off x="3975" y="3540"/>
              <a:ext cx="1047" cy="252"/>
            </a:xfrm>
            <a:prstGeom prst="ellipse">
              <a:avLst/>
            </a:prstGeom>
            <a:noFill/>
            <a:ln w="9525">
              <a:solidFill>
                <a:srgbClr val="6633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4065" y="3387"/>
              <a:ext cx="210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 flipH="1">
              <a:off x="4747" y="3387"/>
              <a:ext cx="210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4498" y="3732"/>
              <a:ext cx="0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3647" y="893"/>
              <a:ext cx="1669" cy="130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8C8C8C"/>
              </a:prstShdw>
            </a:effectLst>
          </p:spPr>
          <p:txBody>
            <a:bodyPr wrap="none" anchor="ctr"/>
            <a:lstStyle/>
            <a:p>
              <a:pPr algn="ctr"/>
              <a:endParaRPr lang="en-US" sz="900" b="1">
                <a:solidFill>
                  <a:srgbClr val="0000CC"/>
                </a:solidFill>
                <a:latin typeface="Book Antiqua" pitchFamily="18" charset="0"/>
              </a:endParaRPr>
            </a:p>
          </p:txBody>
        </p:sp>
        <p:sp>
          <p:nvSpPr>
            <p:cNvPr id="49" name="AutoShape 50"/>
            <p:cNvSpPr>
              <a:spLocks noChangeArrowheads="1"/>
            </p:cNvSpPr>
            <p:nvPr/>
          </p:nvSpPr>
          <p:spPr bwMode="auto">
            <a:xfrm>
              <a:off x="4709" y="969"/>
              <a:ext cx="535" cy="306"/>
            </a:xfrm>
            <a:prstGeom prst="flowChartMagneticDisk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50" name="Text Box 51"/>
            <p:cNvSpPr txBox="1">
              <a:spLocks noChangeArrowheads="1"/>
            </p:cNvSpPr>
            <p:nvPr/>
          </p:nvSpPr>
          <p:spPr bwMode="auto">
            <a:xfrm>
              <a:off x="4790" y="939"/>
              <a:ext cx="416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 </a:t>
              </a:r>
            </a:p>
            <a:p>
              <a:pPr algn="ctr"/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Perleng-</a:t>
              </a:r>
            </a:p>
            <a:p>
              <a:pPr algn="ctr"/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kapan</a:t>
              </a:r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3647" y="692"/>
              <a:ext cx="1669" cy="2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2700">
                <a:schemeClr val="accent1">
                  <a:gamma/>
                  <a:shade val="60000"/>
                  <a:invGamma/>
                </a:schemeClr>
              </a:prstShdw>
            </a:effectLst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52" name="Text Box 53"/>
            <p:cNvSpPr txBox="1">
              <a:spLocks noChangeArrowheads="1"/>
            </p:cNvSpPr>
            <p:nvPr/>
          </p:nvSpPr>
          <p:spPr bwMode="auto">
            <a:xfrm>
              <a:off x="3716" y="734"/>
              <a:ext cx="1013" cy="17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Book Antiqua" pitchFamily="18" charset="0"/>
                </a:rPr>
                <a:t> Aplikasi Administrasi</a:t>
              </a:r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3656" y="747"/>
              <a:ext cx="101" cy="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prstShdw prst="shdw18" dist="17961" dir="13500000">
                <a:schemeClr val="folHlink">
                  <a:gamma/>
                  <a:shade val="60000"/>
                  <a:invGamma/>
                </a:schemeClr>
              </a:prstShdw>
            </a:effectLst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4055" y="1462"/>
              <a:ext cx="864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Asisten Administrasi</a:t>
              </a:r>
            </a:p>
          </p:txBody>
        </p:sp>
        <p:sp>
          <p:nvSpPr>
            <p:cNvPr id="55" name="AutoShape 56"/>
            <p:cNvSpPr>
              <a:spLocks noChangeArrowheads="1"/>
            </p:cNvSpPr>
            <p:nvPr/>
          </p:nvSpPr>
          <p:spPr bwMode="auto">
            <a:xfrm>
              <a:off x="3747" y="969"/>
              <a:ext cx="544" cy="306"/>
            </a:xfrm>
            <a:prstGeom prst="flowChartMagneticDisk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56" name="AutoShape 57"/>
            <p:cNvSpPr>
              <a:spLocks noChangeArrowheads="1"/>
            </p:cNvSpPr>
            <p:nvPr/>
          </p:nvSpPr>
          <p:spPr bwMode="auto">
            <a:xfrm>
              <a:off x="4197" y="1811"/>
              <a:ext cx="541" cy="306"/>
            </a:xfrm>
            <a:prstGeom prst="flowChartMagneticDisk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57" name="Text Box 58"/>
            <p:cNvSpPr txBox="1">
              <a:spLocks noChangeArrowheads="1"/>
            </p:cNvSpPr>
            <p:nvPr/>
          </p:nvSpPr>
          <p:spPr bwMode="auto">
            <a:xfrm>
              <a:off x="3736" y="1033"/>
              <a:ext cx="60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Adm &amp; Umum</a:t>
              </a:r>
            </a:p>
          </p:txBody>
        </p:sp>
        <p:sp>
          <p:nvSpPr>
            <p:cNvPr id="58" name="Text Box 59"/>
            <p:cNvSpPr txBox="1">
              <a:spLocks noChangeArrowheads="1"/>
            </p:cNvSpPr>
            <p:nvPr/>
          </p:nvSpPr>
          <p:spPr bwMode="auto">
            <a:xfrm>
              <a:off x="4259" y="1816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 </a:t>
              </a:r>
            </a:p>
            <a:p>
              <a:pPr algn="ctr"/>
              <a:r>
                <a:rPr lang="en-US" sz="900" b="1">
                  <a:solidFill>
                    <a:srgbClr val="0000CC"/>
                  </a:solidFill>
                  <a:latin typeface="Book Antiqua" pitchFamily="18" charset="0"/>
                </a:rPr>
                <a:t>Keuangan</a:t>
              </a:r>
            </a:p>
          </p:txBody>
        </p:sp>
        <p:sp>
          <p:nvSpPr>
            <p:cNvPr id="59" name="Oval 60"/>
            <p:cNvSpPr>
              <a:spLocks noChangeArrowheads="1"/>
            </p:cNvSpPr>
            <p:nvPr/>
          </p:nvSpPr>
          <p:spPr bwMode="auto">
            <a:xfrm>
              <a:off x="3963" y="1428"/>
              <a:ext cx="1012" cy="192"/>
            </a:xfrm>
            <a:prstGeom prst="ellipse">
              <a:avLst/>
            </a:prstGeom>
            <a:noFill/>
            <a:ln w="9525">
              <a:solidFill>
                <a:srgbClr val="6633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>
              <a:off x="4050" y="1275"/>
              <a:ext cx="203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 flipH="1">
              <a:off x="4709" y="1275"/>
              <a:ext cx="202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62" name="Line 63"/>
            <p:cNvSpPr>
              <a:spLocks noChangeShapeType="1"/>
            </p:cNvSpPr>
            <p:nvPr/>
          </p:nvSpPr>
          <p:spPr bwMode="auto">
            <a:xfrm>
              <a:off x="4468" y="1620"/>
              <a:ext cx="0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grpSp>
          <p:nvGrpSpPr>
            <p:cNvPr id="63" name="Group 64"/>
            <p:cNvGrpSpPr>
              <a:grpSpLocks/>
            </p:cNvGrpSpPr>
            <p:nvPr/>
          </p:nvGrpSpPr>
          <p:grpSpPr bwMode="auto">
            <a:xfrm>
              <a:off x="2215" y="2228"/>
              <a:ext cx="1789" cy="1248"/>
              <a:chOff x="1344" y="2112"/>
              <a:chExt cx="1440" cy="1248"/>
            </a:xfrm>
          </p:grpSpPr>
          <p:sp>
            <p:nvSpPr>
              <p:cNvPr id="69" name="AutoShape 65"/>
              <p:cNvSpPr>
                <a:spLocks noChangeArrowheads="1"/>
              </p:cNvSpPr>
              <p:nvPr/>
            </p:nvSpPr>
            <p:spPr bwMode="auto">
              <a:xfrm>
                <a:off x="1344" y="2112"/>
                <a:ext cx="1440" cy="1248"/>
              </a:xfrm>
              <a:prstGeom prst="flowChartMerge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997A5C"/>
                </a:prstShdw>
              </a:effectLst>
            </p:spPr>
            <p:txBody>
              <a:bodyPr wrap="none" anchor="ctr"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70" name="Text Box 66"/>
              <p:cNvSpPr txBox="1">
                <a:spLocks noChangeArrowheads="1"/>
              </p:cNvSpPr>
              <p:nvPr/>
            </p:nvSpPr>
            <p:spPr bwMode="auto">
              <a:xfrm>
                <a:off x="1813" y="2164"/>
                <a:ext cx="52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SIM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Sekretariat 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Kota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90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endParaRPr>
              </a:p>
            </p:txBody>
          </p:sp>
        </p:grpSp>
        <p:sp>
          <p:nvSpPr>
            <p:cNvPr id="64" name="Text Box 67"/>
            <p:cNvSpPr txBox="1">
              <a:spLocks noChangeArrowheads="1"/>
            </p:cNvSpPr>
            <p:nvPr/>
          </p:nvSpPr>
          <p:spPr bwMode="auto">
            <a:xfrm>
              <a:off x="2708" y="969"/>
              <a:ext cx="82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0000CC"/>
                  </a:solidFill>
                  <a:latin typeface="Book Antiqua" pitchFamily="18" charset="0"/>
                </a:rPr>
                <a:t>Aplikasi </a:t>
              </a:r>
            </a:p>
            <a:p>
              <a:pPr algn="ctr"/>
              <a:r>
                <a:rPr lang="en-US" sz="1000" b="1">
                  <a:solidFill>
                    <a:srgbClr val="0000CC"/>
                  </a:solidFill>
                  <a:latin typeface="Book Antiqua" pitchFamily="18" charset="0"/>
                </a:rPr>
                <a:t>Pelaporan Ke</a:t>
              </a:r>
            </a:p>
            <a:p>
              <a:pPr algn="ctr"/>
              <a:r>
                <a:rPr lang="en-US" sz="1000" b="1">
                  <a:solidFill>
                    <a:srgbClr val="0000CC"/>
                  </a:solidFill>
                  <a:latin typeface="Book Antiqua" pitchFamily="18" charset="0"/>
                </a:rPr>
                <a:t>Pemprop. &amp; Pusat</a:t>
              </a:r>
            </a:p>
          </p:txBody>
        </p:sp>
        <p:sp>
          <p:nvSpPr>
            <p:cNvPr id="65" name="AutoShape 68"/>
            <p:cNvSpPr>
              <a:spLocks noChangeArrowheads="1"/>
            </p:cNvSpPr>
            <p:nvPr/>
          </p:nvSpPr>
          <p:spPr bwMode="auto">
            <a:xfrm>
              <a:off x="2964" y="3600"/>
              <a:ext cx="299" cy="240"/>
            </a:xfrm>
            <a:prstGeom prst="upDownArrow">
              <a:avLst>
                <a:gd name="adj1" fmla="val 42500"/>
                <a:gd name="adj2" fmla="val 20139"/>
              </a:avLst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66" name="Text Box 69"/>
            <p:cNvSpPr txBox="1">
              <a:spLocks noChangeArrowheads="1"/>
            </p:cNvSpPr>
            <p:nvPr/>
          </p:nvSpPr>
          <p:spPr bwMode="auto">
            <a:xfrm>
              <a:off x="2756" y="3870"/>
              <a:ext cx="71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0000CC"/>
                  </a:solidFill>
                  <a:latin typeface="Book Antiqua" pitchFamily="18" charset="0"/>
                </a:rPr>
                <a:t>KOORDINASI</a:t>
              </a:r>
            </a:p>
            <a:p>
              <a:pPr algn="ctr"/>
              <a:r>
                <a:rPr lang="en-US" sz="1000" b="1">
                  <a:solidFill>
                    <a:srgbClr val="0000CC"/>
                  </a:solidFill>
                  <a:latin typeface="Book Antiqua" pitchFamily="18" charset="0"/>
                </a:rPr>
                <a:t>KE BAWAH</a:t>
              </a:r>
            </a:p>
          </p:txBody>
        </p:sp>
        <p:sp>
          <p:nvSpPr>
            <p:cNvPr id="67" name="AutoShape 70"/>
            <p:cNvSpPr>
              <a:spLocks noChangeArrowheads="1"/>
            </p:cNvSpPr>
            <p:nvPr/>
          </p:nvSpPr>
          <p:spPr bwMode="auto">
            <a:xfrm>
              <a:off x="2928" y="1393"/>
              <a:ext cx="299" cy="239"/>
            </a:xfrm>
            <a:prstGeom prst="upDownArrow">
              <a:avLst>
                <a:gd name="adj1" fmla="val 42500"/>
                <a:gd name="adj2" fmla="val 20139"/>
              </a:avLst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68" name="Rectangle 71"/>
            <p:cNvSpPr>
              <a:spLocks noChangeArrowheads="1"/>
            </p:cNvSpPr>
            <p:nvPr/>
          </p:nvSpPr>
          <p:spPr bwMode="auto">
            <a:xfrm>
              <a:off x="1716" y="752"/>
              <a:ext cx="1045" cy="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800">
                <a:latin typeface="Book Antiqua" pitchFamily="18" charset="0"/>
              </a:endParaRPr>
            </a:p>
            <a:p>
              <a:pPr>
                <a:spcBef>
                  <a:spcPct val="50000"/>
                </a:spcBef>
              </a:pPr>
              <a:endParaRPr lang="en-US" sz="800">
                <a:latin typeface="Book Antiqua" pitchFamily="18" charset="0"/>
              </a:endParaRPr>
            </a:p>
            <a:p>
              <a:pPr>
                <a:spcBef>
                  <a:spcPct val="50000"/>
                </a:spcBef>
              </a:pPr>
              <a:endParaRPr lang="en-US" sz="800">
                <a:latin typeface="Book Antiqua" pitchFamily="18" charset="0"/>
              </a:endParaRPr>
            </a:p>
            <a:p>
              <a:pPr>
                <a:spcBef>
                  <a:spcPct val="50000"/>
                </a:spcBef>
              </a:pPr>
              <a:endParaRPr lang="en-US" sz="800">
                <a:latin typeface="Book Antiqua" pitchFamily="18" charset="0"/>
              </a:endParaRPr>
            </a:p>
            <a:p>
              <a:pPr>
                <a:spcBef>
                  <a:spcPct val="50000"/>
                </a:spcBef>
              </a:pPr>
              <a:endParaRPr lang="en-US" sz="800">
                <a:latin typeface="Book Antiqua" pitchFamily="18" charset="0"/>
              </a:endParaRPr>
            </a:p>
          </p:txBody>
        </p:sp>
      </p:grpSp>
      <p:sp>
        <p:nvSpPr>
          <p:cNvPr id="71" name="Text Box 72"/>
          <p:cNvSpPr txBox="1">
            <a:spLocks noChangeArrowheads="1"/>
          </p:cNvSpPr>
          <p:nvPr/>
        </p:nvSpPr>
        <p:spPr bwMode="auto">
          <a:xfrm>
            <a:off x="1624112" y="454838"/>
            <a:ext cx="8305800" cy="5539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Membangun</a:t>
            </a:r>
            <a:r>
              <a:rPr lang="en-US" sz="3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Aplikasi</a:t>
            </a:r>
            <a:r>
              <a:rPr lang="en-US" sz="3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Operasional</a:t>
            </a:r>
            <a:r>
              <a:rPr lang="en-US" sz="3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Instansi</a:t>
            </a:r>
            <a:endParaRPr lang="en-US" sz="3000" b="1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4745227" y="1495599"/>
            <a:ext cx="2057400" cy="1068387"/>
            <a:chOff x="2064" y="480"/>
            <a:chExt cx="1152" cy="824"/>
          </a:xfrm>
        </p:grpSpPr>
        <p:graphicFrame>
          <p:nvGraphicFramePr>
            <p:cNvPr id="5" name="Object 6"/>
            <p:cNvGraphicFramePr>
              <a:graphicFrameLocks noChangeAspect="1"/>
            </p:cNvGraphicFramePr>
            <p:nvPr/>
          </p:nvGraphicFramePr>
          <p:xfrm>
            <a:off x="2064" y="480"/>
            <a:ext cx="1152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07" name="Designer Zeichnung" r:id="rId3" imgW="914400" imgH="914400" progId="">
                    <p:embed/>
                  </p:oleObj>
                </mc:Choice>
                <mc:Fallback>
                  <p:oleObj name="Designer Zeichnung" r:id="rId3" imgW="914400" imgH="91440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480"/>
                          <a:ext cx="1152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375" y="631"/>
              <a:ext cx="577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CC"/>
                  </a:solidFill>
                  <a:latin typeface="Book Antiqua" pitchFamily="18" charset="0"/>
                </a:rPr>
                <a:t>e-Gov</a:t>
              </a:r>
            </a:p>
            <a:p>
              <a:r>
                <a:rPr lang="en-US" b="1" dirty="0" err="1" smtClean="0">
                  <a:solidFill>
                    <a:srgbClr val="0000CC"/>
                  </a:solidFill>
                  <a:latin typeface="Book Antiqua" pitchFamily="18" charset="0"/>
                </a:rPr>
                <a:t>PemKot</a:t>
              </a:r>
              <a:endParaRPr lang="en-US" b="1" i="1" dirty="0">
                <a:solidFill>
                  <a:srgbClr val="0000CC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1892490" y="2500486"/>
            <a:ext cx="7991475" cy="3682787"/>
            <a:chOff x="75" y="1448"/>
            <a:chExt cx="5541" cy="2590"/>
          </a:xfrm>
        </p:grpSpPr>
        <p:cxnSp>
          <p:nvCxnSpPr>
            <p:cNvPr id="8" name="AutoShape 9"/>
            <p:cNvCxnSpPr>
              <a:cxnSpLocks noChangeShapeType="1"/>
              <a:endCxn id="57" idx="0"/>
            </p:cNvCxnSpPr>
            <p:nvPr/>
          </p:nvCxnSpPr>
          <p:spPr bwMode="auto">
            <a:xfrm>
              <a:off x="2933" y="1508"/>
              <a:ext cx="973" cy="309"/>
            </a:xfrm>
            <a:prstGeom prst="bentConnector2">
              <a:avLst/>
            </a:prstGeom>
            <a:noFill/>
            <a:ln w="12700">
              <a:solidFill>
                <a:schemeClr val="accent2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" name="AutoShape 10"/>
            <p:cNvCxnSpPr>
              <a:cxnSpLocks noChangeShapeType="1"/>
              <a:stCxn id="87" idx="4"/>
              <a:endCxn id="72" idx="0"/>
            </p:cNvCxnSpPr>
            <p:nvPr/>
          </p:nvCxnSpPr>
          <p:spPr bwMode="auto">
            <a:xfrm>
              <a:off x="2941" y="1513"/>
              <a:ext cx="2113" cy="304"/>
            </a:xfrm>
            <a:prstGeom prst="bentConnector2">
              <a:avLst/>
            </a:prstGeom>
            <a:noFill/>
            <a:ln w="12700">
              <a:solidFill>
                <a:schemeClr val="accent2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" name="AutoShape 11"/>
            <p:cNvCxnSpPr>
              <a:cxnSpLocks noChangeShapeType="1"/>
              <a:endCxn id="44" idx="0"/>
            </p:cNvCxnSpPr>
            <p:nvPr/>
          </p:nvCxnSpPr>
          <p:spPr bwMode="auto">
            <a:xfrm rot="10800000" flipV="1">
              <a:off x="1708" y="1619"/>
              <a:ext cx="1032" cy="206"/>
            </a:xfrm>
            <a:prstGeom prst="bentConnector2">
              <a:avLst/>
            </a:prstGeom>
            <a:noFill/>
            <a:ln w="12700">
              <a:solidFill>
                <a:schemeClr val="accent2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1" name="AutoShape 12"/>
            <p:cNvCxnSpPr>
              <a:cxnSpLocks noChangeShapeType="1"/>
              <a:stCxn id="86" idx="2"/>
              <a:endCxn id="29" idx="0"/>
            </p:cNvCxnSpPr>
            <p:nvPr/>
          </p:nvCxnSpPr>
          <p:spPr bwMode="auto">
            <a:xfrm rot="10800000" flipV="1">
              <a:off x="628" y="1618"/>
              <a:ext cx="2116" cy="199"/>
            </a:xfrm>
            <a:prstGeom prst="bentConnector2">
              <a:avLst/>
            </a:prstGeom>
            <a:noFill/>
            <a:ln w="12700">
              <a:solidFill>
                <a:schemeClr val="accent2"/>
              </a:solidFill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340" y="2460"/>
              <a:ext cx="951" cy="702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8C8C8C"/>
              </a:prstShdw>
            </a:effectLst>
          </p:spPr>
          <p:txBody>
            <a:bodyPr wrap="none" anchor="ctr"/>
            <a:lstStyle/>
            <a:p>
              <a:endParaRPr lang="en-US" sz="1200">
                <a:latin typeface="Book Antiqua" pitchFamily="18" charset="0"/>
              </a:endParaRPr>
            </a:p>
          </p:txBody>
        </p: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2932" y="2496"/>
              <a:ext cx="306" cy="221"/>
              <a:chOff x="1104" y="1752"/>
              <a:chExt cx="450" cy="406"/>
            </a:xfrm>
          </p:grpSpPr>
          <p:sp>
            <p:nvSpPr>
              <p:cNvPr id="118" name="AutoShape 15"/>
              <p:cNvSpPr>
                <a:spLocks noChangeArrowheads="1"/>
              </p:cNvSpPr>
              <p:nvPr/>
            </p:nvSpPr>
            <p:spPr bwMode="auto">
              <a:xfrm>
                <a:off x="1106" y="1753"/>
                <a:ext cx="450" cy="324"/>
              </a:xfrm>
              <a:prstGeom prst="flowChartMagneticDisk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Book Antiqua" pitchFamily="18" charset="0"/>
                </a:endParaRPr>
              </a:p>
            </p:txBody>
          </p:sp>
          <p:sp>
            <p:nvSpPr>
              <p:cNvPr id="119" name="Text Box 16"/>
              <p:cNvSpPr txBox="1">
                <a:spLocks noChangeArrowheads="1"/>
              </p:cNvSpPr>
              <p:nvPr/>
            </p:nvSpPr>
            <p:spPr bwMode="auto">
              <a:xfrm>
                <a:off x="1250" y="1861"/>
                <a:ext cx="187" cy="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900">
                  <a:solidFill>
                    <a:srgbClr val="000066"/>
                  </a:solidFill>
                  <a:latin typeface="Book Antiqua" pitchFamily="18" charset="0"/>
                </a:endParaRPr>
              </a:p>
            </p:txBody>
          </p:sp>
        </p:grp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2340" y="2352"/>
              <a:ext cx="951" cy="1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prstShdw prst="shdw17" dist="12700">
                <a:schemeClr val="accent2">
                  <a:gamma/>
                  <a:shade val="60000"/>
                  <a:invGamma/>
                </a:schemeClr>
              </a:prstShdw>
            </a:effectLst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2401" y="2343"/>
              <a:ext cx="826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  <a:latin typeface="Book Antiqua" pitchFamily="18" charset="0"/>
                </a:rPr>
                <a:t>Aplikasi Sekretariat</a:t>
              </a: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2356" y="2382"/>
              <a:ext cx="58" cy="3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prstShdw prst="shdw18" dist="17961" dir="13500000">
                <a:schemeClr val="folHlink">
                  <a:gamma/>
                  <a:shade val="60000"/>
                  <a:invGamma/>
                </a:schemeClr>
              </a:prstShdw>
            </a:effectLst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grpSp>
          <p:nvGrpSpPr>
            <p:cNvPr id="17" name="Group 20"/>
            <p:cNvGrpSpPr>
              <a:grpSpLocks/>
            </p:cNvGrpSpPr>
            <p:nvPr/>
          </p:nvGrpSpPr>
          <p:grpSpPr bwMode="auto">
            <a:xfrm>
              <a:off x="2344" y="2503"/>
              <a:ext cx="360" cy="197"/>
              <a:chOff x="287" y="1739"/>
              <a:chExt cx="529" cy="361"/>
            </a:xfrm>
          </p:grpSpPr>
          <p:sp>
            <p:nvSpPr>
              <p:cNvPr id="116" name="AutoShape 21"/>
              <p:cNvSpPr>
                <a:spLocks noChangeArrowheads="1"/>
              </p:cNvSpPr>
              <p:nvPr/>
            </p:nvSpPr>
            <p:spPr bwMode="auto">
              <a:xfrm>
                <a:off x="317" y="1739"/>
                <a:ext cx="450" cy="303"/>
              </a:xfrm>
              <a:prstGeom prst="flowChartMagneticDisk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Book Antiqua" pitchFamily="18" charset="0"/>
                </a:endParaRPr>
              </a:p>
            </p:txBody>
          </p:sp>
          <p:sp>
            <p:nvSpPr>
              <p:cNvPr id="117" name="Text Box 22"/>
              <p:cNvSpPr txBox="1">
                <a:spLocks noChangeArrowheads="1"/>
              </p:cNvSpPr>
              <p:nvPr/>
            </p:nvSpPr>
            <p:spPr bwMode="auto">
              <a:xfrm>
                <a:off x="287" y="1802"/>
                <a:ext cx="529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900">
                  <a:solidFill>
                    <a:srgbClr val="000066"/>
                  </a:solidFill>
                  <a:latin typeface="Book Antiqua" pitchFamily="18" charset="0"/>
                </a:endParaRPr>
              </a:p>
            </p:txBody>
          </p:sp>
        </p:grpSp>
        <p:grpSp>
          <p:nvGrpSpPr>
            <p:cNvPr id="18" name="Group 23"/>
            <p:cNvGrpSpPr>
              <a:grpSpLocks/>
            </p:cNvGrpSpPr>
            <p:nvPr/>
          </p:nvGrpSpPr>
          <p:grpSpPr bwMode="auto">
            <a:xfrm>
              <a:off x="2933" y="2965"/>
              <a:ext cx="306" cy="221"/>
              <a:chOff x="1106" y="1752"/>
              <a:chExt cx="450" cy="405"/>
            </a:xfrm>
          </p:grpSpPr>
          <p:sp>
            <p:nvSpPr>
              <p:cNvPr id="114" name="AutoShape 24"/>
              <p:cNvSpPr>
                <a:spLocks noChangeArrowheads="1"/>
              </p:cNvSpPr>
              <p:nvPr/>
            </p:nvSpPr>
            <p:spPr bwMode="auto">
              <a:xfrm>
                <a:off x="1106" y="1752"/>
                <a:ext cx="450" cy="303"/>
              </a:xfrm>
              <a:prstGeom prst="flowChartMagneticDisk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Book Antiqua" pitchFamily="18" charset="0"/>
                </a:endParaRPr>
              </a:p>
            </p:txBody>
          </p:sp>
          <p:sp>
            <p:nvSpPr>
              <p:cNvPr id="115" name="Text Box 25"/>
              <p:cNvSpPr txBox="1">
                <a:spLocks noChangeArrowheads="1"/>
              </p:cNvSpPr>
              <p:nvPr/>
            </p:nvSpPr>
            <p:spPr bwMode="auto">
              <a:xfrm>
                <a:off x="1249" y="1859"/>
                <a:ext cx="188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900">
                  <a:solidFill>
                    <a:srgbClr val="000066"/>
                  </a:solidFill>
                  <a:latin typeface="Book Antiqua" pitchFamily="18" charset="0"/>
                </a:endParaRPr>
              </a:p>
            </p:txBody>
          </p:sp>
        </p:grpSp>
        <p:grpSp>
          <p:nvGrpSpPr>
            <p:cNvPr id="19" name="Group 26"/>
            <p:cNvGrpSpPr>
              <a:grpSpLocks/>
            </p:cNvGrpSpPr>
            <p:nvPr/>
          </p:nvGrpSpPr>
          <p:grpSpPr bwMode="auto">
            <a:xfrm>
              <a:off x="2386" y="2965"/>
              <a:ext cx="305" cy="221"/>
              <a:chOff x="1106" y="1752"/>
              <a:chExt cx="450" cy="405"/>
            </a:xfrm>
          </p:grpSpPr>
          <p:sp>
            <p:nvSpPr>
              <p:cNvPr id="112" name="AutoShape 27"/>
              <p:cNvSpPr>
                <a:spLocks noChangeArrowheads="1"/>
              </p:cNvSpPr>
              <p:nvPr/>
            </p:nvSpPr>
            <p:spPr bwMode="auto">
              <a:xfrm>
                <a:off x="1106" y="1752"/>
                <a:ext cx="450" cy="303"/>
              </a:xfrm>
              <a:prstGeom prst="flowChartMagneticDisk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Book Antiqua" pitchFamily="18" charset="0"/>
                </a:endParaRPr>
              </a:p>
            </p:txBody>
          </p:sp>
          <p:sp>
            <p:nvSpPr>
              <p:cNvPr id="113" name="Text Box 28"/>
              <p:cNvSpPr txBox="1">
                <a:spLocks noChangeArrowheads="1"/>
              </p:cNvSpPr>
              <p:nvPr/>
            </p:nvSpPr>
            <p:spPr bwMode="auto">
              <a:xfrm>
                <a:off x="1249" y="1859"/>
                <a:ext cx="189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900">
                  <a:solidFill>
                    <a:srgbClr val="000066"/>
                  </a:solidFill>
                  <a:latin typeface="Book Antiqua" pitchFamily="18" charset="0"/>
                </a:endParaRPr>
              </a:p>
            </p:txBody>
          </p:sp>
        </p:grpSp>
        <p:sp>
          <p:nvSpPr>
            <p:cNvPr id="20" name="Oval 29"/>
            <p:cNvSpPr>
              <a:spLocks noChangeArrowheads="1"/>
            </p:cNvSpPr>
            <p:nvPr/>
          </p:nvSpPr>
          <p:spPr bwMode="auto">
            <a:xfrm>
              <a:off x="2606" y="2757"/>
              <a:ext cx="359" cy="13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>
                <a:latin typeface="Book Antiqua" pitchFamily="18" charset="0"/>
              </a:endParaRPr>
            </a:p>
          </p:txBody>
        </p:sp>
        <p:cxnSp>
          <p:nvCxnSpPr>
            <p:cNvPr id="21" name="AutoShape 30"/>
            <p:cNvCxnSpPr>
              <a:cxnSpLocks noChangeShapeType="1"/>
              <a:stCxn id="117" idx="2"/>
              <a:endCxn id="20" idx="1"/>
            </p:cNvCxnSpPr>
            <p:nvPr/>
          </p:nvCxnSpPr>
          <p:spPr bwMode="auto">
            <a:xfrm>
              <a:off x="2524" y="2698"/>
              <a:ext cx="135" cy="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2" name="AutoShape 31"/>
            <p:cNvCxnSpPr>
              <a:cxnSpLocks noChangeShapeType="1"/>
              <a:stCxn id="119" idx="2"/>
              <a:endCxn id="20" idx="7"/>
            </p:cNvCxnSpPr>
            <p:nvPr/>
          </p:nvCxnSpPr>
          <p:spPr bwMode="auto">
            <a:xfrm flipH="1">
              <a:off x="2912" y="2681"/>
              <a:ext cx="184" cy="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3" name="AutoShape 32"/>
            <p:cNvCxnSpPr>
              <a:cxnSpLocks noChangeShapeType="1"/>
              <a:stCxn id="112" idx="1"/>
              <a:endCxn id="20" idx="3"/>
            </p:cNvCxnSpPr>
            <p:nvPr/>
          </p:nvCxnSpPr>
          <p:spPr bwMode="auto">
            <a:xfrm flipV="1">
              <a:off x="2538" y="2868"/>
              <a:ext cx="120" cy="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4" name="AutoShape 33"/>
            <p:cNvCxnSpPr>
              <a:cxnSpLocks noChangeShapeType="1"/>
              <a:stCxn id="20" idx="5"/>
              <a:endCxn id="114" idx="1"/>
            </p:cNvCxnSpPr>
            <p:nvPr/>
          </p:nvCxnSpPr>
          <p:spPr bwMode="auto">
            <a:xfrm>
              <a:off x="2912" y="2868"/>
              <a:ext cx="173" cy="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5" name="AutoShape 34"/>
            <p:cNvCxnSpPr>
              <a:cxnSpLocks noChangeShapeType="1"/>
              <a:endCxn id="15" idx="0"/>
            </p:cNvCxnSpPr>
            <p:nvPr/>
          </p:nvCxnSpPr>
          <p:spPr bwMode="auto">
            <a:xfrm flipH="1">
              <a:off x="2814" y="1775"/>
              <a:ext cx="35" cy="568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2283" y="3162"/>
              <a:ext cx="1086" cy="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00013" indent="-100013">
                <a:buFontTx/>
                <a:buChar char="•"/>
              </a:pPr>
              <a:r>
                <a:rPr lang="en-US" sz="900" dirty="0" err="1">
                  <a:solidFill>
                    <a:srgbClr val="00682F"/>
                  </a:solidFill>
                  <a:latin typeface="Book Antiqua" pitchFamily="18" charset="0"/>
                </a:rPr>
                <a:t>Subbag</a:t>
              </a:r>
              <a:r>
                <a:rPr lang="en-US" sz="900" dirty="0">
                  <a:solidFill>
                    <a:srgbClr val="00682F"/>
                  </a:solidFill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00682F"/>
                  </a:solidFill>
                  <a:latin typeface="Book Antiqua" pitchFamily="18" charset="0"/>
                </a:rPr>
                <a:t>Kepegawaian</a:t>
              </a:r>
              <a:endParaRPr lang="en-US" sz="900" dirty="0">
                <a:solidFill>
                  <a:srgbClr val="00682F"/>
                </a:solidFill>
                <a:latin typeface="Book Antiqua" pitchFamily="18" charset="0"/>
              </a:endParaRPr>
            </a:p>
            <a:p>
              <a:pPr marL="100013" indent="-100013">
                <a:buFontTx/>
                <a:buChar char="•"/>
              </a:pPr>
              <a:r>
                <a:rPr lang="en-US" sz="900" dirty="0" err="1">
                  <a:solidFill>
                    <a:srgbClr val="00682F"/>
                  </a:solidFill>
                  <a:latin typeface="Book Antiqua" pitchFamily="18" charset="0"/>
                </a:rPr>
                <a:t>Subbag</a:t>
              </a:r>
              <a:r>
                <a:rPr lang="en-US" sz="900" dirty="0">
                  <a:solidFill>
                    <a:srgbClr val="00682F"/>
                  </a:solidFill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00682F"/>
                  </a:solidFill>
                  <a:latin typeface="Book Antiqua" pitchFamily="18" charset="0"/>
                </a:rPr>
                <a:t>Keuangan</a:t>
              </a:r>
              <a:endParaRPr lang="en-US" sz="900" dirty="0">
                <a:solidFill>
                  <a:srgbClr val="00682F"/>
                </a:solidFill>
                <a:latin typeface="Book Antiqua" pitchFamily="18" charset="0"/>
              </a:endParaRPr>
            </a:p>
            <a:p>
              <a:pPr marL="100013" indent="-100013">
                <a:buFontTx/>
                <a:buChar char="•"/>
              </a:pPr>
              <a:r>
                <a:rPr lang="en-US" sz="900" dirty="0" err="1">
                  <a:solidFill>
                    <a:srgbClr val="00682F"/>
                  </a:solidFill>
                  <a:latin typeface="Book Antiqua" pitchFamily="18" charset="0"/>
                </a:rPr>
                <a:t>Subbag</a:t>
              </a:r>
              <a:r>
                <a:rPr lang="en-US" sz="900" dirty="0">
                  <a:solidFill>
                    <a:srgbClr val="00682F"/>
                  </a:solidFill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00682F"/>
                  </a:solidFill>
                  <a:latin typeface="Book Antiqua" pitchFamily="18" charset="0"/>
                </a:rPr>
                <a:t>Umum</a:t>
              </a:r>
              <a:endParaRPr lang="en-US" sz="900" dirty="0">
                <a:solidFill>
                  <a:srgbClr val="00682F"/>
                </a:solidFill>
                <a:latin typeface="Book Antiqua" pitchFamily="18" charset="0"/>
              </a:endParaRPr>
            </a:p>
            <a:p>
              <a:pPr marL="100013" indent="-100013">
                <a:buFontTx/>
                <a:buChar char="•"/>
              </a:pPr>
              <a:r>
                <a:rPr lang="en-US" sz="900" dirty="0" err="1">
                  <a:solidFill>
                    <a:srgbClr val="00682F"/>
                  </a:solidFill>
                  <a:latin typeface="Book Antiqua" pitchFamily="18" charset="0"/>
                </a:rPr>
                <a:t>Subbag</a:t>
              </a:r>
              <a:r>
                <a:rPr lang="en-US" sz="900" dirty="0">
                  <a:solidFill>
                    <a:srgbClr val="00682F"/>
                  </a:solidFill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00682F"/>
                  </a:solidFill>
                  <a:latin typeface="Book Antiqua" pitchFamily="18" charset="0"/>
                </a:rPr>
                <a:t>Organisasi</a:t>
              </a:r>
              <a:r>
                <a:rPr lang="en-US" sz="900" dirty="0">
                  <a:solidFill>
                    <a:srgbClr val="00682F"/>
                  </a:solidFill>
                  <a:latin typeface="Book Antiqua" pitchFamily="18" charset="0"/>
                </a:rPr>
                <a:t> &amp; </a:t>
              </a:r>
              <a:r>
                <a:rPr lang="en-US" sz="900" dirty="0" err="1">
                  <a:solidFill>
                    <a:srgbClr val="00682F"/>
                  </a:solidFill>
                  <a:latin typeface="Book Antiqua" pitchFamily="18" charset="0"/>
                </a:rPr>
                <a:t>Hukum</a:t>
              </a:r>
              <a:endParaRPr lang="en-US" sz="900" dirty="0">
                <a:solidFill>
                  <a:srgbClr val="00682F"/>
                </a:solidFill>
                <a:latin typeface="Book Antiqua" pitchFamily="18" charset="0"/>
              </a:endParaRP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124" y="2000"/>
              <a:ext cx="1007" cy="1186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8C8C8C"/>
              </a:prstShdw>
            </a:effectLst>
          </p:spPr>
          <p:txBody>
            <a:bodyPr wrap="none" anchor="ctr"/>
            <a:lstStyle/>
            <a:p>
              <a:endParaRPr lang="en-US" sz="1200">
                <a:latin typeface="Book Antiqua" pitchFamily="18" charset="0"/>
              </a:endParaRPr>
            </a:p>
          </p:txBody>
        </p:sp>
        <p:grpSp>
          <p:nvGrpSpPr>
            <p:cNvPr id="28" name="Group 37"/>
            <p:cNvGrpSpPr>
              <a:grpSpLocks/>
            </p:cNvGrpSpPr>
            <p:nvPr/>
          </p:nvGrpSpPr>
          <p:grpSpPr bwMode="auto">
            <a:xfrm>
              <a:off x="752" y="2060"/>
              <a:ext cx="336" cy="279"/>
              <a:chOff x="1104" y="1752"/>
              <a:chExt cx="466" cy="303"/>
            </a:xfrm>
          </p:grpSpPr>
          <p:sp>
            <p:nvSpPr>
              <p:cNvPr id="110" name="AutoShape 38"/>
              <p:cNvSpPr>
                <a:spLocks noChangeArrowheads="1"/>
              </p:cNvSpPr>
              <p:nvPr/>
            </p:nvSpPr>
            <p:spPr bwMode="auto">
              <a:xfrm>
                <a:off x="1104" y="1752"/>
                <a:ext cx="466" cy="303"/>
              </a:xfrm>
              <a:prstGeom prst="flowChartMagneticDisk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Book Antiqua" pitchFamily="18" charset="0"/>
                </a:endParaRPr>
              </a:p>
            </p:txBody>
          </p:sp>
          <p:sp>
            <p:nvSpPr>
              <p:cNvPr id="111" name="Text Box 39"/>
              <p:cNvSpPr txBox="1">
                <a:spLocks noChangeArrowheads="1"/>
              </p:cNvSpPr>
              <p:nvPr/>
            </p:nvSpPr>
            <p:spPr bwMode="auto">
              <a:xfrm>
                <a:off x="1256" y="1853"/>
                <a:ext cx="178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900">
                  <a:solidFill>
                    <a:srgbClr val="000066"/>
                  </a:solidFill>
                  <a:latin typeface="Book Antiqua" pitchFamily="18" charset="0"/>
                </a:endParaRPr>
              </a:p>
            </p:txBody>
          </p:sp>
        </p:grpSp>
        <p:sp>
          <p:nvSpPr>
            <p:cNvPr id="29" name="Rectangle 40"/>
            <p:cNvSpPr>
              <a:spLocks noChangeArrowheads="1"/>
            </p:cNvSpPr>
            <p:nvPr/>
          </p:nvSpPr>
          <p:spPr bwMode="auto">
            <a:xfrm>
              <a:off x="125" y="1818"/>
              <a:ext cx="1006" cy="2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prstShdw prst="shdw17" dist="12700">
                <a:schemeClr val="accent2">
                  <a:gamma/>
                  <a:shade val="60000"/>
                  <a:invGamma/>
                </a:schemeClr>
              </a:prstShdw>
            </a:effectLst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30" name="Text Box 41"/>
            <p:cNvSpPr txBox="1">
              <a:spLocks noChangeArrowheads="1"/>
            </p:cNvSpPr>
            <p:nvPr/>
          </p:nvSpPr>
          <p:spPr bwMode="auto">
            <a:xfrm>
              <a:off x="189" y="1819"/>
              <a:ext cx="913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  <a:latin typeface="Book Antiqua" pitchFamily="18" charset="0"/>
                </a:rPr>
                <a:t>Aplikasi Perencanaan</a:t>
              </a:r>
            </a:p>
            <a:p>
              <a:r>
                <a:rPr lang="en-US" sz="900">
                  <a:solidFill>
                    <a:schemeClr val="bg1"/>
                  </a:solidFill>
                  <a:latin typeface="Book Antiqua" pitchFamily="18" charset="0"/>
                </a:rPr>
                <a:t>Ekonomi &amp; Keuangan</a:t>
              </a:r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141" y="1867"/>
              <a:ext cx="61" cy="7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prstShdw prst="shdw18" dist="17961" dir="13500000">
                <a:schemeClr val="folHlink">
                  <a:gamma/>
                  <a:shade val="60000"/>
                  <a:invGamma/>
                </a:schemeClr>
              </a:prstShdw>
            </a:effectLst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grpSp>
          <p:nvGrpSpPr>
            <p:cNvPr id="32" name="Group 43"/>
            <p:cNvGrpSpPr>
              <a:grpSpLocks/>
            </p:cNvGrpSpPr>
            <p:nvPr/>
          </p:nvGrpSpPr>
          <p:grpSpPr bwMode="auto">
            <a:xfrm>
              <a:off x="130" y="2070"/>
              <a:ext cx="380" cy="279"/>
              <a:chOff x="289" y="1739"/>
              <a:chExt cx="527" cy="303"/>
            </a:xfrm>
          </p:grpSpPr>
          <p:sp>
            <p:nvSpPr>
              <p:cNvPr id="108" name="AutoShape 44"/>
              <p:cNvSpPr>
                <a:spLocks noChangeArrowheads="1"/>
              </p:cNvSpPr>
              <p:nvPr/>
            </p:nvSpPr>
            <p:spPr bwMode="auto">
              <a:xfrm>
                <a:off x="317" y="1739"/>
                <a:ext cx="450" cy="303"/>
              </a:xfrm>
              <a:prstGeom prst="flowChartMagneticDisk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Book Antiqua" pitchFamily="18" charset="0"/>
                </a:endParaRPr>
              </a:p>
            </p:txBody>
          </p:sp>
          <p:sp>
            <p:nvSpPr>
              <p:cNvPr id="109" name="Text Box 45"/>
              <p:cNvSpPr txBox="1">
                <a:spLocks noChangeArrowheads="1"/>
              </p:cNvSpPr>
              <p:nvPr/>
            </p:nvSpPr>
            <p:spPr bwMode="auto">
              <a:xfrm>
                <a:off x="289" y="1804"/>
                <a:ext cx="527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900">
                  <a:solidFill>
                    <a:srgbClr val="000066"/>
                  </a:solidFill>
                  <a:latin typeface="Book Antiqua" pitchFamily="18" charset="0"/>
                </a:endParaRPr>
              </a:p>
            </p:txBody>
          </p:sp>
        </p:grpSp>
        <p:grpSp>
          <p:nvGrpSpPr>
            <p:cNvPr id="33" name="Group 46"/>
            <p:cNvGrpSpPr>
              <a:grpSpLocks/>
            </p:cNvGrpSpPr>
            <p:nvPr/>
          </p:nvGrpSpPr>
          <p:grpSpPr bwMode="auto">
            <a:xfrm>
              <a:off x="752" y="2851"/>
              <a:ext cx="336" cy="278"/>
              <a:chOff x="1104" y="1752"/>
              <a:chExt cx="466" cy="303"/>
            </a:xfrm>
          </p:grpSpPr>
          <p:sp>
            <p:nvSpPr>
              <p:cNvPr id="106" name="AutoShape 47"/>
              <p:cNvSpPr>
                <a:spLocks noChangeArrowheads="1"/>
              </p:cNvSpPr>
              <p:nvPr/>
            </p:nvSpPr>
            <p:spPr bwMode="auto">
              <a:xfrm>
                <a:off x="1104" y="1752"/>
                <a:ext cx="466" cy="303"/>
              </a:xfrm>
              <a:prstGeom prst="flowChartMagneticDisk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Book Antiqua" pitchFamily="18" charset="0"/>
                </a:endParaRPr>
              </a:p>
            </p:txBody>
          </p:sp>
          <p:sp>
            <p:nvSpPr>
              <p:cNvPr id="107" name="Text Box 48"/>
              <p:cNvSpPr txBox="1">
                <a:spLocks noChangeArrowheads="1"/>
              </p:cNvSpPr>
              <p:nvPr/>
            </p:nvSpPr>
            <p:spPr bwMode="auto">
              <a:xfrm>
                <a:off x="1256" y="1852"/>
                <a:ext cx="178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900">
                  <a:solidFill>
                    <a:srgbClr val="000066"/>
                  </a:solidFill>
                  <a:latin typeface="Book Antiqua" pitchFamily="18" charset="0"/>
                </a:endParaRPr>
              </a:p>
            </p:txBody>
          </p:sp>
        </p:grpSp>
        <p:grpSp>
          <p:nvGrpSpPr>
            <p:cNvPr id="34" name="Group 49"/>
            <p:cNvGrpSpPr>
              <a:grpSpLocks/>
            </p:cNvGrpSpPr>
            <p:nvPr/>
          </p:nvGrpSpPr>
          <p:grpSpPr bwMode="auto">
            <a:xfrm>
              <a:off x="172" y="2851"/>
              <a:ext cx="336" cy="278"/>
              <a:chOff x="1104" y="1752"/>
              <a:chExt cx="466" cy="303"/>
            </a:xfrm>
          </p:grpSpPr>
          <p:sp>
            <p:nvSpPr>
              <p:cNvPr id="104" name="AutoShape 50"/>
              <p:cNvSpPr>
                <a:spLocks noChangeArrowheads="1"/>
              </p:cNvSpPr>
              <p:nvPr/>
            </p:nvSpPr>
            <p:spPr bwMode="auto">
              <a:xfrm>
                <a:off x="1104" y="1752"/>
                <a:ext cx="466" cy="303"/>
              </a:xfrm>
              <a:prstGeom prst="flowChartMagneticDisk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Book Antiqua" pitchFamily="18" charset="0"/>
                </a:endParaRPr>
              </a:p>
            </p:txBody>
          </p:sp>
          <p:sp>
            <p:nvSpPr>
              <p:cNvPr id="105" name="Text Box 51"/>
              <p:cNvSpPr txBox="1">
                <a:spLocks noChangeArrowheads="1"/>
              </p:cNvSpPr>
              <p:nvPr/>
            </p:nvSpPr>
            <p:spPr bwMode="auto">
              <a:xfrm>
                <a:off x="1256" y="1852"/>
                <a:ext cx="178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900">
                  <a:solidFill>
                    <a:srgbClr val="000066"/>
                  </a:solidFill>
                  <a:latin typeface="Book Antiqua" pitchFamily="18" charset="0"/>
                </a:endParaRPr>
              </a:p>
            </p:txBody>
          </p:sp>
        </p:grpSp>
        <p:sp>
          <p:nvSpPr>
            <p:cNvPr id="35" name="Oval 52"/>
            <p:cNvSpPr>
              <a:spLocks noChangeArrowheads="1"/>
            </p:cNvSpPr>
            <p:nvPr/>
          </p:nvSpPr>
          <p:spPr bwMode="auto">
            <a:xfrm>
              <a:off x="406" y="2502"/>
              <a:ext cx="380" cy="2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>
                <a:latin typeface="Book Antiqua" pitchFamily="18" charset="0"/>
              </a:endParaRPr>
            </a:p>
          </p:txBody>
        </p:sp>
        <p:cxnSp>
          <p:nvCxnSpPr>
            <p:cNvPr id="36" name="AutoShape 53"/>
            <p:cNvCxnSpPr>
              <a:cxnSpLocks noChangeShapeType="1"/>
              <a:stCxn id="109" idx="2"/>
              <a:endCxn id="35" idx="1"/>
            </p:cNvCxnSpPr>
            <p:nvPr/>
          </p:nvCxnSpPr>
          <p:spPr bwMode="auto">
            <a:xfrm>
              <a:off x="320" y="2362"/>
              <a:ext cx="141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37" name="AutoShape 54"/>
            <p:cNvCxnSpPr>
              <a:cxnSpLocks noChangeShapeType="1"/>
              <a:stCxn id="111" idx="2"/>
              <a:endCxn id="35" idx="7"/>
            </p:cNvCxnSpPr>
            <p:nvPr/>
          </p:nvCxnSpPr>
          <p:spPr bwMode="auto">
            <a:xfrm flipH="1">
              <a:off x="730" y="2315"/>
              <a:ext cx="194" cy="2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38" name="AutoShape 55"/>
            <p:cNvCxnSpPr>
              <a:cxnSpLocks noChangeShapeType="1"/>
              <a:stCxn id="104" idx="1"/>
              <a:endCxn id="35" idx="3"/>
            </p:cNvCxnSpPr>
            <p:nvPr/>
          </p:nvCxnSpPr>
          <p:spPr bwMode="auto">
            <a:xfrm flipV="1">
              <a:off x="333" y="2691"/>
              <a:ext cx="128" cy="1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39" name="AutoShape 56"/>
            <p:cNvCxnSpPr>
              <a:cxnSpLocks noChangeShapeType="1"/>
              <a:stCxn id="35" idx="5"/>
              <a:endCxn id="106" idx="1"/>
            </p:cNvCxnSpPr>
            <p:nvPr/>
          </p:nvCxnSpPr>
          <p:spPr bwMode="auto">
            <a:xfrm>
              <a:off x="730" y="2691"/>
              <a:ext cx="183" cy="1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40" name="Text Box 57"/>
            <p:cNvSpPr txBox="1">
              <a:spLocks noChangeArrowheads="1"/>
            </p:cNvSpPr>
            <p:nvPr/>
          </p:nvSpPr>
          <p:spPr bwMode="auto">
            <a:xfrm>
              <a:off x="75" y="3185"/>
              <a:ext cx="1086" cy="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00013" indent="-100013">
                <a:buFontTx/>
                <a:buChar char="•"/>
              </a:pPr>
              <a:r>
                <a:rPr lang="en-US" sz="900" dirty="0" err="1">
                  <a:solidFill>
                    <a:srgbClr val="C00000"/>
                  </a:solidFill>
                  <a:latin typeface="Book Antiqua" pitchFamily="18" charset="0"/>
                </a:rPr>
                <a:t>Subbid</a:t>
              </a:r>
              <a:r>
                <a:rPr lang="en-US" sz="900" dirty="0">
                  <a:solidFill>
                    <a:srgbClr val="C00000"/>
                  </a:solidFill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C00000"/>
                  </a:solidFill>
                  <a:latin typeface="Book Antiqua" pitchFamily="18" charset="0"/>
                </a:rPr>
                <a:t>Pertanian</a:t>
              </a:r>
              <a:endParaRPr lang="en-US" sz="900" dirty="0">
                <a:solidFill>
                  <a:srgbClr val="C00000"/>
                </a:solidFill>
                <a:latin typeface="Book Antiqua" pitchFamily="18" charset="0"/>
              </a:endParaRPr>
            </a:p>
            <a:p>
              <a:pPr marL="100013" indent="-100013">
                <a:buFontTx/>
                <a:buChar char="•"/>
              </a:pPr>
              <a:r>
                <a:rPr lang="en-US" sz="900" dirty="0" err="1">
                  <a:solidFill>
                    <a:srgbClr val="C00000"/>
                  </a:solidFill>
                  <a:latin typeface="Book Antiqua" pitchFamily="18" charset="0"/>
                </a:rPr>
                <a:t>Subbid</a:t>
              </a:r>
              <a:r>
                <a:rPr lang="en-US" sz="900" dirty="0">
                  <a:solidFill>
                    <a:srgbClr val="C00000"/>
                  </a:solidFill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C00000"/>
                  </a:solidFill>
                  <a:latin typeface="Book Antiqua" pitchFamily="18" charset="0"/>
                </a:rPr>
                <a:t>Keuangan</a:t>
              </a:r>
              <a:r>
                <a:rPr lang="en-US" sz="900" dirty="0">
                  <a:solidFill>
                    <a:srgbClr val="C00000"/>
                  </a:solidFill>
                  <a:latin typeface="Book Antiqua" pitchFamily="18" charset="0"/>
                </a:rPr>
                <a:t>, PDU, &amp; </a:t>
              </a:r>
              <a:r>
                <a:rPr lang="en-US" sz="900" dirty="0" err="1">
                  <a:solidFill>
                    <a:srgbClr val="C00000"/>
                  </a:solidFill>
                  <a:latin typeface="Book Antiqua" pitchFamily="18" charset="0"/>
                </a:rPr>
                <a:t>Parawisata</a:t>
              </a:r>
              <a:endParaRPr lang="en-US" sz="900" dirty="0">
                <a:solidFill>
                  <a:srgbClr val="C00000"/>
                </a:solidFill>
                <a:latin typeface="Book Antiqua" pitchFamily="18" charset="0"/>
              </a:endParaRPr>
            </a:p>
            <a:p>
              <a:pPr marL="100013" indent="-100013">
                <a:buFontTx/>
                <a:buChar char="•"/>
              </a:pPr>
              <a:r>
                <a:rPr lang="en-US" sz="900" dirty="0" err="1">
                  <a:solidFill>
                    <a:srgbClr val="C00000"/>
                  </a:solidFill>
                  <a:latin typeface="Book Antiqua" pitchFamily="18" charset="0"/>
                </a:rPr>
                <a:t>Subbid</a:t>
              </a:r>
              <a:r>
                <a:rPr lang="en-US" sz="900" dirty="0">
                  <a:solidFill>
                    <a:srgbClr val="C00000"/>
                  </a:solidFill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C00000"/>
                  </a:solidFill>
                  <a:latin typeface="Book Antiqua" pitchFamily="18" charset="0"/>
                </a:rPr>
                <a:t>Perdagangan</a:t>
              </a:r>
              <a:r>
                <a:rPr lang="en-US" sz="900" dirty="0">
                  <a:solidFill>
                    <a:srgbClr val="C00000"/>
                  </a:solidFill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C00000"/>
                  </a:solidFill>
                  <a:latin typeface="Book Antiqua" pitchFamily="18" charset="0"/>
                </a:rPr>
                <a:t>Koperasi</a:t>
              </a:r>
              <a:r>
                <a:rPr lang="en-US" sz="900" dirty="0">
                  <a:solidFill>
                    <a:srgbClr val="C00000"/>
                  </a:solidFill>
                  <a:latin typeface="Book Antiqua" pitchFamily="18" charset="0"/>
                </a:rPr>
                <a:t> &amp; </a:t>
              </a:r>
              <a:r>
                <a:rPr lang="en-US" sz="900" dirty="0" err="1">
                  <a:solidFill>
                    <a:srgbClr val="C00000"/>
                  </a:solidFill>
                  <a:latin typeface="Book Antiqua" pitchFamily="18" charset="0"/>
                </a:rPr>
                <a:t>Jasa</a:t>
              </a:r>
              <a:endParaRPr lang="en-US" sz="900" dirty="0">
                <a:solidFill>
                  <a:srgbClr val="C00000"/>
                </a:solidFill>
                <a:latin typeface="Book Antiqua" pitchFamily="18" charset="0"/>
              </a:endParaRPr>
            </a:p>
            <a:p>
              <a:pPr marL="100013" indent="-100013">
                <a:buFontTx/>
                <a:buChar char="•"/>
              </a:pPr>
              <a:r>
                <a:rPr lang="en-US" sz="900" dirty="0" err="1">
                  <a:solidFill>
                    <a:srgbClr val="C00000"/>
                  </a:solidFill>
                  <a:latin typeface="Book Antiqua" pitchFamily="18" charset="0"/>
                </a:rPr>
                <a:t>Subbid</a:t>
              </a:r>
              <a:r>
                <a:rPr lang="en-US" sz="900" dirty="0">
                  <a:solidFill>
                    <a:srgbClr val="C00000"/>
                  </a:solidFill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C00000"/>
                  </a:solidFill>
                  <a:latin typeface="Book Antiqua" pitchFamily="18" charset="0"/>
                </a:rPr>
                <a:t>Industri</a:t>
              </a:r>
              <a:r>
                <a:rPr lang="en-US" sz="900" dirty="0">
                  <a:solidFill>
                    <a:srgbClr val="C00000"/>
                  </a:solidFill>
                  <a:latin typeface="Book Antiqua" pitchFamily="18" charset="0"/>
                </a:rPr>
                <a:t>, </a:t>
              </a:r>
              <a:r>
                <a:rPr lang="en-US" sz="900" dirty="0" err="1">
                  <a:solidFill>
                    <a:srgbClr val="C00000"/>
                  </a:solidFill>
                  <a:latin typeface="Book Antiqua" pitchFamily="18" charset="0"/>
                </a:rPr>
                <a:t>Sumber</a:t>
              </a:r>
              <a:r>
                <a:rPr lang="en-US" sz="900" dirty="0">
                  <a:solidFill>
                    <a:srgbClr val="C00000"/>
                  </a:solidFill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C00000"/>
                  </a:solidFill>
                  <a:latin typeface="Book Antiqua" pitchFamily="18" charset="0"/>
                </a:rPr>
                <a:t>Daya</a:t>
              </a:r>
              <a:r>
                <a:rPr lang="en-US" sz="900" dirty="0">
                  <a:solidFill>
                    <a:srgbClr val="C00000"/>
                  </a:solidFill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C00000"/>
                  </a:solidFill>
                  <a:latin typeface="Book Antiqua" pitchFamily="18" charset="0"/>
                </a:rPr>
                <a:t>Alam</a:t>
              </a:r>
              <a:r>
                <a:rPr lang="en-US" sz="900" dirty="0">
                  <a:solidFill>
                    <a:srgbClr val="C00000"/>
                  </a:solidFill>
                  <a:latin typeface="Book Antiqua" pitchFamily="18" charset="0"/>
                </a:rPr>
                <a:t> &amp; </a:t>
              </a:r>
              <a:r>
                <a:rPr lang="en-US" sz="900" dirty="0" err="1">
                  <a:solidFill>
                    <a:srgbClr val="C00000"/>
                  </a:solidFill>
                  <a:latin typeface="Book Antiqua" pitchFamily="18" charset="0"/>
                </a:rPr>
                <a:t>Kelautan</a:t>
              </a:r>
              <a:endParaRPr lang="en-US" sz="900" dirty="0">
                <a:solidFill>
                  <a:srgbClr val="C00000"/>
                </a:solidFill>
                <a:latin typeface="Book Antiqua" pitchFamily="18" charset="0"/>
              </a:endParaRPr>
            </a:p>
          </p:txBody>
        </p:sp>
        <p:sp>
          <p:nvSpPr>
            <p:cNvPr id="41" name="Rectangle 58"/>
            <p:cNvSpPr>
              <a:spLocks noChangeArrowheads="1"/>
            </p:cNvSpPr>
            <p:nvPr/>
          </p:nvSpPr>
          <p:spPr bwMode="auto">
            <a:xfrm>
              <a:off x="1186" y="2008"/>
              <a:ext cx="1049" cy="1186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8C8C8C"/>
              </a:prstShdw>
            </a:effectLst>
          </p:spPr>
          <p:txBody>
            <a:bodyPr wrap="none" anchor="ctr"/>
            <a:lstStyle/>
            <a:p>
              <a:endParaRPr lang="en-US" sz="1200">
                <a:latin typeface="Book Antiqua" pitchFamily="18" charset="0"/>
              </a:endParaRPr>
            </a:p>
          </p:txBody>
        </p:sp>
        <p:grpSp>
          <p:nvGrpSpPr>
            <p:cNvPr id="42" name="Group 59"/>
            <p:cNvGrpSpPr>
              <a:grpSpLocks/>
            </p:cNvGrpSpPr>
            <p:nvPr/>
          </p:nvGrpSpPr>
          <p:grpSpPr bwMode="auto">
            <a:xfrm>
              <a:off x="1841" y="2068"/>
              <a:ext cx="337" cy="279"/>
              <a:chOff x="1106" y="1752"/>
              <a:chExt cx="450" cy="303"/>
            </a:xfrm>
          </p:grpSpPr>
          <p:sp>
            <p:nvSpPr>
              <p:cNvPr id="102" name="AutoShape 60"/>
              <p:cNvSpPr>
                <a:spLocks noChangeArrowheads="1"/>
              </p:cNvSpPr>
              <p:nvPr/>
            </p:nvSpPr>
            <p:spPr bwMode="auto">
              <a:xfrm>
                <a:off x="1106" y="1752"/>
                <a:ext cx="450" cy="303"/>
              </a:xfrm>
              <a:prstGeom prst="flowChartMagneticDisk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Book Antiqua" pitchFamily="18" charset="0"/>
                </a:endParaRPr>
              </a:p>
            </p:txBody>
          </p:sp>
          <p:sp>
            <p:nvSpPr>
              <p:cNvPr id="103" name="Text Box 61"/>
              <p:cNvSpPr txBox="1">
                <a:spLocks noChangeArrowheads="1"/>
              </p:cNvSpPr>
              <p:nvPr/>
            </p:nvSpPr>
            <p:spPr bwMode="auto">
              <a:xfrm>
                <a:off x="1258" y="1853"/>
                <a:ext cx="171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900">
                  <a:solidFill>
                    <a:srgbClr val="000066"/>
                  </a:solidFill>
                  <a:latin typeface="Book Antiqua" pitchFamily="18" charset="0"/>
                </a:endParaRPr>
              </a:p>
            </p:txBody>
          </p:sp>
        </p:grpSp>
        <p:sp>
          <p:nvSpPr>
            <p:cNvPr id="43" name="Rectangle 62"/>
            <p:cNvSpPr>
              <a:spLocks noChangeArrowheads="1"/>
            </p:cNvSpPr>
            <p:nvPr/>
          </p:nvSpPr>
          <p:spPr bwMode="auto">
            <a:xfrm>
              <a:off x="1186" y="1825"/>
              <a:ext cx="1049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prstShdw prst="shdw17" dist="12700">
                <a:schemeClr val="accent2">
                  <a:gamma/>
                  <a:shade val="60000"/>
                  <a:invGamma/>
                </a:schemeClr>
              </a:prstShdw>
            </a:effectLst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44" name="Text Box 63"/>
            <p:cNvSpPr txBox="1">
              <a:spLocks noChangeArrowheads="1"/>
            </p:cNvSpPr>
            <p:nvPr/>
          </p:nvSpPr>
          <p:spPr bwMode="auto">
            <a:xfrm>
              <a:off x="1254" y="1825"/>
              <a:ext cx="907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  <a:latin typeface="Book Antiqua" pitchFamily="18" charset="0"/>
                </a:rPr>
                <a:t>Aplikasi Perencanaan</a:t>
              </a:r>
            </a:p>
            <a:p>
              <a:r>
                <a:rPr lang="en-US" sz="900">
                  <a:solidFill>
                    <a:schemeClr val="bg1"/>
                  </a:solidFill>
                  <a:latin typeface="Book Antiqua" pitchFamily="18" charset="0"/>
                </a:rPr>
                <a:t>SDM &amp; Sosial Budaya</a:t>
              </a:r>
            </a:p>
          </p:txBody>
        </p:sp>
        <p:sp>
          <p:nvSpPr>
            <p:cNvPr id="45" name="Rectangle 64"/>
            <p:cNvSpPr>
              <a:spLocks noChangeArrowheads="1"/>
            </p:cNvSpPr>
            <p:nvPr/>
          </p:nvSpPr>
          <p:spPr bwMode="auto">
            <a:xfrm>
              <a:off x="1204" y="1874"/>
              <a:ext cx="63" cy="6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prstShdw prst="shdw18" dist="17961" dir="13500000">
                <a:schemeClr val="folHlink">
                  <a:gamma/>
                  <a:shade val="60000"/>
                  <a:invGamma/>
                </a:schemeClr>
              </a:prstShdw>
            </a:effectLst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grpSp>
          <p:nvGrpSpPr>
            <p:cNvPr id="46" name="Group 65"/>
            <p:cNvGrpSpPr>
              <a:grpSpLocks/>
            </p:cNvGrpSpPr>
            <p:nvPr/>
          </p:nvGrpSpPr>
          <p:grpSpPr bwMode="auto">
            <a:xfrm>
              <a:off x="1192" y="2078"/>
              <a:ext cx="395" cy="279"/>
              <a:chOff x="288" y="1739"/>
              <a:chExt cx="527" cy="303"/>
            </a:xfrm>
          </p:grpSpPr>
          <p:sp>
            <p:nvSpPr>
              <p:cNvPr id="100" name="AutoShape 66"/>
              <p:cNvSpPr>
                <a:spLocks noChangeArrowheads="1"/>
              </p:cNvSpPr>
              <p:nvPr/>
            </p:nvSpPr>
            <p:spPr bwMode="auto">
              <a:xfrm>
                <a:off x="318" y="1739"/>
                <a:ext cx="449" cy="303"/>
              </a:xfrm>
              <a:prstGeom prst="flowChartMagneticDisk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Book Antiqua" pitchFamily="18" charset="0"/>
                </a:endParaRPr>
              </a:p>
            </p:txBody>
          </p:sp>
          <p:sp>
            <p:nvSpPr>
              <p:cNvPr id="101" name="Text Box 67"/>
              <p:cNvSpPr txBox="1">
                <a:spLocks noChangeArrowheads="1"/>
              </p:cNvSpPr>
              <p:nvPr/>
            </p:nvSpPr>
            <p:spPr bwMode="auto">
              <a:xfrm>
                <a:off x="288" y="1809"/>
                <a:ext cx="527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900">
                  <a:solidFill>
                    <a:srgbClr val="000066"/>
                  </a:solidFill>
                  <a:latin typeface="Book Antiqua" pitchFamily="18" charset="0"/>
                </a:endParaRPr>
              </a:p>
            </p:txBody>
          </p:sp>
        </p:grpSp>
        <p:grpSp>
          <p:nvGrpSpPr>
            <p:cNvPr id="47" name="Group 68"/>
            <p:cNvGrpSpPr>
              <a:grpSpLocks/>
            </p:cNvGrpSpPr>
            <p:nvPr/>
          </p:nvGrpSpPr>
          <p:grpSpPr bwMode="auto">
            <a:xfrm>
              <a:off x="1841" y="2858"/>
              <a:ext cx="337" cy="279"/>
              <a:chOff x="1106" y="1752"/>
              <a:chExt cx="450" cy="303"/>
            </a:xfrm>
          </p:grpSpPr>
          <p:sp>
            <p:nvSpPr>
              <p:cNvPr id="98" name="AutoShape 69"/>
              <p:cNvSpPr>
                <a:spLocks noChangeArrowheads="1"/>
              </p:cNvSpPr>
              <p:nvPr/>
            </p:nvSpPr>
            <p:spPr bwMode="auto">
              <a:xfrm>
                <a:off x="1106" y="1752"/>
                <a:ext cx="450" cy="303"/>
              </a:xfrm>
              <a:prstGeom prst="flowChartMagneticDisk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Book Antiqua" pitchFamily="18" charset="0"/>
                </a:endParaRPr>
              </a:p>
            </p:txBody>
          </p:sp>
          <p:sp>
            <p:nvSpPr>
              <p:cNvPr id="99" name="Text Box 70"/>
              <p:cNvSpPr txBox="1">
                <a:spLocks noChangeArrowheads="1"/>
              </p:cNvSpPr>
              <p:nvPr/>
            </p:nvSpPr>
            <p:spPr bwMode="auto">
              <a:xfrm>
                <a:off x="1255" y="1853"/>
                <a:ext cx="171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900">
                  <a:solidFill>
                    <a:srgbClr val="000066"/>
                  </a:solidFill>
                  <a:latin typeface="Book Antiqua" pitchFamily="18" charset="0"/>
                </a:endParaRPr>
              </a:p>
            </p:txBody>
          </p:sp>
        </p:grpSp>
        <p:grpSp>
          <p:nvGrpSpPr>
            <p:cNvPr id="48" name="Group 71"/>
            <p:cNvGrpSpPr>
              <a:grpSpLocks/>
            </p:cNvGrpSpPr>
            <p:nvPr/>
          </p:nvGrpSpPr>
          <p:grpSpPr bwMode="auto">
            <a:xfrm>
              <a:off x="1236" y="2858"/>
              <a:ext cx="337" cy="279"/>
              <a:chOff x="1104" y="1752"/>
              <a:chExt cx="450" cy="303"/>
            </a:xfrm>
          </p:grpSpPr>
          <p:sp>
            <p:nvSpPr>
              <p:cNvPr id="96" name="AutoShape 72"/>
              <p:cNvSpPr>
                <a:spLocks noChangeArrowheads="1"/>
              </p:cNvSpPr>
              <p:nvPr/>
            </p:nvSpPr>
            <p:spPr bwMode="auto">
              <a:xfrm>
                <a:off x="1104" y="1752"/>
                <a:ext cx="450" cy="303"/>
              </a:xfrm>
              <a:prstGeom prst="flowChartMagneticDisk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Book Antiqua" pitchFamily="18" charset="0"/>
                </a:endParaRPr>
              </a:p>
            </p:txBody>
          </p:sp>
          <p:sp>
            <p:nvSpPr>
              <p:cNvPr id="97" name="Text Box 73"/>
              <p:cNvSpPr txBox="1">
                <a:spLocks noChangeArrowheads="1"/>
              </p:cNvSpPr>
              <p:nvPr/>
            </p:nvSpPr>
            <p:spPr bwMode="auto">
              <a:xfrm>
                <a:off x="1258" y="1853"/>
                <a:ext cx="171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900">
                  <a:solidFill>
                    <a:srgbClr val="000066"/>
                  </a:solidFill>
                  <a:latin typeface="Book Antiqua" pitchFamily="18" charset="0"/>
                </a:endParaRPr>
              </a:p>
            </p:txBody>
          </p:sp>
        </p:grpSp>
        <p:sp>
          <p:nvSpPr>
            <p:cNvPr id="49" name="Oval 74"/>
            <p:cNvSpPr>
              <a:spLocks noChangeArrowheads="1"/>
            </p:cNvSpPr>
            <p:nvPr/>
          </p:nvSpPr>
          <p:spPr bwMode="auto">
            <a:xfrm>
              <a:off x="1479" y="2509"/>
              <a:ext cx="396" cy="2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>
                <a:latin typeface="Book Antiqua" pitchFamily="18" charset="0"/>
              </a:endParaRPr>
            </a:p>
          </p:txBody>
        </p:sp>
        <p:cxnSp>
          <p:nvCxnSpPr>
            <p:cNvPr id="50" name="AutoShape 75"/>
            <p:cNvCxnSpPr>
              <a:cxnSpLocks noChangeShapeType="1"/>
              <a:stCxn id="101" idx="2"/>
              <a:endCxn id="49" idx="1"/>
            </p:cNvCxnSpPr>
            <p:nvPr/>
          </p:nvCxnSpPr>
          <p:spPr bwMode="auto">
            <a:xfrm>
              <a:off x="1390" y="2370"/>
              <a:ext cx="148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51" name="AutoShape 76"/>
            <p:cNvCxnSpPr>
              <a:cxnSpLocks noChangeShapeType="1"/>
              <a:stCxn id="103" idx="2"/>
              <a:endCxn id="49" idx="7"/>
            </p:cNvCxnSpPr>
            <p:nvPr/>
          </p:nvCxnSpPr>
          <p:spPr bwMode="auto">
            <a:xfrm flipH="1">
              <a:off x="1817" y="2323"/>
              <a:ext cx="202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52" name="AutoShape 77"/>
            <p:cNvCxnSpPr>
              <a:cxnSpLocks noChangeShapeType="1"/>
              <a:stCxn id="96" idx="1"/>
              <a:endCxn id="49" idx="3"/>
            </p:cNvCxnSpPr>
            <p:nvPr/>
          </p:nvCxnSpPr>
          <p:spPr bwMode="auto">
            <a:xfrm flipV="1">
              <a:off x="1405" y="2698"/>
              <a:ext cx="133" cy="1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53" name="AutoShape 78"/>
            <p:cNvCxnSpPr>
              <a:cxnSpLocks noChangeShapeType="1"/>
              <a:stCxn id="49" idx="5"/>
              <a:endCxn id="98" idx="1"/>
            </p:cNvCxnSpPr>
            <p:nvPr/>
          </p:nvCxnSpPr>
          <p:spPr bwMode="auto">
            <a:xfrm>
              <a:off x="1818" y="2698"/>
              <a:ext cx="190" cy="1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54" name="Text Box 79"/>
            <p:cNvSpPr txBox="1">
              <a:spLocks noChangeArrowheads="1"/>
            </p:cNvSpPr>
            <p:nvPr/>
          </p:nvSpPr>
          <p:spPr bwMode="auto">
            <a:xfrm>
              <a:off x="1131" y="3194"/>
              <a:ext cx="1152" cy="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00013" indent="-100013">
                <a:buFontTx/>
                <a:buChar char="•"/>
              </a:pPr>
              <a:r>
                <a:rPr lang="en-US" sz="900" dirty="0" err="1">
                  <a:solidFill>
                    <a:srgbClr val="00682F"/>
                  </a:solidFill>
                  <a:latin typeface="Book Antiqua" pitchFamily="18" charset="0"/>
                </a:rPr>
                <a:t>Subbid</a:t>
              </a:r>
              <a:r>
                <a:rPr lang="en-US" sz="900" dirty="0">
                  <a:solidFill>
                    <a:srgbClr val="00682F"/>
                  </a:solidFill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00682F"/>
                  </a:solidFill>
                  <a:latin typeface="Book Antiqua" pitchFamily="18" charset="0"/>
                </a:rPr>
                <a:t>Kependudukan</a:t>
              </a:r>
              <a:r>
                <a:rPr lang="en-US" sz="900" dirty="0">
                  <a:solidFill>
                    <a:srgbClr val="00682F"/>
                  </a:solidFill>
                  <a:latin typeface="Book Antiqua" pitchFamily="18" charset="0"/>
                </a:rPr>
                <a:t>, TK &amp; PP</a:t>
              </a:r>
            </a:p>
            <a:p>
              <a:pPr marL="100013" indent="-100013">
                <a:buFontTx/>
                <a:buChar char="•"/>
              </a:pPr>
              <a:r>
                <a:rPr lang="en-US" sz="900" dirty="0" err="1">
                  <a:solidFill>
                    <a:srgbClr val="00682F"/>
                  </a:solidFill>
                  <a:latin typeface="Book Antiqua" pitchFamily="18" charset="0"/>
                </a:rPr>
                <a:t>Subbid</a:t>
              </a:r>
              <a:r>
                <a:rPr lang="en-US" sz="900" dirty="0">
                  <a:solidFill>
                    <a:srgbClr val="00682F"/>
                  </a:solidFill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00682F"/>
                  </a:solidFill>
                  <a:latin typeface="Book Antiqua" pitchFamily="18" charset="0"/>
                </a:rPr>
                <a:t>Pemerintahan</a:t>
              </a:r>
              <a:r>
                <a:rPr lang="en-US" sz="900" dirty="0">
                  <a:solidFill>
                    <a:srgbClr val="00682F"/>
                  </a:solidFill>
                  <a:latin typeface="Book Antiqua" pitchFamily="18" charset="0"/>
                </a:rPr>
                <a:t>, </a:t>
              </a:r>
              <a:r>
                <a:rPr lang="en-US" sz="900" dirty="0" err="1">
                  <a:solidFill>
                    <a:srgbClr val="00682F"/>
                  </a:solidFill>
                  <a:latin typeface="Book Antiqua" pitchFamily="18" charset="0"/>
                </a:rPr>
                <a:t>Hukum</a:t>
              </a:r>
              <a:r>
                <a:rPr lang="en-US" sz="900" dirty="0">
                  <a:solidFill>
                    <a:srgbClr val="00682F"/>
                  </a:solidFill>
                  <a:latin typeface="Book Antiqua" pitchFamily="18" charset="0"/>
                </a:rPr>
                <a:t> &amp; </a:t>
              </a:r>
              <a:r>
                <a:rPr lang="en-US" sz="900" dirty="0" err="1">
                  <a:solidFill>
                    <a:srgbClr val="00682F"/>
                  </a:solidFill>
                  <a:latin typeface="Book Antiqua" pitchFamily="18" charset="0"/>
                </a:rPr>
                <a:t>Komunikasi</a:t>
              </a:r>
              <a:endParaRPr lang="en-US" sz="900" dirty="0">
                <a:solidFill>
                  <a:srgbClr val="00682F"/>
                </a:solidFill>
                <a:latin typeface="Book Antiqua" pitchFamily="18" charset="0"/>
              </a:endParaRPr>
            </a:p>
            <a:p>
              <a:pPr marL="100013" indent="-100013">
                <a:buFontTx/>
                <a:buChar char="•"/>
              </a:pPr>
              <a:r>
                <a:rPr lang="en-US" sz="900" dirty="0" err="1">
                  <a:solidFill>
                    <a:srgbClr val="00682F"/>
                  </a:solidFill>
                  <a:latin typeface="Book Antiqua" pitchFamily="18" charset="0"/>
                </a:rPr>
                <a:t>Subbid</a:t>
              </a:r>
              <a:r>
                <a:rPr lang="en-US" sz="900" dirty="0">
                  <a:solidFill>
                    <a:srgbClr val="00682F"/>
                  </a:solidFill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00682F"/>
                  </a:solidFill>
                  <a:latin typeface="Book Antiqua" pitchFamily="18" charset="0"/>
                </a:rPr>
                <a:t>Pendidikan,Mental</a:t>
              </a:r>
              <a:r>
                <a:rPr lang="en-US" sz="900" dirty="0">
                  <a:solidFill>
                    <a:srgbClr val="00682F"/>
                  </a:solidFill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00682F"/>
                  </a:solidFill>
                  <a:latin typeface="Book Antiqua" pitchFamily="18" charset="0"/>
                </a:rPr>
                <a:t>Spritual</a:t>
              </a:r>
              <a:r>
                <a:rPr lang="en-US" sz="900" dirty="0">
                  <a:solidFill>
                    <a:srgbClr val="00682F"/>
                  </a:solidFill>
                  <a:latin typeface="Book Antiqua" pitchFamily="18" charset="0"/>
                </a:rPr>
                <a:t> &amp; </a:t>
              </a:r>
              <a:r>
                <a:rPr lang="en-US" sz="900" dirty="0" err="1">
                  <a:solidFill>
                    <a:srgbClr val="00682F"/>
                  </a:solidFill>
                  <a:latin typeface="Book Antiqua" pitchFamily="18" charset="0"/>
                </a:rPr>
                <a:t>udaya</a:t>
              </a:r>
              <a:endParaRPr lang="en-US" sz="900" dirty="0">
                <a:solidFill>
                  <a:srgbClr val="00682F"/>
                </a:solidFill>
                <a:latin typeface="Book Antiqua" pitchFamily="18" charset="0"/>
              </a:endParaRPr>
            </a:p>
            <a:p>
              <a:pPr marL="100013" indent="-100013">
                <a:buFontTx/>
                <a:buChar char="•"/>
              </a:pPr>
              <a:r>
                <a:rPr lang="en-US" sz="900" dirty="0" err="1">
                  <a:solidFill>
                    <a:srgbClr val="00682F"/>
                  </a:solidFill>
                  <a:latin typeface="Book Antiqua" pitchFamily="18" charset="0"/>
                </a:rPr>
                <a:t>Subbid</a:t>
              </a:r>
              <a:r>
                <a:rPr lang="en-US" sz="900" dirty="0">
                  <a:solidFill>
                    <a:srgbClr val="00682F"/>
                  </a:solidFill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00682F"/>
                  </a:solidFill>
                  <a:latin typeface="Book Antiqua" pitchFamily="18" charset="0"/>
                </a:rPr>
                <a:t>Kesehatan</a:t>
              </a:r>
              <a:r>
                <a:rPr lang="en-US" sz="900" dirty="0">
                  <a:solidFill>
                    <a:srgbClr val="00682F"/>
                  </a:solidFill>
                  <a:latin typeface="Book Antiqua" pitchFamily="18" charset="0"/>
                </a:rPr>
                <a:t> &amp; </a:t>
              </a:r>
              <a:r>
                <a:rPr lang="en-US" sz="900" dirty="0" err="1">
                  <a:solidFill>
                    <a:srgbClr val="00682F"/>
                  </a:solidFill>
                  <a:latin typeface="Book Antiqua" pitchFamily="18" charset="0"/>
                </a:rPr>
                <a:t>Kesejah.Masyarakat</a:t>
              </a:r>
              <a:endParaRPr lang="en-US" sz="900" dirty="0">
                <a:solidFill>
                  <a:srgbClr val="00682F"/>
                </a:solidFill>
                <a:latin typeface="Book Antiqua" pitchFamily="18" charset="0"/>
              </a:endParaRPr>
            </a:p>
          </p:txBody>
        </p:sp>
        <p:sp>
          <p:nvSpPr>
            <p:cNvPr id="55" name="Rectangle 80"/>
            <p:cNvSpPr>
              <a:spLocks noChangeArrowheads="1"/>
            </p:cNvSpPr>
            <p:nvPr/>
          </p:nvSpPr>
          <p:spPr bwMode="auto">
            <a:xfrm>
              <a:off x="3378" y="2000"/>
              <a:ext cx="1056" cy="118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8C8C8C"/>
              </a:prstShdw>
            </a:effectLst>
          </p:spPr>
          <p:txBody>
            <a:bodyPr wrap="none" anchor="ctr"/>
            <a:lstStyle/>
            <a:p>
              <a:endParaRPr lang="en-US" sz="1200">
                <a:latin typeface="Book Antiqua" pitchFamily="18" charset="0"/>
              </a:endParaRPr>
            </a:p>
          </p:txBody>
        </p:sp>
        <p:grpSp>
          <p:nvGrpSpPr>
            <p:cNvPr id="56" name="Group 81"/>
            <p:cNvGrpSpPr>
              <a:grpSpLocks/>
            </p:cNvGrpSpPr>
            <p:nvPr/>
          </p:nvGrpSpPr>
          <p:grpSpPr bwMode="auto">
            <a:xfrm>
              <a:off x="4038" y="2060"/>
              <a:ext cx="339" cy="279"/>
              <a:chOff x="1106" y="1752"/>
              <a:chExt cx="450" cy="303"/>
            </a:xfrm>
          </p:grpSpPr>
          <p:sp>
            <p:nvSpPr>
              <p:cNvPr id="94" name="AutoShape 82"/>
              <p:cNvSpPr>
                <a:spLocks noChangeArrowheads="1"/>
              </p:cNvSpPr>
              <p:nvPr/>
            </p:nvSpPr>
            <p:spPr bwMode="auto">
              <a:xfrm>
                <a:off x="1106" y="1752"/>
                <a:ext cx="450" cy="303"/>
              </a:xfrm>
              <a:prstGeom prst="flowChartMagneticDisk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Book Antiqua" pitchFamily="18" charset="0"/>
                </a:endParaRPr>
              </a:p>
            </p:txBody>
          </p:sp>
          <p:sp>
            <p:nvSpPr>
              <p:cNvPr id="95" name="Text Box 83"/>
              <p:cNvSpPr txBox="1">
                <a:spLocks noChangeArrowheads="1"/>
              </p:cNvSpPr>
              <p:nvPr/>
            </p:nvSpPr>
            <p:spPr bwMode="auto">
              <a:xfrm>
                <a:off x="1257" y="1853"/>
                <a:ext cx="170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900">
                  <a:solidFill>
                    <a:srgbClr val="000066"/>
                  </a:solidFill>
                  <a:latin typeface="Book Antiqua" pitchFamily="18" charset="0"/>
                </a:endParaRPr>
              </a:p>
            </p:txBody>
          </p:sp>
        </p:grpSp>
        <p:sp>
          <p:nvSpPr>
            <p:cNvPr id="57" name="Rectangle 84"/>
            <p:cNvSpPr>
              <a:spLocks noChangeArrowheads="1"/>
            </p:cNvSpPr>
            <p:nvPr/>
          </p:nvSpPr>
          <p:spPr bwMode="auto">
            <a:xfrm>
              <a:off x="3378" y="1818"/>
              <a:ext cx="1056" cy="2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prstShdw prst="shdw17" dist="12700">
                <a:schemeClr val="accent2">
                  <a:gamma/>
                  <a:shade val="60000"/>
                  <a:invGamma/>
                </a:schemeClr>
              </a:prstShdw>
            </a:effectLst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58" name="Text Box 85"/>
            <p:cNvSpPr txBox="1">
              <a:spLocks noChangeArrowheads="1"/>
            </p:cNvSpPr>
            <p:nvPr/>
          </p:nvSpPr>
          <p:spPr bwMode="auto">
            <a:xfrm>
              <a:off x="3446" y="1816"/>
              <a:ext cx="850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  <a:latin typeface="Book Antiqua" pitchFamily="18" charset="0"/>
                </a:rPr>
                <a:t>Aplikasi Sarana &amp; Prasarana</a:t>
              </a:r>
            </a:p>
          </p:txBody>
        </p:sp>
        <p:sp>
          <p:nvSpPr>
            <p:cNvPr id="59" name="Rectangle 86"/>
            <p:cNvSpPr>
              <a:spLocks noChangeArrowheads="1"/>
            </p:cNvSpPr>
            <p:nvPr/>
          </p:nvSpPr>
          <p:spPr bwMode="auto">
            <a:xfrm>
              <a:off x="3396" y="1867"/>
              <a:ext cx="64" cy="7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prstShdw prst="shdw18" dist="17961" dir="13500000">
                <a:schemeClr val="folHlink">
                  <a:gamma/>
                  <a:shade val="60000"/>
                  <a:invGamma/>
                </a:schemeClr>
              </a:prstShdw>
            </a:effectLst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grpSp>
          <p:nvGrpSpPr>
            <p:cNvPr id="60" name="Group 87"/>
            <p:cNvGrpSpPr>
              <a:grpSpLocks/>
            </p:cNvGrpSpPr>
            <p:nvPr/>
          </p:nvGrpSpPr>
          <p:grpSpPr bwMode="auto">
            <a:xfrm>
              <a:off x="3384" y="2070"/>
              <a:ext cx="399" cy="279"/>
              <a:chOff x="288" y="1739"/>
              <a:chExt cx="528" cy="303"/>
            </a:xfrm>
          </p:grpSpPr>
          <p:sp>
            <p:nvSpPr>
              <p:cNvPr id="92" name="AutoShape 88"/>
              <p:cNvSpPr>
                <a:spLocks noChangeArrowheads="1"/>
              </p:cNvSpPr>
              <p:nvPr/>
            </p:nvSpPr>
            <p:spPr bwMode="auto">
              <a:xfrm>
                <a:off x="317" y="1739"/>
                <a:ext cx="450" cy="303"/>
              </a:xfrm>
              <a:prstGeom prst="flowChartMagneticDisk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Book Antiqua" pitchFamily="18" charset="0"/>
                </a:endParaRPr>
              </a:p>
            </p:txBody>
          </p:sp>
          <p:sp>
            <p:nvSpPr>
              <p:cNvPr id="93" name="Text Box 89"/>
              <p:cNvSpPr txBox="1">
                <a:spLocks noChangeArrowheads="1"/>
              </p:cNvSpPr>
              <p:nvPr/>
            </p:nvSpPr>
            <p:spPr bwMode="auto">
              <a:xfrm>
                <a:off x="288" y="1804"/>
                <a:ext cx="528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900">
                  <a:solidFill>
                    <a:srgbClr val="000066"/>
                  </a:solidFill>
                  <a:latin typeface="Book Antiqua" pitchFamily="18" charset="0"/>
                </a:endParaRPr>
              </a:p>
            </p:txBody>
          </p:sp>
        </p:grpSp>
        <p:grpSp>
          <p:nvGrpSpPr>
            <p:cNvPr id="61" name="Group 90"/>
            <p:cNvGrpSpPr>
              <a:grpSpLocks/>
            </p:cNvGrpSpPr>
            <p:nvPr/>
          </p:nvGrpSpPr>
          <p:grpSpPr bwMode="auto">
            <a:xfrm>
              <a:off x="4038" y="2851"/>
              <a:ext cx="339" cy="279"/>
              <a:chOff x="1106" y="1752"/>
              <a:chExt cx="450" cy="303"/>
            </a:xfrm>
          </p:grpSpPr>
          <p:sp>
            <p:nvSpPr>
              <p:cNvPr id="90" name="AutoShape 91"/>
              <p:cNvSpPr>
                <a:spLocks noChangeArrowheads="1"/>
              </p:cNvSpPr>
              <p:nvPr/>
            </p:nvSpPr>
            <p:spPr bwMode="auto">
              <a:xfrm>
                <a:off x="1106" y="1752"/>
                <a:ext cx="450" cy="303"/>
              </a:xfrm>
              <a:prstGeom prst="flowChartMagneticDisk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Book Antiqua" pitchFamily="18" charset="0"/>
                </a:endParaRPr>
              </a:p>
            </p:txBody>
          </p:sp>
          <p:sp>
            <p:nvSpPr>
              <p:cNvPr id="91" name="Text Box 92"/>
              <p:cNvSpPr txBox="1">
                <a:spLocks noChangeArrowheads="1"/>
              </p:cNvSpPr>
              <p:nvPr/>
            </p:nvSpPr>
            <p:spPr bwMode="auto">
              <a:xfrm>
                <a:off x="1257" y="1853"/>
                <a:ext cx="170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900">
                  <a:solidFill>
                    <a:srgbClr val="000066"/>
                  </a:solidFill>
                  <a:latin typeface="Book Antiqua" pitchFamily="18" charset="0"/>
                </a:endParaRPr>
              </a:p>
            </p:txBody>
          </p:sp>
        </p:grpSp>
        <p:grpSp>
          <p:nvGrpSpPr>
            <p:cNvPr id="62" name="Group 93"/>
            <p:cNvGrpSpPr>
              <a:grpSpLocks/>
            </p:cNvGrpSpPr>
            <p:nvPr/>
          </p:nvGrpSpPr>
          <p:grpSpPr bwMode="auto">
            <a:xfrm>
              <a:off x="3428" y="2851"/>
              <a:ext cx="339" cy="279"/>
              <a:chOff x="1104" y="1752"/>
              <a:chExt cx="450" cy="303"/>
            </a:xfrm>
          </p:grpSpPr>
          <p:sp>
            <p:nvSpPr>
              <p:cNvPr id="88" name="AutoShape 94"/>
              <p:cNvSpPr>
                <a:spLocks noChangeArrowheads="1"/>
              </p:cNvSpPr>
              <p:nvPr/>
            </p:nvSpPr>
            <p:spPr bwMode="auto">
              <a:xfrm>
                <a:off x="1104" y="1752"/>
                <a:ext cx="450" cy="303"/>
              </a:xfrm>
              <a:prstGeom prst="flowChartMagneticDisk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rgbClr val="FFFFFF"/>
                  </a:gs>
                  <a:gs pos="100000">
                    <a:schemeClr val="folHlink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Book Antiqua" pitchFamily="18" charset="0"/>
                </a:endParaRPr>
              </a:p>
            </p:txBody>
          </p:sp>
          <p:sp>
            <p:nvSpPr>
              <p:cNvPr id="89" name="Text Box 95"/>
              <p:cNvSpPr txBox="1">
                <a:spLocks noChangeArrowheads="1"/>
              </p:cNvSpPr>
              <p:nvPr/>
            </p:nvSpPr>
            <p:spPr bwMode="auto">
              <a:xfrm>
                <a:off x="1260" y="1853"/>
                <a:ext cx="170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900">
                  <a:solidFill>
                    <a:srgbClr val="000066"/>
                  </a:solidFill>
                  <a:latin typeface="Book Antiqua" pitchFamily="18" charset="0"/>
                </a:endParaRPr>
              </a:p>
            </p:txBody>
          </p:sp>
        </p:grpSp>
        <p:sp>
          <p:nvSpPr>
            <p:cNvPr id="63" name="Oval 96"/>
            <p:cNvSpPr>
              <a:spLocks noChangeArrowheads="1"/>
            </p:cNvSpPr>
            <p:nvPr/>
          </p:nvSpPr>
          <p:spPr bwMode="auto">
            <a:xfrm>
              <a:off x="3674" y="2502"/>
              <a:ext cx="397" cy="2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>
                <a:latin typeface="Book Antiqua" pitchFamily="18" charset="0"/>
              </a:endParaRPr>
            </a:p>
          </p:txBody>
        </p:sp>
        <p:cxnSp>
          <p:nvCxnSpPr>
            <p:cNvPr id="64" name="AutoShape 97"/>
            <p:cNvCxnSpPr>
              <a:cxnSpLocks noChangeShapeType="1"/>
              <a:stCxn id="93" idx="2"/>
              <a:endCxn id="63" idx="1"/>
            </p:cNvCxnSpPr>
            <p:nvPr/>
          </p:nvCxnSpPr>
          <p:spPr bwMode="auto">
            <a:xfrm>
              <a:off x="3583" y="2362"/>
              <a:ext cx="149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65" name="AutoShape 98"/>
            <p:cNvCxnSpPr>
              <a:cxnSpLocks noChangeShapeType="1"/>
              <a:stCxn id="95" idx="2"/>
              <a:endCxn id="63" idx="7"/>
            </p:cNvCxnSpPr>
            <p:nvPr/>
          </p:nvCxnSpPr>
          <p:spPr bwMode="auto">
            <a:xfrm flipH="1">
              <a:off x="4013" y="2315"/>
              <a:ext cx="202" cy="2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66" name="AutoShape 99"/>
            <p:cNvCxnSpPr>
              <a:cxnSpLocks noChangeShapeType="1"/>
              <a:stCxn id="88" idx="1"/>
              <a:endCxn id="63" idx="3"/>
            </p:cNvCxnSpPr>
            <p:nvPr/>
          </p:nvCxnSpPr>
          <p:spPr bwMode="auto">
            <a:xfrm flipV="1">
              <a:off x="3597" y="2691"/>
              <a:ext cx="135" cy="1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67" name="AutoShape 100"/>
            <p:cNvCxnSpPr>
              <a:cxnSpLocks noChangeShapeType="1"/>
              <a:stCxn id="63" idx="5"/>
              <a:endCxn id="90" idx="1"/>
            </p:cNvCxnSpPr>
            <p:nvPr/>
          </p:nvCxnSpPr>
          <p:spPr bwMode="auto">
            <a:xfrm>
              <a:off x="4014" y="2691"/>
              <a:ext cx="191" cy="1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68" name="Text Box 101"/>
            <p:cNvSpPr txBox="1">
              <a:spLocks noChangeArrowheads="1"/>
            </p:cNvSpPr>
            <p:nvPr/>
          </p:nvSpPr>
          <p:spPr bwMode="auto">
            <a:xfrm>
              <a:off x="3339" y="3187"/>
              <a:ext cx="1086" cy="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00013" indent="-100013">
                <a:buFontTx/>
                <a:buChar char="•"/>
              </a:pPr>
              <a:r>
                <a:rPr lang="en-US" sz="900" dirty="0" err="1">
                  <a:solidFill>
                    <a:srgbClr val="0AE00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Subbid</a:t>
              </a:r>
              <a:r>
                <a:rPr lang="en-US" sz="900" dirty="0">
                  <a:solidFill>
                    <a:srgbClr val="0AE00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0AE00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Perhubungan</a:t>
              </a:r>
              <a:endParaRPr lang="en-US" sz="900" dirty="0">
                <a:solidFill>
                  <a:srgbClr val="0AE0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  <a:p>
              <a:pPr marL="100013" indent="-100013">
                <a:buFontTx/>
                <a:buChar char="•"/>
              </a:pPr>
              <a:r>
                <a:rPr lang="en-US" sz="900" dirty="0" err="1">
                  <a:solidFill>
                    <a:srgbClr val="0AE00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Subbid</a:t>
              </a:r>
              <a:r>
                <a:rPr lang="en-US" sz="900" dirty="0">
                  <a:solidFill>
                    <a:srgbClr val="0AE00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 Tata </a:t>
              </a:r>
              <a:r>
                <a:rPr lang="en-US" sz="900" dirty="0" err="1">
                  <a:solidFill>
                    <a:srgbClr val="0AE00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Ruang</a:t>
              </a:r>
              <a:r>
                <a:rPr lang="en-US" sz="900" dirty="0">
                  <a:solidFill>
                    <a:srgbClr val="0AE00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 &amp; </a:t>
              </a:r>
              <a:r>
                <a:rPr lang="en-US" sz="900" dirty="0" err="1">
                  <a:solidFill>
                    <a:srgbClr val="0AE00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Lingkungan</a:t>
              </a:r>
              <a:r>
                <a:rPr lang="en-US" sz="900" dirty="0">
                  <a:solidFill>
                    <a:srgbClr val="0AE00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0AE00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Hidup</a:t>
              </a:r>
              <a:endParaRPr lang="en-US" sz="900" dirty="0">
                <a:solidFill>
                  <a:srgbClr val="0AE0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  <a:p>
              <a:pPr marL="100013" indent="-100013">
                <a:buFontTx/>
                <a:buChar char="•"/>
              </a:pPr>
              <a:r>
                <a:rPr lang="en-US" sz="900" dirty="0" err="1">
                  <a:solidFill>
                    <a:srgbClr val="0AE00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Subbid</a:t>
              </a:r>
              <a:r>
                <a:rPr lang="en-US" sz="900" dirty="0">
                  <a:solidFill>
                    <a:srgbClr val="0AE00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0AE00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Pengairan</a:t>
              </a:r>
              <a:r>
                <a:rPr lang="en-US" sz="900" dirty="0">
                  <a:solidFill>
                    <a:srgbClr val="0AE00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 &amp; </a:t>
              </a:r>
              <a:r>
                <a:rPr lang="en-US" sz="900" dirty="0" err="1">
                  <a:solidFill>
                    <a:srgbClr val="0AE00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Sumber</a:t>
              </a:r>
              <a:r>
                <a:rPr lang="en-US" sz="900" dirty="0">
                  <a:solidFill>
                    <a:srgbClr val="0AE00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0AE00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daya</a:t>
              </a:r>
              <a:r>
                <a:rPr lang="en-US" sz="900" dirty="0">
                  <a:solidFill>
                    <a:srgbClr val="0AE00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 Air</a:t>
              </a:r>
            </a:p>
            <a:p>
              <a:pPr marL="100013" indent="-100013">
                <a:buFontTx/>
                <a:buChar char="•"/>
              </a:pPr>
              <a:r>
                <a:rPr lang="en-US" sz="900" dirty="0" err="1">
                  <a:solidFill>
                    <a:srgbClr val="0AE00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Subbid</a:t>
              </a:r>
              <a:r>
                <a:rPr lang="en-US" sz="900" dirty="0">
                  <a:solidFill>
                    <a:srgbClr val="0AE00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0AE00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Pengembangan</a:t>
              </a:r>
              <a:r>
                <a:rPr lang="en-US" sz="900" dirty="0">
                  <a:solidFill>
                    <a:srgbClr val="0AE00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 Wilayah Pembangunan</a:t>
              </a:r>
            </a:p>
          </p:txBody>
        </p:sp>
        <p:sp>
          <p:nvSpPr>
            <p:cNvPr id="69" name="Rectangle 102"/>
            <p:cNvSpPr>
              <a:spLocks noChangeArrowheads="1"/>
            </p:cNvSpPr>
            <p:nvPr/>
          </p:nvSpPr>
          <p:spPr bwMode="auto">
            <a:xfrm>
              <a:off x="4491" y="2000"/>
              <a:ext cx="1125" cy="1186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8C8C8C"/>
              </a:prstShdw>
            </a:effectLst>
          </p:spPr>
          <p:txBody>
            <a:bodyPr wrap="none" anchor="ctr"/>
            <a:lstStyle/>
            <a:p>
              <a:endParaRPr lang="en-US" sz="1200">
                <a:latin typeface="Book Antiqua" pitchFamily="18" charset="0"/>
              </a:endParaRPr>
            </a:p>
          </p:txBody>
        </p:sp>
        <p:sp>
          <p:nvSpPr>
            <p:cNvPr id="70" name="AutoShape 103"/>
            <p:cNvSpPr>
              <a:spLocks noChangeArrowheads="1"/>
            </p:cNvSpPr>
            <p:nvPr/>
          </p:nvSpPr>
          <p:spPr bwMode="auto">
            <a:xfrm>
              <a:off x="5191" y="2060"/>
              <a:ext cx="362" cy="279"/>
            </a:xfrm>
            <a:prstGeom prst="flowChartMagneticDisk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71" name="Text Box 104"/>
            <p:cNvSpPr txBox="1">
              <a:spLocks noChangeArrowheads="1"/>
            </p:cNvSpPr>
            <p:nvPr/>
          </p:nvSpPr>
          <p:spPr bwMode="auto">
            <a:xfrm>
              <a:off x="5321" y="2152"/>
              <a:ext cx="12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900">
                <a:solidFill>
                  <a:srgbClr val="000066"/>
                </a:solidFill>
                <a:latin typeface="Book Antiqua" pitchFamily="18" charset="0"/>
              </a:endParaRP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auto">
            <a:xfrm>
              <a:off x="4491" y="1818"/>
              <a:ext cx="1125" cy="2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prstShdw prst="shdw17" dist="12700">
                <a:schemeClr val="accent2">
                  <a:gamma/>
                  <a:shade val="60000"/>
                  <a:invGamma/>
                </a:schemeClr>
              </a:prstShdw>
            </a:effectLst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73" name="Text Box 106"/>
            <p:cNvSpPr txBox="1">
              <a:spLocks noChangeArrowheads="1"/>
            </p:cNvSpPr>
            <p:nvPr/>
          </p:nvSpPr>
          <p:spPr bwMode="auto">
            <a:xfrm>
              <a:off x="4564" y="1818"/>
              <a:ext cx="1004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  <a:latin typeface="Book Antiqua" pitchFamily="18" charset="0"/>
                </a:rPr>
                <a:t>Aplikasi RenBang</a:t>
              </a:r>
            </a:p>
            <a:p>
              <a:r>
                <a:rPr lang="en-US" sz="900">
                  <a:solidFill>
                    <a:schemeClr val="bg1"/>
                  </a:solidFill>
                  <a:latin typeface="Book Antiqua" pitchFamily="18" charset="0"/>
                </a:rPr>
                <a:t>&amp; BangTek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auto">
            <a:xfrm>
              <a:off x="4510" y="1867"/>
              <a:ext cx="68" cy="7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prstShdw prst="shdw18" dist="17961" dir="13500000">
                <a:schemeClr val="folHlink">
                  <a:gamma/>
                  <a:shade val="60000"/>
                  <a:invGamma/>
                </a:schemeClr>
              </a:prstShdw>
            </a:effectLst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75" name="AutoShape 108"/>
            <p:cNvSpPr>
              <a:spLocks noChangeArrowheads="1"/>
            </p:cNvSpPr>
            <p:nvPr/>
          </p:nvSpPr>
          <p:spPr bwMode="auto">
            <a:xfrm>
              <a:off x="4610" y="2068"/>
              <a:ext cx="363" cy="279"/>
            </a:xfrm>
            <a:prstGeom prst="flowChartMagneticDisk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76" name="Text Box 109"/>
            <p:cNvSpPr txBox="1">
              <a:spLocks noChangeArrowheads="1"/>
            </p:cNvSpPr>
            <p:nvPr/>
          </p:nvSpPr>
          <p:spPr bwMode="auto">
            <a:xfrm>
              <a:off x="4587" y="2129"/>
              <a:ext cx="42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900">
                <a:solidFill>
                  <a:srgbClr val="000066"/>
                </a:solidFill>
                <a:latin typeface="Book Antiqua" pitchFamily="18" charset="0"/>
              </a:endParaRPr>
            </a:p>
          </p:txBody>
        </p:sp>
        <p:sp>
          <p:nvSpPr>
            <p:cNvPr id="77" name="AutoShape 110"/>
            <p:cNvSpPr>
              <a:spLocks noChangeArrowheads="1"/>
            </p:cNvSpPr>
            <p:nvPr/>
          </p:nvSpPr>
          <p:spPr bwMode="auto">
            <a:xfrm>
              <a:off x="4914" y="2863"/>
              <a:ext cx="362" cy="279"/>
            </a:xfrm>
            <a:prstGeom prst="flowChartMagneticDisk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Book Antiqua" pitchFamily="18" charset="0"/>
              </a:endParaRPr>
            </a:p>
          </p:txBody>
        </p:sp>
        <p:sp>
          <p:nvSpPr>
            <p:cNvPr id="78" name="Text Box 111"/>
            <p:cNvSpPr txBox="1">
              <a:spLocks noChangeArrowheads="1"/>
            </p:cNvSpPr>
            <p:nvPr/>
          </p:nvSpPr>
          <p:spPr bwMode="auto">
            <a:xfrm>
              <a:off x="5044" y="2955"/>
              <a:ext cx="127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900">
                <a:solidFill>
                  <a:srgbClr val="000066"/>
                </a:solidFill>
                <a:latin typeface="Book Antiqua" pitchFamily="18" charset="0"/>
              </a:endParaRPr>
            </a:p>
          </p:txBody>
        </p:sp>
        <p:sp>
          <p:nvSpPr>
            <p:cNvPr id="79" name="Oval 112"/>
            <p:cNvSpPr>
              <a:spLocks noChangeArrowheads="1"/>
            </p:cNvSpPr>
            <p:nvPr/>
          </p:nvSpPr>
          <p:spPr bwMode="auto">
            <a:xfrm>
              <a:off x="4883" y="2479"/>
              <a:ext cx="424" cy="2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>
                <a:latin typeface="Book Antiqua" pitchFamily="18" charset="0"/>
              </a:endParaRPr>
            </a:p>
          </p:txBody>
        </p:sp>
        <p:cxnSp>
          <p:nvCxnSpPr>
            <p:cNvPr id="80" name="AutoShape 113"/>
            <p:cNvCxnSpPr>
              <a:cxnSpLocks noChangeShapeType="1"/>
              <a:stCxn id="75" idx="3"/>
              <a:endCxn id="79" idx="1"/>
            </p:cNvCxnSpPr>
            <p:nvPr/>
          </p:nvCxnSpPr>
          <p:spPr bwMode="auto">
            <a:xfrm>
              <a:off x="4792" y="2347"/>
              <a:ext cx="153" cy="1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81" name="AutoShape 114"/>
            <p:cNvCxnSpPr>
              <a:cxnSpLocks noChangeShapeType="1"/>
              <a:stCxn id="70" idx="3"/>
              <a:endCxn id="79" idx="7"/>
            </p:cNvCxnSpPr>
            <p:nvPr/>
          </p:nvCxnSpPr>
          <p:spPr bwMode="auto">
            <a:xfrm flipH="1">
              <a:off x="5245" y="2339"/>
              <a:ext cx="127" cy="1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82" name="AutoShape 115"/>
            <p:cNvCxnSpPr>
              <a:cxnSpLocks noChangeShapeType="1"/>
              <a:stCxn id="79" idx="4"/>
              <a:endCxn id="77" idx="1"/>
            </p:cNvCxnSpPr>
            <p:nvPr/>
          </p:nvCxnSpPr>
          <p:spPr bwMode="auto">
            <a:xfrm>
              <a:off x="5095" y="2700"/>
              <a:ext cx="0" cy="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83" name="Text Box 116"/>
            <p:cNvSpPr txBox="1">
              <a:spLocks noChangeArrowheads="1"/>
            </p:cNvSpPr>
            <p:nvPr/>
          </p:nvSpPr>
          <p:spPr bwMode="auto">
            <a:xfrm>
              <a:off x="4491" y="3230"/>
              <a:ext cx="1086" cy="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00013" indent="-100013">
                <a:buFontTx/>
                <a:buChar char="•"/>
              </a:pPr>
              <a:r>
                <a:rPr lang="en-US" sz="900" dirty="0" err="1">
                  <a:solidFill>
                    <a:srgbClr val="FF0000"/>
                  </a:solidFill>
                  <a:latin typeface="Book Antiqua" pitchFamily="18" charset="0"/>
                </a:rPr>
                <a:t>Subbid</a:t>
              </a:r>
              <a:r>
                <a:rPr lang="en-US" sz="900" dirty="0">
                  <a:solidFill>
                    <a:srgbClr val="FF0000"/>
                  </a:solidFill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FF0000"/>
                  </a:solidFill>
                  <a:latin typeface="Book Antiqua" pitchFamily="18" charset="0"/>
                </a:rPr>
                <a:t>Kerjasama</a:t>
              </a:r>
              <a:r>
                <a:rPr lang="en-US" sz="900" dirty="0">
                  <a:solidFill>
                    <a:srgbClr val="FF0000"/>
                  </a:solidFill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FF0000"/>
                  </a:solidFill>
                  <a:latin typeface="Book Antiqua" pitchFamily="18" charset="0"/>
                </a:rPr>
                <a:t>Luar</a:t>
              </a:r>
              <a:r>
                <a:rPr lang="en-US" sz="900" dirty="0">
                  <a:solidFill>
                    <a:srgbClr val="FF0000"/>
                  </a:solidFill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FF0000"/>
                  </a:solidFill>
                  <a:latin typeface="Book Antiqua" pitchFamily="18" charset="0"/>
                </a:rPr>
                <a:t>Negeri</a:t>
              </a:r>
              <a:endParaRPr lang="en-US" sz="900" dirty="0">
                <a:solidFill>
                  <a:srgbClr val="FF0000"/>
                </a:solidFill>
                <a:latin typeface="Book Antiqua" pitchFamily="18" charset="0"/>
              </a:endParaRPr>
            </a:p>
            <a:p>
              <a:pPr marL="100013" indent="-100013">
                <a:buFontTx/>
                <a:buChar char="•"/>
              </a:pPr>
              <a:r>
                <a:rPr lang="en-US" sz="900" dirty="0" err="1">
                  <a:solidFill>
                    <a:srgbClr val="FF0000"/>
                  </a:solidFill>
                  <a:latin typeface="Book Antiqua" pitchFamily="18" charset="0"/>
                </a:rPr>
                <a:t>Subbid</a:t>
              </a:r>
              <a:r>
                <a:rPr lang="en-US" sz="900" dirty="0">
                  <a:solidFill>
                    <a:srgbClr val="FF0000"/>
                  </a:solidFill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FF0000"/>
                  </a:solidFill>
                  <a:latin typeface="Book Antiqua" pitchFamily="18" charset="0"/>
                </a:rPr>
                <a:t>Kerjasama</a:t>
              </a:r>
              <a:r>
                <a:rPr lang="en-US" sz="900" dirty="0">
                  <a:solidFill>
                    <a:srgbClr val="FF0000"/>
                  </a:solidFill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FF0000"/>
                  </a:solidFill>
                  <a:latin typeface="Book Antiqua" pitchFamily="18" charset="0"/>
                </a:rPr>
                <a:t>Antar</a:t>
              </a:r>
              <a:r>
                <a:rPr lang="en-US" sz="900" dirty="0">
                  <a:solidFill>
                    <a:srgbClr val="FF0000"/>
                  </a:solidFill>
                  <a:latin typeface="Book Antiqua" pitchFamily="18" charset="0"/>
                </a:rPr>
                <a:t> Daerah &amp; </a:t>
              </a:r>
              <a:r>
                <a:rPr lang="en-US" sz="900" dirty="0" err="1">
                  <a:solidFill>
                    <a:srgbClr val="FF0000"/>
                  </a:solidFill>
                  <a:latin typeface="Book Antiqua" pitchFamily="18" charset="0"/>
                </a:rPr>
                <a:t>Lembaga</a:t>
              </a:r>
              <a:r>
                <a:rPr lang="en-US" sz="900" dirty="0">
                  <a:solidFill>
                    <a:srgbClr val="FF0000"/>
                  </a:solidFill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FF0000"/>
                  </a:solidFill>
                  <a:latin typeface="Book Antiqua" pitchFamily="18" charset="0"/>
                </a:rPr>
                <a:t>Masyarakat</a:t>
              </a:r>
              <a:endParaRPr lang="en-US" sz="900" dirty="0">
                <a:solidFill>
                  <a:srgbClr val="FF0000"/>
                </a:solidFill>
                <a:latin typeface="Book Antiqua" pitchFamily="18" charset="0"/>
              </a:endParaRPr>
            </a:p>
            <a:p>
              <a:pPr marL="100013" indent="-100013">
                <a:buFontTx/>
                <a:buChar char="•"/>
              </a:pPr>
              <a:r>
                <a:rPr lang="en-US" sz="900" dirty="0" err="1">
                  <a:solidFill>
                    <a:srgbClr val="FF0000"/>
                  </a:solidFill>
                  <a:latin typeface="Book Antiqua" pitchFamily="18" charset="0"/>
                </a:rPr>
                <a:t>Subbid</a:t>
              </a:r>
              <a:r>
                <a:rPr lang="en-US" sz="900" dirty="0">
                  <a:solidFill>
                    <a:srgbClr val="FF0000"/>
                  </a:solidFill>
                  <a:latin typeface="Book Antiqua" pitchFamily="18" charset="0"/>
                </a:rPr>
                <a:t> </a:t>
              </a:r>
              <a:r>
                <a:rPr lang="en-US" sz="900" dirty="0" err="1">
                  <a:solidFill>
                    <a:srgbClr val="FF0000"/>
                  </a:solidFill>
                  <a:latin typeface="Book Antiqua" pitchFamily="18" charset="0"/>
                </a:rPr>
                <a:t>Teknologi</a:t>
              </a:r>
              <a:r>
                <a:rPr lang="en-US" sz="900" dirty="0">
                  <a:solidFill>
                    <a:srgbClr val="FF0000"/>
                  </a:solidFill>
                  <a:latin typeface="Book Antiqua" pitchFamily="18" charset="0"/>
                </a:rPr>
                <a:t> &amp; </a:t>
              </a:r>
              <a:r>
                <a:rPr lang="en-US" sz="900" dirty="0" err="1">
                  <a:solidFill>
                    <a:srgbClr val="FF0000"/>
                  </a:solidFill>
                  <a:latin typeface="Book Antiqua" pitchFamily="18" charset="0"/>
                </a:rPr>
                <a:t>Informasi</a:t>
              </a:r>
              <a:endParaRPr lang="en-US" sz="900" dirty="0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  <p:grpSp>
          <p:nvGrpSpPr>
            <p:cNvPr id="84" name="Group 117"/>
            <p:cNvGrpSpPr>
              <a:grpSpLocks/>
            </p:cNvGrpSpPr>
            <p:nvPr/>
          </p:nvGrpSpPr>
          <p:grpSpPr bwMode="auto">
            <a:xfrm>
              <a:off x="2744" y="1448"/>
              <a:ext cx="197" cy="336"/>
              <a:chOff x="3744" y="2016"/>
              <a:chExt cx="384" cy="356"/>
            </a:xfrm>
          </p:grpSpPr>
          <p:sp>
            <p:nvSpPr>
              <p:cNvPr id="85" name="AutoShape 118"/>
              <p:cNvSpPr>
                <a:spLocks noChangeArrowheads="1"/>
              </p:cNvSpPr>
              <p:nvPr/>
            </p:nvSpPr>
            <p:spPr bwMode="auto">
              <a:xfrm>
                <a:off x="3744" y="2235"/>
                <a:ext cx="384" cy="137"/>
              </a:xfrm>
              <a:prstGeom prst="can">
                <a:avLst>
                  <a:gd name="adj" fmla="val 25000"/>
                </a:avLst>
              </a:prstGeom>
              <a:gradFill rotWithShape="0">
                <a:gsLst>
                  <a:gs pos="0">
                    <a:srgbClr val="765E47"/>
                  </a:gs>
                  <a:gs pos="50000">
                    <a:srgbClr val="FFCC99"/>
                  </a:gs>
                  <a:gs pos="100000">
                    <a:srgbClr val="765E47"/>
                  </a:gs>
                </a:gsLst>
                <a:lin ang="0" scaled="1"/>
              </a:gradFill>
              <a:ln w="9525">
                <a:solidFill>
                  <a:srgbClr val="9999FF"/>
                </a:solidFill>
                <a:round/>
                <a:headEnd/>
                <a:tailEnd/>
              </a:ln>
              <a:effectLst>
                <a:prstShdw prst="shdw17" dist="17961" dir="13500000">
                  <a:srgbClr val="5C5C99"/>
                </a:prstShdw>
              </a:effectLst>
            </p:spPr>
            <p:txBody>
              <a:bodyPr wrap="none" anchor="ctr"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86" name="AutoShape 119"/>
              <p:cNvSpPr>
                <a:spLocks noChangeArrowheads="1"/>
              </p:cNvSpPr>
              <p:nvPr/>
            </p:nvSpPr>
            <p:spPr bwMode="auto">
              <a:xfrm>
                <a:off x="3744" y="2127"/>
                <a:ext cx="384" cy="137"/>
              </a:xfrm>
              <a:prstGeom prst="can">
                <a:avLst>
                  <a:gd name="adj" fmla="val 25000"/>
                </a:avLst>
              </a:prstGeom>
              <a:gradFill rotWithShape="0">
                <a:gsLst>
                  <a:gs pos="0">
                    <a:srgbClr val="765E47"/>
                  </a:gs>
                  <a:gs pos="50000">
                    <a:srgbClr val="FFCC99"/>
                  </a:gs>
                  <a:gs pos="100000">
                    <a:srgbClr val="765E47"/>
                  </a:gs>
                </a:gsLst>
                <a:lin ang="0" scaled="1"/>
              </a:gradFill>
              <a:ln w="9525">
                <a:solidFill>
                  <a:srgbClr val="9999FF"/>
                </a:solidFill>
                <a:round/>
                <a:headEnd/>
                <a:tailEnd/>
              </a:ln>
              <a:effectLst>
                <a:prstShdw prst="shdw17" dist="17961" dir="13500000">
                  <a:srgbClr val="5C5C99"/>
                </a:prstShdw>
              </a:effectLst>
            </p:spPr>
            <p:txBody>
              <a:bodyPr wrap="none" anchor="ctr"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87" name="AutoShape 120"/>
              <p:cNvSpPr>
                <a:spLocks noChangeArrowheads="1"/>
              </p:cNvSpPr>
              <p:nvPr/>
            </p:nvSpPr>
            <p:spPr bwMode="auto">
              <a:xfrm>
                <a:off x="3744" y="2016"/>
                <a:ext cx="384" cy="137"/>
              </a:xfrm>
              <a:prstGeom prst="can">
                <a:avLst>
                  <a:gd name="adj" fmla="val 25000"/>
                </a:avLst>
              </a:prstGeom>
              <a:gradFill rotWithShape="0">
                <a:gsLst>
                  <a:gs pos="0">
                    <a:srgbClr val="765E47"/>
                  </a:gs>
                  <a:gs pos="50000">
                    <a:srgbClr val="FFCC99"/>
                  </a:gs>
                  <a:gs pos="100000">
                    <a:srgbClr val="765E47"/>
                  </a:gs>
                </a:gsLst>
                <a:lin ang="0" scaled="1"/>
              </a:gradFill>
              <a:ln w="9525">
                <a:solidFill>
                  <a:srgbClr val="9999FF"/>
                </a:solidFill>
                <a:round/>
                <a:headEnd/>
                <a:tailEnd/>
              </a:ln>
              <a:effectLst>
                <a:prstShdw prst="shdw17" dist="17961" dir="13500000">
                  <a:srgbClr val="5C5C99"/>
                </a:prstShdw>
              </a:effectLst>
            </p:spPr>
            <p:txBody>
              <a:bodyPr wrap="none" anchor="ctr"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</p:grpSp>
      </p:grpSp>
      <p:sp>
        <p:nvSpPr>
          <p:cNvPr id="120" name="Text Box 121"/>
          <p:cNvSpPr txBox="1">
            <a:spLocks noChangeArrowheads="1"/>
          </p:cNvSpPr>
          <p:nvPr/>
        </p:nvSpPr>
        <p:spPr bwMode="auto">
          <a:xfrm>
            <a:off x="1503552" y="589136"/>
            <a:ext cx="8289925" cy="4770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Contoh</a:t>
            </a:r>
            <a:r>
              <a:rPr lang="en-US" sz="25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: </a:t>
            </a:r>
            <a:r>
              <a:rPr lang="en-US" sz="25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Aplikasi</a:t>
            </a:r>
            <a:r>
              <a:rPr lang="en-US" sz="2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Operasional</a:t>
            </a:r>
            <a:r>
              <a:rPr lang="en-US" sz="2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5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Instansi</a:t>
            </a:r>
            <a:r>
              <a:rPr lang="en-US" sz="25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BAPPEDA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26725" y="202824"/>
            <a:ext cx="8196263" cy="646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Jenis</a:t>
            </a:r>
            <a:r>
              <a:rPr 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aplikasi</a:t>
            </a:r>
            <a:r>
              <a:rPr 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e-Gov.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798188" y="1091824"/>
            <a:ext cx="7991475" cy="5106988"/>
            <a:chOff x="0" y="576"/>
            <a:chExt cx="5733" cy="3456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65" y="1920"/>
              <a:ext cx="2640" cy="2112"/>
            </a:xfrm>
            <a:prstGeom prst="rect">
              <a:avLst/>
            </a:prstGeom>
            <a:solidFill>
              <a:srgbClr val="EDEEC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2160" y="3552"/>
              <a:ext cx="476" cy="205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rgbClr val="9999FF"/>
              </a:solidFill>
              <a:round/>
              <a:headEnd/>
              <a:tailEnd/>
            </a:ln>
            <a:effectLst>
              <a:prstShdw prst="shdw18" dist="17961" dir="13500000">
                <a:srgbClr val="9999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cs typeface="+mn-cs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997" y="1920"/>
              <a:ext cx="2688" cy="2112"/>
            </a:xfrm>
            <a:prstGeom prst="rect">
              <a:avLst/>
            </a:prstGeom>
            <a:solidFill>
              <a:srgbClr val="EDEEC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573" y="2154"/>
              <a:ext cx="2160" cy="1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66738" indent="-566738">
                <a:lnSpc>
                  <a:spcPct val="75000"/>
                </a:lnSpc>
                <a:spcBef>
                  <a:spcPct val="35000"/>
                </a:spcBef>
                <a:buFont typeface="Lucida Sans Unicode" pitchFamily="34" charset="0"/>
                <a:buNone/>
              </a:pP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SIM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Kepegawaian</a:t>
              </a: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Terpadu</a:t>
              </a:r>
              <a:endParaRPr lang="en-US" sz="1000" dirty="0">
                <a:solidFill>
                  <a:schemeClr val="bg2"/>
                </a:solidFill>
                <a:latin typeface="Lucida Sans Unicode" pitchFamily="34" charset="0"/>
              </a:endParaRPr>
            </a:p>
            <a:p>
              <a:pPr marL="566738" indent="-566738">
                <a:lnSpc>
                  <a:spcPct val="75000"/>
                </a:lnSpc>
                <a:spcBef>
                  <a:spcPct val="35000"/>
                </a:spcBef>
                <a:buFont typeface="Lucida Sans Unicode" pitchFamily="34" charset="0"/>
                <a:buNone/>
              </a:pP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SIM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Perencanaan</a:t>
              </a: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dan</a:t>
              </a: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 Pembangunan Kota</a:t>
              </a:r>
            </a:p>
            <a:p>
              <a:pPr marL="566738" indent="-566738">
                <a:lnSpc>
                  <a:spcPct val="75000"/>
                </a:lnSpc>
                <a:spcBef>
                  <a:spcPct val="35000"/>
                </a:spcBef>
                <a:buFont typeface="Lucida Sans Unicode" pitchFamily="34" charset="0"/>
                <a:buNone/>
              </a:pP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SIM Monitoring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dan</a:t>
              </a: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Pengawasan</a:t>
              </a: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Proyek</a:t>
              </a:r>
              <a:endParaRPr lang="en-US" sz="1000" dirty="0">
                <a:solidFill>
                  <a:schemeClr val="bg2"/>
                </a:solidFill>
                <a:latin typeface="Lucida Sans Unicode" pitchFamily="34" charset="0"/>
              </a:endParaRPr>
            </a:p>
            <a:p>
              <a:pPr marL="566738" indent="-566738">
                <a:lnSpc>
                  <a:spcPct val="75000"/>
                </a:lnSpc>
                <a:spcBef>
                  <a:spcPct val="35000"/>
                </a:spcBef>
                <a:buFont typeface="Lucida Sans Unicode" pitchFamily="34" charset="0"/>
                <a:buNone/>
              </a:pP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SIM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Tanaman</a:t>
              </a: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Pangan</a:t>
              </a: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dan</a:t>
              </a: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Peternakan</a:t>
              </a:r>
              <a:endParaRPr lang="en-US" sz="1000" dirty="0">
                <a:solidFill>
                  <a:schemeClr val="bg2"/>
                </a:solidFill>
                <a:latin typeface="Lucida Sans Unicode" pitchFamily="34" charset="0"/>
              </a:endParaRPr>
            </a:p>
            <a:p>
              <a:pPr marL="566738" indent="-566738">
                <a:lnSpc>
                  <a:spcPct val="75000"/>
                </a:lnSpc>
                <a:spcBef>
                  <a:spcPct val="35000"/>
                </a:spcBef>
                <a:buFont typeface="Lucida Sans Unicode" pitchFamily="34" charset="0"/>
                <a:buNone/>
              </a:pP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SIM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Keuangan</a:t>
              </a: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Terpadu</a:t>
              </a:r>
              <a:endParaRPr lang="en-US" sz="1000" dirty="0">
                <a:solidFill>
                  <a:schemeClr val="bg2"/>
                </a:solidFill>
                <a:latin typeface="Lucida Sans Unicode" pitchFamily="34" charset="0"/>
              </a:endParaRPr>
            </a:p>
            <a:p>
              <a:pPr marL="566738" indent="-566738">
                <a:lnSpc>
                  <a:spcPct val="75000"/>
                </a:lnSpc>
                <a:spcBef>
                  <a:spcPct val="35000"/>
                </a:spcBef>
                <a:buFont typeface="Lucida Sans Unicode" pitchFamily="34" charset="0"/>
                <a:buNone/>
              </a:pP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SIM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Pertambangan</a:t>
              </a: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 &amp;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Peng</a:t>
              </a: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.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Energi</a:t>
              </a:r>
              <a:endParaRPr lang="en-US" sz="1000" dirty="0">
                <a:solidFill>
                  <a:schemeClr val="bg2"/>
                </a:solidFill>
                <a:latin typeface="Lucida Sans Unicode" pitchFamily="34" charset="0"/>
              </a:endParaRPr>
            </a:p>
            <a:p>
              <a:pPr marL="566738" indent="-566738">
                <a:lnSpc>
                  <a:spcPct val="75000"/>
                </a:lnSpc>
                <a:spcBef>
                  <a:spcPct val="35000"/>
                </a:spcBef>
                <a:buFont typeface="Lucida Sans Unicode" pitchFamily="34" charset="0"/>
                <a:buNone/>
              </a:pP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SIM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Koperasi</a:t>
              </a: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, PKM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dan</a:t>
              </a: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Penanaman</a:t>
              </a: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 Modal</a:t>
              </a:r>
            </a:p>
            <a:p>
              <a:pPr marL="566738" indent="-566738">
                <a:lnSpc>
                  <a:spcPct val="75000"/>
                </a:lnSpc>
                <a:spcBef>
                  <a:spcPct val="35000"/>
                </a:spcBef>
                <a:buFont typeface="Lucida Sans Unicode" pitchFamily="34" charset="0"/>
                <a:buNone/>
              </a:pP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Aplikasi</a:t>
              </a: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Profil</a:t>
              </a: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 &amp;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Prospek</a:t>
              </a: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  Kota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Batam</a:t>
              </a:r>
              <a:endParaRPr lang="en-US" sz="1000" dirty="0">
                <a:solidFill>
                  <a:schemeClr val="bg2"/>
                </a:solidFill>
                <a:latin typeface="Lucida Sans Unicode" pitchFamily="34" charset="0"/>
              </a:endParaRPr>
            </a:p>
            <a:p>
              <a:pPr marL="566738" indent="-566738">
                <a:lnSpc>
                  <a:spcPct val="75000"/>
                </a:lnSpc>
                <a:spcBef>
                  <a:spcPct val="35000"/>
                </a:spcBef>
                <a:buFont typeface="Lucida Sans Unicode" pitchFamily="34" charset="0"/>
                <a:buNone/>
              </a:pP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SIM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Kependudukan</a:t>
              </a: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 &amp;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Kemasyarakatan</a:t>
              </a:r>
              <a:endParaRPr lang="en-US" sz="1000" dirty="0">
                <a:solidFill>
                  <a:schemeClr val="bg2"/>
                </a:solidFill>
                <a:latin typeface="Lucida Sans Unicode" pitchFamily="34" charset="0"/>
              </a:endParaRPr>
            </a:p>
            <a:p>
              <a:pPr marL="566738" indent="-566738">
                <a:lnSpc>
                  <a:spcPct val="75000"/>
                </a:lnSpc>
                <a:spcBef>
                  <a:spcPct val="35000"/>
                </a:spcBef>
                <a:buFont typeface="Lucida Sans Unicode" pitchFamily="34" charset="0"/>
                <a:buNone/>
              </a:pP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SIM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Perlengkapan</a:t>
              </a: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 &amp;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Barang</a:t>
              </a: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 Daerah</a:t>
              </a:r>
            </a:p>
            <a:p>
              <a:pPr marL="566738" indent="-566738">
                <a:lnSpc>
                  <a:spcPct val="75000"/>
                </a:lnSpc>
                <a:spcBef>
                  <a:spcPct val="35000"/>
                </a:spcBef>
                <a:buFont typeface="Lucida Sans Unicode" pitchFamily="34" charset="0"/>
                <a:buNone/>
              </a:pP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SIM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Kelautan</a:t>
              </a: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dan</a:t>
              </a: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Perikanan</a:t>
              </a:r>
              <a:endParaRPr lang="en-US" sz="1000" dirty="0">
                <a:solidFill>
                  <a:schemeClr val="bg2"/>
                </a:solidFill>
                <a:latin typeface="Lucida Sans Unicode" pitchFamily="34" charset="0"/>
              </a:endParaRPr>
            </a:p>
            <a:p>
              <a:pPr marL="566738" indent="-566738">
                <a:lnSpc>
                  <a:spcPct val="75000"/>
                </a:lnSpc>
                <a:spcBef>
                  <a:spcPct val="35000"/>
                </a:spcBef>
                <a:buFont typeface="Lucida Sans Unicode" pitchFamily="34" charset="0"/>
                <a:buNone/>
              </a:pP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Sis.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Informasi</a:t>
              </a: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Eksekutif</a:t>
              </a: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dan</a:t>
              </a: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 LPJ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Walikota</a:t>
              </a:r>
              <a:endParaRPr lang="en-US" sz="1000" dirty="0">
                <a:solidFill>
                  <a:schemeClr val="bg2"/>
                </a:solidFill>
                <a:latin typeface="Lucida Sans Unicode" pitchFamily="34" charset="0"/>
              </a:endParaRPr>
            </a:p>
            <a:p>
              <a:pPr marL="566738" indent="-566738">
                <a:lnSpc>
                  <a:spcPct val="75000"/>
                </a:lnSpc>
                <a:spcBef>
                  <a:spcPct val="35000"/>
                </a:spcBef>
                <a:buFont typeface="Lucida Sans Unicode" pitchFamily="34" charset="0"/>
                <a:buNone/>
              </a:pP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Sistem</a:t>
              </a: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Informasi</a:t>
              </a:r>
              <a:r>
                <a:rPr lang="en-US" sz="1000" dirty="0">
                  <a:solidFill>
                    <a:schemeClr val="bg2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chemeClr val="bg2"/>
                  </a:solidFill>
                  <a:latin typeface="Lucida Sans Unicode" pitchFamily="34" charset="0"/>
                </a:rPr>
                <a:t>Legislatif</a:t>
              </a:r>
              <a:endParaRPr lang="en-US" sz="1000" dirty="0">
                <a:solidFill>
                  <a:schemeClr val="bg2"/>
                </a:solidFill>
                <a:latin typeface="Lucida Sans Unicode" pitchFamily="34" charset="0"/>
              </a:endParaRPr>
            </a:p>
            <a:p>
              <a:pPr marL="566738" indent="-566738">
                <a:lnSpc>
                  <a:spcPct val="75000"/>
                </a:lnSpc>
                <a:spcBef>
                  <a:spcPct val="35000"/>
                </a:spcBef>
                <a:buFont typeface="Lucida Sans Unicode" pitchFamily="34" charset="0"/>
                <a:buNone/>
              </a:pPr>
              <a:endParaRPr lang="en-US" sz="1000" dirty="0">
                <a:solidFill>
                  <a:schemeClr val="bg2"/>
                </a:solidFill>
                <a:latin typeface="Lucida Sans Unicode" pitchFamily="34" charset="0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2160" y="3359"/>
              <a:ext cx="476" cy="203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rgbClr val="9999FF"/>
              </a:solidFill>
              <a:round/>
              <a:headEnd/>
              <a:tailEnd/>
            </a:ln>
            <a:effectLst>
              <a:prstShdw prst="shdw18" dist="17961" dir="13500000">
                <a:srgbClr val="9999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cs typeface="+mn-cs"/>
              </a:endParaRPr>
            </a:p>
          </p:txBody>
        </p:sp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2160" y="3182"/>
              <a:ext cx="476" cy="205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rgbClr val="9999FF"/>
              </a:solidFill>
              <a:round/>
              <a:headEnd/>
              <a:tailEnd/>
            </a:ln>
            <a:effectLst>
              <a:prstShdw prst="shdw18" dist="17961" dir="13500000">
                <a:srgbClr val="9999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cs typeface="+mn-cs"/>
              </a:endParaRPr>
            </a:p>
          </p:txBody>
        </p:sp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2160" y="3003"/>
              <a:ext cx="476" cy="205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rgbClr val="9999FF"/>
              </a:solidFill>
              <a:round/>
              <a:headEnd/>
              <a:tailEnd/>
            </a:ln>
            <a:effectLst>
              <a:prstShdw prst="shdw18" dist="17961" dir="13500000">
                <a:srgbClr val="9999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cs typeface="+mn-cs"/>
              </a:endParaRPr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>
              <a:off x="2160" y="2816"/>
              <a:ext cx="476" cy="205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rgbClr val="9999FF"/>
              </a:solidFill>
              <a:round/>
              <a:headEnd/>
              <a:tailEnd/>
            </a:ln>
            <a:effectLst>
              <a:prstShdw prst="shdw18" dist="17961" dir="13500000">
                <a:srgbClr val="9999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cs typeface="+mn-cs"/>
              </a:endParaRPr>
            </a:p>
          </p:txBody>
        </p:sp>
        <p:sp>
          <p:nvSpPr>
            <p:cNvPr id="14" name="AutoShape 15"/>
            <p:cNvSpPr>
              <a:spLocks noChangeArrowheads="1"/>
            </p:cNvSpPr>
            <p:nvPr/>
          </p:nvSpPr>
          <p:spPr bwMode="auto">
            <a:xfrm>
              <a:off x="2160" y="2634"/>
              <a:ext cx="476" cy="205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rgbClr val="9999FF"/>
              </a:solidFill>
              <a:round/>
              <a:headEnd/>
              <a:tailEnd/>
            </a:ln>
            <a:effectLst>
              <a:prstShdw prst="shdw18" dist="17961" dir="13500000">
                <a:srgbClr val="9999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cs typeface="+mn-cs"/>
              </a:endParaRPr>
            </a:p>
          </p:txBody>
        </p: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2160" y="2445"/>
              <a:ext cx="476" cy="205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rgbClr val="9999FF"/>
              </a:solidFill>
              <a:round/>
              <a:headEnd/>
              <a:tailEnd/>
            </a:ln>
            <a:effectLst>
              <a:prstShdw prst="shdw18" dist="17961" dir="13500000">
                <a:srgbClr val="9999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cs typeface="+mn-cs"/>
              </a:endParaRPr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auto">
            <a:xfrm>
              <a:off x="2160" y="2256"/>
              <a:ext cx="476" cy="205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rgbClr val="9999FF"/>
              </a:solidFill>
              <a:round/>
              <a:headEnd/>
              <a:tailEnd/>
            </a:ln>
            <a:effectLst>
              <a:prstShdw prst="shdw18" dist="17961" dir="13500000">
                <a:srgbClr val="9999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cs typeface="+mn-cs"/>
              </a:endParaRPr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2160" y="2064"/>
              <a:ext cx="476" cy="205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rgbClr val="9999FF"/>
              </a:solidFill>
              <a:round/>
              <a:headEnd/>
              <a:tailEnd/>
            </a:ln>
            <a:effectLst>
              <a:prstShdw prst="shdw18" dist="17961" dir="13500000">
                <a:srgbClr val="9999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cs typeface="+mn-cs"/>
              </a:endParaRPr>
            </a:p>
          </p:txBody>
        </p:sp>
        <p:sp>
          <p:nvSpPr>
            <p:cNvPr id="18" name="Text Box 1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 rot="-5400000">
              <a:off x="2298" y="2692"/>
              <a:ext cx="1252" cy="28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  <a:flatTx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cs typeface="+mn-cs"/>
                </a:rPr>
                <a:t>BANK DATA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846" y="1169"/>
              <a:ext cx="908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latin typeface="Verdana" pitchFamily="34" charset="0"/>
                </a:rPr>
                <a:t>e-Commerce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1793" y="1861"/>
              <a:ext cx="968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AE00F"/>
                  </a:solidFill>
                  <a:latin typeface="Verdana" pitchFamily="34" charset="0"/>
                </a:rPr>
                <a:t>INTERNET</a:t>
              </a: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2640" y="3483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640" y="3312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2640" y="3120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2640" y="2928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2640" y="2736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2640" y="2544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2640" y="2352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640" y="2160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3024" y="3353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3024" y="3161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3024" y="2969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3024" y="2777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3024" y="2585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3024" y="2393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3024" y="2201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AutoShape 37"/>
            <p:cNvSpPr>
              <a:spLocks noChangeArrowheads="1"/>
            </p:cNvSpPr>
            <p:nvPr/>
          </p:nvSpPr>
          <p:spPr bwMode="auto">
            <a:xfrm>
              <a:off x="3111" y="3596"/>
              <a:ext cx="477" cy="205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rgbClr val="9999FF"/>
              </a:solidFill>
              <a:round/>
              <a:headEnd/>
              <a:tailEnd/>
            </a:ln>
            <a:effectLst>
              <a:prstShdw prst="shdw18" dist="17961" dir="13500000">
                <a:srgbClr val="9999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cs typeface="+mn-cs"/>
              </a:endParaRPr>
            </a:p>
          </p:txBody>
        </p:sp>
        <p:sp>
          <p:nvSpPr>
            <p:cNvPr id="37" name="AutoShape 38"/>
            <p:cNvSpPr>
              <a:spLocks noChangeArrowheads="1"/>
            </p:cNvSpPr>
            <p:nvPr/>
          </p:nvSpPr>
          <p:spPr bwMode="auto">
            <a:xfrm>
              <a:off x="3111" y="3406"/>
              <a:ext cx="477" cy="205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rgbClr val="9999FF"/>
              </a:solidFill>
              <a:round/>
              <a:headEnd/>
              <a:tailEnd/>
            </a:ln>
            <a:effectLst>
              <a:prstShdw prst="shdw18" dist="17961" dir="13500000">
                <a:srgbClr val="9999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cs typeface="+mn-cs"/>
              </a:endParaRPr>
            </a:p>
          </p:txBody>
        </p:sp>
        <p:sp>
          <p:nvSpPr>
            <p:cNvPr id="38" name="AutoShape 39"/>
            <p:cNvSpPr>
              <a:spLocks noChangeArrowheads="1"/>
            </p:cNvSpPr>
            <p:nvPr/>
          </p:nvSpPr>
          <p:spPr bwMode="auto">
            <a:xfrm>
              <a:off x="3111" y="3220"/>
              <a:ext cx="477" cy="205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rgbClr val="9999FF"/>
              </a:solidFill>
              <a:round/>
              <a:headEnd/>
              <a:tailEnd/>
            </a:ln>
            <a:effectLst>
              <a:prstShdw prst="shdw18" dist="17961" dir="13500000">
                <a:srgbClr val="9999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cs typeface="+mn-cs"/>
              </a:endParaRPr>
            </a:p>
          </p:txBody>
        </p:sp>
        <p:sp>
          <p:nvSpPr>
            <p:cNvPr id="39" name="AutoShape 40"/>
            <p:cNvSpPr>
              <a:spLocks noChangeArrowheads="1"/>
            </p:cNvSpPr>
            <p:nvPr/>
          </p:nvSpPr>
          <p:spPr bwMode="auto">
            <a:xfrm>
              <a:off x="3111" y="3042"/>
              <a:ext cx="477" cy="204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rgbClr val="9999FF"/>
              </a:solidFill>
              <a:round/>
              <a:headEnd/>
              <a:tailEnd/>
            </a:ln>
            <a:effectLst>
              <a:prstShdw prst="shdw18" dist="17961" dir="13500000">
                <a:srgbClr val="9999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cs typeface="+mn-cs"/>
              </a:endParaRPr>
            </a:p>
          </p:txBody>
        </p:sp>
        <p:sp>
          <p:nvSpPr>
            <p:cNvPr id="40" name="AutoShape 41"/>
            <p:cNvSpPr>
              <a:spLocks noChangeArrowheads="1"/>
            </p:cNvSpPr>
            <p:nvPr/>
          </p:nvSpPr>
          <p:spPr bwMode="auto">
            <a:xfrm>
              <a:off x="3111" y="2854"/>
              <a:ext cx="477" cy="205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rgbClr val="9999FF"/>
              </a:solidFill>
              <a:round/>
              <a:headEnd/>
              <a:tailEnd/>
            </a:ln>
            <a:effectLst>
              <a:prstShdw prst="shdw18" dist="17961" dir="13500000">
                <a:srgbClr val="9999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cs typeface="+mn-cs"/>
              </a:endParaRPr>
            </a:p>
          </p:txBody>
        </p:sp>
        <p:sp>
          <p:nvSpPr>
            <p:cNvPr id="41" name="AutoShape 42"/>
            <p:cNvSpPr>
              <a:spLocks noChangeArrowheads="1"/>
            </p:cNvSpPr>
            <p:nvPr/>
          </p:nvSpPr>
          <p:spPr bwMode="auto">
            <a:xfrm>
              <a:off x="3111" y="2672"/>
              <a:ext cx="477" cy="205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rgbClr val="9999FF"/>
              </a:solidFill>
              <a:round/>
              <a:headEnd/>
              <a:tailEnd/>
            </a:ln>
            <a:effectLst>
              <a:prstShdw prst="shdw18" dist="17961" dir="13500000">
                <a:srgbClr val="9999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cs typeface="+mn-cs"/>
              </a:endParaRPr>
            </a:p>
          </p:txBody>
        </p:sp>
        <p:sp>
          <p:nvSpPr>
            <p:cNvPr id="42" name="AutoShape 43"/>
            <p:cNvSpPr>
              <a:spLocks noChangeArrowheads="1"/>
            </p:cNvSpPr>
            <p:nvPr/>
          </p:nvSpPr>
          <p:spPr bwMode="auto">
            <a:xfrm>
              <a:off x="3111" y="2483"/>
              <a:ext cx="477" cy="205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rgbClr val="9999FF"/>
              </a:solidFill>
              <a:round/>
              <a:headEnd/>
              <a:tailEnd/>
            </a:ln>
            <a:effectLst>
              <a:prstShdw prst="shdw18" dist="17961" dir="13500000">
                <a:srgbClr val="9999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cs typeface="+mn-cs"/>
              </a:endParaRPr>
            </a:p>
          </p:txBody>
        </p:sp>
        <p:sp>
          <p:nvSpPr>
            <p:cNvPr id="43" name="AutoShape 44"/>
            <p:cNvSpPr>
              <a:spLocks noChangeArrowheads="1"/>
            </p:cNvSpPr>
            <p:nvPr/>
          </p:nvSpPr>
          <p:spPr bwMode="auto">
            <a:xfrm>
              <a:off x="3111" y="2294"/>
              <a:ext cx="477" cy="205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rgbClr val="9999FF"/>
              </a:solidFill>
              <a:round/>
              <a:headEnd/>
              <a:tailEnd/>
            </a:ln>
            <a:effectLst>
              <a:prstShdw prst="shdw18" dist="17961" dir="13500000">
                <a:srgbClr val="9999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cs typeface="+mn-cs"/>
              </a:endParaRPr>
            </a:p>
          </p:txBody>
        </p:sp>
        <p:sp>
          <p:nvSpPr>
            <p:cNvPr id="44" name="AutoShape 45"/>
            <p:cNvSpPr>
              <a:spLocks noChangeArrowheads="1"/>
            </p:cNvSpPr>
            <p:nvPr/>
          </p:nvSpPr>
          <p:spPr bwMode="auto">
            <a:xfrm>
              <a:off x="3111" y="2101"/>
              <a:ext cx="477" cy="203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rgbClr val="9999FF"/>
              </a:solidFill>
              <a:round/>
              <a:headEnd/>
              <a:tailEnd/>
            </a:ln>
            <a:effectLst>
              <a:prstShdw prst="shdw18" dist="17961" dir="13500000">
                <a:srgbClr val="9999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cs typeface="+mn-cs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3024" y="3545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3015" y="3680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 flipV="1">
              <a:off x="3003" y="1920"/>
              <a:ext cx="0" cy="17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V="1">
              <a:off x="2736" y="1920"/>
              <a:ext cx="0" cy="17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2640" y="3639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" name="Group 51"/>
            <p:cNvGrpSpPr>
              <a:grpSpLocks/>
            </p:cNvGrpSpPr>
            <p:nvPr/>
          </p:nvGrpSpPr>
          <p:grpSpPr bwMode="auto">
            <a:xfrm>
              <a:off x="1837" y="663"/>
              <a:ext cx="1824" cy="1039"/>
              <a:chOff x="2016" y="912"/>
              <a:chExt cx="1824" cy="1039"/>
            </a:xfrm>
          </p:grpSpPr>
          <p:sp>
            <p:nvSpPr>
              <p:cNvPr id="66" name="Freeform 52"/>
              <p:cNvSpPr>
                <a:spLocks/>
              </p:cNvSpPr>
              <p:nvPr/>
            </p:nvSpPr>
            <p:spPr bwMode="auto">
              <a:xfrm>
                <a:off x="2016" y="912"/>
                <a:ext cx="1824" cy="1039"/>
              </a:xfrm>
              <a:custGeom>
                <a:avLst/>
                <a:gdLst>
                  <a:gd name="T0" fmla="*/ 131428151 w 697"/>
                  <a:gd name="T1" fmla="*/ 199028686 h 401"/>
                  <a:gd name="T2" fmla="*/ 146279326 w 697"/>
                  <a:gd name="T3" fmla="*/ 137129261 h 401"/>
                  <a:gd name="T4" fmla="*/ 190838254 w 697"/>
                  <a:gd name="T5" fmla="*/ 100067122 h 401"/>
                  <a:gd name="T6" fmla="*/ 219727306 w 697"/>
                  <a:gd name="T7" fmla="*/ 74972414 h 401"/>
                  <a:gd name="T8" fmla="*/ 277511773 w 697"/>
                  <a:gd name="T9" fmla="*/ 62156765 h 401"/>
                  <a:gd name="T10" fmla="*/ 336409503 w 697"/>
                  <a:gd name="T11" fmla="*/ 74972414 h 401"/>
                  <a:gd name="T12" fmla="*/ 408383753 w 697"/>
                  <a:gd name="T13" fmla="*/ 74972414 h 401"/>
                  <a:gd name="T14" fmla="*/ 467642410 w 697"/>
                  <a:gd name="T15" fmla="*/ 38157219 h 401"/>
                  <a:gd name="T16" fmla="*/ 526913460 w 697"/>
                  <a:gd name="T17" fmla="*/ 25189633 h 401"/>
                  <a:gd name="T18" fmla="*/ 613875553 w 697"/>
                  <a:gd name="T19" fmla="*/ 25189633 h 401"/>
                  <a:gd name="T20" fmla="*/ 687350874 w 697"/>
                  <a:gd name="T21" fmla="*/ 62156765 h 401"/>
                  <a:gd name="T22" fmla="*/ 730446541 w 697"/>
                  <a:gd name="T23" fmla="*/ 49077909 h 401"/>
                  <a:gd name="T24" fmla="*/ 789063736 w 697"/>
                  <a:gd name="T25" fmla="*/ 12831076 h 401"/>
                  <a:gd name="T26" fmla="*/ 878189714 w 697"/>
                  <a:gd name="T27" fmla="*/ 0 h 401"/>
                  <a:gd name="T28" fmla="*/ 950284637 w 697"/>
                  <a:gd name="T29" fmla="*/ 12831076 h 401"/>
                  <a:gd name="T30" fmla="*/ 1009617991 w 697"/>
                  <a:gd name="T31" fmla="*/ 49077909 h 401"/>
                  <a:gd name="T32" fmla="*/ 1039337593 w 697"/>
                  <a:gd name="T33" fmla="*/ 124056666 h 401"/>
                  <a:gd name="T34" fmla="*/ 1111116306 w 697"/>
                  <a:gd name="T35" fmla="*/ 100067122 h 401"/>
                  <a:gd name="T36" fmla="*/ 1184880704 w 697"/>
                  <a:gd name="T37" fmla="*/ 100067122 h 401"/>
                  <a:gd name="T38" fmla="*/ 1242659142 w 697"/>
                  <a:gd name="T39" fmla="*/ 149950963 h 401"/>
                  <a:gd name="T40" fmla="*/ 1257480756 w 697"/>
                  <a:gd name="T41" fmla="*/ 199028686 h 401"/>
                  <a:gd name="T42" fmla="*/ 1257480756 w 697"/>
                  <a:gd name="T43" fmla="*/ 250301895 h 401"/>
                  <a:gd name="T44" fmla="*/ 1286375670 w 697"/>
                  <a:gd name="T45" fmla="*/ 299379411 h 401"/>
                  <a:gd name="T46" fmla="*/ 1286375670 w 697"/>
                  <a:gd name="T47" fmla="*/ 374358271 h 401"/>
                  <a:gd name="T48" fmla="*/ 1242659142 w 697"/>
                  <a:gd name="T49" fmla="*/ 425347919 h 401"/>
                  <a:gd name="T50" fmla="*/ 1199729786 w 697"/>
                  <a:gd name="T51" fmla="*/ 461593368 h 401"/>
                  <a:gd name="T52" fmla="*/ 1199729786 w 697"/>
                  <a:gd name="T53" fmla="*/ 512576383 h 401"/>
                  <a:gd name="T54" fmla="*/ 1170524023 w 697"/>
                  <a:gd name="T55" fmla="*/ 562390992 h 401"/>
                  <a:gd name="T56" fmla="*/ 1125978787 w 697"/>
                  <a:gd name="T57" fmla="*/ 574733708 h 401"/>
                  <a:gd name="T58" fmla="*/ 1066856462 w 697"/>
                  <a:gd name="T59" fmla="*/ 574733708 h 401"/>
                  <a:gd name="T60" fmla="*/ 1009617991 w 697"/>
                  <a:gd name="T61" fmla="*/ 549397247 h 401"/>
                  <a:gd name="T62" fmla="*/ 950284637 w 697"/>
                  <a:gd name="T63" fmla="*/ 598722340 h 401"/>
                  <a:gd name="T64" fmla="*/ 863323214 w 697"/>
                  <a:gd name="T65" fmla="*/ 611537989 h 401"/>
                  <a:gd name="T66" fmla="*/ 789063736 w 697"/>
                  <a:gd name="T67" fmla="*/ 598722340 h 401"/>
                  <a:gd name="T68" fmla="*/ 730446541 w 697"/>
                  <a:gd name="T69" fmla="*/ 549397247 h 401"/>
                  <a:gd name="T70" fmla="*/ 687350874 w 697"/>
                  <a:gd name="T71" fmla="*/ 611537989 h 401"/>
                  <a:gd name="T72" fmla="*/ 628744063 w 697"/>
                  <a:gd name="T73" fmla="*/ 636631681 h 401"/>
                  <a:gd name="T74" fmla="*/ 541780295 w 697"/>
                  <a:gd name="T75" fmla="*/ 624375527 h 401"/>
                  <a:gd name="T76" fmla="*/ 482371909 w 697"/>
                  <a:gd name="T77" fmla="*/ 574733708 h 401"/>
                  <a:gd name="T78" fmla="*/ 423245229 w 697"/>
                  <a:gd name="T79" fmla="*/ 587554663 h 401"/>
                  <a:gd name="T80" fmla="*/ 366081456 w 697"/>
                  <a:gd name="T81" fmla="*/ 598722340 h 401"/>
                  <a:gd name="T82" fmla="*/ 306690906 w 697"/>
                  <a:gd name="T83" fmla="*/ 598722340 h 401"/>
                  <a:gd name="T84" fmla="*/ 248105700 w 697"/>
                  <a:gd name="T85" fmla="*/ 587554663 h 401"/>
                  <a:gd name="T86" fmla="*/ 219727306 w 697"/>
                  <a:gd name="T87" fmla="*/ 549397247 h 401"/>
                  <a:gd name="T88" fmla="*/ 190838254 w 697"/>
                  <a:gd name="T89" fmla="*/ 500207136 h 401"/>
                  <a:gd name="T90" fmla="*/ 161148841 w 697"/>
                  <a:gd name="T91" fmla="*/ 461593368 h 401"/>
                  <a:gd name="T92" fmla="*/ 101824783 w 697"/>
                  <a:gd name="T93" fmla="*/ 461593368 h 401"/>
                  <a:gd name="T94" fmla="*/ 59408240 w 697"/>
                  <a:gd name="T95" fmla="*/ 449220805 h 401"/>
                  <a:gd name="T96" fmla="*/ 14868589 w 697"/>
                  <a:gd name="T97" fmla="*/ 412509386 h 401"/>
                  <a:gd name="T98" fmla="*/ 0 w 697"/>
                  <a:gd name="T99" fmla="*/ 361526703 h 401"/>
                  <a:gd name="T100" fmla="*/ 14868589 w 697"/>
                  <a:gd name="T101" fmla="*/ 299379411 h 401"/>
                  <a:gd name="T102" fmla="*/ 44587505 w 697"/>
                  <a:gd name="T103" fmla="*/ 263027833 h 401"/>
                  <a:gd name="T104" fmla="*/ 86964375 w 697"/>
                  <a:gd name="T105" fmla="*/ 237196052 h 40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697"/>
                  <a:gd name="T160" fmla="*/ 0 h 401"/>
                  <a:gd name="T161" fmla="*/ 697 w 697"/>
                  <a:gd name="T162" fmla="*/ 401 h 401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697" h="401">
                    <a:moveTo>
                      <a:pt x="71" y="141"/>
                    </a:moveTo>
                    <a:lnTo>
                      <a:pt x="71" y="141"/>
                    </a:lnTo>
                    <a:lnTo>
                      <a:pt x="71" y="133"/>
                    </a:lnTo>
                    <a:lnTo>
                      <a:pt x="71" y="125"/>
                    </a:lnTo>
                    <a:lnTo>
                      <a:pt x="71" y="110"/>
                    </a:lnTo>
                    <a:lnTo>
                      <a:pt x="71" y="102"/>
                    </a:lnTo>
                    <a:lnTo>
                      <a:pt x="79" y="94"/>
                    </a:lnTo>
                    <a:lnTo>
                      <a:pt x="79" y="86"/>
                    </a:lnTo>
                    <a:lnTo>
                      <a:pt x="87" y="78"/>
                    </a:lnTo>
                    <a:lnTo>
                      <a:pt x="87" y="71"/>
                    </a:lnTo>
                    <a:lnTo>
                      <a:pt x="95" y="71"/>
                    </a:lnTo>
                    <a:lnTo>
                      <a:pt x="103" y="63"/>
                    </a:lnTo>
                    <a:lnTo>
                      <a:pt x="103" y="55"/>
                    </a:lnTo>
                    <a:lnTo>
                      <a:pt x="111" y="55"/>
                    </a:lnTo>
                    <a:lnTo>
                      <a:pt x="119" y="55"/>
                    </a:lnTo>
                    <a:lnTo>
                      <a:pt x="119" y="47"/>
                    </a:lnTo>
                    <a:lnTo>
                      <a:pt x="127" y="47"/>
                    </a:lnTo>
                    <a:lnTo>
                      <a:pt x="134" y="47"/>
                    </a:lnTo>
                    <a:lnTo>
                      <a:pt x="142" y="39"/>
                    </a:lnTo>
                    <a:lnTo>
                      <a:pt x="150" y="39"/>
                    </a:lnTo>
                    <a:lnTo>
                      <a:pt x="158" y="39"/>
                    </a:lnTo>
                    <a:lnTo>
                      <a:pt x="166" y="39"/>
                    </a:lnTo>
                    <a:lnTo>
                      <a:pt x="174" y="47"/>
                    </a:lnTo>
                    <a:lnTo>
                      <a:pt x="182" y="47"/>
                    </a:lnTo>
                    <a:lnTo>
                      <a:pt x="198" y="55"/>
                    </a:lnTo>
                    <a:lnTo>
                      <a:pt x="206" y="55"/>
                    </a:lnTo>
                    <a:lnTo>
                      <a:pt x="214" y="63"/>
                    </a:lnTo>
                    <a:lnTo>
                      <a:pt x="221" y="47"/>
                    </a:lnTo>
                    <a:lnTo>
                      <a:pt x="229" y="39"/>
                    </a:lnTo>
                    <a:lnTo>
                      <a:pt x="237" y="39"/>
                    </a:lnTo>
                    <a:lnTo>
                      <a:pt x="245" y="31"/>
                    </a:lnTo>
                    <a:lnTo>
                      <a:pt x="253" y="24"/>
                    </a:lnTo>
                    <a:lnTo>
                      <a:pt x="261" y="24"/>
                    </a:lnTo>
                    <a:lnTo>
                      <a:pt x="269" y="16"/>
                    </a:lnTo>
                    <a:lnTo>
                      <a:pt x="277" y="16"/>
                    </a:lnTo>
                    <a:lnTo>
                      <a:pt x="285" y="16"/>
                    </a:lnTo>
                    <a:lnTo>
                      <a:pt x="301" y="16"/>
                    </a:lnTo>
                    <a:lnTo>
                      <a:pt x="308" y="16"/>
                    </a:lnTo>
                    <a:lnTo>
                      <a:pt x="324" y="16"/>
                    </a:lnTo>
                    <a:lnTo>
                      <a:pt x="332" y="16"/>
                    </a:lnTo>
                    <a:lnTo>
                      <a:pt x="340" y="24"/>
                    </a:lnTo>
                    <a:lnTo>
                      <a:pt x="356" y="24"/>
                    </a:lnTo>
                    <a:lnTo>
                      <a:pt x="364" y="31"/>
                    </a:lnTo>
                    <a:lnTo>
                      <a:pt x="372" y="39"/>
                    </a:lnTo>
                    <a:lnTo>
                      <a:pt x="380" y="47"/>
                    </a:lnTo>
                    <a:lnTo>
                      <a:pt x="388" y="47"/>
                    </a:lnTo>
                    <a:lnTo>
                      <a:pt x="388" y="39"/>
                    </a:lnTo>
                    <a:lnTo>
                      <a:pt x="395" y="31"/>
                    </a:lnTo>
                    <a:lnTo>
                      <a:pt x="403" y="24"/>
                    </a:lnTo>
                    <a:lnTo>
                      <a:pt x="411" y="16"/>
                    </a:lnTo>
                    <a:lnTo>
                      <a:pt x="419" y="16"/>
                    </a:lnTo>
                    <a:lnTo>
                      <a:pt x="427" y="8"/>
                    </a:lnTo>
                    <a:lnTo>
                      <a:pt x="443" y="8"/>
                    </a:lnTo>
                    <a:lnTo>
                      <a:pt x="451" y="0"/>
                    </a:lnTo>
                    <a:lnTo>
                      <a:pt x="459" y="0"/>
                    </a:lnTo>
                    <a:lnTo>
                      <a:pt x="475" y="0"/>
                    </a:lnTo>
                    <a:lnTo>
                      <a:pt x="482" y="0"/>
                    </a:lnTo>
                    <a:lnTo>
                      <a:pt x="498" y="0"/>
                    </a:lnTo>
                    <a:lnTo>
                      <a:pt x="506" y="8"/>
                    </a:lnTo>
                    <a:lnTo>
                      <a:pt x="514" y="8"/>
                    </a:lnTo>
                    <a:lnTo>
                      <a:pt x="522" y="16"/>
                    </a:lnTo>
                    <a:lnTo>
                      <a:pt x="538" y="24"/>
                    </a:lnTo>
                    <a:lnTo>
                      <a:pt x="538" y="31"/>
                    </a:lnTo>
                    <a:lnTo>
                      <a:pt x="546" y="31"/>
                    </a:lnTo>
                    <a:lnTo>
                      <a:pt x="554" y="39"/>
                    </a:lnTo>
                    <a:lnTo>
                      <a:pt x="554" y="47"/>
                    </a:lnTo>
                    <a:lnTo>
                      <a:pt x="562" y="63"/>
                    </a:lnTo>
                    <a:lnTo>
                      <a:pt x="562" y="78"/>
                    </a:lnTo>
                    <a:lnTo>
                      <a:pt x="569" y="71"/>
                    </a:lnTo>
                    <a:lnTo>
                      <a:pt x="577" y="71"/>
                    </a:lnTo>
                    <a:lnTo>
                      <a:pt x="585" y="63"/>
                    </a:lnTo>
                    <a:lnTo>
                      <a:pt x="601" y="63"/>
                    </a:lnTo>
                    <a:lnTo>
                      <a:pt x="617" y="55"/>
                    </a:lnTo>
                    <a:lnTo>
                      <a:pt x="625" y="63"/>
                    </a:lnTo>
                    <a:lnTo>
                      <a:pt x="633" y="63"/>
                    </a:lnTo>
                    <a:lnTo>
                      <a:pt x="641" y="63"/>
                    </a:lnTo>
                    <a:lnTo>
                      <a:pt x="656" y="71"/>
                    </a:lnTo>
                    <a:lnTo>
                      <a:pt x="656" y="78"/>
                    </a:lnTo>
                    <a:lnTo>
                      <a:pt x="664" y="86"/>
                    </a:lnTo>
                    <a:lnTo>
                      <a:pt x="672" y="94"/>
                    </a:lnTo>
                    <a:lnTo>
                      <a:pt x="672" y="102"/>
                    </a:lnTo>
                    <a:lnTo>
                      <a:pt x="672" y="110"/>
                    </a:lnTo>
                    <a:lnTo>
                      <a:pt x="680" y="118"/>
                    </a:lnTo>
                    <a:lnTo>
                      <a:pt x="680" y="125"/>
                    </a:lnTo>
                    <a:lnTo>
                      <a:pt x="680" y="133"/>
                    </a:lnTo>
                    <a:lnTo>
                      <a:pt x="672" y="141"/>
                    </a:lnTo>
                    <a:lnTo>
                      <a:pt x="672" y="149"/>
                    </a:lnTo>
                    <a:lnTo>
                      <a:pt x="680" y="157"/>
                    </a:lnTo>
                    <a:lnTo>
                      <a:pt x="688" y="165"/>
                    </a:lnTo>
                    <a:lnTo>
                      <a:pt x="688" y="173"/>
                    </a:lnTo>
                    <a:lnTo>
                      <a:pt x="696" y="180"/>
                    </a:lnTo>
                    <a:lnTo>
                      <a:pt x="696" y="188"/>
                    </a:lnTo>
                    <a:lnTo>
                      <a:pt x="696" y="204"/>
                    </a:lnTo>
                    <a:lnTo>
                      <a:pt x="696" y="212"/>
                    </a:lnTo>
                    <a:lnTo>
                      <a:pt x="696" y="220"/>
                    </a:lnTo>
                    <a:lnTo>
                      <a:pt x="696" y="235"/>
                    </a:lnTo>
                    <a:lnTo>
                      <a:pt x="688" y="243"/>
                    </a:lnTo>
                    <a:lnTo>
                      <a:pt x="688" y="251"/>
                    </a:lnTo>
                    <a:lnTo>
                      <a:pt x="680" y="259"/>
                    </a:lnTo>
                    <a:lnTo>
                      <a:pt x="672" y="267"/>
                    </a:lnTo>
                    <a:lnTo>
                      <a:pt x="664" y="275"/>
                    </a:lnTo>
                    <a:lnTo>
                      <a:pt x="656" y="275"/>
                    </a:lnTo>
                    <a:lnTo>
                      <a:pt x="641" y="282"/>
                    </a:lnTo>
                    <a:lnTo>
                      <a:pt x="649" y="290"/>
                    </a:lnTo>
                    <a:lnTo>
                      <a:pt x="649" y="298"/>
                    </a:lnTo>
                    <a:lnTo>
                      <a:pt x="649" y="306"/>
                    </a:lnTo>
                    <a:lnTo>
                      <a:pt x="649" y="314"/>
                    </a:lnTo>
                    <a:lnTo>
                      <a:pt x="649" y="322"/>
                    </a:lnTo>
                    <a:lnTo>
                      <a:pt x="649" y="329"/>
                    </a:lnTo>
                    <a:lnTo>
                      <a:pt x="641" y="337"/>
                    </a:lnTo>
                    <a:lnTo>
                      <a:pt x="641" y="345"/>
                    </a:lnTo>
                    <a:lnTo>
                      <a:pt x="633" y="353"/>
                    </a:lnTo>
                    <a:lnTo>
                      <a:pt x="625" y="353"/>
                    </a:lnTo>
                    <a:lnTo>
                      <a:pt x="625" y="361"/>
                    </a:lnTo>
                    <a:lnTo>
                      <a:pt x="617" y="361"/>
                    </a:lnTo>
                    <a:lnTo>
                      <a:pt x="609" y="361"/>
                    </a:lnTo>
                    <a:lnTo>
                      <a:pt x="601" y="369"/>
                    </a:lnTo>
                    <a:lnTo>
                      <a:pt x="593" y="369"/>
                    </a:lnTo>
                    <a:lnTo>
                      <a:pt x="585" y="369"/>
                    </a:lnTo>
                    <a:lnTo>
                      <a:pt x="577" y="361"/>
                    </a:lnTo>
                    <a:lnTo>
                      <a:pt x="569" y="361"/>
                    </a:lnTo>
                    <a:lnTo>
                      <a:pt x="562" y="361"/>
                    </a:lnTo>
                    <a:lnTo>
                      <a:pt x="554" y="353"/>
                    </a:lnTo>
                    <a:lnTo>
                      <a:pt x="546" y="345"/>
                    </a:lnTo>
                    <a:lnTo>
                      <a:pt x="538" y="353"/>
                    </a:lnTo>
                    <a:lnTo>
                      <a:pt x="530" y="361"/>
                    </a:lnTo>
                    <a:lnTo>
                      <a:pt x="522" y="369"/>
                    </a:lnTo>
                    <a:lnTo>
                      <a:pt x="514" y="376"/>
                    </a:lnTo>
                    <a:lnTo>
                      <a:pt x="506" y="376"/>
                    </a:lnTo>
                    <a:lnTo>
                      <a:pt x="490" y="384"/>
                    </a:lnTo>
                    <a:lnTo>
                      <a:pt x="482" y="384"/>
                    </a:lnTo>
                    <a:lnTo>
                      <a:pt x="467" y="384"/>
                    </a:lnTo>
                    <a:lnTo>
                      <a:pt x="459" y="384"/>
                    </a:lnTo>
                    <a:lnTo>
                      <a:pt x="451" y="384"/>
                    </a:lnTo>
                    <a:lnTo>
                      <a:pt x="435" y="376"/>
                    </a:lnTo>
                    <a:lnTo>
                      <a:pt x="427" y="376"/>
                    </a:lnTo>
                    <a:lnTo>
                      <a:pt x="419" y="369"/>
                    </a:lnTo>
                    <a:lnTo>
                      <a:pt x="411" y="361"/>
                    </a:lnTo>
                    <a:lnTo>
                      <a:pt x="403" y="353"/>
                    </a:lnTo>
                    <a:lnTo>
                      <a:pt x="395" y="345"/>
                    </a:lnTo>
                    <a:lnTo>
                      <a:pt x="395" y="361"/>
                    </a:lnTo>
                    <a:lnTo>
                      <a:pt x="388" y="369"/>
                    </a:lnTo>
                    <a:lnTo>
                      <a:pt x="380" y="376"/>
                    </a:lnTo>
                    <a:lnTo>
                      <a:pt x="372" y="384"/>
                    </a:lnTo>
                    <a:lnTo>
                      <a:pt x="364" y="392"/>
                    </a:lnTo>
                    <a:lnTo>
                      <a:pt x="356" y="400"/>
                    </a:lnTo>
                    <a:lnTo>
                      <a:pt x="348" y="400"/>
                    </a:lnTo>
                    <a:lnTo>
                      <a:pt x="340" y="400"/>
                    </a:lnTo>
                    <a:lnTo>
                      <a:pt x="324" y="400"/>
                    </a:lnTo>
                    <a:lnTo>
                      <a:pt x="308" y="400"/>
                    </a:lnTo>
                    <a:lnTo>
                      <a:pt x="301" y="400"/>
                    </a:lnTo>
                    <a:lnTo>
                      <a:pt x="293" y="392"/>
                    </a:lnTo>
                    <a:lnTo>
                      <a:pt x="277" y="384"/>
                    </a:lnTo>
                    <a:lnTo>
                      <a:pt x="269" y="376"/>
                    </a:lnTo>
                    <a:lnTo>
                      <a:pt x="261" y="369"/>
                    </a:lnTo>
                    <a:lnTo>
                      <a:pt x="261" y="361"/>
                    </a:lnTo>
                    <a:lnTo>
                      <a:pt x="253" y="345"/>
                    </a:lnTo>
                    <a:lnTo>
                      <a:pt x="245" y="353"/>
                    </a:lnTo>
                    <a:lnTo>
                      <a:pt x="245" y="361"/>
                    </a:lnTo>
                    <a:lnTo>
                      <a:pt x="229" y="369"/>
                    </a:lnTo>
                    <a:lnTo>
                      <a:pt x="221" y="376"/>
                    </a:lnTo>
                    <a:lnTo>
                      <a:pt x="214" y="376"/>
                    </a:lnTo>
                    <a:lnTo>
                      <a:pt x="206" y="376"/>
                    </a:lnTo>
                    <a:lnTo>
                      <a:pt x="198" y="376"/>
                    </a:lnTo>
                    <a:lnTo>
                      <a:pt x="190" y="384"/>
                    </a:lnTo>
                    <a:lnTo>
                      <a:pt x="182" y="384"/>
                    </a:lnTo>
                    <a:lnTo>
                      <a:pt x="174" y="384"/>
                    </a:lnTo>
                    <a:lnTo>
                      <a:pt x="166" y="376"/>
                    </a:lnTo>
                    <a:lnTo>
                      <a:pt x="158" y="376"/>
                    </a:lnTo>
                    <a:lnTo>
                      <a:pt x="150" y="376"/>
                    </a:lnTo>
                    <a:lnTo>
                      <a:pt x="142" y="369"/>
                    </a:lnTo>
                    <a:lnTo>
                      <a:pt x="134" y="369"/>
                    </a:lnTo>
                    <a:lnTo>
                      <a:pt x="134" y="361"/>
                    </a:lnTo>
                    <a:lnTo>
                      <a:pt x="127" y="361"/>
                    </a:lnTo>
                    <a:lnTo>
                      <a:pt x="119" y="353"/>
                    </a:lnTo>
                    <a:lnTo>
                      <a:pt x="119" y="345"/>
                    </a:lnTo>
                    <a:lnTo>
                      <a:pt x="111" y="345"/>
                    </a:lnTo>
                    <a:lnTo>
                      <a:pt x="103" y="329"/>
                    </a:lnTo>
                    <a:lnTo>
                      <a:pt x="103" y="322"/>
                    </a:lnTo>
                    <a:lnTo>
                      <a:pt x="103" y="314"/>
                    </a:lnTo>
                    <a:lnTo>
                      <a:pt x="103" y="306"/>
                    </a:lnTo>
                    <a:lnTo>
                      <a:pt x="103" y="290"/>
                    </a:lnTo>
                    <a:lnTo>
                      <a:pt x="95" y="290"/>
                    </a:lnTo>
                    <a:lnTo>
                      <a:pt x="87" y="290"/>
                    </a:lnTo>
                    <a:lnTo>
                      <a:pt x="79" y="298"/>
                    </a:lnTo>
                    <a:lnTo>
                      <a:pt x="71" y="298"/>
                    </a:lnTo>
                    <a:lnTo>
                      <a:pt x="63" y="290"/>
                    </a:lnTo>
                    <a:lnTo>
                      <a:pt x="55" y="290"/>
                    </a:lnTo>
                    <a:lnTo>
                      <a:pt x="47" y="290"/>
                    </a:lnTo>
                    <a:lnTo>
                      <a:pt x="40" y="290"/>
                    </a:lnTo>
                    <a:lnTo>
                      <a:pt x="40" y="282"/>
                    </a:lnTo>
                    <a:lnTo>
                      <a:pt x="32" y="282"/>
                    </a:lnTo>
                    <a:lnTo>
                      <a:pt x="24" y="275"/>
                    </a:lnTo>
                    <a:lnTo>
                      <a:pt x="16" y="267"/>
                    </a:lnTo>
                    <a:lnTo>
                      <a:pt x="16" y="259"/>
                    </a:lnTo>
                    <a:lnTo>
                      <a:pt x="8" y="259"/>
                    </a:lnTo>
                    <a:lnTo>
                      <a:pt x="8" y="251"/>
                    </a:lnTo>
                    <a:lnTo>
                      <a:pt x="0" y="243"/>
                    </a:lnTo>
                    <a:lnTo>
                      <a:pt x="0" y="235"/>
                    </a:lnTo>
                    <a:lnTo>
                      <a:pt x="0" y="227"/>
                    </a:lnTo>
                    <a:lnTo>
                      <a:pt x="0" y="220"/>
                    </a:lnTo>
                    <a:lnTo>
                      <a:pt x="0" y="212"/>
                    </a:lnTo>
                    <a:lnTo>
                      <a:pt x="0" y="204"/>
                    </a:lnTo>
                    <a:lnTo>
                      <a:pt x="8" y="188"/>
                    </a:lnTo>
                    <a:lnTo>
                      <a:pt x="8" y="180"/>
                    </a:lnTo>
                    <a:lnTo>
                      <a:pt x="16" y="180"/>
                    </a:lnTo>
                    <a:lnTo>
                      <a:pt x="16" y="173"/>
                    </a:lnTo>
                    <a:lnTo>
                      <a:pt x="24" y="165"/>
                    </a:lnTo>
                    <a:lnTo>
                      <a:pt x="32" y="157"/>
                    </a:lnTo>
                    <a:lnTo>
                      <a:pt x="40" y="157"/>
                    </a:lnTo>
                    <a:lnTo>
                      <a:pt x="40" y="149"/>
                    </a:lnTo>
                    <a:lnTo>
                      <a:pt x="47" y="149"/>
                    </a:lnTo>
                    <a:lnTo>
                      <a:pt x="55" y="141"/>
                    </a:lnTo>
                    <a:lnTo>
                      <a:pt x="63" y="141"/>
                    </a:lnTo>
                    <a:lnTo>
                      <a:pt x="71" y="141"/>
                    </a:lnTo>
                  </a:path>
                </a:pathLst>
              </a:custGeom>
              <a:gradFill rotWithShape="0">
                <a:gsLst>
                  <a:gs pos="0">
                    <a:srgbClr val="E3F3FB"/>
                  </a:gs>
                  <a:gs pos="100000">
                    <a:srgbClr val="75C2ED"/>
                  </a:gs>
                </a:gsLst>
                <a:path path="rect">
                  <a:fillToRect l="50000" t="50000" r="50000" b="50000"/>
                </a:path>
              </a:gradFill>
              <a:ln w="9525" cap="rnd">
                <a:noFill/>
                <a:round/>
                <a:headEnd/>
                <a:tailEnd/>
              </a:ln>
            </p:spPr>
            <p:txBody>
              <a:bodyPr lIns="31316" tIns="15658" rIns="31316" bIns="15658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Text Box 53"/>
              <p:cNvSpPr txBox="1">
                <a:spLocks noChangeArrowheads="1"/>
              </p:cNvSpPr>
              <p:nvPr/>
            </p:nvSpPr>
            <p:spPr bwMode="auto">
              <a:xfrm>
                <a:off x="2208" y="1248"/>
                <a:ext cx="1392" cy="39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31316" tIns="15658" rIns="31316" bIns="15658">
                <a:spAutoFit/>
              </a:bodyPr>
              <a:lstStyle/>
              <a:p>
                <a:pPr algn="ctr" defTabSz="863600" eaLnBrk="0" hangingPunct="0"/>
                <a:r>
                  <a:rPr lang="en-US" b="1">
                    <a:solidFill>
                      <a:srgbClr val="0000CC"/>
                    </a:solidFill>
                  </a:rPr>
                  <a:t>e-Government</a:t>
                </a:r>
              </a:p>
              <a:p>
                <a:pPr algn="ctr" defTabSz="863600" eaLnBrk="0" hangingPunct="0"/>
                <a:r>
                  <a:rPr lang="en-US" b="1">
                    <a:solidFill>
                      <a:srgbClr val="0000CC"/>
                    </a:solidFill>
                  </a:rPr>
                  <a:t>PemKo </a:t>
                </a:r>
              </a:p>
            </p:txBody>
          </p:sp>
        </p:grpSp>
        <p:pic>
          <p:nvPicPr>
            <p:cNvPr id="51" name="Picture 54" descr="MS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14" y="1640"/>
              <a:ext cx="18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" name="Picture 55" descr="MS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88" y="1632"/>
              <a:ext cx="18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Picture 56" descr="MS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08" y="1112"/>
              <a:ext cx="18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Text Box 57"/>
            <p:cNvSpPr txBox="1">
              <a:spLocks noChangeArrowheads="1"/>
            </p:cNvSpPr>
            <p:nvPr/>
          </p:nvSpPr>
          <p:spPr bwMode="auto">
            <a:xfrm>
              <a:off x="3026" y="1871"/>
              <a:ext cx="982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2"/>
                  </a:solidFill>
                  <a:latin typeface="Verdana" pitchFamily="34" charset="0"/>
                </a:rPr>
                <a:t>INTRANET</a:t>
              </a: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3292" y="642"/>
              <a:ext cx="748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latin typeface="Verdana" pitchFamily="34" charset="0"/>
                </a:rPr>
                <a:t>e-Election</a:t>
              </a:r>
            </a:p>
          </p:txBody>
        </p:sp>
        <p:pic>
          <p:nvPicPr>
            <p:cNvPr id="56" name="Picture 59" descr="MS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48" y="576"/>
              <a:ext cx="18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Picture 60" descr="MS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4" y="1392"/>
              <a:ext cx="18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Text Box 61"/>
            <p:cNvSpPr txBox="1">
              <a:spLocks noChangeArrowheads="1"/>
            </p:cNvSpPr>
            <p:nvPr/>
          </p:nvSpPr>
          <p:spPr bwMode="auto">
            <a:xfrm>
              <a:off x="1276" y="1505"/>
              <a:ext cx="796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latin typeface="Verdana" pitchFamily="34" charset="0"/>
                </a:rPr>
                <a:t>e-Learning</a:t>
              </a:r>
            </a:p>
          </p:txBody>
        </p:sp>
        <p:pic>
          <p:nvPicPr>
            <p:cNvPr id="59" name="Picture 62" descr="MS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92" y="624"/>
              <a:ext cx="18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 Box 63"/>
            <p:cNvSpPr txBox="1">
              <a:spLocks noChangeArrowheads="1"/>
            </p:cNvSpPr>
            <p:nvPr/>
          </p:nvSpPr>
          <p:spPr bwMode="auto">
            <a:xfrm>
              <a:off x="1458" y="689"/>
              <a:ext cx="591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latin typeface="Verdana" pitchFamily="34" charset="0"/>
                </a:rPr>
                <a:t>e-Sport</a:t>
              </a:r>
            </a:p>
          </p:txBody>
        </p:sp>
        <p:sp>
          <p:nvSpPr>
            <p:cNvPr id="61" name="Text Box 64"/>
            <p:cNvSpPr txBox="1">
              <a:spLocks noChangeArrowheads="1"/>
            </p:cNvSpPr>
            <p:nvPr/>
          </p:nvSpPr>
          <p:spPr bwMode="auto">
            <a:xfrm>
              <a:off x="3651" y="1025"/>
              <a:ext cx="694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latin typeface="Verdana" pitchFamily="34" charset="0"/>
                </a:rPr>
                <a:t>e-Library</a:t>
              </a:r>
            </a:p>
          </p:txBody>
        </p:sp>
        <p:pic>
          <p:nvPicPr>
            <p:cNvPr id="62" name="Picture 65" descr="MS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07" y="960"/>
              <a:ext cx="18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Text Box 66"/>
            <p:cNvSpPr txBox="1">
              <a:spLocks noChangeArrowheads="1"/>
            </p:cNvSpPr>
            <p:nvPr/>
          </p:nvSpPr>
          <p:spPr bwMode="auto">
            <a:xfrm>
              <a:off x="3532" y="1457"/>
              <a:ext cx="772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latin typeface="Verdana" pitchFamily="34" charset="0"/>
                </a:rPr>
                <a:t>e-Services</a:t>
              </a:r>
            </a:p>
          </p:txBody>
        </p:sp>
        <p:pic>
          <p:nvPicPr>
            <p:cNvPr id="64" name="Picture 67" descr="MS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88" y="1392"/>
              <a:ext cx="18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" name="Rectangle 68"/>
            <p:cNvSpPr>
              <a:spLocks noChangeArrowheads="1"/>
            </p:cNvSpPr>
            <p:nvPr/>
          </p:nvSpPr>
          <p:spPr bwMode="auto">
            <a:xfrm>
              <a:off x="0" y="2077"/>
              <a:ext cx="2160" cy="1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75000"/>
                </a:lnSpc>
                <a:spcBef>
                  <a:spcPct val="45000"/>
                </a:spcBef>
                <a:buFont typeface="Lucida Sans Unicode" pitchFamily="34" charset="0"/>
                <a:buNone/>
              </a:pPr>
              <a:r>
                <a:rPr lang="en-US" sz="1200" dirty="0">
                  <a:solidFill>
                    <a:srgbClr val="C00000"/>
                  </a:solidFill>
                  <a:latin typeface="Lucida Sans Unicode" pitchFamily="34" charset="0"/>
                </a:rPr>
                <a:t>Unit </a:t>
              </a:r>
              <a:r>
                <a:rPr lang="en-US" sz="1200" dirty="0" err="1">
                  <a:solidFill>
                    <a:srgbClr val="C00000"/>
                  </a:solidFill>
                  <a:latin typeface="Lucida Sans Unicode" pitchFamily="34" charset="0"/>
                </a:rPr>
                <a:t>Pelayanan</a:t>
              </a:r>
              <a:r>
                <a:rPr lang="en-US" sz="1200" dirty="0">
                  <a:solidFill>
                    <a:srgbClr val="C00000"/>
                  </a:solidFill>
                  <a:latin typeface="Lucida Sans Unicode" pitchFamily="34" charset="0"/>
                </a:rPr>
                <a:t> </a:t>
              </a:r>
              <a:r>
                <a:rPr lang="en-US" sz="1200" dirty="0" err="1">
                  <a:solidFill>
                    <a:srgbClr val="C00000"/>
                  </a:solidFill>
                  <a:latin typeface="Lucida Sans Unicode" pitchFamily="34" charset="0"/>
                </a:rPr>
                <a:t>Masyarakat</a:t>
              </a:r>
              <a:r>
                <a:rPr lang="en-US" sz="1200" dirty="0">
                  <a:solidFill>
                    <a:srgbClr val="C00000"/>
                  </a:solidFill>
                  <a:latin typeface="Lucida Sans Unicode" pitchFamily="34" charset="0"/>
                </a:rPr>
                <a:t> </a:t>
              </a:r>
              <a:r>
                <a:rPr lang="en-US" sz="1200" dirty="0" err="1">
                  <a:solidFill>
                    <a:srgbClr val="C00000"/>
                  </a:solidFill>
                  <a:latin typeface="Lucida Sans Unicode" pitchFamily="34" charset="0"/>
                </a:rPr>
                <a:t>Terpadu</a:t>
              </a:r>
              <a:endParaRPr lang="en-US" sz="1200" dirty="0">
                <a:solidFill>
                  <a:srgbClr val="C00000"/>
                </a:solidFill>
                <a:latin typeface="Lucida Sans Unicode" pitchFamily="34" charset="0"/>
              </a:endParaRPr>
            </a:p>
            <a:p>
              <a:pPr algn="r">
                <a:lnSpc>
                  <a:spcPct val="75000"/>
                </a:lnSpc>
                <a:spcBef>
                  <a:spcPct val="45000"/>
                </a:spcBef>
                <a:buFont typeface="Lucida Sans Unicode" pitchFamily="34" charset="0"/>
                <a:buNone/>
              </a:pP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Sistem</a:t>
              </a:r>
              <a:r>
                <a:rPr lang="en-US" sz="1000" dirty="0">
                  <a:solidFill>
                    <a:srgbClr val="C00000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Informasi</a:t>
              </a:r>
              <a:r>
                <a:rPr lang="en-US" sz="1000" dirty="0">
                  <a:solidFill>
                    <a:srgbClr val="C00000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Potensi</a:t>
              </a:r>
              <a:r>
                <a:rPr lang="en-US" sz="1000" dirty="0">
                  <a:solidFill>
                    <a:srgbClr val="C00000"/>
                  </a:solidFill>
                  <a:latin typeface="Lucida Sans Unicode" pitchFamily="34" charset="0"/>
                </a:rPr>
                <a:t> Daerah</a:t>
              </a:r>
            </a:p>
            <a:p>
              <a:pPr algn="r">
                <a:lnSpc>
                  <a:spcPct val="75000"/>
                </a:lnSpc>
                <a:spcBef>
                  <a:spcPct val="45000"/>
                </a:spcBef>
                <a:buFont typeface="Lucida Sans Unicode" pitchFamily="34" charset="0"/>
                <a:buNone/>
              </a:pP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Sistem</a:t>
              </a:r>
              <a:r>
                <a:rPr lang="en-US" sz="1000" dirty="0">
                  <a:solidFill>
                    <a:srgbClr val="C00000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Informasi</a:t>
              </a:r>
              <a:r>
                <a:rPr lang="en-US" sz="1000" dirty="0">
                  <a:solidFill>
                    <a:srgbClr val="C00000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Investasi</a:t>
              </a:r>
              <a:endParaRPr lang="en-US" sz="1000" dirty="0">
                <a:solidFill>
                  <a:srgbClr val="C00000"/>
                </a:solidFill>
                <a:latin typeface="Lucida Sans Unicode" pitchFamily="34" charset="0"/>
              </a:endParaRPr>
            </a:p>
            <a:p>
              <a:pPr algn="r">
                <a:lnSpc>
                  <a:spcPct val="75000"/>
                </a:lnSpc>
                <a:spcBef>
                  <a:spcPct val="45000"/>
                </a:spcBef>
                <a:buFont typeface="Lucida Sans Unicode" pitchFamily="34" charset="0"/>
                <a:buNone/>
              </a:pP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Sistem</a:t>
              </a:r>
              <a:r>
                <a:rPr lang="en-US" sz="1000" dirty="0">
                  <a:solidFill>
                    <a:srgbClr val="C00000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Informasi</a:t>
              </a:r>
              <a:r>
                <a:rPr lang="en-US" sz="1000" dirty="0">
                  <a:solidFill>
                    <a:srgbClr val="C00000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Profil</a:t>
              </a:r>
              <a:r>
                <a:rPr lang="en-US" sz="1000" dirty="0">
                  <a:solidFill>
                    <a:srgbClr val="C00000"/>
                  </a:solidFill>
                  <a:latin typeface="Lucida Sans Unicode" pitchFamily="34" charset="0"/>
                </a:rPr>
                <a:t> &amp; </a:t>
              </a: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Prospek</a:t>
              </a:r>
              <a:r>
                <a:rPr lang="en-US" sz="1000" dirty="0">
                  <a:solidFill>
                    <a:srgbClr val="C00000"/>
                  </a:solidFill>
                  <a:latin typeface="Lucida Sans Unicode" pitchFamily="34" charset="0"/>
                </a:rPr>
                <a:t> Kota</a:t>
              </a:r>
            </a:p>
            <a:p>
              <a:pPr algn="r">
                <a:lnSpc>
                  <a:spcPct val="75000"/>
                </a:lnSpc>
                <a:spcBef>
                  <a:spcPct val="45000"/>
                </a:spcBef>
                <a:buFont typeface="Lucida Sans Unicode" pitchFamily="34" charset="0"/>
                <a:buNone/>
              </a:pP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Pusat</a:t>
              </a:r>
              <a:r>
                <a:rPr lang="en-US" sz="1000" dirty="0">
                  <a:solidFill>
                    <a:srgbClr val="C00000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Informasi</a:t>
              </a:r>
              <a:r>
                <a:rPr lang="en-US" sz="1000" dirty="0">
                  <a:solidFill>
                    <a:srgbClr val="C00000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Layanan</a:t>
              </a:r>
              <a:r>
                <a:rPr lang="en-US" sz="1000" dirty="0">
                  <a:solidFill>
                    <a:srgbClr val="C00000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Masyarakat</a:t>
              </a:r>
              <a:endParaRPr lang="en-US" sz="1000" dirty="0">
                <a:solidFill>
                  <a:srgbClr val="C00000"/>
                </a:solidFill>
                <a:latin typeface="Lucida Sans Unicode" pitchFamily="34" charset="0"/>
              </a:endParaRPr>
            </a:p>
            <a:p>
              <a:pPr algn="r">
                <a:lnSpc>
                  <a:spcPct val="75000"/>
                </a:lnSpc>
                <a:spcBef>
                  <a:spcPct val="45000"/>
                </a:spcBef>
                <a:buFont typeface="Lucida Sans Unicode" pitchFamily="34" charset="0"/>
                <a:buNone/>
              </a:pP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Pusat</a:t>
              </a:r>
              <a:r>
                <a:rPr lang="en-US" sz="1000" dirty="0">
                  <a:solidFill>
                    <a:srgbClr val="C00000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Informasi</a:t>
              </a:r>
              <a:r>
                <a:rPr lang="en-US" sz="1000" dirty="0">
                  <a:solidFill>
                    <a:srgbClr val="C00000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Kependudukan</a:t>
              </a:r>
              <a:endParaRPr lang="en-US" sz="1000" dirty="0">
                <a:solidFill>
                  <a:srgbClr val="C00000"/>
                </a:solidFill>
                <a:latin typeface="Lucida Sans Unicode" pitchFamily="34" charset="0"/>
              </a:endParaRPr>
            </a:p>
            <a:p>
              <a:pPr algn="r">
                <a:lnSpc>
                  <a:spcPct val="75000"/>
                </a:lnSpc>
                <a:spcBef>
                  <a:spcPct val="45000"/>
                </a:spcBef>
                <a:buFont typeface="Lucida Sans Unicode" pitchFamily="34" charset="0"/>
                <a:buNone/>
              </a:pP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Pusat</a:t>
              </a:r>
              <a:r>
                <a:rPr lang="en-US" sz="1000" dirty="0">
                  <a:solidFill>
                    <a:srgbClr val="C00000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Informasi</a:t>
              </a:r>
              <a:r>
                <a:rPr lang="en-US" sz="1000" dirty="0">
                  <a:solidFill>
                    <a:srgbClr val="C00000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Bisnis</a:t>
              </a:r>
              <a:endParaRPr lang="en-US" sz="1000" dirty="0">
                <a:solidFill>
                  <a:srgbClr val="C00000"/>
                </a:solidFill>
                <a:latin typeface="Lucida Sans Unicode" pitchFamily="34" charset="0"/>
              </a:endParaRPr>
            </a:p>
            <a:p>
              <a:pPr algn="r">
                <a:lnSpc>
                  <a:spcPct val="75000"/>
                </a:lnSpc>
                <a:spcBef>
                  <a:spcPct val="45000"/>
                </a:spcBef>
                <a:buFont typeface="Lucida Sans Unicode" pitchFamily="34" charset="0"/>
                <a:buNone/>
              </a:pP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Sistem</a:t>
              </a:r>
              <a:r>
                <a:rPr lang="en-US" sz="1000" dirty="0">
                  <a:solidFill>
                    <a:srgbClr val="C00000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Informasi</a:t>
              </a:r>
              <a:r>
                <a:rPr lang="en-US" sz="1000" dirty="0">
                  <a:solidFill>
                    <a:srgbClr val="C00000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Pariwisata</a:t>
              </a:r>
              <a:endParaRPr lang="en-US" sz="1000" dirty="0">
                <a:solidFill>
                  <a:srgbClr val="C00000"/>
                </a:solidFill>
                <a:latin typeface="Lucida Sans Unicode" pitchFamily="34" charset="0"/>
              </a:endParaRPr>
            </a:p>
            <a:p>
              <a:pPr algn="r">
                <a:lnSpc>
                  <a:spcPct val="75000"/>
                </a:lnSpc>
                <a:spcBef>
                  <a:spcPct val="45000"/>
                </a:spcBef>
                <a:buFont typeface="Lucida Sans Unicode" pitchFamily="34" charset="0"/>
                <a:buNone/>
              </a:pP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Sistem</a:t>
              </a:r>
              <a:r>
                <a:rPr lang="en-US" sz="1000" dirty="0">
                  <a:solidFill>
                    <a:srgbClr val="C00000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Informasi</a:t>
              </a:r>
              <a:r>
                <a:rPr lang="en-US" sz="1000" dirty="0">
                  <a:solidFill>
                    <a:srgbClr val="C00000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Sektor-sektor</a:t>
              </a:r>
              <a:r>
                <a:rPr lang="en-US" sz="1000" dirty="0">
                  <a:solidFill>
                    <a:srgbClr val="C00000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Unggulan</a:t>
              </a:r>
              <a:endParaRPr lang="en-US" sz="1000" dirty="0">
                <a:solidFill>
                  <a:srgbClr val="C00000"/>
                </a:solidFill>
                <a:latin typeface="Lucida Sans Unicode" pitchFamily="34" charset="0"/>
              </a:endParaRPr>
            </a:p>
            <a:p>
              <a:pPr algn="r">
                <a:lnSpc>
                  <a:spcPct val="75000"/>
                </a:lnSpc>
                <a:spcBef>
                  <a:spcPct val="45000"/>
                </a:spcBef>
                <a:buFont typeface="Lucida Sans Unicode" pitchFamily="34" charset="0"/>
                <a:buNone/>
              </a:pP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Sistem</a:t>
              </a:r>
              <a:r>
                <a:rPr lang="en-US" sz="1000" dirty="0">
                  <a:solidFill>
                    <a:srgbClr val="C00000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Informasi</a:t>
              </a:r>
              <a:r>
                <a:rPr lang="en-US" sz="1000" dirty="0">
                  <a:solidFill>
                    <a:srgbClr val="C00000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Industri</a:t>
              </a:r>
              <a:r>
                <a:rPr lang="en-US" sz="1000" dirty="0">
                  <a:solidFill>
                    <a:srgbClr val="C00000"/>
                  </a:solidFill>
                  <a:latin typeface="Lucida Sans Unicode" pitchFamily="34" charset="0"/>
                </a:rPr>
                <a:t> Kecil </a:t>
              </a: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Menengah</a:t>
              </a:r>
              <a:r>
                <a:rPr lang="en-US" sz="1000" dirty="0">
                  <a:solidFill>
                    <a:srgbClr val="C00000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dan</a:t>
              </a:r>
              <a:r>
                <a:rPr lang="en-US" sz="1000" dirty="0">
                  <a:solidFill>
                    <a:srgbClr val="C00000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Kerajinan</a:t>
              </a:r>
              <a:endParaRPr lang="en-US" sz="1000" dirty="0">
                <a:solidFill>
                  <a:srgbClr val="C00000"/>
                </a:solidFill>
                <a:latin typeface="Lucida Sans Unicode" pitchFamily="34" charset="0"/>
              </a:endParaRPr>
            </a:p>
            <a:p>
              <a:pPr algn="r">
                <a:lnSpc>
                  <a:spcPct val="75000"/>
                </a:lnSpc>
                <a:spcBef>
                  <a:spcPct val="45000"/>
                </a:spcBef>
                <a:buFont typeface="Lucida Sans Unicode" pitchFamily="34" charset="0"/>
                <a:buNone/>
              </a:pP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Informasi</a:t>
              </a:r>
              <a:r>
                <a:rPr lang="en-US" sz="1000" dirty="0">
                  <a:solidFill>
                    <a:srgbClr val="C00000"/>
                  </a:solidFill>
                  <a:latin typeface="Lucida Sans Unicode" pitchFamily="34" charset="0"/>
                </a:rPr>
                <a:t> </a:t>
              </a:r>
              <a:r>
                <a:rPr lang="en-US" sz="1000" dirty="0" err="1">
                  <a:solidFill>
                    <a:srgbClr val="C00000"/>
                  </a:solidFill>
                  <a:latin typeface="Lucida Sans Unicode" pitchFamily="34" charset="0"/>
                </a:rPr>
                <a:t>Pemilu</a:t>
              </a:r>
              <a:endParaRPr lang="en-US" sz="1000" dirty="0">
                <a:solidFill>
                  <a:srgbClr val="C00000"/>
                </a:solidFill>
                <a:latin typeface="Lucida Sans Unicode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328400" y="1277208"/>
            <a:ext cx="8610600" cy="4932363"/>
            <a:chOff x="748" y="759"/>
            <a:chExt cx="3840" cy="3094"/>
          </a:xfrm>
          <a:solidFill>
            <a:schemeClr val="bg2">
              <a:lumMod val="40000"/>
              <a:lumOff val="60000"/>
              <a:alpha val="61000"/>
            </a:schemeClr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796" y="1534"/>
              <a:ext cx="3792" cy="2304"/>
            </a:xfrm>
            <a:custGeom>
              <a:avLst/>
              <a:gdLst>
                <a:gd name="T0" fmla="*/ 3140 w 3840"/>
                <a:gd name="T1" fmla="*/ 0 h 2304"/>
                <a:gd name="T2" fmla="*/ 0 w 3840"/>
                <a:gd name="T3" fmla="*/ 0 h 2304"/>
                <a:gd name="T4" fmla="*/ 0 w 3840"/>
                <a:gd name="T5" fmla="*/ 480 h 2304"/>
                <a:gd name="T6" fmla="*/ 398 w 3840"/>
                <a:gd name="T7" fmla="*/ 1920 h 2304"/>
                <a:gd name="T8" fmla="*/ 914 w 3840"/>
                <a:gd name="T9" fmla="*/ 2304 h 2304"/>
                <a:gd name="T10" fmla="*/ 3180 w 3840"/>
                <a:gd name="T11" fmla="*/ 2304 h 2304"/>
                <a:gd name="T12" fmla="*/ 3140 w 3840"/>
                <a:gd name="T13" fmla="*/ 0 h 23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40"/>
                <a:gd name="T22" fmla="*/ 0 h 2304"/>
                <a:gd name="T23" fmla="*/ 3840 w 3840"/>
                <a:gd name="T24" fmla="*/ 2304 h 23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40" h="2304">
                  <a:moveTo>
                    <a:pt x="3792" y="0"/>
                  </a:moveTo>
                  <a:lnTo>
                    <a:pt x="0" y="0"/>
                  </a:lnTo>
                  <a:lnTo>
                    <a:pt x="0" y="480"/>
                  </a:lnTo>
                  <a:lnTo>
                    <a:pt x="480" y="1920"/>
                  </a:lnTo>
                  <a:lnTo>
                    <a:pt x="1104" y="2304"/>
                  </a:lnTo>
                  <a:lnTo>
                    <a:pt x="3840" y="2304"/>
                  </a:lnTo>
                  <a:lnTo>
                    <a:pt x="379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 rot="20695302" flipH="1">
              <a:off x="1496" y="759"/>
              <a:ext cx="2932" cy="2168"/>
            </a:xfrm>
            <a:prstGeom prst="moon">
              <a:avLst>
                <a:gd name="adj" fmla="val 74991"/>
              </a:avLst>
            </a:prstGeom>
            <a:grpFill/>
            <a:ln w="9525">
              <a:solidFill>
                <a:srgbClr val="66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grpSp>
          <p:nvGrpSpPr>
            <p:cNvPr id="7" name="Group 7"/>
            <p:cNvGrpSpPr>
              <a:grpSpLocks noChangeAspect="1"/>
            </p:cNvGrpSpPr>
            <p:nvPr/>
          </p:nvGrpSpPr>
          <p:grpSpPr bwMode="auto">
            <a:xfrm rot="110942">
              <a:off x="2837" y="2618"/>
              <a:ext cx="164" cy="224"/>
              <a:chOff x="4608" y="2736"/>
              <a:chExt cx="443" cy="586"/>
            </a:xfrm>
            <a:grpFill/>
          </p:grpSpPr>
          <p:sp>
            <p:nvSpPr>
              <p:cNvPr id="241" name="Freeform 8"/>
              <p:cNvSpPr>
                <a:spLocks noChangeAspect="1"/>
              </p:cNvSpPr>
              <p:nvPr/>
            </p:nvSpPr>
            <p:spPr bwMode="auto">
              <a:xfrm>
                <a:off x="4611" y="3131"/>
                <a:ext cx="180" cy="191"/>
              </a:xfrm>
              <a:custGeom>
                <a:avLst/>
                <a:gdLst>
                  <a:gd name="T0" fmla="*/ 0 w 180"/>
                  <a:gd name="T1" fmla="*/ 0 h 191"/>
                  <a:gd name="T2" fmla="*/ 0 w 180"/>
                  <a:gd name="T3" fmla="*/ 83 h 191"/>
                  <a:gd name="T4" fmla="*/ 179 w 180"/>
                  <a:gd name="T5" fmla="*/ 190 h 191"/>
                  <a:gd name="T6" fmla="*/ 179 w 180"/>
                  <a:gd name="T7" fmla="*/ 102 h 191"/>
                  <a:gd name="T8" fmla="*/ 0 w 180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91"/>
                  <a:gd name="T17" fmla="*/ 180 w 180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91">
                    <a:moveTo>
                      <a:pt x="0" y="0"/>
                    </a:moveTo>
                    <a:lnTo>
                      <a:pt x="0" y="83"/>
                    </a:lnTo>
                    <a:lnTo>
                      <a:pt x="179" y="190"/>
                    </a:lnTo>
                    <a:lnTo>
                      <a:pt x="179" y="102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242" name="Freeform 9"/>
              <p:cNvSpPr>
                <a:spLocks noChangeAspect="1"/>
              </p:cNvSpPr>
              <p:nvPr/>
            </p:nvSpPr>
            <p:spPr bwMode="auto">
              <a:xfrm>
                <a:off x="4787" y="3059"/>
                <a:ext cx="258" cy="262"/>
              </a:xfrm>
              <a:custGeom>
                <a:avLst/>
                <a:gdLst>
                  <a:gd name="T0" fmla="*/ 2 w 258"/>
                  <a:gd name="T1" fmla="*/ 261 h 262"/>
                  <a:gd name="T2" fmla="*/ 257 w 258"/>
                  <a:gd name="T3" fmla="*/ 89 h 262"/>
                  <a:gd name="T4" fmla="*/ 257 w 258"/>
                  <a:gd name="T5" fmla="*/ 0 h 262"/>
                  <a:gd name="T6" fmla="*/ 0 w 258"/>
                  <a:gd name="T7" fmla="*/ 179 h 262"/>
                  <a:gd name="T8" fmla="*/ 2 w 258"/>
                  <a:gd name="T9" fmla="*/ 261 h 2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262"/>
                  <a:gd name="T17" fmla="*/ 258 w 258"/>
                  <a:gd name="T18" fmla="*/ 262 h 2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262">
                    <a:moveTo>
                      <a:pt x="2" y="261"/>
                    </a:moveTo>
                    <a:lnTo>
                      <a:pt x="257" y="89"/>
                    </a:lnTo>
                    <a:lnTo>
                      <a:pt x="257" y="0"/>
                    </a:lnTo>
                    <a:lnTo>
                      <a:pt x="0" y="179"/>
                    </a:lnTo>
                    <a:lnTo>
                      <a:pt x="2" y="261"/>
                    </a:lnTo>
                  </a:path>
                </a:pathLst>
              </a:custGeom>
              <a:grpFill/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243" name="Freeform 10"/>
              <p:cNvSpPr>
                <a:spLocks noChangeAspect="1"/>
              </p:cNvSpPr>
              <p:nvPr/>
            </p:nvSpPr>
            <p:spPr bwMode="auto">
              <a:xfrm>
                <a:off x="4608" y="2958"/>
                <a:ext cx="443" cy="274"/>
              </a:xfrm>
              <a:custGeom>
                <a:avLst/>
                <a:gdLst>
                  <a:gd name="T0" fmla="*/ 0 w 443"/>
                  <a:gd name="T1" fmla="*/ 168 h 274"/>
                  <a:gd name="T2" fmla="*/ 261 w 443"/>
                  <a:gd name="T3" fmla="*/ 0 h 274"/>
                  <a:gd name="T4" fmla="*/ 442 w 443"/>
                  <a:gd name="T5" fmla="*/ 101 h 274"/>
                  <a:gd name="T6" fmla="*/ 180 w 443"/>
                  <a:gd name="T7" fmla="*/ 273 h 274"/>
                  <a:gd name="T8" fmla="*/ 0 w 443"/>
                  <a:gd name="T9" fmla="*/ 168 h 2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3"/>
                  <a:gd name="T16" fmla="*/ 0 h 274"/>
                  <a:gd name="T17" fmla="*/ 443 w 443"/>
                  <a:gd name="T18" fmla="*/ 274 h 2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3" h="274">
                    <a:moveTo>
                      <a:pt x="0" y="168"/>
                    </a:moveTo>
                    <a:lnTo>
                      <a:pt x="261" y="0"/>
                    </a:lnTo>
                    <a:lnTo>
                      <a:pt x="442" y="101"/>
                    </a:lnTo>
                    <a:lnTo>
                      <a:pt x="180" y="273"/>
                    </a:lnTo>
                    <a:lnTo>
                      <a:pt x="0" y="168"/>
                    </a:lnTo>
                  </a:path>
                </a:pathLst>
              </a:custGeom>
              <a:grpFill/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244" name="Freeform 11"/>
              <p:cNvSpPr>
                <a:spLocks noChangeAspect="1"/>
              </p:cNvSpPr>
              <p:nvPr/>
            </p:nvSpPr>
            <p:spPr bwMode="auto">
              <a:xfrm>
                <a:off x="4617" y="2736"/>
                <a:ext cx="401" cy="258"/>
              </a:xfrm>
              <a:custGeom>
                <a:avLst/>
                <a:gdLst>
                  <a:gd name="T0" fmla="*/ 0 w 401"/>
                  <a:gd name="T1" fmla="*/ 127 h 258"/>
                  <a:gd name="T2" fmla="*/ 81 w 401"/>
                  <a:gd name="T3" fmla="*/ 176 h 258"/>
                  <a:gd name="T4" fmla="*/ 57 w 401"/>
                  <a:gd name="T5" fmla="*/ 193 h 258"/>
                  <a:gd name="T6" fmla="*/ 163 w 401"/>
                  <a:gd name="T7" fmla="*/ 257 h 258"/>
                  <a:gd name="T8" fmla="*/ 400 w 401"/>
                  <a:gd name="T9" fmla="*/ 83 h 258"/>
                  <a:gd name="T10" fmla="*/ 303 w 401"/>
                  <a:gd name="T11" fmla="*/ 33 h 258"/>
                  <a:gd name="T12" fmla="*/ 283 w 401"/>
                  <a:gd name="T13" fmla="*/ 45 h 258"/>
                  <a:gd name="T14" fmla="*/ 189 w 401"/>
                  <a:gd name="T15" fmla="*/ 0 h 258"/>
                  <a:gd name="T16" fmla="*/ 0 w 401"/>
                  <a:gd name="T17" fmla="*/ 127 h 25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01"/>
                  <a:gd name="T28" fmla="*/ 0 h 258"/>
                  <a:gd name="T29" fmla="*/ 401 w 401"/>
                  <a:gd name="T30" fmla="*/ 258 h 25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01" h="258">
                    <a:moveTo>
                      <a:pt x="0" y="127"/>
                    </a:moveTo>
                    <a:lnTo>
                      <a:pt x="81" y="176"/>
                    </a:lnTo>
                    <a:lnTo>
                      <a:pt x="57" y="193"/>
                    </a:lnTo>
                    <a:lnTo>
                      <a:pt x="163" y="257"/>
                    </a:lnTo>
                    <a:lnTo>
                      <a:pt x="400" y="83"/>
                    </a:lnTo>
                    <a:lnTo>
                      <a:pt x="303" y="33"/>
                    </a:lnTo>
                    <a:lnTo>
                      <a:pt x="283" y="45"/>
                    </a:lnTo>
                    <a:lnTo>
                      <a:pt x="189" y="0"/>
                    </a:lnTo>
                    <a:lnTo>
                      <a:pt x="0" y="127"/>
                    </a:lnTo>
                  </a:path>
                </a:pathLst>
              </a:custGeom>
              <a:grpFill/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245" name="Freeform 12"/>
              <p:cNvSpPr>
                <a:spLocks noChangeAspect="1"/>
              </p:cNvSpPr>
              <p:nvPr/>
            </p:nvSpPr>
            <p:spPr bwMode="auto">
              <a:xfrm>
                <a:off x="4617" y="2857"/>
                <a:ext cx="179" cy="311"/>
              </a:xfrm>
              <a:custGeom>
                <a:avLst/>
                <a:gdLst>
                  <a:gd name="T0" fmla="*/ 2 w 179"/>
                  <a:gd name="T1" fmla="*/ 0 h 311"/>
                  <a:gd name="T2" fmla="*/ 0 w 179"/>
                  <a:gd name="T3" fmla="*/ 147 h 311"/>
                  <a:gd name="T4" fmla="*/ 61 w 179"/>
                  <a:gd name="T5" fmla="*/ 220 h 311"/>
                  <a:gd name="T6" fmla="*/ 61 w 179"/>
                  <a:gd name="T7" fmla="*/ 241 h 311"/>
                  <a:gd name="T8" fmla="*/ 174 w 179"/>
                  <a:gd name="T9" fmla="*/ 310 h 311"/>
                  <a:gd name="T10" fmla="*/ 178 w 179"/>
                  <a:gd name="T11" fmla="*/ 125 h 311"/>
                  <a:gd name="T12" fmla="*/ 67 w 179"/>
                  <a:gd name="T13" fmla="*/ 76 h 311"/>
                  <a:gd name="T14" fmla="*/ 85 w 179"/>
                  <a:gd name="T15" fmla="*/ 57 h 311"/>
                  <a:gd name="T16" fmla="*/ 2 w 179"/>
                  <a:gd name="T17" fmla="*/ 0 h 3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9"/>
                  <a:gd name="T28" fmla="*/ 0 h 311"/>
                  <a:gd name="T29" fmla="*/ 179 w 179"/>
                  <a:gd name="T30" fmla="*/ 311 h 31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9" h="311">
                    <a:moveTo>
                      <a:pt x="2" y="0"/>
                    </a:moveTo>
                    <a:lnTo>
                      <a:pt x="0" y="147"/>
                    </a:lnTo>
                    <a:lnTo>
                      <a:pt x="61" y="220"/>
                    </a:lnTo>
                    <a:lnTo>
                      <a:pt x="61" y="241"/>
                    </a:lnTo>
                    <a:lnTo>
                      <a:pt x="174" y="310"/>
                    </a:lnTo>
                    <a:lnTo>
                      <a:pt x="178" y="125"/>
                    </a:lnTo>
                    <a:lnTo>
                      <a:pt x="67" y="76"/>
                    </a:lnTo>
                    <a:lnTo>
                      <a:pt x="85" y="57"/>
                    </a:lnTo>
                    <a:lnTo>
                      <a:pt x="2" y="0"/>
                    </a:lnTo>
                  </a:path>
                </a:pathLst>
              </a:custGeom>
              <a:grpFill/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246" name="Freeform 13"/>
              <p:cNvSpPr>
                <a:spLocks noChangeAspect="1"/>
              </p:cNvSpPr>
              <p:nvPr/>
            </p:nvSpPr>
            <p:spPr bwMode="auto">
              <a:xfrm>
                <a:off x="4794" y="2815"/>
                <a:ext cx="220" cy="353"/>
              </a:xfrm>
              <a:custGeom>
                <a:avLst/>
                <a:gdLst>
                  <a:gd name="T0" fmla="*/ 219 w 220"/>
                  <a:gd name="T1" fmla="*/ 0 h 353"/>
                  <a:gd name="T2" fmla="*/ 219 w 220"/>
                  <a:gd name="T3" fmla="*/ 197 h 353"/>
                  <a:gd name="T4" fmla="*/ 0 w 220"/>
                  <a:gd name="T5" fmla="*/ 352 h 353"/>
                  <a:gd name="T6" fmla="*/ 0 w 220"/>
                  <a:gd name="T7" fmla="*/ 167 h 353"/>
                  <a:gd name="T8" fmla="*/ 219 w 220"/>
                  <a:gd name="T9" fmla="*/ 0 h 3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53"/>
                  <a:gd name="T17" fmla="*/ 220 w 220"/>
                  <a:gd name="T18" fmla="*/ 353 h 3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53">
                    <a:moveTo>
                      <a:pt x="219" y="0"/>
                    </a:moveTo>
                    <a:lnTo>
                      <a:pt x="219" y="197"/>
                    </a:lnTo>
                    <a:lnTo>
                      <a:pt x="0" y="352"/>
                    </a:lnTo>
                    <a:lnTo>
                      <a:pt x="0" y="167"/>
                    </a:lnTo>
                    <a:lnTo>
                      <a:pt x="219" y="0"/>
                    </a:lnTo>
                  </a:path>
                </a:pathLst>
              </a:custGeom>
              <a:grpFill/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247" name="Freeform 14"/>
              <p:cNvSpPr>
                <a:spLocks noChangeAspect="1"/>
              </p:cNvSpPr>
              <p:nvPr/>
            </p:nvSpPr>
            <p:spPr bwMode="auto">
              <a:xfrm>
                <a:off x="4824" y="2864"/>
                <a:ext cx="163" cy="247"/>
              </a:xfrm>
              <a:custGeom>
                <a:avLst/>
                <a:gdLst>
                  <a:gd name="T0" fmla="*/ 162 w 163"/>
                  <a:gd name="T1" fmla="*/ 0 h 247"/>
                  <a:gd name="T2" fmla="*/ 162 w 163"/>
                  <a:gd name="T3" fmla="*/ 135 h 247"/>
                  <a:gd name="T4" fmla="*/ 0 w 163"/>
                  <a:gd name="T5" fmla="*/ 246 h 247"/>
                  <a:gd name="T6" fmla="*/ 0 w 163"/>
                  <a:gd name="T7" fmla="*/ 125 h 247"/>
                  <a:gd name="T8" fmla="*/ 162 w 163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247"/>
                  <a:gd name="T17" fmla="*/ 163 w 163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247">
                    <a:moveTo>
                      <a:pt x="162" y="0"/>
                    </a:moveTo>
                    <a:lnTo>
                      <a:pt x="162" y="135"/>
                    </a:lnTo>
                    <a:lnTo>
                      <a:pt x="0" y="246"/>
                    </a:lnTo>
                    <a:lnTo>
                      <a:pt x="0" y="125"/>
                    </a:lnTo>
                    <a:lnTo>
                      <a:pt x="162" y="0"/>
                    </a:lnTo>
                  </a:path>
                </a:pathLst>
              </a:custGeom>
              <a:grpFill/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248" name="Freeform 15"/>
              <p:cNvSpPr>
                <a:spLocks noChangeAspect="1"/>
              </p:cNvSpPr>
              <p:nvPr/>
            </p:nvSpPr>
            <p:spPr bwMode="auto">
              <a:xfrm>
                <a:off x="4825" y="2870"/>
                <a:ext cx="162" cy="241"/>
              </a:xfrm>
              <a:custGeom>
                <a:avLst/>
                <a:gdLst>
                  <a:gd name="T0" fmla="*/ 161 w 162"/>
                  <a:gd name="T1" fmla="*/ 0 h 241"/>
                  <a:gd name="T2" fmla="*/ 161 w 162"/>
                  <a:gd name="T3" fmla="*/ 134 h 241"/>
                  <a:gd name="T4" fmla="*/ 0 w 162"/>
                  <a:gd name="T5" fmla="*/ 240 h 241"/>
                  <a:gd name="T6" fmla="*/ 0 60000 65536"/>
                  <a:gd name="T7" fmla="*/ 0 60000 65536"/>
                  <a:gd name="T8" fmla="*/ 0 60000 65536"/>
                  <a:gd name="T9" fmla="*/ 0 w 162"/>
                  <a:gd name="T10" fmla="*/ 0 h 241"/>
                  <a:gd name="T11" fmla="*/ 162 w 162"/>
                  <a:gd name="T12" fmla="*/ 241 h 2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2" h="241">
                    <a:moveTo>
                      <a:pt x="161" y="0"/>
                    </a:moveTo>
                    <a:lnTo>
                      <a:pt x="161" y="134"/>
                    </a:lnTo>
                    <a:lnTo>
                      <a:pt x="0" y="240"/>
                    </a:lnTo>
                  </a:path>
                </a:pathLst>
              </a:custGeom>
              <a:grp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</p:grpSp>
        <p:sp>
          <p:nvSpPr>
            <p:cNvPr id="8" name="Line 16"/>
            <p:cNvSpPr>
              <a:spLocks noChangeShapeType="1"/>
            </p:cNvSpPr>
            <p:nvPr/>
          </p:nvSpPr>
          <p:spPr bwMode="auto">
            <a:xfrm flipV="1">
              <a:off x="2992" y="2649"/>
              <a:ext cx="94" cy="64"/>
            </a:xfrm>
            <a:prstGeom prst="line">
              <a:avLst/>
            </a:prstGeom>
            <a:grp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 rot="21590558">
              <a:off x="1756" y="969"/>
              <a:ext cx="1182" cy="32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solidFill>
                    <a:schemeClr val="accent2"/>
                  </a:solidFill>
                  <a:latin typeface="Book Antiqua" pitchFamily="18" charset="0"/>
                </a:rPr>
                <a:t>JARINGAN</a:t>
              </a:r>
            </a:p>
            <a:p>
              <a:pPr algn="ctr"/>
              <a:r>
                <a:rPr lang="en-US" sz="1400" b="1">
                  <a:solidFill>
                    <a:schemeClr val="accent2"/>
                  </a:solidFill>
                  <a:latin typeface="Book Antiqua" pitchFamily="18" charset="0"/>
                </a:rPr>
                <a:t>InterNet/intraNet</a:t>
              </a: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3256" y="1910"/>
              <a:ext cx="494" cy="2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accent2"/>
                  </a:solidFill>
                  <a:latin typeface="Book Antiqua" pitchFamily="18" charset="0"/>
                </a:rPr>
                <a:t>PEMKOT</a:t>
              </a:r>
              <a:endParaRPr lang="en-US" sz="1600" b="1" dirty="0">
                <a:solidFill>
                  <a:schemeClr val="accent2"/>
                </a:solidFill>
                <a:latin typeface="Book Antiqua" pitchFamily="18" charset="0"/>
              </a:endParaRPr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3676" y="1562"/>
              <a:ext cx="540" cy="2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accent2"/>
                  </a:solidFill>
                  <a:latin typeface="Book Antiqua" pitchFamily="18" charset="0"/>
                </a:rPr>
                <a:t>PROPINSI</a:t>
              </a:r>
            </a:p>
          </p:txBody>
        </p: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1185" y="980"/>
              <a:ext cx="468" cy="481"/>
              <a:chOff x="912" y="864"/>
              <a:chExt cx="720" cy="720"/>
            </a:xfrm>
            <a:grpFill/>
          </p:grpSpPr>
          <p:sp>
            <p:nvSpPr>
              <p:cNvPr id="140" name="Oval 21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20" cy="72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grpSp>
            <p:nvGrpSpPr>
              <p:cNvPr id="141" name="Group 22"/>
              <p:cNvGrpSpPr>
                <a:grpSpLocks/>
              </p:cNvGrpSpPr>
              <p:nvPr/>
            </p:nvGrpSpPr>
            <p:grpSpPr bwMode="auto">
              <a:xfrm>
                <a:off x="1204" y="1051"/>
                <a:ext cx="425" cy="322"/>
                <a:chOff x="1204" y="1051"/>
                <a:chExt cx="425" cy="322"/>
              </a:xfrm>
              <a:grpFill/>
            </p:grpSpPr>
            <p:grpSp>
              <p:nvGrpSpPr>
                <p:cNvPr id="190" name="Group 23"/>
                <p:cNvGrpSpPr>
                  <a:grpSpLocks/>
                </p:cNvGrpSpPr>
                <p:nvPr/>
              </p:nvGrpSpPr>
              <p:grpSpPr bwMode="auto">
                <a:xfrm>
                  <a:off x="1301" y="1051"/>
                  <a:ext cx="328" cy="291"/>
                  <a:chOff x="1301" y="1051"/>
                  <a:chExt cx="328" cy="291"/>
                </a:xfrm>
                <a:grpFill/>
              </p:grpSpPr>
              <p:grpSp>
                <p:nvGrpSpPr>
                  <p:cNvPr id="223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1301" y="1051"/>
                    <a:ext cx="328" cy="291"/>
                    <a:chOff x="1301" y="1051"/>
                    <a:chExt cx="328" cy="291"/>
                  </a:xfrm>
                  <a:grpFill/>
                </p:grpSpPr>
                <p:grpSp>
                  <p:nvGrpSpPr>
                    <p:cNvPr id="232" name="Group 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01" y="1215"/>
                      <a:ext cx="328" cy="127"/>
                      <a:chOff x="1301" y="1215"/>
                      <a:chExt cx="328" cy="127"/>
                    </a:xfrm>
                    <a:grpFill/>
                  </p:grpSpPr>
                  <p:sp>
                    <p:nvSpPr>
                      <p:cNvPr id="238" name="Freeform 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01" y="1215"/>
                        <a:ext cx="188" cy="127"/>
                      </a:xfrm>
                      <a:custGeom>
                        <a:avLst/>
                        <a:gdLst>
                          <a:gd name="T0" fmla="*/ 0 w 1129"/>
                          <a:gd name="T1" fmla="*/ 0 h 763"/>
                          <a:gd name="T2" fmla="*/ 0 w 1129"/>
                          <a:gd name="T3" fmla="*/ 0 h 763"/>
                          <a:gd name="T4" fmla="*/ 0 w 1129"/>
                          <a:gd name="T5" fmla="*/ 0 h 763"/>
                          <a:gd name="T6" fmla="*/ 0 w 1129"/>
                          <a:gd name="T7" fmla="*/ 0 h 763"/>
                          <a:gd name="T8" fmla="*/ 0 w 1129"/>
                          <a:gd name="T9" fmla="*/ 0 h 76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129"/>
                          <a:gd name="T16" fmla="*/ 0 h 763"/>
                          <a:gd name="T17" fmla="*/ 1129 w 1129"/>
                          <a:gd name="T18" fmla="*/ 763 h 76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129" h="763">
                            <a:moveTo>
                              <a:pt x="1129" y="235"/>
                            </a:moveTo>
                            <a:lnTo>
                              <a:pt x="1129" y="763"/>
                            </a:lnTo>
                            <a:lnTo>
                              <a:pt x="0" y="373"/>
                            </a:lnTo>
                            <a:lnTo>
                              <a:pt x="0" y="0"/>
                            </a:lnTo>
                            <a:lnTo>
                              <a:pt x="1129" y="235"/>
                            </a:lnTo>
                            <a:close/>
                          </a:path>
                        </a:pathLst>
                      </a:custGeom>
                      <a:grpFill/>
                      <a:ln w="158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  <p:sp>
                    <p:nvSpPr>
                      <p:cNvPr id="239" name="Freeform 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89" y="1246"/>
                        <a:ext cx="140" cy="96"/>
                      </a:xfrm>
                      <a:custGeom>
                        <a:avLst/>
                        <a:gdLst>
                          <a:gd name="T0" fmla="*/ 0 w 841"/>
                          <a:gd name="T1" fmla="*/ 0 h 580"/>
                          <a:gd name="T2" fmla="*/ 0 w 841"/>
                          <a:gd name="T3" fmla="*/ 0 h 580"/>
                          <a:gd name="T4" fmla="*/ 0 w 841"/>
                          <a:gd name="T5" fmla="*/ 0 h 580"/>
                          <a:gd name="T6" fmla="*/ 0 w 841"/>
                          <a:gd name="T7" fmla="*/ 0 h 580"/>
                          <a:gd name="T8" fmla="*/ 0 w 841"/>
                          <a:gd name="T9" fmla="*/ 0 h 58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841"/>
                          <a:gd name="T16" fmla="*/ 0 h 580"/>
                          <a:gd name="T17" fmla="*/ 841 w 841"/>
                          <a:gd name="T18" fmla="*/ 580 h 58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841" h="580">
                            <a:moveTo>
                              <a:pt x="0" y="52"/>
                            </a:moveTo>
                            <a:lnTo>
                              <a:pt x="0" y="580"/>
                            </a:lnTo>
                            <a:lnTo>
                              <a:pt x="841" y="450"/>
                            </a:lnTo>
                            <a:lnTo>
                              <a:pt x="841" y="0"/>
                            </a:lnTo>
                            <a:lnTo>
                              <a:pt x="0" y="52"/>
                            </a:lnTo>
                            <a:close/>
                          </a:path>
                        </a:pathLst>
                      </a:custGeom>
                      <a:grpFill/>
                      <a:ln w="158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  <p:sp>
                    <p:nvSpPr>
                      <p:cNvPr id="240" name="Freeform 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01" y="1215"/>
                        <a:ext cx="328" cy="39"/>
                      </a:xfrm>
                      <a:custGeom>
                        <a:avLst/>
                        <a:gdLst>
                          <a:gd name="T0" fmla="*/ 0 w 1970"/>
                          <a:gd name="T1" fmla="*/ 0 h 235"/>
                          <a:gd name="T2" fmla="*/ 0 w 1970"/>
                          <a:gd name="T3" fmla="*/ 0 h 235"/>
                          <a:gd name="T4" fmla="*/ 0 w 1970"/>
                          <a:gd name="T5" fmla="*/ 0 h 235"/>
                          <a:gd name="T6" fmla="*/ 0 w 1970"/>
                          <a:gd name="T7" fmla="*/ 0 h 235"/>
                          <a:gd name="T8" fmla="*/ 0 w 1970"/>
                          <a:gd name="T9" fmla="*/ 0 h 23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970"/>
                          <a:gd name="T16" fmla="*/ 0 h 235"/>
                          <a:gd name="T17" fmla="*/ 1970 w 1970"/>
                          <a:gd name="T18" fmla="*/ 235 h 23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970" h="235">
                            <a:moveTo>
                              <a:pt x="1970" y="183"/>
                            </a:moveTo>
                            <a:lnTo>
                              <a:pt x="1121" y="235"/>
                            </a:lnTo>
                            <a:lnTo>
                              <a:pt x="0" y="0"/>
                            </a:lnTo>
                            <a:lnTo>
                              <a:pt x="825" y="0"/>
                            </a:lnTo>
                            <a:lnTo>
                              <a:pt x="1970" y="183"/>
                            </a:lnTo>
                            <a:close/>
                          </a:path>
                        </a:pathLst>
                      </a:custGeom>
                      <a:grpFill/>
                      <a:ln w="158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</p:grpSp>
                <p:sp>
                  <p:nvSpPr>
                    <p:cNvPr id="233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403" y="1205"/>
                      <a:ext cx="119" cy="36"/>
                    </a:xfrm>
                    <a:custGeom>
                      <a:avLst/>
                      <a:gdLst>
                        <a:gd name="T0" fmla="*/ 0 w 715"/>
                        <a:gd name="T1" fmla="*/ 0 h 218"/>
                        <a:gd name="T2" fmla="*/ 0 w 715"/>
                        <a:gd name="T3" fmla="*/ 0 h 218"/>
                        <a:gd name="T4" fmla="*/ 0 w 715"/>
                        <a:gd name="T5" fmla="*/ 0 h 218"/>
                        <a:gd name="T6" fmla="*/ 0 w 715"/>
                        <a:gd name="T7" fmla="*/ 0 h 218"/>
                        <a:gd name="T8" fmla="*/ 0 w 715"/>
                        <a:gd name="T9" fmla="*/ 0 h 218"/>
                        <a:gd name="T10" fmla="*/ 0 w 715"/>
                        <a:gd name="T11" fmla="*/ 0 h 21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715"/>
                        <a:gd name="T19" fmla="*/ 0 h 218"/>
                        <a:gd name="T20" fmla="*/ 715 w 715"/>
                        <a:gd name="T21" fmla="*/ 218 h 21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715" h="218">
                          <a:moveTo>
                            <a:pt x="715" y="123"/>
                          </a:moveTo>
                          <a:lnTo>
                            <a:pt x="715" y="195"/>
                          </a:lnTo>
                          <a:lnTo>
                            <a:pt x="382" y="218"/>
                          </a:lnTo>
                          <a:lnTo>
                            <a:pt x="0" y="139"/>
                          </a:lnTo>
                          <a:lnTo>
                            <a:pt x="0" y="0"/>
                          </a:lnTo>
                          <a:lnTo>
                            <a:pt x="715" y="123"/>
                          </a:lnTo>
                          <a:close/>
                        </a:path>
                      </a:pathLst>
                    </a:custGeom>
                    <a:grpFill/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grpSp>
                  <p:nvGrpSpPr>
                    <p:cNvPr id="234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38" y="1051"/>
                      <a:ext cx="266" cy="182"/>
                      <a:chOff x="1338" y="1051"/>
                      <a:chExt cx="266" cy="182"/>
                    </a:xfrm>
                    <a:grpFill/>
                  </p:grpSpPr>
                  <p:sp>
                    <p:nvSpPr>
                      <p:cNvPr id="235" name="Freeform 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38" y="1051"/>
                        <a:ext cx="152" cy="177"/>
                      </a:xfrm>
                      <a:custGeom>
                        <a:avLst/>
                        <a:gdLst>
                          <a:gd name="T0" fmla="*/ 0 w 913"/>
                          <a:gd name="T1" fmla="*/ 0 h 1065"/>
                          <a:gd name="T2" fmla="*/ 0 w 913"/>
                          <a:gd name="T3" fmla="*/ 0 h 1065"/>
                          <a:gd name="T4" fmla="*/ 0 w 913"/>
                          <a:gd name="T5" fmla="*/ 0 h 1065"/>
                          <a:gd name="T6" fmla="*/ 0 w 913"/>
                          <a:gd name="T7" fmla="*/ 0 h 1065"/>
                          <a:gd name="T8" fmla="*/ 0 w 913"/>
                          <a:gd name="T9" fmla="*/ 0 h 106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913"/>
                          <a:gd name="T16" fmla="*/ 0 h 1065"/>
                          <a:gd name="T17" fmla="*/ 913 w 913"/>
                          <a:gd name="T18" fmla="*/ 1065 h 106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913" h="1065">
                            <a:moveTo>
                              <a:pt x="785" y="1065"/>
                            </a:moveTo>
                            <a:lnTo>
                              <a:pt x="913" y="34"/>
                            </a:lnTo>
                            <a:lnTo>
                              <a:pt x="129" y="0"/>
                            </a:lnTo>
                            <a:lnTo>
                              <a:pt x="0" y="917"/>
                            </a:lnTo>
                            <a:lnTo>
                              <a:pt x="785" y="1065"/>
                            </a:lnTo>
                            <a:close/>
                          </a:path>
                        </a:pathLst>
                      </a:custGeom>
                      <a:grpFill/>
                      <a:ln w="158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  <p:sp>
                    <p:nvSpPr>
                      <p:cNvPr id="236" name="Freeform 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69" y="1057"/>
                        <a:ext cx="135" cy="176"/>
                      </a:xfrm>
                      <a:custGeom>
                        <a:avLst/>
                        <a:gdLst>
                          <a:gd name="T0" fmla="*/ 0 w 809"/>
                          <a:gd name="T1" fmla="*/ 0 h 1058"/>
                          <a:gd name="T2" fmla="*/ 0 w 809"/>
                          <a:gd name="T3" fmla="*/ 0 h 1058"/>
                          <a:gd name="T4" fmla="*/ 0 w 809"/>
                          <a:gd name="T5" fmla="*/ 0 h 1058"/>
                          <a:gd name="T6" fmla="*/ 0 w 809"/>
                          <a:gd name="T7" fmla="*/ 0 h 1058"/>
                          <a:gd name="T8" fmla="*/ 0 w 809"/>
                          <a:gd name="T9" fmla="*/ 0 h 105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809"/>
                          <a:gd name="T16" fmla="*/ 0 h 1058"/>
                          <a:gd name="T17" fmla="*/ 809 w 809"/>
                          <a:gd name="T18" fmla="*/ 1058 h 1058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809" h="1058">
                            <a:moveTo>
                              <a:pt x="128" y="0"/>
                            </a:moveTo>
                            <a:lnTo>
                              <a:pt x="809" y="236"/>
                            </a:lnTo>
                            <a:lnTo>
                              <a:pt x="712" y="1058"/>
                            </a:lnTo>
                            <a:lnTo>
                              <a:pt x="0" y="1032"/>
                            </a:lnTo>
                            <a:lnTo>
                              <a:pt x="128" y="0"/>
                            </a:lnTo>
                            <a:close/>
                          </a:path>
                        </a:pathLst>
                      </a:custGeom>
                      <a:grpFill/>
                      <a:ln w="158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  <p:sp>
                    <p:nvSpPr>
                      <p:cNvPr id="237" name="Freeform 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56" y="1068"/>
                        <a:ext cx="109" cy="134"/>
                      </a:xfrm>
                      <a:custGeom>
                        <a:avLst/>
                        <a:gdLst>
                          <a:gd name="T0" fmla="*/ 0 w 654"/>
                          <a:gd name="T1" fmla="*/ 0 h 801"/>
                          <a:gd name="T2" fmla="*/ 0 w 654"/>
                          <a:gd name="T3" fmla="*/ 0 h 801"/>
                          <a:gd name="T4" fmla="*/ 0 w 654"/>
                          <a:gd name="T5" fmla="*/ 0 h 801"/>
                          <a:gd name="T6" fmla="*/ 0 w 654"/>
                          <a:gd name="T7" fmla="*/ 0 h 801"/>
                          <a:gd name="T8" fmla="*/ 0 w 654"/>
                          <a:gd name="T9" fmla="*/ 0 h 801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654"/>
                          <a:gd name="T16" fmla="*/ 0 h 801"/>
                          <a:gd name="T17" fmla="*/ 654 w 654"/>
                          <a:gd name="T18" fmla="*/ 801 h 801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654" h="801">
                            <a:moveTo>
                              <a:pt x="654" y="36"/>
                            </a:moveTo>
                            <a:lnTo>
                              <a:pt x="561" y="801"/>
                            </a:lnTo>
                            <a:lnTo>
                              <a:pt x="0" y="711"/>
                            </a:lnTo>
                            <a:lnTo>
                              <a:pt x="95" y="0"/>
                            </a:lnTo>
                            <a:lnTo>
                              <a:pt x="654" y="36"/>
                            </a:lnTo>
                            <a:close/>
                          </a:path>
                        </a:pathLst>
                      </a:custGeom>
                      <a:grpFill/>
                      <a:ln w="158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4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1314" y="1229"/>
                    <a:ext cx="107" cy="83"/>
                    <a:chOff x="1314" y="1229"/>
                    <a:chExt cx="107" cy="83"/>
                  </a:xfrm>
                  <a:grpFill/>
                </p:grpSpPr>
                <p:sp>
                  <p:nvSpPr>
                    <p:cNvPr id="225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1314" y="1229"/>
                      <a:ext cx="107" cy="83"/>
                    </a:xfrm>
                    <a:custGeom>
                      <a:avLst/>
                      <a:gdLst>
                        <a:gd name="T0" fmla="*/ 0 w 643"/>
                        <a:gd name="T1" fmla="*/ 0 h 496"/>
                        <a:gd name="T2" fmla="*/ 0 w 643"/>
                        <a:gd name="T3" fmla="*/ 0 h 496"/>
                        <a:gd name="T4" fmla="*/ 0 w 643"/>
                        <a:gd name="T5" fmla="*/ 0 h 496"/>
                        <a:gd name="T6" fmla="*/ 0 w 643"/>
                        <a:gd name="T7" fmla="*/ 0 h 496"/>
                        <a:gd name="T8" fmla="*/ 0 w 643"/>
                        <a:gd name="T9" fmla="*/ 0 h 49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43"/>
                        <a:gd name="T16" fmla="*/ 0 h 496"/>
                        <a:gd name="T17" fmla="*/ 643 w 643"/>
                        <a:gd name="T18" fmla="*/ 496 h 49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43" h="496">
                          <a:moveTo>
                            <a:pt x="0" y="0"/>
                          </a:moveTo>
                          <a:lnTo>
                            <a:pt x="643" y="149"/>
                          </a:lnTo>
                          <a:lnTo>
                            <a:pt x="643" y="496"/>
                          </a:lnTo>
                          <a:lnTo>
                            <a:pt x="0" y="2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26" name="Line 3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324" y="1249"/>
                      <a:ext cx="28" cy="7"/>
                    </a:xfrm>
                    <a:prstGeom prst="line">
                      <a:avLst/>
                    </a:prstGeom>
                    <a:grp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27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67" y="1260"/>
                      <a:ext cx="37" cy="9"/>
                    </a:xfrm>
                    <a:prstGeom prst="line">
                      <a:avLst/>
                    </a:prstGeom>
                    <a:grp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28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59" y="1239"/>
                      <a:ext cx="1" cy="54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29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11" y="1252"/>
                      <a:ext cx="1" cy="58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30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15" y="1250"/>
                      <a:ext cx="97" cy="27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31" name="Line 4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314" y="1242"/>
                      <a:ext cx="98" cy="25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91" name="Group 42"/>
                <p:cNvGrpSpPr>
                  <a:grpSpLocks/>
                </p:cNvGrpSpPr>
                <p:nvPr/>
              </p:nvGrpSpPr>
              <p:grpSpPr bwMode="auto">
                <a:xfrm>
                  <a:off x="1204" y="1231"/>
                  <a:ext cx="256" cy="142"/>
                  <a:chOff x="1204" y="1231"/>
                  <a:chExt cx="256" cy="142"/>
                </a:xfrm>
                <a:grpFill/>
              </p:grpSpPr>
              <p:grpSp>
                <p:nvGrpSpPr>
                  <p:cNvPr id="192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1402" y="1308"/>
                    <a:ext cx="42" cy="34"/>
                    <a:chOff x="1402" y="1308"/>
                    <a:chExt cx="42" cy="34"/>
                  </a:xfrm>
                  <a:grpFill/>
                </p:grpSpPr>
                <p:sp>
                  <p:nvSpPr>
                    <p:cNvPr id="221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1432" y="1308"/>
                      <a:ext cx="12" cy="34"/>
                    </a:xfrm>
                    <a:custGeom>
                      <a:avLst/>
                      <a:gdLst>
                        <a:gd name="T0" fmla="*/ 0 w 72"/>
                        <a:gd name="T1" fmla="*/ 0 h 201"/>
                        <a:gd name="T2" fmla="*/ 0 w 72"/>
                        <a:gd name="T3" fmla="*/ 0 h 201"/>
                        <a:gd name="T4" fmla="*/ 0 w 72"/>
                        <a:gd name="T5" fmla="*/ 0 h 201"/>
                        <a:gd name="T6" fmla="*/ 0 w 72"/>
                        <a:gd name="T7" fmla="*/ 0 h 201"/>
                        <a:gd name="T8" fmla="*/ 0 w 72"/>
                        <a:gd name="T9" fmla="*/ 0 h 20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"/>
                        <a:gd name="T16" fmla="*/ 0 h 201"/>
                        <a:gd name="T17" fmla="*/ 72 w 72"/>
                        <a:gd name="T18" fmla="*/ 201 h 20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" h="201">
                          <a:moveTo>
                            <a:pt x="51" y="0"/>
                          </a:moveTo>
                          <a:lnTo>
                            <a:pt x="72" y="188"/>
                          </a:lnTo>
                          <a:lnTo>
                            <a:pt x="21" y="201"/>
                          </a:lnTo>
                          <a:lnTo>
                            <a:pt x="0" y="10"/>
                          </a:lnTo>
                          <a:lnTo>
                            <a:pt x="51" y="0"/>
                          </a:lnTo>
                          <a:close/>
                        </a:path>
                      </a:pathLst>
                    </a:custGeom>
                    <a:grpFill/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22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1402" y="1312"/>
                      <a:ext cx="33" cy="30"/>
                    </a:xfrm>
                    <a:custGeom>
                      <a:avLst/>
                      <a:gdLst>
                        <a:gd name="T0" fmla="*/ 0 w 199"/>
                        <a:gd name="T1" fmla="*/ 0 h 175"/>
                        <a:gd name="T2" fmla="*/ 0 w 199"/>
                        <a:gd name="T3" fmla="*/ 0 h 175"/>
                        <a:gd name="T4" fmla="*/ 0 w 199"/>
                        <a:gd name="T5" fmla="*/ 0 h 175"/>
                        <a:gd name="T6" fmla="*/ 0 w 199"/>
                        <a:gd name="T7" fmla="*/ 0 h 175"/>
                        <a:gd name="T8" fmla="*/ 0 w 199"/>
                        <a:gd name="T9" fmla="*/ 0 h 175"/>
                        <a:gd name="T10" fmla="*/ 0 w 199"/>
                        <a:gd name="T11" fmla="*/ 0 h 175"/>
                        <a:gd name="T12" fmla="*/ 0 w 199"/>
                        <a:gd name="T13" fmla="*/ 0 h 17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99"/>
                        <a:gd name="T22" fmla="*/ 0 h 175"/>
                        <a:gd name="T23" fmla="*/ 199 w 199"/>
                        <a:gd name="T24" fmla="*/ 175 h 17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99" h="175">
                          <a:moveTo>
                            <a:pt x="181" y="6"/>
                          </a:moveTo>
                          <a:lnTo>
                            <a:pt x="199" y="175"/>
                          </a:lnTo>
                          <a:lnTo>
                            <a:pt x="0" y="88"/>
                          </a:lnTo>
                          <a:lnTo>
                            <a:pt x="79" y="62"/>
                          </a:lnTo>
                          <a:lnTo>
                            <a:pt x="148" y="101"/>
                          </a:lnTo>
                          <a:lnTo>
                            <a:pt x="127" y="0"/>
                          </a:lnTo>
                          <a:lnTo>
                            <a:pt x="181" y="6"/>
                          </a:lnTo>
                          <a:close/>
                        </a:path>
                      </a:pathLst>
                    </a:custGeom>
                    <a:grpFill/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</p:grpSp>
              <p:grpSp>
                <p:nvGrpSpPr>
                  <p:cNvPr id="193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1204" y="1231"/>
                    <a:ext cx="256" cy="142"/>
                    <a:chOff x="1204" y="1231"/>
                    <a:chExt cx="256" cy="142"/>
                  </a:xfrm>
                  <a:grpFill/>
                </p:grpSpPr>
                <p:sp>
                  <p:nvSpPr>
                    <p:cNvPr id="194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1205" y="1231"/>
                      <a:ext cx="251" cy="125"/>
                    </a:xfrm>
                    <a:custGeom>
                      <a:avLst/>
                      <a:gdLst>
                        <a:gd name="T0" fmla="*/ 0 w 1506"/>
                        <a:gd name="T1" fmla="*/ 0 h 753"/>
                        <a:gd name="T2" fmla="*/ 0 w 1506"/>
                        <a:gd name="T3" fmla="*/ 0 h 753"/>
                        <a:gd name="T4" fmla="*/ 0 w 1506"/>
                        <a:gd name="T5" fmla="*/ 0 h 753"/>
                        <a:gd name="T6" fmla="*/ 0 w 1506"/>
                        <a:gd name="T7" fmla="*/ 0 h 753"/>
                        <a:gd name="T8" fmla="*/ 0 w 1506"/>
                        <a:gd name="T9" fmla="*/ 0 h 75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506"/>
                        <a:gd name="T16" fmla="*/ 0 h 753"/>
                        <a:gd name="T17" fmla="*/ 1506 w 1506"/>
                        <a:gd name="T18" fmla="*/ 753 h 75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506" h="753">
                          <a:moveTo>
                            <a:pt x="1506" y="321"/>
                          </a:moveTo>
                          <a:lnTo>
                            <a:pt x="785" y="753"/>
                          </a:lnTo>
                          <a:lnTo>
                            <a:pt x="0" y="329"/>
                          </a:lnTo>
                          <a:lnTo>
                            <a:pt x="601" y="0"/>
                          </a:lnTo>
                          <a:lnTo>
                            <a:pt x="1506" y="321"/>
                          </a:lnTo>
                          <a:close/>
                        </a:path>
                      </a:pathLst>
                    </a:custGeom>
                    <a:grpFill/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195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1335" y="1284"/>
                      <a:ext cx="125" cy="88"/>
                    </a:xfrm>
                    <a:custGeom>
                      <a:avLst/>
                      <a:gdLst>
                        <a:gd name="T0" fmla="*/ 0 w 754"/>
                        <a:gd name="T1" fmla="*/ 0 h 533"/>
                        <a:gd name="T2" fmla="*/ 0 w 754"/>
                        <a:gd name="T3" fmla="*/ 0 h 533"/>
                        <a:gd name="T4" fmla="*/ 0 w 754"/>
                        <a:gd name="T5" fmla="*/ 0 h 533"/>
                        <a:gd name="T6" fmla="*/ 0 w 754"/>
                        <a:gd name="T7" fmla="*/ 0 h 533"/>
                        <a:gd name="T8" fmla="*/ 0 w 754"/>
                        <a:gd name="T9" fmla="*/ 0 h 5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4"/>
                        <a:gd name="T16" fmla="*/ 0 h 533"/>
                        <a:gd name="T17" fmla="*/ 754 w 754"/>
                        <a:gd name="T18" fmla="*/ 533 h 53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4" h="533">
                          <a:moveTo>
                            <a:pt x="727" y="0"/>
                          </a:moveTo>
                          <a:lnTo>
                            <a:pt x="0" y="442"/>
                          </a:lnTo>
                          <a:lnTo>
                            <a:pt x="21" y="533"/>
                          </a:lnTo>
                          <a:lnTo>
                            <a:pt x="754" y="84"/>
                          </a:lnTo>
                          <a:lnTo>
                            <a:pt x="727" y="0"/>
                          </a:lnTo>
                          <a:close/>
                        </a:path>
                      </a:pathLst>
                    </a:custGeom>
                    <a:grpFill/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196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1204" y="1286"/>
                      <a:ext cx="134" cy="87"/>
                    </a:xfrm>
                    <a:custGeom>
                      <a:avLst/>
                      <a:gdLst>
                        <a:gd name="T0" fmla="*/ 0 w 805"/>
                        <a:gd name="T1" fmla="*/ 0 h 523"/>
                        <a:gd name="T2" fmla="*/ 0 w 805"/>
                        <a:gd name="T3" fmla="*/ 0 h 523"/>
                        <a:gd name="T4" fmla="*/ 0 w 805"/>
                        <a:gd name="T5" fmla="*/ 0 h 523"/>
                        <a:gd name="T6" fmla="*/ 0 w 805"/>
                        <a:gd name="T7" fmla="*/ 0 h 523"/>
                        <a:gd name="T8" fmla="*/ 0 w 805"/>
                        <a:gd name="T9" fmla="*/ 0 h 52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805"/>
                        <a:gd name="T16" fmla="*/ 0 h 523"/>
                        <a:gd name="T17" fmla="*/ 805 w 805"/>
                        <a:gd name="T18" fmla="*/ 523 h 52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805" h="523">
                          <a:moveTo>
                            <a:pt x="805" y="523"/>
                          </a:moveTo>
                          <a:lnTo>
                            <a:pt x="781" y="425"/>
                          </a:lnTo>
                          <a:lnTo>
                            <a:pt x="0" y="0"/>
                          </a:lnTo>
                          <a:lnTo>
                            <a:pt x="27" y="77"/>
                          </a:lnTo>
                          <a:lnTo>
                            <a:pt x="805" y="523"/>
                          </a:lnTo>
                          <a:close/>
                        </a:path>
                      </a:pathLst>
                    </a:custGeom>
                    <a:grpFill/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197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1306" y="1290"/>
                      <a:ext cx="100" cy="55"/>
                    </a:xfrm>
                    <a:custGeom>
                      <a:avLst/>
                      <a:gdLst>
                        <a:gd name="T0" fmla="*/ 0 w 604"/>
                        <a:gd name="T1" fmla="*/ 0 h 332"/>
                        <a:gd name="T2" fmla="*/ 0 w 604"/>
                        <a:gd name="T3" fmla="*/ 0 h 332"/>
                        <a:gd name="T4" fmla="*/ 0 w 604"/>
                        <a:gd name="T5" fmla="*/ 0 h 332"/>
                        <a:gd name="T6" fmla="*/ 0 w 604"/>
                        <a:gd name="T7" fmla="*/ 0 h 332"/>
                        <a:gd name="T8" fmla="*/ 0 w 604"/>
                        <a:gd name="T9" fmla="*/ 0 h 33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04"/>
                        <a:gd name="T16" fmla="*/ 0 h 332"/>
                        <a:gd name="T17" fmla="*/ 604 w 604"/>
                        <a:gd name="T18" fmla="*/ 332 h 33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04" h="332">
                          <a:moveTo>
                            <a:pt x="604" y="86"/>
                          </a:moveTo>
                          <a:lnTo>
                            <a:pt x="395" y="0"/>
                          </a:lnTo>
                          <a:lnTo>
                            <a:pt x="0" y="232"/>
                          </a:lnTo>
                          <a:lnTo>
                            <a:pt x="200" y="332"/>
                          </a:lnTo>
                          <a:lnTo>
                            <a:pt x="604" y="86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198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1217" y="1251"/>
                      <a:ext cx="148" cy="74"/>
                    </a:xfrm>
                    <a:custGeom>
                      <a:avLst/>
                      <a:gdLst>
                        <a:gd name="T0" fmla="*/ 0 w 892"/>
                        <a:gd name="T1" fmla="*/ 0 h 446"/>
                        <a:gd name="T2" fmla="*/ 0 w 892"/>
                        <a:gd name="T3" fmla="*/ 0 h 446"/>
                        <a:gd name="T4" fmla="*/ 0 w 892"/>
                        <a:gd name="T5" fmla="*/ 0 h 446"/>
                        <a:gd name="T6" fmla="*/ 0 w 892"/>
                        <a:gd name="T7" fmla="*/ 0 h 446"/>
                        <a:gd name="T8" fmla="*/ 0 w 892"/>
                        <a:gd name="T9" fmla="*/ 0 h 44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892"/>
                        <a:gd name="T16" fmla="*/ 0 h 446"/>
                        <a:gd name="T17" fmla="*/ 892 w 892"/>
                        <a:gd name="T18" fmla="*/ 446 h 44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892" h="446">
                          <a:moveTo>
                            <a:pt x="892" y="217"/>
                          </a:moveTo>
                          <a:lnTo>
                            <a:pt x="503" y="446"/>
                          </a:lnTo>
                          <a:lnTo>
                            <a:pt x="0" y="191"/>
                          </a:lnTo>
                          <a:lnTo>
                            <a:pt x="364" y="0"/>
                          </a:lnTo>
                          <a:lnTo>
                            <a:pt x="892" y="217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199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1280" y="1235"/>
                      <a:ext cx="164" cy="68"/>
                    </a:xfrm>
                    <a:custGeom>
                      <a:avLst/>
                      <a:gdLst>
                        <a:gd name="T0" fmla="*/ 0 w 984"/>
                        <a:gd name="T1" fmla="*/ 0 h 406"/>
                        <a:gd name="T2" fmla="*/ 0 w 984"/>
                        <a:gd name="T3" fmla="*/ 0 h 406"/>
                        <a:gd name="T4" fmla="*/ 0 w 984"/>
                        <a:gd name="T5" fmla="*/ 0 h 406"/>
                        <a:gd name="T6" fmla="*/ 0 w 984"/>
                        <a:gd name="T7" fmla="*/ 0 h 406"/>
                        <a:gd name="T8" fmla="*/ 0 w 984"/>
                        <a:gd name="T9" fmla="*/ 0 h 40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84"/>
                        <a:gd name="T16" fmla="*/ 0 h 406"/>
                        <a:gd name="T17" fmla="*/ 984 w 984"/>
                        <a:gd name="T18" fmla="*/ 406 h 40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84" h="406">
                          <a:moveTo>
                            <a:pt x="780" y="406"/>
                          </a:moveTo>
                          <a:lnTo>
                            <a:pt x="984" y="295"/>
                          </a:lnTo>
                          <a:lnTo>
                            <a:pt x="160" y="0"/>
                          </a:lnTo>
                          <a:lnTo>
                            <a:pt x="0" y="84"/>
                          </a:lnTo>
                          <a:lnTo>
                            <a:pt x="780" y="406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00" name="Line 53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299" y="1238"/>
                      <a:ext cx="142" cy="53"/>
                    </a:xfrm>
                    <a:prstGeom prst="line">
                      <a:avLst/>
                    </a:prstGeom>
                    <a:grp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01" name="Line 54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292" y="1241"/>
                      <a:ext cx="137" cy="54"/>
                    </a:xfrm>
                    <a:prstGeom prst="line">
                      <a:avLst/>
                    </a:prstGeom>
                    <a:grp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02" name="Line 5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286" y="1246"/>
                      <a:ext cx="134" cy="55"/>
                    </a:xfrm>
                    <a:prstGeom prst="line">
                      <a:avLst/>
                    </a:prstGeom>
                    <a:grp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03" name="Line 5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269" y="1256"/>
                      <a:ext cx="132" cy="57"/>
                    </a:xfrm>
                    <a:prstGeom prst="line">
                      <a:avLst/>
                    </a:prstGeom>
                    <a:grp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04" name="Line 5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259" y="1261"/>
                      <a:ext cx="131" cy="58"/>
                    </a:xfrm>
                    <a:prstGeom prst="line">
                      <a:avLst/>
                    </a:prstGeom>
                    <a:grp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05" name="Line 58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253" y="1267"/>
                      <a:ext cx="123" cy="57"/>
                    </a:xfrm>
                    <a:prstGeom prst="line">
                      <a:avLst/>
                    </a:prstGeom>
                    <a:grp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06" name="Line 5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244" y="1273"/>
                      <a:ext cx="118" cy="57"/>
                    </a:xfrm>
                    <a:prstGeom prst="line">
                      <a:avLst/>
                    </a:prstGeom>
                    <a:grp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07" name="Line 6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234" y="1280"/>
                      <a:ext cx="115" cy="56"/>
                    </a:xfrm>
                    <a:prstGeom prst="line">
                      <a:avLst/>
                    </a:prstGeom>
                    <a:grp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08" name="Line 6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329" y="1300"/>
                      <a:ext cx="65" cy="40"/>
                    </a:xfrm>
                    <a:prstGeom prst="line">
                      <a:avLst/>
                    </a:prstGeom>
                    <a:grp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09" name="Line 6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316" y="1294"/>
                      <a:ext cx="66" cy="39"/>
                    </a:xfrm>
                    <a:prstGeom prst="line">
                      <a:avLst/>
                    </a:prstGeom>
                    <a:grp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10" name="Line 6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88" y="1282"/>
                      <a:ext cx="64" cy="37"/>
                    </a:xfrm>
                    <a:prstGeom prst="line">
                      <a:avLst/>
                    </a:prstGeom>
                    <a:grp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11" name="Line 6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73" y="1275"/>
                      <a:ext cx="64" cy="37"/>
                    </a:xfrm>
                    <a:prstGeom prst="line">
                      <a:avLst/>
                    </a:prstGeom>
                    <a:grp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12" name="Line 6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60" y="1269"/>
                      <a:ext cx="62" cy="37"/>
                    </a:xfrm>
                    <a:prstGeom prst="line">
                      <a:avLst/>
                    </a:prstGeom>
                    <a:grp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13" name="Line 6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47" y="1263"/>
                      <a:ext cx="61" cy="36"/>
                    </a:xfrm>
                    <a:prstGeom prst="line">
                      <a:avLst/>
                    </a:prstGeom>
                    <a:grp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14" name="Line 6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34" y="1258"/>
                      <a:ext cx="60" cy="33"/>
                    </a:xfrm>
                    <a:prstGeom prst="line">
                      <a:avLst/>
                    </a:prstGeom>
                    <a:grp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15" name="Line 6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392" y="1277"/>
                      <a:ext cx="30" cy="17"/>
                    </a:xfrm>
                    <a:prstGeom prst="line">
                      <a:avLst/>
                    </a:prstGeom>
                    <a:grp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16" name="Line 6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373" y="1269"/>
                      <a:ext cx="30" cy="18"/>
                    </a:xfrm>
                    <a:prstGeom prst="line">
                      <a:avLst/>
                    </a:prstGeom>
                    <a:grp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17" name="Line 7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353" y="1262"/>
                      <a:ext cx="31" cy="17"/>
                    </a:xfrm>
                    <a:prstGeom prst="line">
                      <a:avLst/>
                    </a:prstGeom>
                    <a:grp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18" name="Line 7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335" y="1255"/>
                      <a:ext cx="31" cy="16"/>
                    </a:xfrm>
                    <a:prstGeom prst="line">
                      <a:avLst/>
                    </a:prstGeom>
                    <a:grp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19" name="Line 7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317" y="1248"/>
                      <a:ext cx="29" cy="17"/>
                    </a:xfrm>
                    <a:prstGeom prst="line">
                      <a:avLst/>
                    </a:prstGeom>
                    <a:grp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220" name="Line 7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97" y="1241"/>
                      <a:ext cx="26" cy="15"/>
                    </a:xfrm>
                    <a:prstGeom prst="line">
                      <a:avLst/>
                    </a:prstGeom>
                    <a:grpFill/>
                    <a:ln w="4763">
                      <a:solidFill>
                        <a:srgbClr val="80808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42" name="Group 74"/>
              <p:cNvGrpSpPr>
                <a:grpSpLocks/>
              </p:cNvGrpSpPr>
              <p:nvPr/>
            </p:nvGrpSpPr>
            <p:grpSpPr bwMode="auto">
              <a:xfrm>
                <a:off x="994" y="979"/>
                <a:ext cx="340" cy="534"/>
                <a:chOff x="994" y="979"/>
                <a:chExt cx="340" cy="534"/>
              </a:xfrm>
              <a:grpFill/>
            </p:grpSpPr>
            <p:grpSp>
              <p:nvGrpSpPr>
                <p:cNvPr id="143" name="Group 75"/>
                <p:cNvGrpSpPr>
                  <a:grpSpLocks/>
                </p:cNvGrpSpPr>
                <p:nvPr/>
              </p:nvGrpSpPr>
              <p:grpSpPr bwMode="auto">
                <a:xfrm>
                  <a:off x="1028" y="979"/>
                  <a:ext cx="306" cy="534"/>
                  <a:chOff x="1028" y="979"/>
                  <a:chExt cx="306" cy="534"/>
                </a:xfrm>
                <a:grpFill/>
              </p:grpSpPr>
              <p:grpSp>
                <p:nvGrpSpPr>
                  <p:cNvPr id="147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1057" y="991"/>
                    <a:ext cx="114" cy="143"/>
                    <a:chOff x="1057" y="991"/>
                    <a:chExt cx="114" cy="143"/>
                  </a:xfrm>
                  <a:grpFill/>
                </p:grpSpPr>
                <p:grpSp>
                  <p:nvGrpSpPr>
                    <p:cNvPr id="176" name="Group 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7" y="991"/>
                      <a:ext cx="114" cy="143"/>
                      <a:chOff x="1057" y="991"/>
                      <a:chExt cx="114" cy="143"/>
                    </a:xfrm>
                    <a:grpFill/>
                  </p:grpSpPr>
                  <p:sp>
                    <p:nvSpPr>
                      <p:cNvPr id="188" name="Freeform 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57" y="991"/>
                        <a:ext cx="114" cy="143"/>
                      </a:xfrm>
                      <a:custGeom>
                        <a:avLst/>
                        <a:gdLst>
                          <a:gd name="T0" fmla="*/ 0 w 683"/>
                          <a:gd name="T1" fmla="*/ 0 h 859"/>
                          <a:gd name="T2" fmla="*/ 0 w 683"/>
                          <a:gd name="T3" fmla="*/ 0 h 859"/>
                          <a:gd name="T4" fmla="*/ 0 w 683"/>
                          <a:gd name="T5" fmla="*/ 0 h 859"/>
                          <a:gd name="T6" fmla="*/ 0 w 683"/>
                          <a:gd name="T7" fmla="*/ 0 h 859"/>
                          <a:gd name="T8" fmla="*/ 0 w 683"/>
                          <a:gd name="T9" fmla="*/ 0 h 859"/>
                          <a:gd name="T10" fmla="*/ 0 w 683"/>
                          <a:gd name="T11" fmla="*/ 0 h 859"/>
                          <a:gd name="T12" fmla="*/ 0 w 683"/>
                          <a:gd name="T13" fmla="*/ 0 h 859"/>
                          <a:gd name="T14" fmla="*/ 0 w 683"/>
                          <a:gd name="T15" fmla="*/ 0 h 859"/>
                          <a:gd name="T16" fmla="*/ 0 w 683"/>
                          <a:gd name="T17" fmla="*/ 0 h 859"/>
                          <a:gd name="T18" fmla="*/ 0 w 683"/>
                          <a:gd name="T19" fmla="*/ 0 h 859"/>
                          <a:gd name="T20" fmla="*/ 0 w 683"/>
                          <a:gd name="T21" fmla="*/ 0 h 859"/>
                          <a:gd name="T22" fmla="*/ 0 w 683"/>
                          <a:gd name="T23" fmla="*/ 0 h 859"/>
                          <a:gd name="T24" fmla="*/ 0 w 683"/>
                          <a:gd name="T25" fmla="*/ 0 h 859"/>
                          <a:gd name="T26" fmla="*/ 0 w 683"/>
                          <a:gd name="T27" fmla="*/ 0 h 859"/>
                          <a:gd name="T28" fmla="*/ 0 w 683"/>
                          <a:gd name="T29" fmla="*/ 0 h 859"/>
                          <a:gd name="T30" fmla="*/ 0 w 683"/>
                          <a:gd name="T31" fmla="*/ 0 h 859"/>
                          <a:gd name="T32" fmla="*/ 0 w 683"/>
                          <a:gd name="T33" fmla="*/ 0 h 859"/>
                          <a:gd name="T34" fmla="*/ 0 w 683"/>
                          <a:gd name="T35" fmla="*/ 0 h 859"/>
                          <a:gd name="T36" fmla="*/ 0 w 683"/>
                          <a:gd name="T37" fmla="*/ 0 h 859"/>
                          <a:gd name="T38" fmla="*/ 0 w 683"/>
                          <a:gd name="T39" fmla="*/ 0 h 859"/>
                          <a:gd name="T40" fmla="*/ 0 w 683"/>
                          <a:gd name="T41" fmla="*/ 0 h 859"/>
                          <a:gd name="T42" fmla="*/ 0 w 683"/>
                          <a:gd name="T43" fmla="*/ 0 h 859"/>
                          <a:gd name="T44" fmla="*/ 0 w 683"/>
                          <a:gd name="T45" fmla="*/ 0 h 859"/>
                          <a:gd name="T46" fmla="*/ 0 w 683"/>
                          <a:gd name="T47" fmla="*/ 0 h 859"/>
                          <a:gd name="T48" fmla="*/ 0 w 683"/>
                          <a:gd name="T49" fmla="*/ 0 h 859"/>
                          <a:gd name="T50" fmla="*/ 0 w 683"/>
                          <a:gd name="T51" fmla="*/ 0 h 859"/>
                          <a:gd name="T52" fmla="*/ 0 w 683"/>
                          <a:gd name="T53" fmla="*/ 0 h 859"/>
                          <a:gd name="T54" fmla="*/ 0 w 683"/>
                          <a:gd name="T55" fmla="*/ 0 h 859"/>
                          <a:gd name="T56" fmla="*/ 0 w 683"/>
                          <a:gd name="T57" fmla="*/ 0 h 859"/>
                          <a:gd name="T58" fmla="*/ 0 w 683"/>
                          <a:gd name="T59" fmla="*/ 0 h 859"/>
                          <a:gd name="T60" fmla="*/ 0 w 683"/>
                          <a:gd name="T61" fmla="*/ 0 h 859"/>
                          <a:gd name="T62" fmla="*/ 0 w 683"/>
                          <a:gd name="T63" fmla="*/ 0 h 859"/>
                          <a:gd name="T64" fmla="*/ 0 w 683"/>
                          <a:gd name="T65" fmla="*/ 0 h 859"/>
                          <a:gd name="T66" fmla="*/ 0 w 683"/>
                          <a:gd name="T67" fmla="*/ 0 h 859"/>
                          <a:gd name="T68" fmla="*/ 0 w 683"/>
                          <a:gd name="T69" fmla="*/ 0 h 859"/>
                          <a:gd name="T70" fmla="*/ 0 w 683"/>
                          <a:gd name="T71" fmla="*/ 0 h 859"/>
                          <a:gd name="T72" fmla="*/ 0 w 683"/>
                          <a:gd name="T73" fmla="*/ 0 h 859"/>
                          <a:gd name="T74" fmla="*/ 0 w 683"/>
                          <a:gd name="T75" fmla="*/ 0 h 859"/>
                          <a:gd name="T76" fmla="*/ 0 w 683"/>
                          <a:gd name="T77" fmla="*/ 0 h 859"/>
                          <a:gd name="T78" fmla="*/ 0 w 683"/>
                          <a:gd name="T79" fmla="*/ 0 h 859"/>
                          <a:gd name="T80" fmla="*/ 0 w 683"/>
                          <a:gd name="T81" fmla="*/ 0 h 859"/>
                          <a:gd name="T82" fmla="*/ 0 w 683"/>
                          <a:gd name="T83" fmla="*/ 0 h 859"/>
                          <a:gd name="T84" fmla="*/ 0 w 683"/>
                          <a:gd name="T85" fmla="*/ 0 h 859"/>
                          <a:gd name="T86" fmla="*/ 0 w 683"/>
                          <a:gd name="T87" fmla="*/ 0 h 859"/>
                          <a:gd name="T88" fmla="*/ 0 w 683"/>
                          <a:gd name="T89" fmla="*/ 0 h 859"/>
                          <a:gd name="T90" fmla="*/ 0 w 683"/>
                          <a:gd name="T91" fmla="*/ 0 h 859"/>
                          <a:gd name="T92" fmla="*/ 0 w 683"/>
                          <a:gd name="T93" fmla="*/ 0 h 859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w 683"/>
                          <a:gd name="T142" fmla="*/ 0 h 859"/>
                          <a:gd name="T143" fmla="*/ 683 w 683"/>
                          <a:gd name="T144" fmla="*/ 859 h 859"/>
                        </a:gdLst>
                        <a:ahLst/>
                        <a:cxnLst>
                          <a:cxn ang="T94">
                            <a:pos x="T0" y="T1"/>
                          </a:cxn>
                          <a:cxn ang="T95">
                            <a:pos x="T2" y="T3"/>
                          </a:cxn>
                          <a:cxn ang="T96">
                            <a:pos x="T4" y="T5"/>
                          </a:cxn>
                          <a:cxn ang="T97">
                            <a:pos x="T6" y="T7"/>
                          </a:cxn>
                          <a:cxn ang="T98">
                            <a:pos x="T8" y="T9"/>
                          </a:cxn>
                          <a:cxn ang="T99">
                            <a:pos x="T10" y="T11"/>
                          </a:cxn>
                          <a:cxn ang="T100">
                            <a:pos x="T12" y="T13"/>
                          </a:cxn>
                          <a:cxn ang="T101">
                            <a:pos x="T14" y="T15"/>
                          </a:cxn>
                          <a:cxn ang="T102">
                            <a:pos x="T16" y="T17"/>
                          </a:cxn>
                          <a:cxn ang="T103">
                            <a:pos x="T18" y="T19"/>
                          </a:cxn>
                          <a:cxn ang="T104">
                            <a:pos x="T20" y="T21"/>
                          </a:cxn>
                          <a:cxn ang="T105">
                            <a:pos x="T22" y="T23"/>
                          </a:cxn>
                          <a:cxn ang="T106">
                            <a:pos x="T24" y="T25"/>
                          </a:cxn>
                          <a:cxn ang="T107">
                            <a:pos x="T26" y="T27"/>
                          </a:cxn>
                          <a:cxn ang="T108">
                            <a:pos x="T28" y="T29"/>
                          </a:cxn>
                          <a:cxn ang="T109">
                            <a:pos x="T30" y="T31"/>
                          </a:cxn>
                          <a:cxn ang="T110">
                            <a:pos x="T32" y="T33"/>
                          </a:cxn>
                          <a:cxn ang="T111">
                            <a:pos x="T34" y="T35"/>
                          </a:cxn>
                          <a:cxn ang="T112">
                            <a:pos x="T36" y="T37"/>
                          </a:cxn>
                          <a:cxn ang="T113">
                            <a:pos x="T38" y="T39"/>
                          </a:cxn>
                          <a:cxn ang="T114">
                            <a:pos x="T40" y="T41"/>
                          </a:cxn>
                          <a:cxn ang="T115">
                            <a:pos x="T42" y="T43"/>
                          </a:cxn>
                          <a:cxn ang="T116">
                            <a:pos x="T44" y="T45"/>
                          </a:cxn>
                          <a:cxn ang="T117">
                            <a:pos x="T46" y="T47"/>
                          </a:cxn>
                          <a:cxn ang="T118">
                            <a:pos x="T48" y="T49"/>
                          </a:cxn>
                          <a:cxn ang="T119">
                            <a:pos x="T50" y="T51"/>
                          </a:cxn>
                          <a:cxn ang="T120">
                            <a:pos x="T52" y="T53"/>
                          </a:cxn>
                          <a:cxn ang="T121">
                            <a:pos x="T54" y="T55"/>
                          </a:cxn>
                          <a:cxn ang="T122">
                            <a:pos x="T56" y="T57"/>
                          </a:cxn>
                          <a:cxn ang="T123">
                            <a:pos x="T58" y="T59"/>
                          </a:cxn>
                          <a:cxn ang="T124">
                            <a:pos x="T60" y="T61"/>
                          </a:cxn>
                          <a:cxn ang="T125">
                            <a:pos x="T62" y="T63"/>
                          </a:cxn>
                          <a:cxn ang="T126">
                            <a:pos x="T64" y="T65"/>
                          </a:cxn>
                          <a:cxn ang="T127">
                            <a:pos x="T66" y="T67"/>
                          </a:cxn>
                          <a:cxn ang="T128">
                            <a:pos x="T68" y="T69"/>
                          </a:cxn>
                          <a:cxn ang="T129">
                            <a:pos x="T70" y="T71"/>
                          </a:cxn>
                          <a:cxn ang="T130">
                            <a:pos x="T72" y="T73"/>
                          </a:cxn>
                          <a:cxn ang="T131">
                            <a:pos x="T74" y="T75"/>
                          </a:cxn>
                          <a:cxn ang="T132">
                            <a:pos x="T76" y="T77"/>
                          </a:cxn>
                          <a:cxn ang="T133">
                            <a:pos x="T78" y="T79"/>
                          </a:cxn>
                          <a:cxn ang="T134">
                            <a:pos x="T80" y="T81"/>
                          </a:cxn>
                          <a:cxn ang="T135">
                            <a:pos x="T82" y="T83"/>
                          </a:cxn>
                          <a:cxn ang="T136">
                            <a:pos x="T84" y="T85"/>
                          </a:cxn>
                          <a:cxn ang="T137">
                            <a:pos x="T86" y="T87"/>
                          </a:cxn>
                          <a:cxn ang="T138">
                            <a:pos x="T88" y="T89"/>
                          </a:cxn>
                          <a:cxn ang="T139">
                            <a:pos x="T90" y="T91"/>
                          </a:cxn>
                          <a:cxn ang="T140">
                            <a:pos x="T92" y="T93"/>
                          </a:cxn>
                        </a:cxnLst>
                        <a:rect l="T141" t="T142" r="T143" b="T144"/>
                        <a:pathLst>
                          <a:path w="683" h="859">
                            <a:moveTo>
                              <a:pt x="475" y="27"/>
                            </a:moveTo>
                            <a:lnTo>
                              <a:pt x="563" y="61"/>
                            </a:lnTo>
                            <a:lnTo>
                              <a:pt x="596" y="131"/>
                            </a:lnTo>
                            <a:lnTo>
                              <a:pt x="623" y="227"/>
                            </a:lnTo>
                            <a:lnTo>
                              <a:pt x="627" y="268"/>
                            </a:lnTo>
                            <a:lnTo>
                              <a:pt x="623" y="305"/>
                            </a:lnTo>
                            <a:lnTo>
                              <a:pt x="611" y="333"/>
                            </a:lnTo>
                            <a:lnTo>
                              <a:pt x="629" y="385"/>
                            </a:lnTo>
                            <a:lnTo>
                              <a:pt x="652" y="435"/>
                            </a:lnTo>
                            <a:lnTo>
                              <a:pt x="663" y="452"/>
                            </a:lnTo>
                            <a:lnTo>
                              <a:pt x="673" y="465"/>
                            </a:lnTo>
                            <a:lnTo>
                              <a:pt x="680" y="477"/>
                            </a:lnTo>
                            <a:lnTo>
                              <a:pt x="683" y="492"/>
                            </a:lnTo>
                            <a:lnTo>
                              <a:pt x="679" y="506"/>
                            </a:lnTo>
                            <a:lnTo>
                              <a:pt x="670" y="511"/>
                            </a:lnTo>
                            <a:lnTo>
                              <a:pt x="642" y="519"/>
                            </a:lnTo>
                            <a:lnTo>
                              <a:pt x="630" y="526"/>
                            </a:lnTo>
                            <a:lnTo>
                              <a:pt x="626" y="545"/>
                            </a:lnTo>
                            <a:lnTo>
                              <a:pt x="629" y="566"/>
                            </a:lnTo>
                            <a:lnTo>
                              <a:pt x="641" y="598"/>
                            </a:lnTo>
                            <a:lnTo>
                              <a:pt x="635" y="614"/>
                            </a:lnTo>
                            <a:lnTo>
                              <a:pt x="623" y="627"/>
                            </a:lnTo>
                            <a:lnTo>
                              <a:pt x="627" y="639"/>
                            </a:lnTo>
                            <a:lnTo>
                              <a:pt x="629" y="650"/>
                            </a:lnTo>
                            <a:lnTo>
                              <a:pt x="623" y="662"/>
                            </a:lnTo>
                            <a:lnTo>
                              <a:pt x="611" y="669"/>
                            </a:lnTo>
                            <a:lnTo>
                              <a:pt x="603" y="685"/>
                            </a:lnTo>
                            <a:lnTo>
                              <a:pt x="603" y="711"/>
                            </a:lnTo>
                            <a:lnTo>
                              <a:pt x="597" y="727"/>
                            </a:lnTo>
                            <a:lnTo>
                              <a:pt x="586" y="740"/>
                            </a:lnTo>
                            <a:lnTo>
                              <a:pt x="573" y="750"/>
                            </a:lnTo>
                            <a:lnTo>
                              <a:pt x="555" y="755"/>
                            </a:lnTo>
                            <a:lnTo>
                              <a:pt x="534" y="759"/>
                            </a:lnTo>
                            <a:lnTo>
                              <a:pt x="484" y="755"/>
                            </a:lnTo>
                            <a:lnTo>
                              <a:pt x="438" y="750"/>
                            </a:lnTo>
                            <a:lnTo>
                              <a:pt x="371" y="859"/>
                            </a:lnTo>
                            <a:lnTo>
                              <a:pt x="90" y="726"/>
                            </a:lnTo>
                            <a:lnTo>
                              <a:pt x="117" y="680"/>
                            </a:lnTo>
                            <a:lnTo>
                              <a:pt x="132" y="638"/>
                            </a:lnTo>
                            <a:lnTo>
                              <a:pt x="132" y="580"/>
                            </a:lnTo>
                            <a:lnTo>
                              <a:pt x="0" y="455"/>
                            </a:lnTo>
                            <a:lnTo>
                              <a:pt x="0" y="160"/>
                            </a:lnTo>
                            <a:lnTo>
                              <a:pt x="69" y="79"/>
                            </a:lnTo>
                            <a:lnTo>
                              <a:pt x="156" y="36"/>
                            </a:lnTo>
                            <a:lnTo>
                              <a:pt x="247" y="0"/>
                            </a:lnTo>
                            <a:lnTo>
                              <a:pt x="367" y="17"/>
                            </a:lnTo>
                            <a:lnTo>
                              <a:pt x="475" y="27"/>
                            </a:lnTo>
                            <a:close/>
                          </a:path>
                        </a:pathLst>
                      </a:custGeom>
                      <a:grpFill/>
                      <a:ln w="1588">
                        <a:solidFill>
                          <a:srgbClr val="402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  <p:sp>
                    <p:nvSpPr>
                      <p:cNvPr id="189" name="Freeform 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5" y="1081"/>
                        <a:ext cx="13" cy="22"/>
                      </a:xfrm>
                      <a:custGeom>
                        <a:avLst/>
                        <a:gdLst>
                          <a:gd name="T0" fmla="*/ 0 w 79"/>
                          <a:gd name="T1" fmla="*/ 0 h 134"/>
                          <a:gd name="T2" fmla="*/ 0 w 79"/>
                          <a:gd name="T3" fmla="*/ 0 h 134"/>
                          <a:gd name="T4" fmla="*/ 0 w 79"/>
                          <a:gd name="T5" fmla="*/ 0 h 134"/>
                          <a:gd name="T6" fmla="*/ 0 w 79"/>
                          <a:gd name="T7" fmla="*/ 0 h 134"/>
                          <a:gd name="T8" fmla="*/ 0 w 79"/>
                          <a:gd name="T9" fmla="*/ 0 h 134"/>
                          <a:gd name="T10" fmla="*/ 0 w 79"/>
                          <a:gd name="T11" fmla="*/ 0 h 134"/>
                          <a:gd name="T12" fmla="*/ 0 w 79"/>
                          <a:gd name="T13" fmla="*/ 0 h 13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79"/>
                          <a:gd name="T22" fmla="*/ 0 h 134"/>
                          <a:gd name="T23" fmla="*/ 79 w 79"/>
                          <a:gd name="T24" fmla="*/ 134 h 134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79" h="134">
                            <a:moveTo>
                              <a:pt x="0" y="0"/>
                            </a:moveTo>
                            <a:lnTo>
                              <a:pt x="23" y="64"/>
                            </a:lnTo>
                            <a:lnTo>
                              <a:pt x="44" y="96"/>
                            </a:lnTo>
                            <a:lnTo>
                              <a:pt x="79" y="134"/>
                            </a:lnTo>
                            <a:lnTo>
                              <a:pt x="32" y="102"/>
                            </a:lnTo>
                            <a:lnTo>
                              <a:pt x="9" y="64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7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31" y="1037"/>
                      <a:ext cx="34" cy="64"/>
                      <a:chOff x="1131" y="1037"/>
                      <a:chExt cx="34" cy="64"/>
                    </a:xfrm>
                    <a:grpFill/>
                  </p:grpSpPr>
                  <p:sp>
                    <p:nvSpPr>
                      <p:cNvPr id="181" name="Freeform 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39" y="1048"/>
                        <a:ext cx="14" cy="8"/>
                      </a:xfrm>
                      <a:custGeom>
                        <a:avLst/>
                        <a:gdLst>
                          <a:gd name="T0" fmla="*/ 0 w 85"/>
                          <a:gd name="T1" fmla="*/ 0 h 53"/>
                          <a:gd name="T2" fmla="*/ 0 w 85"/>
                          <a:gd name="T3" fmla="*/ 0 h 53"/>
                          <a:gd name="T4" fmla="*/ 0 w 85"/>
                          <a:gd name="T5" fmla="*/ 0 h 53"/>
                          <a:gd name="T6" fmla="*/ 0 w 85"/>
                          <a:gd name="T7" fmla="*/ 0 h 53"/>
                          <a:gd name="T8" fmla="*/ 0 w 85"/>
                          <a:gd name="T9" fmla="*/ 0 h 53"/>
                          <a:gd name="T10" fmla="*/ 0 w 85"/>
                          <a:gd name="T11" fmla="*/ 0 h 53"/>
                          <a:gd name="T12" fmla="*/ 0 w 85"/>
                          <a:gd name="T13" fmla="*/ 0 h 53"/>
                          <a:gd name="T14" fmla="*/ 0 w 85"/>
                          <a:gd name="T15" fmla="*/ 0 h 53"/>
                          <a:gd name="T16" fmla="*/ 0 w 85"/>
                          <a:gd name="T17" fmla="*/ 0 h 53"/>
                          <a:gd name="T18" fmla="*/ 0 w 85"/>
                          <a:gd name="T19" fmla="*/ 0 h 53"/>
                          <a:gd name="T20" fmla="*/ 0 w 85"/>
                          <a:gd name="T21" fmla="*/ 0 h 53"/>
                          <a:gd name="T22" fmla="*/ 0 w 85"/>
                          <a:gd name="T23" fmla="*/ 0 h 53"/>
                          <a:gd name="T24" fmla="*/ 0 w 85"/>
                          <a:gd name="T25" fmla="*/ 0 h 53"/>
                          <a:gd name="T26" fmla="*/ 0 w 85"/>
                          <a:gd name="T27" fmla="*/ 0 h 53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w 85"/>
                          <a:gd name="T43" fmla="*/ 0 h 53"/>
                          <a:gd name="T44" fmla="*/ 85 w 85"/>
                          <a:gd name="T45" fmla="*/ 53 h 53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T42" t="T43" r="T44" b="T45"/>
                        <a:pathLst>
                          <a:path w="85" h="53">
                            <a:moveTo>
                              <a:pt x="76" y="0"/>
                            </a:moveTo>
                            <a:lnTo>
                              <a:pt x="71" y="7"/>
                            </a:lnTo>
                            <a:lnTo>
                              <a:pt x="85" y="13"/>
                            </a:lnTo>
                            <a:lnTo>
                              <a:pt x="66" y="11"/>
                            </a:lnTo>
                            <a:lnTo>
                              <a:pt x="61" y="28"/>
                            </a:lnTo>
                            <a:lnTo>
                              <a:pt x="69" y="36"/>
                            </a:lnTo>
                            <a:lnTo>
                              <a:pt x="62" y="36"/>
                            </a:lnTo>
                            <a:lnTo>
                              <a:pt x="67" y="53"/>
                            </a:lnTo>
                            <a:lnTo>
                              <a:pt x="58" y="35"/>
                            </a:lnTo>
                            <a:lnTo>
                              <a:pt x="41" y="35"/>
                            </a:lnTo>
                            <a:lnTo>
                              <a:pt x="26" y="28"/>
                            </a:lnTo>
                            <a:lnTo>
                              <a:pt x="0" y="27"/>
                            </a:lnTo>
                            <a:lnTo>
                              <a:pt x="26" y="10"/>
                            </a:lnTo>
                            <a:lnTo>
                              <a:pt x="76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  <p:sp>
                    <p:nvSpPr>
                      <p:cNvPr id="182" name="Freeform 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31" y="1037"/>
                        <a:ext cx="24" cy="6"/>
                      </a:xfrm>
                      <a:custGeom>
                        <a:avLst/>
                        <a:gdLst>
                          <a:gd name="T0" fmla="*/ 0 w 147"/>
                          <a:gd name="T1" fmla="*/ 0 h 36"/>
                          <a:gd name="T2" fmla="*/ 0 w 147"/>
                          <a:gd name="T3" fmla="*/ 0 h 36"/>
                          <a:gd name="T4" fmla="*/ 0 w 147"/>
                          <a:gd name="T5" fmla="*/ 0 h 36"/>
                          <a:gd name="T6" fmla="*/ 0 w 147"/>
                          <a:gd name="T7" fmla="*/ 0 h 36"/>
                          <a:gd name="T8" fmla="*/ 0 w 147"/>
                          <a:gd name="T9" fmla="*/ 0 h 36"/>
                          <a:gd name="T10" fmla="*/ 0 w 147"/>
                          <a:gd name="T11" fmla="*/ 0 h 36"/>
                          <a:gd name="T12" fmla="*/ 0 w 147"/>
                          <a:gd name="T13" fmla="*/ 0 h 36"/>
                          <a:gd name="T14" fmla="*/ 0 w 147"/>
                          <a:gd name="T15" fmla="*/ 0 h 36"/>
                          <a:gd name="T16" fmla="*/ 0 w 147"/>
                          <a:gd name="T17" fmla="*/ 0 h 36"/>
                          <a:gd name="T18" fmla="*/ 0 w 147"/>
                          <a:gd name="T19" fmla="*/ 0 h 36"/>
                          <a:gd name="T20" fmla="*/ 0 w 147"/>
                          <a:gd name="T21" fmla="*/ 0 h 36"/>
                          <a:gd name="T22" fmla="*/ 0 w 147"/>
                          <a:gd name="T23" fmla="*/ 0 h 36"/>
                          <a:gd name="T24" fmla="*/ 0 w 147"/>
                          <a:gd name="T25" fmla="*/ 0 h 36"/>
                          <a:gd name="T26" fmla="*/ 0 w 147"/>
                          <a:gd name="T27" fmla="*/ 0 h 36"/>
                          <a:gd name="T28" fmla="*/ 0 w 147"/>
                          <a:gd name="T29" fmla="*/ 0 h 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w 147"/>
                          <a:gd name="T46" fmla="*/ 0 h 36"/>
                          <a:gd name="T47" fmla="*/ 147 w 147"/>
                          <a:gd name="T48" fmla="*/ 36 h 36"/>
                        </a:gdLst>
                        <a:ahLst/>
                        <a:cxnLst>
                          <a:cxn ang="T30">
                            <a:pos x="T0" y="T1"/>
                          </a:cxn>
                          <a:cxn ang="T31">
                            <a:pos x="T2" y="T3"/>
                          </a:cxn>
                          <a:cxn ang="T32">
                            <a:pos x="T4" y="T5"/>
                          </a:cxn>
                          <a:cxn ang="T33">
                            <a:pos x="T6" y="T7"/>
                          </a:cxn>
                          <a:cxn ang="T34">
                            <a:pos x="T8" y="T9"/>
                          </a:cxn>
                          <a:cxn ang="T35">
                            <a:pos x="T10" y="T11"/>
                          </a:cxn>
                          <a:cxn ang="T36">
                            <a:pos x="T12" y="T13"/>
                          </a:cxn>
                          <a:cxn ang="T37">
                            <a:pos x="T14" y="T15"/>
                          </a:cxn>
                          <a:cxn ang="T38">
                            <a:pos x="T16" y="T17"/>
                          </a:cxn>
                          <a:cxn ang="T39">
                            <a:pos x="T18" y="T19"/>
                          </a:cxn>
                          <a:cxn ang="T40">
                            <a:pos x="T20" y="T21"/>
                          </a:cxn>
                          <a:cxn ang="T41">
                            <a:pos x="T22" y="T23"/>
                          </a:cxn>
                          <a:cxn ang="T42">
                            <a:pos x="T24" y="T25"/>
                          </a:cxn>
                          <a:cxn ang="T43">
                            <a:pos x="T26" y="T27"/>
                          </a:cxn>
                          <a:cxn ang="T44">
                            <a:pos x="T28" y="T29"/>
                          </a:cxn>
                        </a:cxnLst>
                        <a:rect l="T45" t="T46" r="T47" b="T48"/>
                        <a:pathLst>
                          <a:path w="147" h="36">
                            <a:moveTo>
                              <a:pt x="147" y="19"/>
                            </a:moveTo>
                            <a:lnTo>
                              <a:pt x="141" y="33"/>
                            </a:lnTo>
                            <a:lnTo>
                              <a:pt x="124" y="36"/>
                            </a:lnTo>
                            <a:lnTo>
                              <a:pt x="102" y="26"/>
                            </a:lnTo>
                            <a:lnTo>
                              <a:pt x="72" y="19"/>
                            </a:lnTo>
                            <a:lnTo>
                              <a:pt x="23" y="18"/>
                            </a:lnTo>
                            <a:lnTo>
                              <a:pt x="0" y="20"/>
                            </a:lnTo>
                            <a:lnTo>
                              <a:pt x="37" y="9"/>
                            </a:lnTo>
                            <a:lnTo>
                              <a:pt x="64" y="5"/>
                            </a:lnTo>
                            <a:lnTo>
                              <a:pt x="60" y="0"/>
                            </a:lnTo>
                            <a:lnTo>
                              <a:pt x="85" y="7"/>
                            </a:lnTo>
                            <a:lnTo>
                              <a:pt x="82" y="2"/>
                            </a:lnTo>
                            <a:lnTo>
                              <a:pt x="103" y="9"/>
                            </a:lnTo>
                            <a:lnTo>
                              <a:pt x="123" y="9"/>
                            </a:lnTo>
                            <a:lnTo>
                              <a:pt x="147" y="19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  <p:sp>
                    <p:nvSpPr>
                      <p:cNvPr id="183" name="Freeform 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52" y="1090"/>
                        <a:ext cx="11" cy="9"/>
                      </a:xfrm>
                      <a:custGeom>
                        <a:avLst/>
                        <a:gdLst>
                          <a:gd name="T0" fmla="*/ 0 w 67"/>
                          <a:gd name="T1" fmla="*/ 0 h 56"/>
                          <a:gd name="T2" fmla="*/ 0 w 67"/>
                          <a:gd name="T3" fmla="*/ 0 h 56"/>
                          <a:gd name="T4" fmla="*/ 0 w 67"/>
                          <a:gd name="T5" fmla="*/ 0 h 56"/>
                          <a:gd name="T6" fmla="*/ 0 w 67"/>
                          <a:gd name="T7" fmla="*/ 0 h 56"/>
                          <a:gd name="T8" fmla="*/ 0 w 67"/>
                          <a:gd name="T9" fmla="*/ 0 h 56"/>
                          <a:gd name="T10" fmla="*/ 0 w 67"/>
                          <a:gd name="T11" fmla="*/ 0 h 56"/>
                          <a:gd name="T12" fmla="*/ 0 w 67"/>
                          <a:gd name="T13" fmla="*/ 0 h 56"/>
                          <a:gd name="T14" fmla="*/ 0 w 67"/>
                          <a:gd name="T15" fmla="*/ 0 h 56"/>
                          <a:gd name="T16" fmla="*/ 0 w 67"/>
                          <a:gd name="T17" fmla="*/ 0 h 56"/>
                          <a:gd name="T18" fmla="*/ 0 w 67"/>
                          <a:gd name="T19" fmla="*/ 0 h 56"/>
                          <a:gd name="T20" fmla="*/ 0 w 67"/>
                          <a:gd name="T21" fmla="*/ 0 h 56"/>
                          <a:gd name="T22" fmla="*/ 0 w 67"/>
                          <a:gd name="T23" fmla="*/ 0 h 56"/>
                          <a:gd name="T24" fmla="*/ 0 w 67"/>
                          <a:gd name="T25" fmla="*/ 0 h 56"/>
                          <a:gd name="T26" fmla="*/ 0 w 67"/>
                          <a:gd name="T27" fmla="*/ 0 h 56"/>
                          <a:gd name="T28" fmla="*/ 0 w 67"/>
                          <a:gd name="T29" fmla="*/ 0 h 56"/>
                          <a:gd name="T30" fmla="*/ 0 w 67"/>
                          <a:gd name="T31" fmla="*/ 0 h 56"/>
                          <a:gd name="T32" fmla="*/ 0 w 67"/>
                          <a:gd name="T33" fmla="*/ 0 h 56"/>
                          <a:gd name="T34" fmla="*/ 0 w 67"/>
                          <a:gd name="T35" fmla="*/ 0 h 56"/>
                          <a:gd name="T36" fmla="*/ 0 w 67"/>
                          <a:gd name="T37" fmla="*/ 0 h 5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w 67"/>
                          <a:gd name="T58" fmla="*/ 0 h 56"/>
                          <a:gd name="T59" fmla="*/ 67 w 67"/>
                          <a:gd name="T60" fmla="*/ 56 h 56"/>
                        </a:gdLst>
                        <a:ahLst/>
                        <a:cxnLst>
                          <a:cxn ang="T38">
                            <a:pos x="T0" y="T1"/>
                          </a:cxn>
                          <a:cxn ang="T39">
                            <a:pos x="T2" y="T3"/>
                          </a:cxn>
                          <a:cxn ang="T40">
                            <a:pos x="T4" y="T5"/>
                          </a:cxn>
                          <a:cxn ang="T41">
                            <a:pos x="T6" y="T7"/>
                          </a:cxn>
                          <a:cxn ang="T42">
                            <a:pos x="T8" y="T9"/>
                          </a:cxn>
                          <a:cxn ang="T43">
                            <a:pos x="T10" y="T11"/>
                          </a:cxn>
                          <a:cxn ang="T44">
                            <a:pos x="T12" y="T13"/>
                          </a:cxn>
                          <a:cxn ang="T45">
                            <a:pos x="T14" y="T15"/>
                          </a:cxn>
                          <a:cxn ang="T46">
                            <a:pos x="T16" y="T17"/>
                          </a:cxn>
                          <a:cxn ang="T47">
                            <a:pos x="T18" y="T19"/>
                          </a:cxn>
                          <a:cxn ang="T48">
                            <a:pos x="T20" y="T21"/>
                          </a:cxn>
                          <a:cxn ang="T49">
                            <a:pos x="T22" y="T23"/>
                          </a:cxn>
                          <a:cxn ang="T50">
                            <a:pos x="T24" y="T25"/>
                          </a:cxn>
                          <a:cxn ang="T51">
                            <a:pos x="T26" y="T27"/>
                          </a:cxn>
                          <a:cxn ang="T52">
                            <a:pos x="T28" y="T29"/>
                          </a:cxn>
                          <a:cxn ang="T53">
                            <a:pos x="T30" y="T31"/>
                          </a:cxn>
                          <a:cxn ang="T54">
                            <a:pos x="T32" y="T33"/>
                          </a:cxn>
                          <a:cxn ang="T55">
                            <a:pos x="T34" y="T35"/>
                          </a:cxn>
                          <a:cxn ang="T56">
                            <a:pos x="T36" y="T37"/>
                          </a:cxn>
                        </a:cxnLst>
                        <a:rect l="T57" t="T58" r="T59" b="T60"/>
                        <a:pathLst>
                          <a:path w="67" h="56">
                            <a:moveTo>
                              <a:pt x="67" y="6"/>
                            </a:moveTo>
                            <a:lnTo>
                              <a:pt x="56" y="2"/>
                            </a:lnTo>
                            <a:lnTo>
                              <a:pt x="47" y="0"/>
                            </a:lnTo>
                            <a:lnTo>
                              <a:pt x="39" y="7"/>
                            </a:lnTo>
                            <a:lnTo>
                              <a:pt x="28" y="14"/>
                            </a:lnTo>
                            <a:lnTo>
                              <a:pt x="17" y="20"/>
                            </a:lnTo>
                            <a:lnTo>
                              <a:pt x="7" y="24"/>
                            </a:lnTo>
                            <a:lnTo>
                              <a:pt x="5" y="17"/>
                            </a:lnTo>
                            <a:lnTo>
                              <a:pt x="2" y="31"/>
                            </a:lnTo>
                            <a:lnTo>
                              <a:pt x="0" y="42"/>
                            </a:lnTo>
                            <a:lnTo>
                              <a:pt x="0" y="50"/>
                            </a:lnTo>
                            <a:lnTo>
                              <a:pt x="4" y="56"/>
                            </a:lnTo>
                            <a:lnTo>
                              <a:pt x="3" y="44"/>
                            </a:lnTo>
                            <a:lnTo>
                              <a:pt x="8" y="31"/>
                            </a:lnTo>
                            <a:lnTo>
                              <a:pt x="28" y="26"/>
                            </a:lnTo>
                            <a:lnTo>
                              <a:pt x="40" y="29"/>
                            </a:lnTo>
                            <a:lnTo>
                              <a:pt x="51" y="31"/>
                            </a:lnTo>
                            <a:lnTo>
                              <a:pt x="63" y="18"/>
                            </a:lnTo>
                            <a:lnTo>
                              <a:pt x="67" y="6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  <p:sp>
                    <p:nvSpPr>
                      <p:cNvPr id="184" name="Freeform 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56" y="1100"/>
                        <a:ext cx="4" cy="1"/>
                      </a:xfrm>
                      <a:custGeom>
                        <a:avLst/>
                        <a:gdLst>
                          <a:gd name="T0" fmla="*/ 0 w 24"/>
                          <a:gd name="T1" fmla="*/ 0 h 10"/>
                          <a:gd name="T2" fmla="*/ 0 w 24"/>
                          <a:gd name="T3" fmla="*/ 0 h 10"/>
                          <a:gd name="T4" fmla="*/ 0 w 24"/>
                          <a:gd name="T5" fmla="*/ 0 h 10"/>
                          <a:gd name="T6" fmla="*/ 0 w 24"/>
                          <a:gd name="T7" fmla="*/ 0 h 10"/>
                          <a:gd name="T8" fmla="*/ 0 w 24"/>
                          <a:gd name="T9" fmla="*/ 0 h 1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4"/>
                          <a:gd name="T16" fmla="*/ 0 h 10"/>
                          <a:gd name="T17" fmla="*/ 24 w 24"/>
                          <a:gd name="T18" fmla="*/ 10 h 1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4" h="10">
                            <a:moveTo>
                              <a:pt x="24" y="3"/>
                            </a:moveTo>
                            <a:lnTo>
                              <a:pt x="10" y="0"/>
                            </a:lnTo>
                            <a:lnTo>
                              <a:pt x="0" y="4"/>
                            </a:lnTo>
                            <a:lnTo>
                              <a:pt x="13" y="10"/>
                            </a:lnTo>
                            <a:lnTo>
                              <a:pt x="24" y="3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  <p:sp>
                    <p:nvSpPr>
                      <p:cNvPr id="185" name="Freeform 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60" y="1074"/>
                        <a:ext cx="5" cy="2"/>
                      </a:xfrm>
                      <a:custGeom>
                        <a:avLst/>
                        <a:gdLst>
                          <a:gd name="T0" fmla="*/ 0 w 27"/>
                          <a:gd name="T1" fmla="*/ 0 h 12"/>
                          <a:gd name="T2" fmla="*/ 0 w 27"/>
                          <a:gd name="T3" fmla="*/ 0 h 12"/>
                          <a:gd name="T4" fmla="*/ 0 w 27"/>
                          <a:gd name="T5" fmla="*/ 0 h 12"/>
                          <a:gd name="T6" fmla="*/ 0 w 27"/>
                          <a:gd name="T7" fmla="*/ 0 h 12"/>
                          <a:gd name="T8" fmla="*/ 0 w 27"/>
                          <a:gd name="T9" fmla="*/ 0 h 12"/>
                          <a:gd name="T10" fmla="*/ 0 w 27"/>
                          <a:gd name="T11" fmla="*/ 0 h 12"/>
                          <a:gd name="T12" fmla="*/ 0 w 27"/>
                          <a:gd name="T13" fmla="*/ 0 h 12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27"/>
                          <a:gd name="T22" fmla="*/ 0 h 12"/>
                          <a:gd name="T23" fmla="*/ 27 w 27"/>
                          <a:gd name="T24" fmla="*/ 12 h 12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27" h="12">
                            <a:moveTo>
                              <a:pt x="27" y="0"/>
                            </a:moveTo>
                            <a:lnTo>
                              <a:pt x="13" y="0"/>
                            </a:lnTo>
                            <a:lnTo>
                              <a:pt x="2" y="5"/>
                            </a:lnTo>
                            <a:lnTo>
                              <a:pt x="0" y="11"/>
                            </a:lnTo>
                            <a:lnTo>
                              <a:pt x="6" y="12"/>
                            </a:lnTo>
                            <a:lnTo>
                              <a:pt x="14" y="9"/>
                            </a:lnTo>
                            <a:lnTo>
                              <a:pt x="27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  <p:sp>
                    <p:nvSpPr>
                      <p:cNvPr id="186" name="Freeform 8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56" y="1072"/>
                        <a:ext cx="2" cy="5"/>
                      </a:xfrm>
                      <a:custGeom>
                        <a:avLst/>
                        <a:gdLst>
                          <a:gd name="T0" fmla="*/ 0 w 13"/>
                          <a:gd name="T1" fmla="*/ 0 h 28"/>
                          <a:gd name="T2" fmla="*/ 0 w 13"/>
                          <a:gd name="T3" fmla="*/ 0 h 28"/>
                          <a:gd name="T4" fmla="*/ 0 w 13"/>
                          <a:gd name="T5" fmla="*/ 0 h 28"/>
                          <a:gd name="T6" fmla="*/ 0 w 13"/>
                          <a:gd name="T7" fmla="*/ 0 h 28"/>
                          <a:gd name="T8" fmla="*/ 0 w 13"/>
                          <a:gd name="T9" fmla="*/ 0 h 28"/>
                          <a:gd name="T10" fmla="*/ 0 w 13"/>
                          <a:gd name="T11" fmla="*/ 0 h 28"/>
                          <a:gd name="T12" fmla="*/ 0 w 13"/>
                          <a:gd name="T13" fmla="*/ 0 h 28"/>
                          <a:gd name="T14" fmla="*/ 0 w 13"/>
                          <a:gd name="T15" fmla="*/ 0 h 28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3"/>
                          <a:gd name="T25" fmla="*/ 0 h 28"/>
                          <a:gd name="T26" fmla="*/ 13 w 13"/>
                          <a:gd name="T27" fmla="*/ 28 h 28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3" h="28">
                            <a:moveTo>
                              <a:pt x="5" y="0"/>
                            </a:moveTo>
                            <a:lnTo>
                              <a:pt x="3" y="9"/>
                            </a:lnTo>
                            <a:lnTo>
                              <a:pt x="7" y="22"/>
                            </a:lnTo>
                            <a:lnTo>
                              <a:pt x="13" y="28"/>
                            </a:lnTo>
                            <a:lnTo>
                              <a:pt x="4" y="23"/>
                            </a:lnTo>
                            <a:lnTo>
                              <a:pt x="0" y="19"/>
                            </a:lnTo>
                            <a:lnTo>
                              <a:pt x="0" y="13"/>
                            </a:lnTo>
                            <a:lnTo>
                              <a:pt x="5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  <p:sp>
                    <p:nvSpPr>
                      <p:cNvPr id="187" name="Freeform 8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43" y="1050"/>
                        <a:ext cx="3" cy="2"/>
                      </a:xfrm>
                      <a:custGeom>
                        <a:avLst/>
                        <a:gdLst>
                          <a:gd name="T0" fmla="*/ 0 w 18"/>
                          <a:gd name="T1" fmla="*/ 0 h 10"/>
                          <a:gd name="T2" fmla="*/ 0 w 18"/>
                          <a:gd name="T3" fmla="*/ 0 h 10"/>
                          <a:gd name="T4" fmla="*/ 0 w 18"/>
                          <a:gd name="T5" fmla="*/ 0 h 10"/>
                          <a:gd name="T6" fmla="*/ 0 w 18"/>
                          <a:gd name="T7" fmla="*/ 0 h 10"/>
                          <a:gd name="T8" fmla="*/ 0 w 18"/>
                          <a:gd name="T9" fmla="*/ 0 h 10"/>
                          <a:gd name="T10" fmla="*/ 0 w 18"/>
                          <a:gd name="T11" fmla="*/ 0 h 10"/>
                          <a:gd name="T12" fmla="*/ 0 w 18"/>
                          <a:gd name="T13" fmla="*/ 0 h 10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18"/>
                          <a:gd name="T22" fmla="*/ 0 h 10"/>
                          <a:gd name="T23" fmla="*/ 18 w 18"/>
                          <a:gd name="T24" fmla="*/ 10 h 10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18" h="10">
                            <a:moveTo>
                              <a:pt x="18" y="0"/>
                            </a:moveTo>
                            <a:lnTo>
                              <a:pt x="18" y="10"/>
                            </a:lnTo>
                            <a:lnTo>
                              <a:pt x="11" y="8"/>
                            </a:lnTo>
                            <a:lnTo>
                              <a:pt x="5" y="7"/>
                            </a:lnTo>
                            <a:lnTo>
                              <a:pt x="0" y="7"/>
                            </a:lnTo>
                            <a:lnTo>
                              <a:pt x="6" y="2"/>
                            </a:lnTo>
                            <a:lnTo>
                              <a:pt x="18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8" name="Group 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93" y="1042"/>
                      <a:ext cx="16" cy="30"/>
                      <a:chOff x="1093" y="1042"/>
                      <a:chExt cx="16" cy="30"/>
                    </a:xfrm>
                    <a:grpFill/>
                  </p:grpSpPr>
                  <p:sp>
                    <p:nvSpPr>
                      <p:cNvPr id="179" name="Freeform 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96" y="1046"/>
                        <a:ext cx="10" cy="22"/>
                      </a:xfrm>
                      <a:custGeom>
                        <a:avLst/>
                        <a:gdLst>
                          <a:gd name="T0" fmla="*/ 0 w 58"/>
                          <a:gd name="T1" fmla="*/ 0 h 136"/>
                          <a:gd name="T2" fmla="*/ 0 w 58"/>
                          <a:gd name="T3" fmla="*/ 0 h 136"/>
                          <a:gd name="T4" fmla="*/ 0 w 58"/>
                          <a:gd name="T5" fmla="*/ 0 h 136"/>
                          <a:gd name="T6" fmla="*/ 0 w 58"/>
                          <a:gd name="T7" fmla="*/ 0 h 136"/>
                          <a:gd name="T8" fmla="*/ 0 w 58"/>
                          <a:gd name="T9" fmla="*/ 0 h 136"/>
                          <a:gd name="T10" fmla="*/ 0 w 58"/>
                          <a:gd name="T11" fmla="*/ 0 h 136"/>
                          <a:gd name="T12" fmla="*/ 0 w 58"/>
                          <a:gd name="T13" fmla="*/ 0 h 136"/>
                          <a:gd name="T14" fmla="*/ 0 w 58"/>
                          <a:gd name="T15" fmla="*/ 0 h 136"/>
                          <a:gd name="T16" fmla="*/ 0 w 58"/>
                          <a:gd name="T17" fmla="*/ 0 h 136"/>
                          <a:gd name="T18" fmla="*/ 0 w 58"/>
                          <a:gd name="T19" fmla="*/ 0 h 136"/>
                          <a:gd name="T20" fmla="*/ 0 w 58"/>
                          <a:gd name="T21" fmla="*/ 0 h 136"/>
                          <a:gd name="T22" fmla="*/ 0 w 58"/>
                          <a:gd name="T23" fmla="*/ 0 h 136"/>
                          <a:gd name="T24" fmla="*/ 0 w 58"/>
                          <a:gd name="T25" fmla="*/ 0 h 136"/>
                          <a:gd name="T26" fmla="*/ 0 w 58"/>
                          <a:gd name="T27" fmla="*/ 0 h 136"/>
                          <a:gd name="T28" fmla="*/ 0 w 58"/>
                          <a:gd name="T29" fmla="*/ 0 h 136"/>
                          <a:gd name="T30" fmla="*/ 0 w 58"/>
                          <a:gd name="T31" fmla="*/ 0 h 136"/>
                          <a:gd name="T32" fmla="*/ 0 w 58"/>
                          <a:gd name="T33" fmla="*/ 0 h 136"/>
                          <a:gd name="T34" fmla="*/ 0 w 58"/>
                          <a:gd name="T35" fmla="*/ 0 h 136"/>
                          <a:gd name="T36" fmla="*/ 0 w 58"/>
                          <a:gd name="T37" fmla="*/ 0 h 136"/>
                          <a:gd name="T38" fmla="*/ 0 w 58"/>
                          <a:gd name="T39" fmla="*/ 0 h 136"/>
                          <a:gd name="T40" fmla="*/ 0 w 58"/>
                          <a:gd name="T41" fmla="*/ 0 h 136"/>
                          <a:gd name="T42" fmla="*/ 0 w 58"/>
                          <a:gd name="T43" fmla="*/ 0 h 136"/>
                          <a:gd name="T44" fmla="*/ 0 w 58"/>
                          <a:gd name="T45" fmla="*/ 0 h 1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w 58"/>
                          <a:gd name="T70" fmla="*/ 0 h 136"/>
                          <a:gd name="T71" fmla="*/ 58 w 58"/>
                          <a:gd name="T72" fmla="*/ 136 h 136"/>
                        </a:gdLst>
                        <a:ahLst/>
                        <a:cxnLst>
                          <a:cxn ang="T46">
                            <a:pos x="T0" y="T1"/>
                          </a:cxn>
                          <a:cxn ang="T47">
                            <a:pos x="T2" y="T3"/>
                          </a:cxn>
                          <a:cxn ang="T48">
                            <a:pos x="T4" y="T5"/>
                          </a:cxn>
                          <a:cxn ang="T49">
                            <a:pos x="T6" y="T7"/>
                          </a:cxn>
                          <a:cxn ang="T50">
                            <a:pos x="T8" y="T9"/>
                          </a:cxn>
                          <a:cxn ang="T51">
                            <a:pos x="T10" y="T11"/>
                          </a:cxn>
                          <a:cxn ang="T52">
                            <a:pos x="T12" y="T13"/>
                          </a:cxn>
                          <a:cxn ang="T53">
                            <a:pos x="T14" y="T15"/>
                          </a:cxn>
                          <a:cxn ang="T54">
                            <a:pos x="T16" y="T17"/>
                          </a:cxn>
                          <a:cxn ang="T55">
                            <a:pos x="T18" y="T19"/>
                          </a:cxn>
                          <a:cxn ang="T56">
                            <a:pos x="T20" y="T21"/>
                          </a:cxn>
                          <a:cxn ang="T57">
                            <a:pos x="T22" y="T23"/>
                          </a:cxn>
                          <a:cxn ang="T58">
                            <a:pos x="T24" y="T25"/>
                          </a:cxn>
                          <a:cxn ang="T59">
                            <a:pos x="T26" y="T27"/>
                          </a:cxn>
                          <a:cxn ang="T60">
                            <a:pos x="T28" y="T29"/>
                          </a:cxn>
                          <a:cxn ang="T61">
                            <a:pos x="T30" y="T31"/>
                          </a:cxn>
                          <a:cxn ang="T62">
                            <a:pos x="T32" y="T33"/>
                          </a:cxn>
                          <a:cxn ang="T63">
                            <a:pos x="T34" y="T35"/>
                          </a:cxn>
                          <a:cxn ang="T64">
                            <a:pos x="T36" y="T37"/>
                          </a:cxn>
                          <a:cxn ang="T65">
                            <a:pos x="T38" y="T39"/>
                          </a:cxn>
                          <a:cxn ang="T66">
                            <a:pos x="T40" y="T41"/>
                          </a:cxn>
                          <a:cxn ang="T67">
                            <a:pos x="T42" y="T43"/>
                          </a:cxn>
                          <a:cxn ang="T68">
                            <a:pos x="T44" y="T45"/>
                          </a:cxn>
                        </a:cxnLst>
                        <a:rect l="T69" t="T70" r="T71" b="T72"/>
                        <a:pathLst>
                          <a:path w="58" h="136">
                            <a:moveTo>
                              <a:pt x="58" y="26"/>
                            </a:moveTo>
                            <a:lnTo>
                              <a:pt x="40" y="10"/>
                            </a:lnTo>
                            <a:lnTo>
                              <a:pt x="19" y="14"/>
                            </a:lnTo>
                            <a:lnTo>
                              <a:pt x="8" y="36"/>
                            </a:lnTo>
                            <a:lnTo>
                              <a:pt x="5" y="66"/>
                            </a:lnTo>
                            <a:lnTo>
                              <a:pt x="8" y="91"/>
                            </a:lnTo>
                            <a:lnTo>
                              <a:pt x="15" y="111"/>
                            </a:lnTo>
                            <a:lnTo>
                              <a:pt x="25" y="80"/>
                            </a:lnTo>
                            <a:lnTo>
                              <a:pt x="34" y="63"/>
                            </a:lnTo>
                            <a:lnTo>
                              <a:pt x="55" y="52"/>
                            </a:lnTo>
                            <a:lnTo>
                              <a:pt x="39" y="76"/>
                            </a:lnTo>
                            <a:lnTo>
                              <a:pt x="23" y="96"/>
                            </a:lnTo>
                            <a:lnTo>
                              <a:pt x="21" y="116"/>
                            </a:lnTo>
                            <a:lnTo>
                              <a:pt x="28" y="132"/>
                            </a:lnTo>
                            <a:lnTo>
                              <a:pt x="38" y="136"/>
                            </a:lnTo>
                            <a:lnTo>
                              <a:pt x="12" y="130"/>
                            </a:lnTo>
                            <a:lnTo>
                              <a:pt x="1" y="101"/>
                            </a:lnTo>
                            <a:lnTo>
                              <a:pt x="0" y="64"/>
                            </a:lnTo>
                            <a:lnTo>
                              <a:pt x="1" y="29"/>
                            </a:lnTo>
                            <a:lnTo>
                              <a:pt x="15" y="8"/>
                            </a:lnTo>
                            <a:lnTo>
                              <a:pt x="33" y="0"/>
                            </a:lnTo>
                            <a:lnTo>
                              <a:pt x="50" y="4"/>
                            </a:lnTo>
                            <a:lnTo>
                              <a:pt x="58" y="26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  <p:sp>
                    <p:nvSpPr>
                      <p:cNvPr id="180" name="Freeform 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93" y="1042"/>
                        <a:ext cx="16" cy="30"/>
                      </a:xfrm>
                      <a:custGeom>
                        <a:avLst/>
                        <a:gdLst>
                          <a:gd name="T0" fmla="*/ 0 w 95"/>
                          <a:gd name="T1" fmla="*/ 0 h 183"/>
                          <a:gd name="T2" fmla="*/ 0 w 95"/>
                          <a:gd name="T3" fmla="*/ 0 h 183"/>
                          <a:gd name="T4" fmla="*/ 0 w 95"/>
                          <a:gd name="T5" fmla="*/ 0 h 183"/>
                          <a:gd name="T6" fmla="*/ 0 w 95"/>
                          <a:gd name="T7" fmla="*/ 0 h 183"/>
                          <a:gd name="T8" fmla="*/ 0 w 95"/>
                          <a:gd name="T9" fmla="*/ 0 h 183"/>
                          <a:gd name="T10" fmla="*/ 0 w 95"/>
                          <a:gd name="T11" fmla="*/ 0 h 183"/>
                          <a:gd name="T12" fmla="*/ 0 w 95"/>
                          <a:gd name="T13" fmla="*/ 0 h 183"/>
                          <a:gd name="T14" fmla="*/ 0 w 95"/>
                          <a:gd name="T15" fmla="*/ 0 h 183"/>
                          <a:gd name="T16" fmla="*/ 0 w 95"/>
                          <a:gd name="T17" fmla="*/ 0 h 183"/>
                          <a:gd name="T18" fmla="*/ 0 w 95"/>
                          <a:gd name="T19" fmla="*/ 0 h 183"/>
                          <a:gd name="T20" fmla="*/ 0 w 95"/>
                          <a:gd name="T21" fmla="*/ 0 h 183"/>
                          <a:gd name="T22" fmla="*/ 0 w 95"/>
                          <a:gd name="T23" fmla="*/ 0 h 183"/>
                          <a:gd name="T24" fmla="*/ 0 w 95"/>
                          <a:gd name="T25" fmla="*/ 0 h 183"/>
                          <a:gd name="T26" fmla="*/ 0 w 95"/>
                          <a:gd name="T27" fmla="*/ 0 h 183"/>
                          <a:gd name="T28" fmla="*/ 0 w 95"/>
                          <a:gd name="T29" fmla="*/ 0 h 183"/>
                          <a:gd name="T30" fmla="*/ 0 w 95"/>
                          <a:gd name="T31" fmla="*/ 0 h 183"/>
                          <a:gd name="T32" fmla="*/ 0 w 95"/>
                          <a:gd name="T33" fmla="*/ 0 h 183"/>
                          <a:gd name="T34" fmla="*/ 0 w 95"/>
                          <a:gd name="T35" fmla="*/ 0 h 183"/>
                          <a:gd name="T36" fmla="*/ 0 w 95"/>
                          <a:gd name="T37" fmla="*/ 0 h 183"/>
                          <a:gd name="T38" fmla="*/ 0 w 95"/>
                          <a:gd name="T39" fmla="*/ 0 h 183"/>
                          <a:gd name="T40" fmla="*/ 0 w 95"/>
                          <a:gd name="T41" fmla="*/ 0 h 183"/>
                          <a:gd name="T42" fmla="*/ 0 w 95"/>
                          <a:gd name="T43" fmla="*/ 0 h 183"/>
                          <a:gd name="T44" fmla="*/ 0 w 95"/>
                          <a:gd name="T45" fmla="*/ 0 h 183"/>
                          <a:gd name="T46" fmla="*/ 0 w 95"/>
                          <a:gd name="T47" fmla="*/ 0 h 183"/>
                          <a:gd name="T48" fmla="*/ 0 w 95"/>
                          <a:gd name="T49" fmla="*/ 0 h 183"/>
                          <a:gd name="T50" fmla="*/ 0 w 95"/>
                          <a:gd name="T51" fmla="*/ 0 h 183"/>
                          <a:gd name="T52" fmla="*/ 0 w 95"/>
                          <a:gd name="T53" fmla="*/ 0 h 183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w 95"/>
                          <a:gd name="T82" fmla="*/ 0 h 183"/>
                          <a:gd name="T83" fmla="*/ 95 w 95"/>
                          <a:gd name="T84" fmla="*/ 183 h 183"/>
                        </a:gdLst>
                        <a:ahLst/>
                        <a:cxnLst>
                          <a:cxn ang="T54">
                            <a:pos x="T0" y="T1"/>
                          </a:cxn>
                          <a:cxn ang="T55">
                            <a:pos x="T2" y="T3"/>
                          </a:cxn>
                          <a:cxn ang="T56">
                            <a:pos x="T4" y="T5"/>
                          </a:cxn>
                          <a:cxn ang="T57">
                            <a:pos x="T6" y="T7"/>
                          </a:cxn>
                          <a:cxn ang="T58">
                            <a:pos x="T8" y="T9"/>
                          </a:cxn>
                          <a:cxn ang="T59">
                            <a:pos x="T10" y="T11"/>
                          </a:cxn>
                          <a:cxn ang="T60">
                            <a:pos x="T12" y="T13"/>
                          </a:cxn>
                          <a:cxn ang="T61">
                            <a:pos x="T14" y="T15"/>
                          </a:cxn>
                          <a:cxn ang="T62">
                            <a:pos x="T16" y="T17"/>
                          </a:cxn>
                          <a:cxn ang="T63">
                            <a:pos x="T18" y="T19"/>
                          </a:cxn>
                          <a:cxn ang="T64">
                            <a:pos x="T20" y="T21"/>
                          </a:cxn>
                          <a:cxn ang="T65">
                            <a:pos x="T22" y="T23"/>
                          </a:cxn>
                          <a:cxn ang="T66">
                            <a:pos x="T24" y="T25"/>
                          </a:cxn>
                          <a:cxn ang="T67">
                            <a:pos x="T26" y="T27"/>
                          </a:cxn>
                          <a:cxn ang="T68">
                            <a:pos x="T28" y="T29"/>
                          </a:cxn>
                          <a:cxn ang="T69">
                            <a:pos x="T30" y="T31"/>
                          </a:cxn>
                          <a:cxn ang="T70">
                            <a:pos x="T32" y="T33"/>
                          </a:cxn>
                          <a:cxn ang="T71">
                            <a:pos x="T34" y="T35"/>
                          </a:cxn>
                          <a:cxn ang="T72">
                            <a:pos x="T36" y="T37"/>
                          </a:cxn>
                          <a:cxn ang="T73">
                            <a:pos x="T38" y="T39"/>
                          </a:cxn>
                          <a:cxn ang="T74">
                            <a:pos x="T40" y="T41"/>
                          </a:cxn>
                          <a:cxn ang="T75">
                            <a:pos x="T42" y="T43"/>
                          </a:cxn>
                          <a:cxn ang="T76">
                            <a:pos x="T44" y="T45"/>
                          </a:cxn>
                          <a:cxn ang="T77">
                            <a:pos x="T46" y="T47"/>
                          </a:cxn>
                          <a:cxn ang="T78">
                            <a:pos x="T48" y="T49"/>
                          </a:cxn>
                          <a:cxn ang="T79">
                            <a:pos x="T50" y="T51"/>
                          </a:cxn>
                          <a:cxn ang="T80">
                            <a:pos x="T52" y="T53"/>
                          </a:cxn>
                        </a:cxnLst>
                        <a:rect l="T81" t="T82" r="T83" b="T84"/>
                        <a:pathLst>
                          <a:path w="95" h="183">
                            <a:moveTo>
                              <a:pt x="95" y="45"/>
                            </a:moveTo>
                            <a:lnTo>
                              <a:pt x="80" y="16"/>
                            </a:lnTo>
                            <a:lnTo>
                              <a:pt x="56" y="8"/>
                            </a:lnTo>
                            <a:lnTo>
                              <a:pt x="25" y="12"/>
                            </a:lnTo>
                            <a:lnTo>
                              <a:pt x="15" y="30"/>
                            </a:lnTo>
                            <a:lnTo>
                              <a:pt x="7" y="57"/>
                            </a:lnTo>
                            <a:lnTo>
                              <a:pt x="7" y="80"/>
                            </a:lnTo>
                            <a:lnTo>
                              <a:pt x="11" y="95"/>
                            </a:lnTo>
                            <a:lnTo>
                              <a:pt x="11" y="118"/>
                            </a:lnTo>
                            <a:lnTo>
                              <a:pt x="16" y="143"/>
                            </a:lnTo>
                            <a:lnTo>
                              <a:pt x="36" y="169"/>
                            </a:lnTo>
                            <a:lnTo>
                              <a:pt x="49" y="169"/>
                            </a:lnTo>
                            <a:lnTo>
                              <a:pt x="66" y="169"/>
                            </a:lnTo>
                            <a:lnTo>
                              <a:pt x="66" y="173"/>
                            </a:lnTo>
                            <a:lnTo>
                              <a:pt x="54" y="183"/>
                            </a:lnTo>
                            <a:lnTo>
                              <a:pt x="39" y="181"/>
                            </a:lnTo>
                            <a:lnTo>
                              <a:pt x="21" y="172"/>
                            </a:lnTo>
                            <a:lnTo>
                              <a:pt x="5" y="145"/>
                            </a:lnTo>
                            <a:lnTo>
                              <a:pt x="4" y="102"/>
                            </a:lnTo>
                            <a:lnTo>
                              <a:pt x="0" y="74"/>
                            </a:lnTo>
                            <a:lnTo>
                              <a:pt x="0" y="50"/>
                            </a:lnTo>
                            <a:lnTo>
                              <a:pt x="9" y="27"/>
                            </a:lnTo>
                            <a:lnTo>
                              <a:pt x="19" y="8"/>
                            </a:lnTo>
                            <a:lnTo>
                              <a:pt x="44" y="0"/>
                            </a:lnTo>
                            <a:lnTo>
                              <a:pt x="80" y="5"/>
                            </a:lnTo>
                            <a:lnTo>
                              <a:pt x="93" y="16"/>
                            </a:lnTo>
                            <a:lnTo>
                              <a:pt x="95" y="45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48" name="Freeform 91"/>
                  <p:cNvSpPr>
                    <a:spLocks/>
                  </p:cNvSpPr>
                  <p:nvPr/>
                </p:nvSpPr>
                <p:spPr bwMode="auto">
                  <a:xfrm>
                    <a:off x="1028" y="1105"/>
                    <a:ext cx="298" cy="408"/>
                  </a:xfrm>
                  <a:custGeom>
                    <a:avLst/>
                    <a:gdLst>
                      <a:gd name="T0" fmla="*/ 0 w 1789"/>
                      <a:gd name="T1" fmla="*/ 0 h 2447"/>
                      <a:gd name="T2" fmla="*/ 0 w 1789"/>
                      <a:gd name="T3" fmla="*/ 0 h 2447"/>
                      <a:gd name="T4" fmla="*/ 0 w 1789"/>
                      <a:gd name="T5" fmla="*/ 0 h 2447"/>
                      <a:gd name="T6" fmla="*/ 0 w 1789"/>
                      <a:gd name="T7" fmla="*/ 0 h 2447"/>
                      <a:gd name="T8" fmla="*/ 0 w 1789"/>
                      <a:gd name="T9" fmla="*/ 0 h 2447"/>
                      <a:gd name="T10" fmla="*/ 0 w 1789"/>
                      <a:gd name="T11" fmla="*/ 0 h 2447"/>
                      <a:gd name="T12" fmla="*/ 0 w 1789"/>
                      <a:gd name="T13" fmla="*/ 0 h 2447"/>
                      <a:gd name="T14" fmla="*/ 0 w 1789"/>
                      <a:gd name="T15" fmla="*/ 0 h 2447"/>
                      <a:gd name="T16" fmla="*/ 0 w 1789"/>
                      <a:gd name="T17" fmla="*/ 0 h 2447"/>
                      <a:gd name="T18" fmla="*/ 0 w 1789"/>
                      <a:gd name="T19" fmla="*/ 0 h 2447"/>
                      <a:gd name="T20" fmla="*/ 0 w 1789"/>
                      <a:gd name="T21" fmla="*/ 0 h 2447"/>
                      <a:gd name="T22" fmla="*/ 0 w 1789"/>
                      <a:gd name="T23" fmla="*/ 0 h 2447"/>
                      <a:gd name="T24" fmla="*/ 0 w 1789"/>
                      <a:gd name="T25" fmla="*/ 0 h 2447"/>
                      <a:gd name="T26" fmla="*/ 0 w 1789"/>
                      <a:gd name="T27" fmla="*/ 0 h 2447"/>
                      <a:gd name="T28" fmla="*/ 0 w 1789"/>
                      <a:gd name="T29" fmla="*/ 0 h 2447"/>
                      <a:gd name="T30" fmla="*/ 0 w 1789"/>
                      <a:gd name="T31" fmla="*/ 0 h 2447"/>
                      <a:gd name="T32" fmla="*/ 0 w 1789"/>
                      <a:gd name="T33" fmla="*/ 0 h 2447"/>
                      <a:gd name="T34" fmla="*/ 0 w 1789"/>
                      <a:gd name="T35" fmla="*/ 0 h 2447"/>
                      <a:gd name="T36" fmla="*/ 0 w 1789"/>
                      <a:gd name="T37" fmla="*/ 0 h 2447"/>
                      <a:gd name="T38" fmla="*/ 0 w 1789"/>
                      <a:gd name="T39" fmla="*/ 0 h 2447"/>
                      <a:gd name="T40" fmla="*/ 0 w 1789"/>
                      <a:gd name="T41" fmla="*/ 0 h 2447"/>
                      <a:gd name="T42" fmla="*/ 0 w 1789"/>
                      <a:gd name="T43" fmla="*/ 0 h 2447"/>
                      <a:gd name="T44" fmla="*/ 0 w 1789"/>
                      <a:gd name="T45" fmla="*/ 0 h 2447"/>
                      <a:gd name="T46" fmla="*/ 0 w 1789"/>
                      <a:gd name="T47" fmla="*/ 0 h 2447"/>
                      <a:gd name="T48" fmla="*/ 0 w 1789"/>
                      <a:gd name="T49" fmla="*/ 0 h 2447"/>
                      <a:gd name="T50" fmla="*/ 0 w 1789"/>
                      <a:gd name="T51" fmla="*/ 0 h 2447"/>
                      <a:gd name="T52" fmla="*/ 0 w 1789"/>
                      <a:gd name="T53" fmla="*/ 0 h 2447"/>
                      <a:gd name="T54" fmla="*/ 0 w 1789"/>
                      <a:gd name="T55" fmla="*/ 0 h 2447"/>
                      <a:gd name="T56" fmla="*/ 0 w 1789"/>
                      <a:gd name="T57" fmla="*/ 0 h 2447"/>
                      <a:gd name="T58" fmla="*/ 0 w 1789"/>
                      <a:gd name="T59" fmla="*/ 0 h 2447"/>
                      <a:gd name="T60" fmla="*/ 0 w 1789"/>
                      <a:gd name="T61" fmla="*/ 0 h 2447"/>
                      <a:gd name="T62" fmla="*/ 0 w 1789"/>
                      <a:gd name="T63" fmla="*/ 0 h 2447"/>
                      <a:gd name="T64" fmla="*/ 0 w 1789"/>
                      <a:gd name="T65" fmla="*/ 0 h 244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789"/>
                      <a:gd name="T100" fmla="*/ 0 h 2447"/>
                      <a:gd name="T101" fmla="*/ 1789 w 1789"/>
                      <a:gd name="T102" fmla="*/ 2447 h 244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789" h="2447">
                        <a:moveTo>
                          <a:pt x="224" y="127"/>
                        </a:moveTo>
                        <a:lnTo>
                          <a:pt x="263" y="0"/>
                        </a:lnTo>
                        <a:lnTo>
                          <a:pt x="567" y="158"/>
                        </a:lnTo>
                        <a:lnTo>
                          <a:pt x="535" y="258"/>
                        </a:lnTo>
                        <a:lnTo>
                          <a:pt x="577" y="355"/>
                        </a:lnTo>
                        <a:lnTo>
                          <a:pt x="625" y="447"/>
                        </a:lnTo>
                        <a:lnTo>
                          <a:pt x="693" y="604"/>
                        </a:lnTo>
                        <a:lnTo>
                          <a:pt x="780" y="737"/>
                        </a:lnTo>
                        <a:lnTo>
                          <a:pt x="807" y="815"/>
                        </a:lnTo>
                        <a:lnTo>
                          <a:pt x="813" y="867"/>
                        </a:lnTo>
                        <a:lnTo>
                          <a:pt x="811" y="927"/>
                        </a:lnTo>
                        <a:lnTo>
                          <a:pt x="799" y="982"/>
                        </a:lnTo>
                        <a:lnTo>
                          <a:pt x="787" y="1031"/>
                        </a:lnTo>
                        <a:lnTo>
                          <a:pt x="787" y="1090"/>
                        </a:lnTo>
                        <a:lnTo>
                          <a:pt x="1075" y="1167"/>
                        </a:lnTo>
                        <a:lnTo>
                          <a:pt x="1238" y="1186"/>
                        </a:lnTo>
                        <a:lnTo>
                          <a:pt x="1355" y="1177"/>
                        </a:lnTo>
                        <a:lnTo>
                          <a:pt x="1371" y="1223"/>
                        </a:lnTo>
                        <a:lnTo>
                          <a:pt x="1382" y="1273"/>
                        </a:lnTo>
                        <a:lnTo>
                          <a:pt x="1390" y="1328"/>
                        </a:lnTo>
                        <a:lnTo>
                          <a:pt x="1271" y="1372"/>
                        </a:lnTo>
                        <a:lnTo>
                          <a:pt x="1135" y="1389"/>
                        </a:lnTo>
                        <a:lnTo>
                          <a:pt x="1022" y="1389"/>
                        </a:lnTo>
                        <a:lnTo>
                          <a:pt x="886" y="1406"/>
                        </a:lnTo>
                        <a:lnTo>
                          <a:pt x="798" y="1389"/>
                        </a:lnTo>
                        <a:lnTo>
                          <a:pt x="798" y="1513"/>
                        </a:lnTo>
                        <a:lnTo>
                          <a:pt x="771" y="1581"/>
                        </a:lnTo>
                        <a:lnTo>
                          <a:pt x="783" y="1649"/>
                        </a:lnTo>
                        <a:lnTo>
                          <a:pt x="774" y="1697"/>
                        </a:lnTo>
                        <a:lnTo>
                          <a:pt x="822" y="1700"/>
                        </a:lnTo>
                        <a:lnTo>
                          <a:pt x="852" y="1723"/>
                        </a:lnTo>
                        <a:lnTo>
                          <a:pt x="930" y="1736"/>
                        </a:lnTo>
                        <a:lnTo>
                          <a:pt x="987" y="1778"/>
                        </a:lnTo>
                        <a:lnTo>
                          <a:pt x="1046" y="1796"/>
                        </a:lnTo>
                        <a:lnTo>
                          <a:pt x="1411" y="1933"/>
                        </a:lnTo>
                        <a:lnTo>
                          <a:pt x="1534" y="1983"/>
                        </a:lnTo>
                        <a:lnTo>
                          <a:pt x="1612" y="2019"/>
                        </a:lnTo>
                        <a:lnTo>
                          <a:pt x="1664" y="2103"/>
                        </a:lnTo>
                        <a:lnTo>
                          <a:pt x="1724" y="2232"/>
                        </a:lnTo>
                        <a:lnTo>
                          <a:pt x="1789" y="2447"/>
                        </a:lnTo>
                        <a:lnTo>
                          <a:pt x="1105" y="2446"/>
                        </a:lnTo>
                        <a:lnTo>
                          <a:pt x="895" y="2381"/>
                        </a:lnTo>
                        <a:lnTo>
                          <a:pt x="583" y="2375"/>
                        </a:lnTo>
                        <a:lnTo>
                          <a:pt x="387" y="2376"/>
                        </a:lnTo>
                        <a:lnTo>
                          <a:pt x="276" y="2381"/>
                        </a:lnTo>
                        <a:lnTo>
                          <a:pt x="152" y="2347"/>
                        </a:lnTo>
                        <a:lnTo>
                          <a:pt x="108" y="2323"/>
                        </a:lnTo>
                        <a:lnTo>
                          <a:pt x="45" y="2255"/>
                        </a:lnTo>
                        <a:lnTo>
                          <a:pt x="31" y="2206"/>
                        </a:lnTo>
                        <a:lnTo>
                          <a:pt x="12" y="2107"/>
                        </a:lnTo>
                        <a:lnTo>
                          <a:pt x="25" y="2018"/>
                        </a:lnTo>
                        <a:lnTo>
                          <a:pt x="67" y="1862"/>
                        </a:lnTo>
                        <a:lnTo>
                          <a:pt x="122" y="1707"/>
                        </a:lnTo>
                        <a:lnTo>
                          <a:pt x="131" y="1646"/>
                        </a:lnTo>
                        <a:lnTo>
                          <a:pt x="113" y="1604"/>
                        </a:lnTo>
                        <a:lnTo>
                          <a:pt x="119" y="1480"/>
                        </a:lnTo>
                        <a:lnTo>
                          <a:pt x="137" y="1428"/>
                        </a:lnTo>
                        <a:lnTo>
                          <a:pt x="126" y="1316"/>
                        </a:lnTo>
                        <a:lnTo>
                          <a:pt x="85" y="1160"/>
                        </a:lnTo>
                        <a:lnTo>
                          <a:pt x="24" y="945"/>
                        </a:lnTo>
                        <a:lnTo>
                          <a:pt x="0" y="753"/>
                        </a:lnTo>
                        <a:lnTo>
                          <a:pt x="0" y="591"/>
                        </a:lnTo>
                        <a:lnTo>
                          <a:pt x="15" y="471"/>
                        </a:lnTo>
                        <a:lnTo>
                          <a:pt x="39" y="403"/>
                        </a:lnTo>
                        <a:lnTo>
                          <a:pt x="72" y="319"/>
                        </a:lnTo>
                        <a:lnTo>
                          <a:pt x="110" y="231"/>
                        </a:lnTo>
                        <a:lnTo>
                          <a:pt x="224" y="127"/>
                        </a:lnTo>
                        <a:close/>
                      </a:path>
                    </a:pathLst>
                  </a:custGeom>
                  <a:grpFill/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Book Antiqua" pitchFamily="18" charset="0"/>
                    </a:endParaRPr>
                  </a:p>
                </p:txBody>
              </p:sp>
              <p:grpSp>
                <p:nvGrpSpPr>
                  <p:cNvPr id="149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1030" y="1126"/>
                    <a:ext cx="304" cy="385"/>
                    <a:chOff x="1030" y="1126"/>
                    <a:chExt cx="304" cy="385"/>
                  </a:xfrm>
                  <a:grpFill/>
                </p:grpSpPr>
                <p:grpSp>
                  <p:nvGrpSpPr>
                    <p:cNvPr id="151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45" y="1274"/>
                      <a:ext cx="89" cy="50"/>
                      <a:chOff x="1245" y="1274"/>
                      <a:chExt cx="89" cy="50"/>
                    </a:xfrm>
                    <a:grpFill/>
                  </p:grpSpPr>
                  <p:sp>
                    <p:nvSpPr>
                      <p:cNvPr id="168" name="Freeform 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45" y="1274"/>
                        <a:ext cx="89" cy="50"/>
                      </a:xfrm>
                      <a:custGeom>
                        <a:avLst/>
                        <a:gdLst>
                          <a:gd name="T0" fmla="*/ 0 w 535"/>
                          <a:gd name="T1" fmla="*/ 0 h 301"/>
                          <a:gd name="T2" fmla="*/ 0 w 535"/>
                          <a:gd name="T3" fmla="*/ 0 h 301"/>
                          <a:gd name="T4" fmla="*/ 0 w 535"/>
                          <a:gd name="T5" fmla="*/ 0 h 301"/>
                          <a:gd name="T6" fmla="*/ 0 w 535"/>
                          <a:gd name="T7" fmla="*/ 0 h 301"/>
                          <a:gd name="T8" fmla="*/ 0 w 535"/>
                          <a:gd name="T9" fmla="*/ 0 h 301"/>
                          <a:gd name="T10" fmla="*/ 0 w 535"/>
                          <a:gd name="T11" fmla="*/ 0 h 301"/>
                          <a:gd name="T12" fmla="*/ 0 w 535"/>
                          <a:gd name="T13" fmla="*/ 0 h 301"/>
                          <a:gd name="T14" fmla="*/ 0 w 535"/>
                          <a:gd name="T15" fmla="*/ 0 h 301"/>
                          <a:gd name="T16" fmla="*/ 0 w 535"/>
                          <a:gd name="T17" fmla="*/ 0 h 301"/>
                          <a:gd name="T18" fmla="*/ 0 w 535"/>
                          <a:gd name="T19" fmla="*/ 0 h 301"/>
                          <a:gd name="T20" fmla="*/ 0 w 535"/>
                          <a:gd name="T21" fmla="*/ 0 h 301"/>
                          <a:gd name="T22" fmla="*/ 0 w 535"/>
                          <a:gd name="T23" fmla="*/ 0 h 301"/>
                          <a:gd name="T24" fmla="*/ 0 w 535"/>
                          <a:gd name="T25" fmla="*/ 0 h 301"/>
                          <a:gd name="T26" fmla="*/ 0 w 535"/>
                          <a:gd name="T27" fmla="*/ 0 h 301"/>
                          <a:gd name="T28" fmla="*/ 0 w 535"/>
                          <a:gd name="T29" fmla="*/ 0 h 301"/>
                          <a:gd name="T30" fmla="*/ 0 w 535"/>
                          <a:gd name="T31" fmla="*/ 0 h 301"/>
                          <a:gd name="T32" fmla="*/ 0 w 535"/>
                          <a:gd name="T33" fmla="*/ 0 h 301"/>
                          <a:gd name="T34" fmla="*/ 0 w 535"/>
                          <a:gd name="T35" fmla="*/ 0 h 301"/>
                          <a:gd name="T36" fmla="*/ 0 w 535"/>
                          <a:gd name="T37" fmla="*/ 0 h 301"/>
                          <a:gd name="T38" fmla="*/ 0 w 535"/>
                          <a:gd name="T39" fmla="*/ 0 h 301"/>
                          <a:gd name="T40" fmla="*/ 0 w 535"/>
                          <a:gd name="T41" fmla="*/ 0 h 301"/>
                          <a:gd name="T42" fmla="*/ 0 w 535"/>
                          <a:gd name="T43" fmla="*/ 0 h 301"/>
                          <a:gd name="T44" fmla="*/ 0 w 535"/>
                          <a:gd name="T45" fmla="*/ 0 h 301"/>
                          <a:gd name="T46" fmla="*/ 0 w 535"/>
                          <a:gd name="T47" fmla="*/ 0 h 301"/>
                          <a:gd name="T48" fmla="*/ 0 w 535"/>
                          <a:gd name="T49" fmla="*/ 0 h 301"/>
                          <a:gd name="T50" fmla="*/ 0 w 535"/>
                          <a:gd name="T51" fmla="*/ 0 h 301"/>
                          <a:gd name="T52" fmla="*/ 0 w 535"/>
                          <a:gd name="T53" fmla="*/ 0 h 301"/>
                          <a:gd name="T54" fmla="*/ 0 w 535"/>
                          <a:gd name="T55" fmla="*/ 0 h 301"/>
                          <a:gd name="T56" fmla="*/ 0 w 535"/>
                          <a:gd name="T57" fmla="*/ 0 h 301"/>
                          <a:gd name="T58" fmla="*/ 0 w 535"/>
                          <a:gd name="T59" fmla="*/ 0 h 301"/>
                          <a:gd name="T60" fmla="*/ 0 w 535"/>
                          <a:gd name="T61" fmla="*/ 0 h 301"/>
                          <a:gd name="T62" fmla="*/ 0 w 535"/>
                          <a:gd name="T63" fmla="*/ 0 h 301"/>
                          <a:gd name="T64" fmla="*/ 0 w 535"/>
                          <a:gd name="T65" fmla="*/ 0 h 301"/>
                          <a:gd name="T66" fmla="*/ 0 w 535"/>
                          <a:gd name="T67" fmla="*/ 0 h 301"/>
                          <a:gd name="T68" fmla="*/ 0 w 535"/>
                          <a:gd name="T69" fmla="*/ 0 h 301"/>
                          <a:gd name="T70" fmla="*/ 0 w 535"/>
                          <a:gd name="T71" fmla="*/ 0 h 301"/>
                          <a:gd name="T72" fmla="*/ 0 w 535"/>
                          <a:gd name="T73" fmla="*/ 0 h 301"/>
                          <a:gd name="T74" fmla="*/ 0 w 535"/>
                          <a:gd name="T75" fmla="*/ 0 h 301"/>
                          <a:gd name="T76" fmla="*/ 0 w 535"/>
                          <a:gd name="T77" fmla="*/ 0 h 301"/>
                          <a:gd name="T78" fmla="*/ 0 w 535"/>
                          <a:gd name="T79" fmla="*/ 0 h 301"/>
                          <a:gd name="T80" fmla="*/ 0 w 535"/>
                          <a:gd name="T81" fmla="*/ 0 h 301"/>
                          <a:gd name="T82" fmla="*/ 0 w 535"/>
                          <a:gd name="T83" fmla="*/ 0 h 301"/>
                          <a:gd name="T84" fmla="*/ 0 w 535"/>
                          <a:gd name="T85" fmla="*/ 0 h 301"/>
                          <a:gd name="T86" fmla="*/ 0 w 535"/>
                          <a:gd name="T87" fmla="*/ 0 h 301"/>
                          <a:gd name="T88" fmla="*/ 0 w 535"/>
                          <a:gd name="T89" fmla="*/ 0 h 301"/>
                          <a:gd name="T90" fmla="*/ 0 w 535"/>
                          <a:gd name="T91" fmla="*/ 0 h 301"/>
                          <a:gd name="T92" fmla="*/ 0 w 535"/>
                          <a:gd name="T93" fmla="*/ 0 h 301"/>
                          <a:gd name="T94" fmla="*/ 0 w 535"/>
                          <a:gd name="T95" fmla="*/ 0 h 301"/>
                          <a:gd name="T96" fmla="*/ 0 w 535"/>
                          <a:gd name="T97" fmla="*/ 0 h 301"/>
                          <a:gd name="T98" fmla="*/ 0 w 535"/>
                          <a:gd name="T99" fmla="*/ 0 h 301"/>
                          <a:gd name="T100" fmla="*/ 0 w 535"/>
                          <a:gd name="T101" fmla="*/ 0 h 301"/>
                          <a:gd name="T102" fmla="*/ 0 w 535"/>
                          <a:gd name="T103" fmla="*/ 0 h 301"/>
                          <a:gd name="T104" fmla="*/ 0 w 535"/>
                          <a:gd name="T105" fmla="*/ 0 h 301"/>
                          <a:gd name="T106" fmla="*/ 0 w 535"/>
                          <a:gd name="T107" fmla="*/ 0 h 301"/>
                          <a:gd name="T108" fmla="*/ 0 w 535"/>
                          <a:gd name="T109" fmla="*/ 0 h 301"/>
                          <a:gd name="T110" fmla="*/ 0 w 535"/>
                          <a:gd name="T111" fmla="*/ 0 h 301"/>
                          <a:gd name="T112" fmla="*/ 0 w 535"/>
                          <a:gd name="T113" fmla="*/ 0 h 301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60000 65536"/>
                          <a:gd name="T157" fmla="*/ 0 60000 65536"/>
                          <a:gd name="T158" fmla="*/ 0 60000 65536"/>
                          <a:gd name="T159" fmla="*/ 0 60000 65536"/>
                          <a:gd name="T160" fmla="*/ 0 60000 65536"/>
                          <a:gd name="T161" fmla="*/ 0 60000 65536"/>
                          <a:gd name="T162" fmla="*/ 0 60000 65536"/>
                          <a:gd name="T163" fmla="*/ 0 60000 65536"/>
                          <a:gd name="T164" fmla="*/ 0 60000 65536"/>
                          <a:gd name="T165" fmla="*/ 0 60000 65536"/>
                          <a:gd name="T166" fmla="*/ 0 60000 65536"/>
                          <a:gd name="T167" fmla="*/ 0 60000 65536"/>
                          <a:gd name="T168" fmla="*/ 0 60000 65536"/>
                          <a:gd name="T169" fmla="*/ 0 60000 65536"/>
                          <a:gd name="T170" fmla="*/ 0 60000 65536"/>
                          <a:gd name="T171" fmla="*/ 0 w 535"/>
                          <a:gd name="T172" fmla="*/ 0 h 301"/>
                          <a:gd name="T173" fmla="*/ 535 w 535"/>
                          <a:gd name="T174" fmla="*/ 301 h 301"/>
                        </a:gdLst>
                        <a:ahLst/>
                        <a:cxnLst>
                          <a:cxn ang="T114">
                            <a:pos x="T0" y="T1"/>
                          </a:cxn>
                          <a:cxn ang="T115">
                            <a:pos x="T2" y="T3"/>
                          </a:cxn>
                          <a:cxn ang="T116">
                            <a:pos x="T4" y="T5"/>
                          </a:cxn>
                          <a:cxn ang="T117">
                            <a:pos x="T6" y="T7"/>
                          </a:cxn>
                          <a:cxn ang="T118">
                            <a:pos x="T8" y="T9"/>
                          </a:cxn>
                          <a:cxn ang="T119">
                            <a:pos x="T10" y="T11"/>
                          </a:cxn>
                          <a:cxn ang="T120">
                            <a:pos x="T12" y="T13"/>
                          </a:cxn>
                          <a:cxn ang="T121">
                            <a:pos x="T14" y="T15"/>
                          </a:cxn>
                          <a:cxn ang="T122">
                            <a:pos x="T16" y="T17"/>
                          </a:cxn>
                          <a:cxn ang="T123">
                            <a:pos x="T18" y="T19"/>
                          </a:cxn>
                          <a:cxn ang="T124">
                            <a:pos x="T20" y="T21"/>
                          </a:cxn>
                          <a:cxn ang="T125">
                            <a:pos x="T22" y="T23"/>
                          </a:cxn>
                          <a:cxn ang="T126">
                            <a:pos x="T24" y="T25"/>
                          </a:cxn>
                          <a:cxn ang="T127">
                            <a:pos x="T26" y="T27"/>
                          </a:cxn>
                          <a:cxn ang="T128">
                            <a:pos x="T28" y="T29"/>
                          </a:cxn>
                          <a:cxn ang="T129">
                            <a:pos x="T30" y="T31"/>
                          </a:cxn>
                          <a:cxn ang="T130">
                            <a:pos x="T32" y="T33"/>
                          </a:cxn>
                          <a:cxn ang="T131">
                            <a:pos x="T34" y="T35"/>
                          </a:cxn>
                          <a:cxn ang="T132">
                            <a:pos x="T36" y="T37"/>
                          </a:cxn>
                          <a:cxn ang="T133">
                            <a:pos x="T38" y="T39"/>
                          </a:cxn>
                          <a:cxn ang="T134">
                            <a:pos x="T40" y="T41"/>
                          </a:cxn>
                          <a:cxn ang="T135">
                            <a:pos x="T42" y="T43"/>
                          </a:cxn>
                          <a:cxn ang="T136">
                            <a:pos x="T44" y="T45"/>
                          </a:cxn>
                          <a:cxn ang="T137">
                            <a:pos x="T46" y="T47"/>
                          </a:cxn>
                          <a:cxn ang="T138">
                            <a:pos x="T48" y="T49"/>
                          </a:cxn>
                          <a:cxn ang="T139">
                            <a:pos x="T50" y="T51"/>
                          </a:cxn>
                          <a:cxn ang="T140">
                            <a:pos x="T52" y="T53"/>
                          </a:cxn>
                          <a:cxn ang="T141">
                            <a:pos x="T54" y="T55"/>
                          </a:cxn>
                          <a:cxn ang="T142">
                            <a:pos x="T56" y="T57"/>
                          </a:cxn>
                          <a:cxn ang="T143">
                            <a:pos x="T58" y="T59"/>
                          </a:cxn>
                          <a:cxn ang="T144">
                            <a:pos x="T60" y="T61"/>
                          </a:cxn>
                          <a:cxn ang="T145">
                            <a:pos x="T62" y="T63"/>
                          </a:cxn>
                          <a:cxn ang="T146">
                            <a:pos x="T64" y="T65"/>
                          </a:cxn>
                          <a:cxn ang="T147">
                            <a:pos x="T66" y="T67"/>
                          </a:cxn>
                          <a:cxn ang="T148">
                            <a:pos x="T68" y="T69"/>
                          </a:cxn>
                          <a:cxn ang="T149">
                            <a:pos x="T70" y="T71"/>
                          </a:cxn>
                          <a:cxn ang="T150">
                            <a:pos x="T72" y="T73"/>
                          </a:cxn>
                          <a:cxn ang="T151">
                            <a:pos x="T74" y="T75"/>
                          </a:cxn>
                          <a:cxn ang="T152">
                            <a:pos x="T76" y="T77"/>
                          </a:cxn>
                          <a:cxn ang="T153">
                            <a:pos x="T78" y="T79"/>
                          </a:cxn>
                          <a:cxn ang="T154">
                            <a:pos x="T80" y="T81"/>
                          </a:cxn>
                          <a:cxn ang="T155">
                            <a:pos x="T82" y="T83"/>
                          </a:cxn>
                          <a:cxn ang="T156">
                            <a:pos x="T84" y="T85"/>
                          </a:cxn>
                          <a:cxn ang="T157">
                            <a:pos x="T86" y="T87"/>
                          </a:cxn>
                          <a:cxn ang="T158">
                            <a:pos x="T88" y="T89"/>
                          </a:cxn>
                          <a:cxn ang="T159">
                            <a:pos x="T90" y="T91"/>
                          </a:cxn>
                          <a:cxn ang="T160">
                            <a:pos x="T92" y="T93"/>
                          </a:cxn>
                          <a:cxn ang="T161">
                            <a:pos x="T94" y="T95"/>
                          </a:cxn>
                          <a:cxn ang="T162">
                            <a:pos x="T96" y="T97"/>
                          </a:cxn>
                          <a:cxn ang="T163">
                            <a:pos x="T98" y="T99"/>
                          </a:cxn>
                          <a:cxn ang="T164">
                            <a:pos x="T100" y="T101"/>
                          </a:cxn>
                          <a:cxn ang="T165">
                            <a:pos x="T102" y="T103"/>
                          </a:cxn>
                          <a:cxn ang="T166">
                            <a:pos x="T104" y="T105"/>
                          </a:cxn>
                          <a:cxn ang="T167">
                            <a:pos x="T106" y="T107"/>
                          </a:cxn>
                          <a:cxn ang="T168">
                            <a:pos x="T108" y="T109"/>
                          </a:cxn>
                          <a:cxn ang="T169">
                            <a:pos x="T110" y="T111"/>
                          </a:cxn>
                          <a:cxn ang="T170">
                            <a:pos x="T112" y="T113"/>
                          </a:cxn>
                        </a:cxnLst>
                        <a:rect l="T171" t="T172" r="T173" b="T174"/>
                        <a:pathLst>
                          <a:path w="535" h="301">
                            <a:moveTo>
                              <a:pt x="0" y="179"/>
                            </a:moveTo>
                            <a:lnTo>
                              <a:pt x="66" y="165"/>
                            </a:lnTo>
                            <a:lnTo>
                              <a:pt x="90" y="160"/>
                            </a:lnTo>
                            <a:lnTo>
                              <a:pt x="104" y="147"/>
                            </a:lnTo>
                            <a:lnTo>
                              <a:pt x="121" y="128"/>
                            </a:lnTo>
                            <a:lnTo>
                              <a:pt x="153" y="101"/>
                            </a:lnTo>
                            <a:lnTo>
                              <a:pt x="211" y="56"/>
                            </a:lnTo>
                            <a:lnTo>
                              <a:pt x="221" y="40"/>
                            </a:lnTo>
                            <a:lnTo>
                              <a:pt x="237" y="27"/>
                            </a:lnTo>
                            <a:lnTo>
                              <a:pt x="269" y="23"/>
                            </a:lnTo>
                            <a:lnTo>
                              <a:pt x="361" y="6"/>
                            </a:lnTo>
                            <a:lnTo>
                              <a:pt x="388" y="0"/>
                            </a:lnTo>
                            <a:lnTo>
                              <a:pt x="410" y="10"/>
                            </a:lnTo>
                            <a:lnTo>
                              <a:pt x="422" y="18"/>
                            </a:lnTo>
                            <a:lnTo>
                              <a:pt x="454" y="32"/>
                            </a:lnTo>
                            <a:lnTo>
                              <a:pt x="472" y="39"/>
                            </a:lnTo>
                            <a:lnTo>
                              <a:pt x="489" y="44"/>
                            </a:lnTo>
                            <a:lnTo>
                              <a:pt x="498" y="53"/>
                            </a:lnTo>
                            <a:lnTo>
                              <a:pt x="509" y="71"/>
                            </a:lnTo>
                            <a:lnTo>
                              <a:pt x="520" y="83"/>
                            </a:lnTo>
                            <a:lnTo>
                              <a:pt x="523" y="96"/>
                            </a:lnTo>
                            <a:lnTo>
                              <a:pt x="526" y="103"/>
                            </a:lnTo>
                            <a:lnTo>
                              <a:pt x="535" y="116"/>
                            </a:lnTo>
                            <a:lnTo>
                              <a:pt x="526" y="126"/>
                            </a:lnTo>
                            <a:lnTo>
                              <a:pt x="517" y="130"/>
                            </a:lnTo>
                            <a:lnTo>
                              <a:pt x="500" y="128"/>
                            </a:lnTo>
                            <a:lnTo>
                              <a:pt x="485" y="122"/>
                            </a:lnTo>
                            <a:lnTo>
                              <a:pt x="471" y="115"/>
                            </a:lnTo>
                            <a:lnTo>
                              <a:pt x="457" y="115"/>
                            </a:lnTo>
                            <a:lnTo>
                              <a:pt x="441" y="110"/>
                            </a:lnTo>
                            <a:lnTo>
                              <a:pt x="424" y="105"/>
                            </a:lnTo>
                            <a:lnTo>
                              <a:pt x="401" y="109"/>
                            </a:lnTo>
                            <a:lnTo>
                              <a:pt x="383" y="116"/>
                            </a:lnTo>
                            <a:lnTo>
                              <a:pt x="424" y="126"/>
                            </a:lnTo>
                            <a:lnTo>
                              <a:pt x="453" y="134"/>
                            </a:lnTo>
                            <a:lnTo>
                              <a:pt x="488" y="147"/>
                            </a:lnTo>
                            <a:lnTo>
                              <a:pt x="497" y="156"/>
                            </a:lnTo>
                            <a:lnTo>
                              <a:pt x="499" y="166"/>
                            </a:lnTo>
                            <a:lnTo>
                              <a:pt x="492" y="171"/>
                            </a:lnTo>
                            <a:lnTo>
                              <a:pt x="481" y="178"/>
                            </a:lnTo>
                            <a:lnTo>
                              <a:pt x="467" y="177"/>
                            </a:lnTo>
                            <a:lnTo>
                              <a:pt x="420" y="165"/>
                            </a:lnTo>
                            <a:lnTo>
                              <a:pt x="376" y="162"/>
                            </a:lnTo>
                            <a:lnTo>
                              <a:pt x="344" y="165"/>
                            </a:lnTo>
                            <a:lnTo>
                              <a:pt x="325" y="177"/>
                            </a:lnTo>
                            <a:lnTo>
                              <a:pt x="304" y="192"/>
                            </a:lnTo>
                            <a:lnTo>
                              <a:pt x="287" y="211"/>
                            </a:lnTo>
                            <a:lnTo>
                              <a:pt x="271" y="235"/>
                            </a:lnTo>
                            <a:lnTo>
                              <a:pt x="251" y="254"/>
                            </a:lnTo>
                            <a:lnTo>
                              <a:pt x="229" y="263"/>
                            </a:lnTo>
                            <a:lnTo>
                              <a:pt x="205" y="267"/>
                            </a:lnTo>
                            <a:lnTo>
                              <a:pt x="180" y="268"/>
                            </a:lnTo>
                            <a:lnTo>
                              <a:pt x="148" y="270"/>
                            </a:lnTo>
                            <a:lnTo>
                              <a:pt x="114" y="273"/>
                            </a:lnTo>
                            <a:lnTo>
                              <a:pt x="87" y="286"/>
                            </a:lnTo>
                            <a:lnTo>
                              <a:pt x="0" y="301"/>
                            </a:lnTo>
                            <a:lnTo>
                              <a:pt x="0" y="179"/>
                            </a:lnTo>
                            <a:close/>
                          </a:path>
                        </a:pathLst>
                      </a:custGeom>
                      <a:grpFill/>
                      <a:ln w="1588">
                        <a:solidFill>
                          <a:srgbClr val="402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  <p:sp>
                    <p:nvSpPr>
                      <p:cNvPr id="169" name="Freeform 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01" y="1283"/>
                        <a:ext cx="29" cy="6"/>
                      </a:xfrm>
                      <a:custGeom>
                        <a:avLst/>
                        <a:gdLst>
                          <a:gd name="T0" fmla="*/ 0 w 170"/>
                          <a:gd name="T1" fmla="*/ 0 h 36"/>
                          <a:gd name="T2" fmla="*/ 0 w 170"/>
                          <a:gd name="T3" fmla="*/ 0 h 36"/>
                          <a:gd name="T4" fmla="*/ 0 w 170"/>
                          <a:gd name="T5" fmla="*/ 0 h 36"/>
                          <a:gd name="T6" fmla="*/ 0 w 170"/>
                          <a:gd name="T7" fmla="*/ 0 h 36"/>
                          <a:gd name="T8" fmla="*/ 0 w 170"/>
                          <a:gd name="T9" fmla="*/ 0 h 36"/>
                          <a:gd name="T10" fmla="*/ 0 w 170"/>
                          <a:gd name="T11" fmla="*/ 0 h 36"/>
                          <a:gd name="T12" fmla="*/ 0 w 170"/>
                          <a:gd name="T13" fmla="*/ 0 h 36"/>
                          <a:gd name="T14" fmla="*/ 0 w 170"/>
                          <a:gd name="T15" fmla="*/ 0 h 36"/>
                          <a:gd name="T16" fmla="*/ 0 w 170"/>
                          <a:gd name="T17" fmla="*/ 0 h 36"/>
                          <a:gd name="T18" fmla="*/ 0 w 170"/>
                          <a:gd name="T19" fmla="*/ 0 h 36"/>
                          <a:gd name="T20" fmla="*/ 0 w 170"/>
                          <a:gd name="T21" fmla="*/ 0 h 36"/>
                          <a:gd name="T22" fmla="*/ 0 w 170"/>
                          <a:gd name="T23" fmla="*/ 0 h 36"/>
                          <a:gd name="T24" fmla="*/ 0 w 170"/>
                          <a:gd name="T25" fmla="*/ 0 h 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170"/>
                          <a:gd name="T40" fmla="*/ 0 h 36"/>
                          <a:gd name="T41" fmla="*/ 170 w 170"/>
                          <a:gd name="T42" fmla="*/ 36 h 36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170" h="36">
                            <a:moveTo>
                              <a:pt x="170" y="36"/>
                            </a:moveTo>
                            <a:lnTo>
                              <a:pt x="141" y="24"/>
                            </a:lnTo>
                            <a:lnTo>
                              <a:pt x="118" y="20"/>
                            </a:lnTo>
                            <a:lnTo>
                              <a:pt x="88" y="12"/>
                            </a:lnTo>
                            <a:lnTo>
                              <a:pt x="64" y="7"/>
                            </a:lnTo>
                            <a:lnTo>
                              <a:pt x="27" y="11"/>
                            </a:lnTo>
                            <a:lnTo>
                              <a:pt x="0" y="12"/>
                            </a:lnTo>
                            <a:lnTo>
                              <a:pt x="39" y="5"/>
                            </a:lnTo>
                            <a:lnTo>
                              <a:pt x="74" y="0"/>
                            </a:lnTo>
                            <a:lnTo>
                              <a:pt x="117" y="16"/>
                            </a:lnTo>
                            <a:lnTo>
                              <a:pt x="140" y="20"/>
                            </a:lnTo>
                            <a:lnTo>
                              <a:pt x="168" y="31"/>
                            </a:lnTo>
                            <a:lnTo>
                              <a:pt x="170" y="36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  <p:sp>
                    <p:nvSpPr>
                      <p:cNvPr id="170" name="Freeform 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90" y="1276"/>
                        <a:ext cx="24" cy="4"/>
                      </a:xfrm>
                      <a:custGeom>
                        <a:avLst/>
                        <a:gdLst>
                          <a:gd name="T0" fmla="*/ 0 w 143"/>
                          <a:gd name="T1" fmla="*/ 0 h 24"/>
                          <a:gd name="T2" fmla="*/ 0 w 143"/>
                          <a:gd name="T3" fmla="*/ 0 h 24"/>
                          <a:gd name="T4" fmla="*/ 0 w 143"/>
                          <a:gd name="T5" fmla="*/ 0 h 24"/>
                          <a:gd name="T6" fmla="*/ 0 w 143"/>
                          <a:gd name="T7" fmla="*/ 0 h 24"/>
                          <a:gd name="T8" fmla="*/ 0 w 143"/>
                          <a:gd name="T9" fmla="*/ 0 h 24"/>
                          <a:gd name="T10" fmla="*/ 0 w 143"/>
                          <a:gd name="T11" fmla="*/ 0 h 24"/>
                          <a:gd name="T12" fmla="*/ 0 w 143"/>
                          <a:gd name="T13" fmla="*/ 0 h 24"/>
                          <a:gd name="T14" fmla="*/ 0 w 143"/>
                          <a:gd name="T15" fmla="*/ 0 h 24"/>
                          <a:gd name="T16" fmla="*/ 0 w 143"/>
                          <a:gd name="T17" fmla="*/ 0 h 24"/>
                          <a:gd name="T18" fmla="*/ 0 w 143"/>
                          <a:gd name="T19" fmla="*/ 0 h 24"/>
                          <a:gd name="T20" fmla="*/ 0 w 143"/>
                          <a:gd name="T21" fmla="*/ 0 h 24"/>
                          <a:gd name="T22" fmla="*/ 0 w 143"/>
                          <a:gd name="T23" fmla="*/ 0 h 24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w 143"/>
                          <a:gd name="T37" fmla="*/ 0 h 24"/>
                          <a:gd name="T38" fmla="*/ 143 w 143"/>
                          <a:gd name="T39" fmla="*/ 24 h 24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T36" t="T37" r="T38" b="T39"/>
                        <a:pathLst>
                          <a:path w="143" h="24">
                            <a:moveTo>
                              <a:pt x="103" y="0"/>
                            </a:moveTo>
                            <a:lnTo>
                              <a:pt x="121" y="0"/>
                            </a:lnTo>
                            <a:lnTo>
                              <a:pt x="143" y="7"/>
                            </a:lnTo>
                            <a:lnTo>
                              <a:pt x="128" y="6"/>
                            </a:lnTo>
                            <a:lnTo>
                              <a:pt x="106" y="2"/>
                            </a:lnTo>
                            <a:lnTo>
                              <a:pt x="60" y="14"/>
                            </a:lnTo>
                            <a:lnTo>
                              <a:pt x="33" y="19"/>
                            </a:lnTo>
                            <a:lnTo>
                              <a:pt x="5" y="24"/>
                            </a:lnTo>
                            <a:lnTo>
                              <a:pt x="0" y="20"/>
                            </a:lnTo>
                            <a:lnTo>
                              <a:pt x="31" y="15"/>
                            </a:lnTo>
                            <a:lnTo>
                              <a:pt x="69" y="7"/>
                            </a:lnTo>
                            <a:lnTo>
                              <a:pt x="103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  <p:sp>
                    <p:nvSpPr>
                      <p:cNvPr id="171" name="Freeform 9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00" y="1292"/>
                        <a:ext cx="10" cy="2"/>
                      </a:xfrm>
                      <a:custGeom>
                        <a:avLst/>
                        <a:gdLst>
                          <a:gd name="T0" fmla="*/ 0 w 58"/>
                          <a:gd name="T1" fmla="*/ 0 h 11"/>
                          <a:gd name="T2" fmla="*/ 0 w 58"/>
                          <a:gd name="T3" fmla="*/ 0 h 11"/>
                          <a:gd name="T4" fmla="*/ 0 w 58"/>
                          <a:gd name="T5" fmla="*/ 0 h 11"/>
                          <a:gd name="T6" fmla="*/ 0 w 58"/>
                          <a:gd name="T7" fmla="*/ 0 h 11"/>
                          <a:gd name="T8" fmla="*/ 0 w 58"/>
                          <a:gd name="T9" fmla="*/ 0 h 11"/>
                          <a:gd name="T10" fmla="*/ 0 w 58"/>
                          <a:gd name="T11" fmla="*/ 0 h 11"/>
                          <a:gd name="T12" fmla="*/ 0 w 58"/>
                          <a:gd name="T13" fmla="*/ 0 h 11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58"/>
                          <a:gd name="T22" fmla="*/ 0 h 11"/>
                          <a:gd name="T23" fmla="*/ 58 w 58"/>
                          <a:gd name="T24" fmla="*/ 11 h 11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58" h="11">
                            <a:moveTo>
                              <a:pt x="58" y="6"/>
                            </a:moveTo>
                            <a:lnTo>
                              <a:pt x="51" y="11"/>
                            </a:lnTo>
                            <a:lnTo>
                              <a:pt x="31" y="8"/>
                            </a:lnTo>
                            <a:lnTo>
                              <a:pt x="7" y="8"/>
                            </a:lnTo>
                            <a:lnTo>
                              <a:pt x="0" y="0"/>
                            </a:lnTo>
                            <a:lnTo>
                              <a:pt x="16" y="2"/>
                            </a:lnTo>
                            <a:lnTo>
                              <a:pt x="58" y="6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  <p:sp>
                    <p:nvSpPr>
                      <p:cNvPr id="172" name="Freeform 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22" y="1299"/>
                        <a:ext cx="1" cy="2"/>
                      </a:xfrm>
                      <a:custGeom>
                        <a:avLst/>
                        <a:gdLst>
                          <a:gd name="T0" fmla="*/ 0 w 11"/>
                          <a:gd name="T1" fmla="*/ 0 h 12"/>
                          <a:gd name="T2" fmla="*/ 0 w 11"/>
                          <a:gd name="T3" fmla="*/ 0 h 12"/>
                          <a:gd name="T4" fmla="*/ 0 w 11"/>
                          <a:gd name="T5" fmla="*/ 0 h 12"/>
                          <a:gd name="T6" fmla="*/ 0 w 11"/>
                          <a:gd name="T7" fmla="*/ 0 h 12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1"/>
                          <a:gd name="T13" fmla="*/ 0 h 12"/>
                          <a:gd name="T14" fmla="*/ 11 w 11"/>
                          <a:gd name="T15" fmla="*/ 12 h 12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1" h="12">
                            <a:moveTo>
                              <a:pt x="0" y="0"/>
                            </a:moveTo>
                            <a:lnTo>
                              <a:pt x="2" y="5"/>
                            </a:lnTo>
                            <a:lnTo>
                              <a:pt x="11" y="1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  <p:sp>
                    <p:nvSpPr>
                      <p:cNvPr id="173" name="Freeform 9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87" y="1286"/>
                        <a:ext cx="4" cy="5"/>
                      </a:xfrm>
                      <a:custGeom>
                        <a:avLst/>
                        <a:gdLst>
                          <a:gd name="T0" fmla="*/ 0 w 27"/>
                          <a:gd name="T1" fmla="*/ 0 h 28"/>
                          <a:gd name="T2" fmla="*/ 0 w 27"/>
                          <a:gd name="T3" fmla="*/ 0 h 28"/>
                          <a:gd name="T4" fmla="*/ 0 w 27"/>
                          <a:gd name="T5" fmla="*/ 0 h 28"/>
                          <a:gd name="T6" fmla="*/ 0 w 27"/>
                          <a:gd name="T7" fmla="*/ 0 h 28"/>
                          <a:gd name="T8" fmla="*/ 0 w 27"/>
                          <a:gd name="T9" fmla="*/ 0 h 2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7"/>
                          <a:gd name="T16" fmla="*/ 0 h 28"/>
                          <a:gd name="T17" fmla="*/ 27 w 27"/>
                          <a:gd name="T18" fmla="*/ 28 h 28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7" h="28">
                            <a:moveTo>
                              <a:pt x="27" y="0"/>
                            </a:moveTo>
                            <a:lnTo>
                              <a:pt x="23" y="9"/>
                            </a:lnTo>
                            <a:lnTo>
                              <a:pt x="23" y="17"/>
                            </a:lnTo>
                            <a:lnTo>
                              <a:pt x="0" y="28"/>
                            </a:lnTo>
                            <a:lnTo>
                              <a:pt x="27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  <p:sp>
                    <p:nvSpPr>
                      <p:cNvPr id="174" name="Freeform 10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95" y="1295"/>
                        <a:ext cx="2" cy="4"/>
                      </a:xfrm>
                      <a:custGeom>
                        <a:avLst/>
                        <a:gdLst>
                          <a:gd name="T0" fmla="*/ 0 w 10"/>
                          <a:gd name="T1" fmla="*/ 0 h 21"/>
                          <a:gd name="T2" fmla="*/ 0 w 10"/>
                          <a:gd name="T3" fmla="*/ 0 h 21"/>
                          <a:gd name="T4" fmla="*/ 0 w 10"/>
                          <a:gd name="T5" fmla="*/ 0 h 21"/>
                          <a:gd name="T6" fmla="*/ 0 w 10"/>
                          <a:gd name="T7" fmla="*/ 0 h 21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0"/>
                          <a:gd name="T13" fmla="*/ 0 h 21"/>
                          <a:gd name="T14" fmla="*/ 10 w 10"/>
                          <a:gd name="T15" fmla="*/ 21 h 21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0" h="21">
                            <a:moveTo>
                              <a:pt x="1" y="0"/>
                            </a:moveTo>
                            <a:lnTo>
                              <a:pt x="0" y="8"/>
                            </a:lnTo>
                            <a:lnTo>
                              <a:pt x="10" y="21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  <p:sp>
                    <p:nvSpPr>
                      <p:cNvPr id="175" name="Freeform 10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28" y="1291"/>
                        <a:ext cx="3" cy="2"/>
                      </a:xfrm>
                      <a:custGeom>
                        <a:avLst/>
                        <a:gdLst>
                          <a:gd name="T0" fmla="*/ 0 w 15"/>
                          <a:gd name="T1" fmla="*/ 0 h 16"/>
                          <a:gd name="T2" fmla="*/ 0 w 15"/>
                          <a:gd name="T3" fmla="*/ 0 h 16"/>
                          <a:gd name="T4" fmla="*/ 0 w 15"/>
                          <a:gd name="T5" fmla="*/ 0 h 16"/>
                          <a:gd name="T6" fmla="*/ 0 w 15"/>
                          <a:gd name="T7" fmla="*/ 0 h 16"/>
                          <a:gd name="T8" fmla="*/ 0 w 15"/>
                          <a:gd name="T9" fmla="*/ 0 h 16"/>
                          <a:gd name="T10" fmla="*/ 0 w 15"/>
                          <a:gd name="T11" fmla="*/ 0 h 16"/>
                          <a:gd name="T12" fmla="*/ 0 w 15"/>
                          <a:gd name="T13" fmla="*/ 0 h 1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15"/>
                          <a:gd name="T22" fmla="*/ 0 h 16"/>
                          <a:gd name="T23" fmla="*/ 15 w 15"/>
                          <a:gd name="T24" fmla="*/ 16 h 1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15" h="16">
                            <a:moveTo>
                              <a:pt x="15" y="16"/>
                            </a:moveTo>
                            <a:lnTo>
                              <a:pt x="6" y="13"/>
                            </a:lnTo>
                            <a:lnTo>
                              <a:pt x="2" y="7"/>
                            </a:lnTo>
                            <a:lnTo>
                              <a:pt x="1" y="0"/>
                            </a:lnTo>
                            <a:lnTo>
                              <a:pt x="0" y="7"/>
                            </a:lnTo>
                            <a:lnTo>
                              <a:pt x="3" y="14"/>
                            </a:lnTo>
                            <a:lnTo>
                              <a:pt x="15" y="16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2" name="Group 10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21" y="1242"/>
                      <a:ext cx="94" cy="45"/>
                      <a:chOff x="1221" y="1242"/>
                      <a:chExt cx="94" cy="45"/>
                    </a:xfrm>
                    <a:grpFill/>
                  </p:grpSpPr>
                  <p:sp>
                    <p:nvSpPr>
                      <p:cNvPr id="160" name="Freeform 10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21" y="1242"/>
                        <a:ext cx="94" cy="45"/>
                      </a:xfrm>
                      <a:custGeom>
                        <a:avLst/>
                        <a:gdLst>
                          <a:gd name="T0" fmla="*/ 0 w 565"/>
                          <a:gd name="T1" fmla="*/ 0 h 271"/>
                          <a:gd name="T2" fmla="*/ 0 w 565"/>
                          <a:gd name="T3" fmla="*/ 0 h 271"/>
                          <a:gd name="T4" fmla="*/ 0 w 565"/>
                          <a:gd name="T5" fmla="*/ 0 h 271"/>
                          <a:gd name="T6" fmla="*/ 0 w 565"/>
                          <a:gd name="T7" fmla="*/ 0 h 271"/>
                          <a:gd name="T8" fmla="*/ 0 w 565"/>
                          <a:gd name="T9" fmla="*/ 0 h 271"/>
                          <a:gd name="T10" fmla="*/ 0 w 565"/>
                          <a:gd name="T11" fmla="*/ 0 h 271"/>
                          <a:gd name="T12" fmla="*/ 0 w 565"/>
                          <a:gd name="T13" fmla="*/ 0 h 271"/>
                          <a:gd name="T14" fmla="*/ 0 w 565"/>
                          <a:gd name="T15" fmla="*/ 0 h 271"/>
                          <a:gd name="T16" fmla="*/ 0 w 565"/>
                          <a:gd name="T17" fmla="*/ 0 h 271"/>
                          <a:gd name="T18" fmla="*/ 0 w 565"/>
                          <a:gd name="T19" fmla="*/ 0 h 271"/>
                          <a:gd name="T20" fmla="*/ 0 w 565"/>
                          <a:gd name="T21" fmla="*/ 0 h 271"/>
                          <a:gd name="T22" fmla="*/ 0 w 565"/>
                          <a:gd name="T23" fmla="*/ 0 h 271"/>
                          <a:gd name="T24" fmla="*/ 0 w 565"/>
                          <a:gd name="T25" fmla="*/ 0 h 271"/>
                          <a:gd name="T26" fmla="*/ 0 w 565"/>
                          <a:gd name="T27" fmla="*/ 0 h 271"/>
                          <a:gd name="T28" fmla="*/ 0 w 565"/>
                          <a:gd name="T29" fmla="*/ 0 h 271"/>
                          <a:gd name="T30" fmla="*/ 0 w 565"/>
                          <a:gd name="T31" fmla="*/ 0 h 271"/>
                          <a:gd name="T32" fmla="*/ 0 w 565"/>
                          <a:gd name="T33" fmla="*/ 0 h 271"/>
                          <a:gd name="T34" fmla="*/ 0 w 565"/>
                          <a:gd name="T35" fmla="*/ 0 h 271"/>
                          <a:gd name="T36" fmla="*/ 0 w 565"/>
                          <a:gd name="T37" fmla="*/ 0 h 271"/>
                          <a:gd name="T38" fmla="*/ 0 w 565"/>
                          <a:gd name="T39" fmla="*/ 0 h 271"/>
                          <a:gd name="T40" fmla="*/ 0 w 565"/>
                          <a:gd name="T41" fmla="*/ 0 h 271"/>
                          <a:gd name="T42" fmla="*/ 0 w 565"/>
                          <a:gd name="T43" fmla="*/ 0 h 271"/>
                          <a:gd name="T44" fmla="*/ 0 w 565"/>
                          <a:gd name="T45" fmla="*/ 0 h 271"/>
                          <a:gd name="T46" fmla="*/ 0 w 565"/>
                          <a:gd name="T47" fmla="*/ 0 h 271"/>
                          <a:gd name="T48" fmla="*/ 0 w 565"/>
                          <a:gd name="T49" fmla="*/ 0 h 271"/>
                          <a:gd name="T50" fmla="*/ 0 w 565"/>
                          <a:gd name="T51" fmla="*/ 0 h 271"/>
                          <a:gd name="T52" fmla="*/ 0 w 565"/>
                          <a:gd name="T53" fmla="*/ 0 h 271"/>
                          <a:gd name="T54" fmla="*/ 0 w 565"/>
                          <a:gd name="T55" fmla="*/ 0 h 271"/>
                          <a:gd name="T56" fmla="*/ 0 w 565"/>
                          <a:gd name="T57" fmla="*/ 0 h 271"/>
                          <a:gd name="T58" fmla="*/ 0 w 565"/>
                          <a:gd name="T59" fmla="*/ 0 h 271"/>
                          <a:gd name="T60" fmla="*/ 0 w 565"/>
                          <a:gd name="T61" fmla="*/ 0 h 271"/>
                          <a:gd name="T62" fmla="*/ 0 w 565"/>
                          <a:gd name="T63" fmla="*/ 0 h 271"/>
                          <a:gd name="T64" fmla="*/ 0 w 565"/>
                          <a:gd name="T65" fmla="*/ 0 h 271"/>
                          <a:gd name="T66" fmla="*/ 0 w 565"/>
                          <a:gd name="T67" fmla="*/ 0 h 271"/>
                          <a:gd name="T68" fmla="*/ 0 w 565"/>
                          <a:gd name="T69" fmla="*/ 0 h 271"/>
                          <a:gd name="T70" fmla="*/ 0 w 565"/>
                          <a:gd name="T71" fmla="*/ 0 h 271"/>
                          <a:gd name="T72" fmla="*/ 0 w 565"/>
                          <a:gd name="T73" fmla="*/ 0 h 271"/>
                          <a:gd name="T74" fmla="*/ 0 w 565"/>
                          <a:gd name="T75" fmla="*/ 0 h 271"/>
                          <a:gd name="T76" fmla="*/ 0 w 565"/>
                          <a:gd name="T77" fmla="*/ 0 h 271"/>
                          <a:gd name="T78" fmla="*/ 0 w 565"/>
                          <a:gd name="T79" fmla="*/ 0 h 271"/>
                          <a:gd name="T80" fmla="*/ 0 w 565"/>
                          <a:gd name="T81" fmla="*/ 0 h 271"/>
                          <a:gd name="T82" fmla="*/ 0 w 565"/>
                          <a:gd name="T83" fmla="*/ 0 h 271"/>
                          <a:gd name="T84" fmla="*/ 0 w 565"/>
                          <a:gd name="T85" fmla="*/ 0 h 271"/>
                          <a:gd name="T86" fmla="*/ 0 w 565"/>
                          <a:gd name="T87" fmla="*/ 0 h 271"/>
                          <a:gd name="T88" fmla="*/ 0 w 565"/>
                          <a:gd name="T89" fmla="*/ 0 h 271"/>
                          <a:gd name="T90" fmla="*/ 0 w 565"/>
                          <a:gd name="T91" fmla="*/ 0 h 271"/>
                          <a:gd name="T92" fmla="*/ 0 w 565"/>
                          <a:gd name="T93" fmla="*/ 0 h 271"/>
                          <a:gd name="T94" fmla="*/ 0 w 565"/>
                          <a:gd name="T95" fmla="*/ 0 h 271"/>
                          <a:gd name="T96" fmla="*/ 0 w 565"/>
                          <a:gd name="T97" fmla="*/ 0 h 271"/>
                          <a:gd name="T98" fmla="*/ 0 w 565"/>
                          <a:gd name="T99" fmla="*/ 0 h 271"/>
                          <a:gd name="T100" fmla="*/ 0 w 565"/>
                          <a:gd name="T101" fmla="*/ 0 h 271"/>
                          <a:gd name="T102" fmla="*/ 0 w 565"/>
                          <a:gd name="T103" fmla="*/ 0 h 271"/>
                          <a:gd name="T104" fmla="*/ 0 w 565"/>
                          <a:gd name="T105" fmla="*/ 0 h 271"/>
                          <a:gd name="T106" fmla="*/ 0 w 565"/>
                          <a:gd name="T107" fmla="*/ 0 h 271"/>
                          <a:gd name="T108" fmla="*/ 0 w 565"/>
                          <a:gd name="T109" fmla="*/ 0 h 271"/>
                          <a:gd name="T110" fmla="*/ 0 w 565"/>
                          <a:gd name="T111" fmla="*/ 0 h 271"/>
                          <a:gd name="T112" fmla="*/ 0 w 565"/>
                          <a:gd name="T113" fmla="*/ 0 h 271"/>
                          <a:gd name="T114" fmla="*/ 0 w 565"/>
                          <a:gd name="T115" fmla="*/ 0 h 271"/>
                          <a:gd name="T116" fmla="*/ 0 w 565"/>
                          <a:gd name="T117" fmla="*/ 0 h 271"/>
                          <a:gd name="T118" fmla="*/ 0 w 565"/>
                          <a:gd name="T119" fmla="*/ 0 h 271"/>
                          <a:gd name="T120" fmla="*/ 0 w 565"/>
                          <a:gd name="T121" fmla="*/ 0 h 271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60000 65536"/>
                          <a:gd name="T157" fmla="*/ 0 60000 65536"/>
                          <a:gd name="T158" fmla="*/ 0 60000 65536"/>
                          <a:gd name="T159" fmla="*/ 0 60000 65536"/>
                          <a:gd name="T160" fmla="*/ 0 60000 65536"/>
                          <a:gd name="T161" fmla="*/ 0 60000 65536"/>
                          <a:gd name="T162" fmla="*/ 0 60000 65536"/>
                          <a:gd name="T163" fmla="*/ 0 60000 65536"/>
                          <a:gd name="T164" fmla="*/ 0 60000 65536"/>
                          <a:gd name="T165" fmla="*/ 0 60000 65536"/>
                          <a:gd name="T166" fmla="*/ 0 60000 65536"/>
                          <a:gd name="T167" fmla="*/ 0 60000 65536"/>
                          <a:gd name="T168" fmla="*/ 0 60000 65536"/>
                          <a:gd name="T169" fmla="*/ 0 60000 65536"/>
                          <a:gd name="T170" fmla="*/ 0 60000 65536"/>
                          <a:gd name="T171" fmla="*/ 0 60000 65536"/>
                          <a:gd name="T172" fmla="*/ 0 60000 65536"/>
                          <a:gd name="T173" fmla="*/ 0 60000 65536"/>
                          <a:gd name="T174" fmla="*/ 0 60000 65536"/>
                          <a:gd name="T175" fmla="*/ 0 60000 65536"/>
                          <a:gd name="T176" fmla="*/ 0 60000 65536"/>
                          <a:gd name="T177" fmla="*/ 0 60000 65536"/>
                          <a:gd name="T178" fmla="*/ 0 60000 65536"/>
                          <a:gd name="T179" fmla="*/ 0 60000 65536"/>
                          <a:gd name="T180" fmla="*/ 0 60000 65536"/>
                          <a:gd name="T181" fmla="*/ 0 60000 65536"/>
                          <a:gd name="T182" fmla="*/ 0 60000 65536"/>
                          <a:gd name="T183" fmla="*/ 0 w 565"/>
                          <a:gd name="T184" fmla="*/ 0 h 271"/>
                          <a:gd name="T185" fmla="*/ 565 w 565"/>
                          <a:gd name="T186" fmla="*/ 271 h 271"/>
                        </a:gdLst>
                        <a:ahLst/>
                        <a:cxnLst>
                          <a:cxn ang="T122">
                            <a:pos x="T0" y="T1"/>
                          </a:cxn>
                          <a:cxn ang="T123">
                            <a:pos x="T2" y="T3"/>
                          </a:cxn>
                          <a:cxn ang="T124">
                            <a:pos x="T4" y="T5"/>
                          </a:cxn>
                          <a:cxn ang="T125">
                            <a:pos x="T6" y="T7"/>
                          </a:cxn>
                          <a:cxn ang="T126">
                            <a:pos x="T8" y="T9"/>
                          </a:cxn>
                          <a:cxn ang="T127">
                            <a:pos x="T10" y="T11"/>
                          </a:cxn>
                          <a:cxn ang="T128">
                            <a:pos x="T12" y="T13"/>
                          </a:cxn>
                          <a:cxn ang="T129">
                            <a:pos x="T14" y="T15"/>
                          </a:cxn>
                          <a:cxn ang="T130">
                            <a:pos x="T16" y="T17"/>
                          </a:cxn>
                          <a:cxn ang="T131">
                            <a:pos x="T18" y="T19"/>
                          </a:cxn>
                          <a:cxn ang="T132">
                            <a:pos x="T20" y="T21"/>
                          </a:cxn>
                          <a:cxn ang="T133">
                            <a:pos x="T22" y="T23"/>
                          </a:cxn>
                          <a:cxn ang="T134">
                            <a:pos x="T24" y="T25"/>
                          </a:cxn>
                          <a:cxn ang="T135">
                            <a:pos x="T26" y="T27"/>
                          </a:cxn>
                          <a:cxn ang="T136">
                            <a:pos x="T28" y="T29"/>
                          </a:cxn>
                          <a:cxn ang="T137">
                            <a:pos x="T30" y="T31"/>
                          </a:cxn>
                          <a:cxn ang="T138">
                            <a:pos x="T32" y="T33"/>
                          </a:cxn>
                          <a:cxn ang="T139">
                            <a:pos x="T34" y="T35"/>
                          </a:cxn>
                          <a:cxn ang="T140">
                            <a:pos x="T36" y="T37"/>
                          </a:cxn>
                          <a:cxn ang="T141">
                            <a:pos x="T38" y="T39"/>
                          </a:cxn>
                          <a:cxn ang="T142">
                            <a:pos x="T40" y="T41"/>
                          </a:cxn>
                          <a:cxn ang="T143">
                            <a:pos x="T42" y="T43"/>
                          </a:cxn>
                          <a:cxn ang="T144">
                            <a:pos x="T44" y="T45"/>
                          </a:cxn>
                          <a:cxn ang="T145">
                            <a:pos x="T46" y="T47"/>
                          </a:cxn>
                          <a:cxn ang="T146">
                            <a:pos x="T48" y="T49"/>
                          </a:cxn>
                          <a:cxn ang="T147">
                            <a:pos x="T50" y="T51"/>
                          </a:cxn>
                          <a:cxn ang="T148">
                            <a:pos x="T52" y="T53"/>
                          </a:cxn>
                          <a:cxn ang="T149">
                            <a:pos x="T54" y="T55"/>
                          </a:cxn>
                          <a:cxn ang="T150">
                            <a:pos x="T56" y="T57"/>
                          </a:cxn>
                          <a:cxn ang="T151">
                            <a:pos x="T58" y="T59"/>
                          </a:cxn>
                          <a:cxn ang="T152">
                            <a:pos x="T60" y="T61"/>
                          </a:cxn>
                          <a:cxn ang="T153">
                            <a:pos x="T62" y="T63"/>
                          </a:cxn>
                          <a:cxn ang="T154">
                            <a:pos x="T64" y="T65"/>
                          </a:cxn>
                          <a:cxn ang="T155">
                            <a:pos x="T66" y="T67"/>
                          </a:cxn>
                          <a:cxn ang="T156">
                            <a:pos x="T68" y="T69"/>
                          </a:cxn>
                          <a:cxn ang="T157">
                            <a:pos x="T70" y="T71"/>
                          </a:cxn>
                          <a:cxn ang="T158">
                            <a:pos x="T72" y="T73"/>
                          </a:cxn>
                          <a:cxn ang="T159">
                            <a:pos x="T74" y="T75"/>
                          </a:cxn>
                          <a:cxn ang="T160">
                            <a:pos x="T76" y="T77"/>
                          </a:cxn>
                          <a:cxn ang="T161">
                            <a:pos x="T78" y="T79"/>
                          </a:cxn>
                          <a:cxn ang="T162">
                            <a:pos x="T80" y="T81"/>
                          </a:cxn>
                          <a:cxn ang="T163">
                            <a:pos x="T82" y="T83"/>
                          </a:cxn>
                          <a:cxn ang="T164">
                            <a:pos x="T84" y="T85"/>
                          </a:cxn>
                          <a:cxn ang="T165">
                            <a:pos x="T86" y="T87"/>
                          </a:cxn>
                          <a:cxn ang="T166">
                            <a:pos x="T88" y="T89"/>
                          </a:cxn>
                          <a:cxn ang="T167">
                            <a:pos x="T90" y="T91"/>
                          </a:cxn>
                          <a:cxn ang="T168">
                            <a:pos x="T92" y="T93"/>
                          </a:cxn>
                          <a:cxn ang="T169">
                            <a:pos x="T94" y="T95"/>
                          </a:cxn>
                          <a:cxn ang="T170">
                            <a:pos x="T96" y="T97"/>
                          </a:cxn>
                          <a:cxn ang="T171">
                            <a:pos x="T98" y="T99"/>
                          </a:cxn>
                          <a:cxn ang="T172">
                            <a:pos x="T100" y="T101"/>
                          </a:cxn>
                          <a:cxn ang="T173">
                            <a:pos x="T102" y="T103"/>
                          </a:cxn>
                          <a:cxn ang="T174">
                            <a:pos x="T104" y="T105"/>
                          </a:cxn>
                          <a:cxn ang="T175">
                            <a:pos x="T106" y="T107"/>
                          </a:cxn>
                          <a:cxn ang="T176">
                            <a:pos x="T108" y="T109"/>
                          </a:cxn>
                          <a:cxn ang="T177">
                            <a:pos x="T110" y="T111"/>
                          </a:cxn>
                          <a:cxn ang="T178">
                            <a:pos x="T112" y="T113"/>
                          </a:cxn>
                          <a:cxn ang="T179">
                            <a:pos x="T114" y="T115"/>
                          </a:cxn>
                          <a:cxn ang="T180">
                            <a:pos x="T116" y="T117"/>
                          </a:cxn>
                          <a:cxn ang="T181">
                            <a:pos x="T118" y="T119"/>
                          </a:cxn>
                          <a:cxn ang="T182">
                            <a:pos x="T120" y="T121"/>
                          </a:cxn>
                        </a:cxnLst>
                        <a:rect l="T183" t="T184" r="T185" b="T186"/>
                        <a:pathLst>
                          <a:path w="565" h="271">
                            <a:moveTo>
                              <a:pt x="54" y="271"/>
                            </a:moveTo>
                            <a:lnTo>
                              <a:pt x="84" y="265"/>
                            </a:lnTo>
                            <a:lnTo>
                              <a:pt x="114" y="252"/>
                            </a:lnTo>
                            <a:lnTo>
                              <a:pt x="142" y="246"/>
                            </a:lnTo>
                            <a:lnTo>
                              <a:pt x="190" y="253"/>
                            </a:lnTo>
                            <a:lnTo>
                              <a:pt x="225" y="251"/>
                            </a:lnTo>
                            <a:lnTo>
                              <a:pt x="247" y="239"/>
                            </a:lnTo>
                            <a:lnTo>
                              <a:pt x="268" y="229"/>
                            </a:lnTo>
                            <a:lnTo>
                              <a:pt x="289" y="226"/>
                            </a:lnTo>
                            <a:lnTo>
                              <a:pt x="309" y="215"/>
                            </a:lnTo>
                            <a:lnTo>
                              <a:pt x="329" y="201"/>
                            </a:lnTo>
                            <a:lnTo>
                              <a:pt x="355" y="188"/>
                            </a:lnTo>
                            <a:lnTo>
                              <a:pt x="373" y="183"/>
                            </a:lnTo>
                            <a:lnTo>
                              <a:pt x="390" y="179"/>
                            </a:lnTo>
                            <a:lnTo>
                              <a:pt x="414" y="177"/>
                            </a:lnTo>
                            <a:lnTo>
                              <a:pt x="428" y="172"/>
                            </a:lnTo>
                            <a:lnTo>
                              <a:pt x="436" y="166"/>
                            </a:lnTo>
                            <a:lnTo>
                              <a:pt x="439" y="157"/>
                            </a:lnTo>
                            <a:lnTo>
                              <a:pt x="437" y="154"/>
                            </a:lnTo>
                            <a:lnTo>
                              <a:pt x="428" y="146"/>
                            </a:lnTo>
                            <a:lnTo>
                              <a:pt x="413" y="142"/>
                            </a:lnTo>
                            <a:lnTo>
                              <a:pt x="392" y="138"/>
                            </a:lnTo>
                            <a:lnTo>
                              <a:pt x="372" y="139"/>
                            </a:lnTo>
                            <a:lnTo>
                              <a:pt x="354" y="146"/>
                            </a:lnTo>
                            <a:lnTo>
                              <a:pt x="314" y="146"/>
                            </a:lnTo>
                            <a:lnTo>
                              <a:pt x="347" y="123"/>
                            </a:lnTo>
                            <a:lnTo>
                              <a:pt x="379" y="100"/>
                            </a:lnTo>
                            <a:lnTo>
                              <a:pt x="414" y="87"/>
                            </a:lnTo>
                            <a:lnTo>
                              <a:pt x="444" y="85"/>
                            </a:lnTo>
                            <a:lnTo>
                              <a:pt x="481" y="80"/>
                            </a:lnTo>
                            <a:lnTo>
                              <a:pt x="505" y="88"/>
                            </a:lnTo>
                            <a:lnTo>
                              <a:pt x="516" y="92"/>
                            </a:lnTo>
                            <a:lnTo>
                              <a:pt x="527" y="92"/>
                            </a:lnTo>
                            <a:lnTo>
                              <a:pt x="534" y="87"/>
                            </a:lnTo>
                            <a:lnTo>
                              <a:pt x="544" y="84"/>
                            </a:lnTo>
                            <a:lnTo>
                              <a:pt x="542" y="73"/>
                            </a:lnTo>
                            <a:lnTo>
                              <a:pt x="553" y="73"/>
                            </a:lnTo>
                            <a:lnTo>
                              <a:pt x="560" y="67"/>
                            </a:lnTo>
                            <a:lnTo>
                              <a:pt x="561" y="62"/>
                            </a:lnTo>
                            <a:lnTo>
                              <a:pt x="565" y="57"/>
                            </a:lnTo>
                            <a:lnTo>
                              <a:pt x="560" y="52"/>
                            </a:lnTo>
                            <a:lnTo>
                              <a:pt x="553" y="47"/>
                            </a:lnTo>
                            <a:lnTo>
                              <a:pt x="542" y="40"/>
                            </a:lnTo>
                            <a:lnTo>
                              <a:pt x="530" y="31"/>
                            </a:lnTo>
                            <a:lnTo>
                              <a:pt x="520" y="24"/>
                            </a:lnTo>
                            <a:lnTo>
                              <a:pt x="501" y="21"/>
                            </a:lnTo>
                            <a:lnTo>
                              <a:pt x="488" y="20"/>
                            </a:lnTo>
                            <a:lnTo>
                              <a:pt x="419" y="7"/>
                            </a:lnTo>
                            <a:lnTo>
                              <a:pt x="403" y="4"/>
                            </a:lnTo>
                            <a:lnTo>
                              <a:pt x="387" y="0"/>
                            </a:lnTo>
                            <a:lnTo>
                              <a:pt x="370" y="2"/>
                            </a:lnTo>
                            <a:lnTo>
                              <a:pt x="354" y="12"/>
                            </a:lnTo>
                            <a:lnTo>
                              <a:pt x="297" y="31"/>
                            </a:lnTo>
                            <a:lnTo>
                              <a:pt x="265" y="35"/>
                            </a:lnTo>
                            <a:lnTo>
                              <a:pt x="234" y="61"/>
                            </a:lnTo>
                            <a:lnTo>
                              <a:pt x="166" y="110"/>
                            </a:lnTo>
                            <a:lnTo>
                              <a:pt x="141" y="131"/>
                            </a:lnTo>
                            <a:lnTo>
                              <a:pt x="115" y="155"/>
                            </a:lnTo>
                            <a:lnTo>
                              <a:pt x="83" y="163"/>
                            </a:lnTo>
                            <a:lnTo>
                              <a:pt x="0" y="166"/>
                            </a:lnTo>
                            <a:lnTo>
                              <a:pt x="54" y="271"/>
                            </a:lnTo>
                            <a:close/>
                          </a:path>
                        </a:pathLst>
                      </a:custGeom>
                      <a:grpFill/>
                      <a:ln w="1588">
                        <a:solidFill>
                          <a:srgbClr val="402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  <p:sp>
                    <p:nvSpPr>
                      <p:cNvPr id="161" name="Freeform 10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98" y="1249"/>
                        <a:ext cx="14" cy="6"/>
                      </a:xfrm>
                      <a:custGeom>
                        <a:avLst/>
                        <a:gdLst>
                          <a:gd name="T0" fmla="*/ 0 w 80"/>
                          <a:gd name="T1" fmla="*/ 0 h 33"/>
                          <a:gd name="T2" fmla="*/ 0 w 80"/>
                          <a:gd name="T3" fmla="*/ 0 h 33"/>
                          <a:gd name="T4" fmla="*/ 0 w 80"/>
                          <a:gd name="T5" fmla="*/ 0 h 33"/>
                          <a:gd name="T6" fmla="*/ 0 w 80"/>
                          <a:gd name="T7" fmla="*/ 0 h 33"/>
                          <a:gd name="T8" fmla="*/ 0 w 80"/>
                          <a:gd name="T9" fmla="*/ 0 h 33"/>
                          <a:gd name="T10" fmla="*/ 0 w 80"/>
                          <a:gd name="T11" fmla="*/ 0 h 33"/>
                          <a:gd name="T12" fmla="*/ 0 w 80"/>
                          <a:gd name="T13" fmla="*/ 0 h 33"/>
                          <a:gd name="T14" fmla="*/ 0 w 80"/>
                          <a:gd name="T15" fmla="*/ 0 h 33"/>
                          <a:gd name="T16" fmla="*/ 0 w 80"/>
                          <a:gd name="T17" fmla="*/ 0 h 33"/>
                          <a:gd name="T18" fmla="*/ 0 w 80"/>
                          <a:gd name="T19" fmla="*/ 0 h 33"/>
                          <a:gd name="T20" fmla="*/ 0 w 80"/>
                          <a:gd name="T21" fmla="*/ 0 h 33"/>
                          <a:gd name="T22" fmla="*/ 0 w 80"/>
                          <a:gd name="T23" fmla="*/ 0 h 33"/>
                          <a:gd name="T24" fmla="*/ 0 w 80"/>
                          <a:gd name="T25" fmla="*/ 0 h 33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80"/>
                          <a:gd name="T40" fmla="*/ 0 h 33"/>
                          <a:gd name="T41" fmla="*/ 80 w 80"/>
                          <a:gd name="T42" fmla="*/ 33 h 33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80" h="33">
                            <a:moveTo>
                              <a:pt x="80" y="30"/>
                            </a:moveTo>
                            <a:lnTo>
                              <a:pt x="73" y="33"/>
                            </a:lnTo>
                            <a:lnTo>
                              <a:pt x="60" y="22"/>
                            </a:lnTo>
                            <a:lnTo>
                              <a:pt x="45" y="15"/>
                            </a:lnTo>
                            <a:lnTo>
                              <a:pt x="37" y="9"/>
                            </a:lnTo>
                            <a:lnTo>
                              <a:pt x="30" y="6"/>
                            </a:lnTo>
                            <a:lnTo>
                              <a:pt x="12" y="2"/>
                            </a:lnTo>
                            <a:lnTo>
                              <a:pt x="0" y="0"/>
                            </a:lnTo>
                            <a:lnTo>
                              <a:pt x="20" y="0"/>
                            </a:lnTo>
                            <a:lnTo>
                              <a:pt x="36" y="2"/>
                            </a:lnTo>
                            <a:lnTo>
                              <a:pt x="43" y="7"/>
                            </a:lnTo>
                            <a:lnTo>
                              <a:pt x="53" y="13"/>
                            </a:lnTo>
                            <a:lnTo>
                              <a:pt x="80" y="3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  <p:sp>
                    <p:nvSpPr>
                      <p:cNvPr id="162" name="Freeform 10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37" y="1275"/>
                        <a:ext cx="6" cy="5"/>
                      </a:xfrm>
                      <a:custGeom>
                        <a:avLst/>
                        <a:gdLst>
                          <a:gd name="T0" fmla="*/ 0 w 36"/>
                          <a:gd name="T1" fmla="*/ 0 h 27"/>
                          <a:gd name="T2" fmla="*/ 0 w 36"/>
                          <a:gd name="T3" fmla="*/ 0 h 27"/>
                          <a:gd name="T4" fmla="*/ 0 w 36"/>
                          <a:gd name="T5" fmla="*/ 0 h 27"/>
                          <a:gd name="T6" fmla="*/ 0 w 36"/>
                          <a:gd name="T7" fmla="*/ 0 h 27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36"/>
                          <a:gd name="T13" fmla="*/ 0 h 27"/>
                          <a:gd name="T14" fmla="*/ 36 w 36"/>
                          <a:gd name="T15" fmla="*/ 27 h 27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36" h="27">
                            <a:moveTo>
                              <a:pt x="0" y="0"/>
                            </a:moveTo>
                            <a:lnTo>
                              <a:pt x="24" y="10"/>
                            </a:lnTo>
                            <a:lnTo>
                              <a:pt x="36" y="2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  <p:sp>
                    <p:nvSpPr>
                      <p:cNvPr id="163" name="Freeform 10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74" y="1247"/>
                        <a:ext cx="21" cy="4"/>
                      </a:xfrm>
                      <a:custGeom>
                        <a:avLst/>
                        <a:gdLst>
                          <a:gd name="T0" fmla="*/ 0 w 126"/>
                          <a:gd name="T1" fmla="*/ 0 h 25"/>
                          <a:gd name="T2" fmla="*/ 0 w 126"/>
                          <a:gd name="T3" fmla="*/ 0 h 25"/>
                          <a:gd name="T4" fmla="*/ 0 w 126"/>
                          <a:gd name="T5" fmla="*/ 0 h 25"/>
                          <a:gd name="T6" fmla="*/ 0 w 126"/>
                          <a:gd name="T7" fmla="*/ 0 h 25"/>
                          <a:gd name="T8" fmla="*/ 0 w 126"/>
                          <a:gd name="T9" fmla="*/ 0 h 25"/>
                          <a:gd name="T10" fmla="*/ 0 w 126"/>
                          <a:gd name="T11" fmla="*/ 0 h 25"/>
                          <a:gd name="T12" fmla="*/ 0 w 126"/>
                          <a:gd name="T13" fmla="*/ 0 h 25"/>
                          <a:gd name="T14" fmla="*/ 0 w 126"/>
                          <a:gd name="T15" fmla="*/ 0 h 25"/>
                          <a:gd name="T16" fmla="*/ 0 w 126"/>
                          <a:gd name="T17" fmla="*/ 0 h 25"/>
                          <a:gd name="T18" fmla="*/ 0 w 126"/>
                          <a:gd name="T19" fmla="*/ 0 h 25"/>
                          <a:gd name="T20" fmla="*/ 0 w 126"/>
                          <a:gd name="T21" fmla="*/ 0 h 25"/>
                          <a:gd name="T22" fmla="*/ 0 w 126"/>
                          <a:gd name="T23" fmla="*/ 0 h 25"/>
                          <a:gd name="T24" fmla="*/ 0 w 126"/>
                          <a:gd name="T25" fmla="*/ 0 h 25"/>
                          <a:gd name="T26" fmla="*/ 0 w 126"/>
                          <a:gd name="T27" fmla="*/ 0 h 25"/>
                          <a:gd name="T28" fmla="*/ 0 w 126"/>
                          <a:gd name="T29" fmla="*/ 0 h 25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w 126"/>
                          <a:gd name="T46" fmla="*/ 0 h 25"/>
                          <a:gd name="T47" fmla="*/ 126 w 126"/>
                          <a:gd name="T48" fmla="*/ 25 h 25"/>
                        </a:gdLst>
                        <a:ahLst/>
                        <a:cxnLst>
                          <a:cxn ang="T30">
                            <a:pos x="T0" y="T1"/>
                          </a:cxn>
                          <a:cxn ang="T31">
                            <a:pos x="T2" y="T3"/>
                          </a:cxn>
                          <a:cxn ang="T32">
                            <a:pos x="T4" y="T5"/>
                          </a:cxn>
                          <a:cxn ang="T33">
                            <a:pos x="T6" y="T7"/>
                          </a:cxn>
                          <a:cxn ang="T34">
                            <a:pos x="T8" y="T9"/>
                          </a:cxn>
                          <a:cxn ang="T35">
                            <a:pos x="T10" y="T11"/>
                          </a:cxn>
                          <a:cxn ang="T36">
                            <a:pos x="T12" y="T13"/>
                          </a:cxn>
                          <a:cxn ang="T37">
                            <a:pos x="T14" y="T15"/>
                          </a:cxn>
                          <a:cxn ang="T38">
                            <a:pos x="T16" y="T17"/>
                          </a:cxn>
                          <a:cxn ang="T39">
                            <a:pos x="T18" y="T19"/>
                          </a:cxn>
                          <a:cxn ang="T40">
                            <a:pos x="T20" y="T21"/>
                          </a:cxn>
                          <a:cxn ang="T41">
                            <a:pos x="T22" y="T23"/>
                          </a:cxn>
                          <a:cxn ang="T42">
                            <a:pos x="T24" y="T25"/>
                          </a:cxn>
                          <a:cxn ang="T43">
                            <a:pos x="T26" y="T27"/>
                          </a:cxn>
                          <a:cxn ang="T44">
                            <a:pos x="T28" y="T29"/>
                          </a:cxn>
                        </a:cxnLst>
                        <a:rect l="T45" t="T46" r="T47" b="T48"/>
                        <a:pathLst>
                          <a:path w="126" h="25">
                            <a:moveTo>
                              <a:pt x="126" y="7"/>
                            </a:moveTo>
                            <a:lnTo>
                              <a:pt x="88" y="5"/>
                            </a:lnTo>
                            <a:lnTo>
                              <a:pt x="70" y="0"/>
                            </a:lnTo>
                            <a:lnTo>
                              <a:pt x="58" y="1"/>
                            </a:lnTo>
                            <a:lnTo>
                              <a:pt x="48" y="7"/>
                            </a:lnTo>
                            <a:lnTo>
                              <a:pt x="40" y="11"/>
                            </a:lnTo>
                            <a:lnTo>
                              <a:pt x="20" y="20"/>
                            </a:lnTo>
                            <a:lnTo>
                              <a:pt x="0" y="21"/>
                            </a:lnTo>
                            <a:lnTo>
                              <a:pt x="11" y="25"/>
                            </a:lnTo>
                            <a:lnTo>
                              <a:pt x="35" y="19"/>
                            </a:lnTo>
                            <a:lnTo>
                              <a:pt x="55" y="7"/>
                            </a:lnTo>
                            <a:lnTo>
                              <a:pt x="66" y="5"/>
                            </a:lnTo>
                            <a:lnTo>
                              <a:pt x="78" y="6"/>
                            </a:lnTo>
                            <a:lnTo>
                              <a:pt x="95" y="8"/>
                            </a:lnTo>
                            <a:lnTo>
                              <a:pt x="126" y="7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  <p:sp>
                    <p:nvSpPr>
                      <p:cNvPr id="164" name="Freeform 1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87" y="1268"/>
                        <a:ext cx="1" cy="2"/>
                      </a:xfrm>
                      <a:custGeom>
                        <a:avLst/>
                        <a:gdLst>
                          <a:gd name="T0" fmla="*/ 0 w 5"/>
                          <a:gd name="T1" fmla="*/ 0 h 12"/>
                          <a:gd name="T2" fmla="*/ 0 w 5"/>
                          <a:gd name="T3" fmla="*/ 0 h 12"/>
                          <a:gd name="T4" fmla="*/ 0 w 5"/>
                          <a:gd name="T5" fmla="*/ 0 h 12"/>
                          <a:gd name="T6" fmla="*/ 0 w 5"/>
                          <a:gd name="T7" fmla="*/ 0 h 12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5"/>
                          <a:gd name="T13" fmla="*/ 0 h 12"/>
                          <a:gd name="T14" fmla="*/ 5 w 5"/>
                          <a:gd name="T15" fmla="*/ 12 h 12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5" h="12">
                            <a:moveTo>
                              <a:pt x="5" y="0"/>
                            </a:moveTo>
                            <a:lnTo>
                              <a:pt x="0" y="7"/>
                            </a:lnTo>
                            <a:lnTo>
                              <a:pt x="5" y="12"/>
                            </a:lnTo>
                            <a:lnTo>
                              <a:pt x="5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  <p:sp>
                    <p:nvSpPr>
                      <p:cNvPr id="165" name="Freeform 10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07" y="1254"/>
                        <a:ext cx="3" cy="2"/>
                      </a:xfrm>
                      <a:custGeom>
                        <a:avLst/>
                        <a:gdLst>
                          <a:gd name="T0" fmla="*/ 0 w 16"/>
                          <a:gd name="T1" fmla="*/ 0 h 11"/>
                          <a:gd name="T2" fmla="*/ 0 w 16"/>
                          <a:gd name="T3" fmla="*/ 0 h 11"/>
                          <a:gd name="T4" fmla="*/ 0 w 16"/>
                          <a:gd name="T5" fmla="*/ 0 h 11"/>
                          <a:gd name="T6" fmla="*/ 0 w 16"/>
                          <a:gd name="T7" fmla="*/ 0 h 11"/>
                          <a:gd name="T8" fmla="*/ 0 w 16"/>
                          <a:gd name="T9" fmla="*/ 0 h 11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6"/>
                          <a:gd name="T16" fmla="*/ 0 h 11"/>
                          <a:gd name="T17" fmla="*/ 16 w 16"/>
                          <a:gd name="T18" fmla="*/ 11 h 11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6" h="11">
                            <a:moveTo>
                              <a:pt x="12" y="11"/>
                            </a:moveTo>
                            <a:lnTo>
                              <a:pt x="16" y="7"/>
                            </a:lnTo>
                            <a:lnTo>
                              <a:pt x="8" y="4"/>
                            </a:lnTo>
                            <a:lnTo>
                              <a:pt x="0" y="0"/>
                            </a:lnTo>
                            <a:lnTo>
                              <a:pt x="12" y="11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  <p:sp>
                    <p:nvSpPr>
                      <p:cNvPr id="166" name="Freeform 10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11" y="1251"/>
                        <a:ext cx="3" cy="1"/>
                      </a:xfrm>
                      <a:custGeom>
                        <a:avLst/>
                        <a:gdLst>
                          <a:gd name="T0" fmla="*/ 0 w 16"/>
                          <a:gd name="T1" fmla="*/ 0 h 8"/>
                          <a:gd name="T2" fmla="*/ 0 w 16"/>
                          <a:gd name="T3" fmla="*/ 0 h 8"/>
                          <a:gd name="T4" fmla="*/ 0 w 16"/>
                          <a:gd name="T5" fmla="*/ 0 h 8"/>
                          <a:gd name="T6" fmla="*/ 0 w 16"/>
                          <a:gd name="T7" fmla="*/ 0 h 8"/>
                          <a:gd name="T8" fmla="*/ 0 w 16"/>
                          <a:gd name="T9" fmla="*/ 0 h 8"/>
                          <a:gd name="T10" fmla="*/ 0 w 16"/>
                          <a:gd name="T11" fmla="*/ 0 h 8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16"/>
                          <a:gd name="T19" fmla="*/ 0 h 8"/>
                          <a:gd name="T20" fmla="*/ 16 w 16"/>
                          <a:gd name="T21" fmla="*/ 8 h 8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16" h="8">
                            <a:moveTo>
                              <a:pt x="15" y="8"/>
                            </a:moveTo>
                            <a:lnTo>
                              <a:pt x="16" y="5"/>
                            </a:lnTo>
                            <a:lnTo>
                              <a:pt x="6" y="3"/>
                            </a:lnTo>
                            <a:lnTo>
                              <a:pt x="0" y="0"/>
                            </a:lnTo>
                            <a:lnTo>
                              <a:pt x="5" y="5"/>
                            </a:lnTo>
                            <a:lnTo>
                              <a:pt x="15" y="8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  <p:sp>
                    <p:nvSpPr>
                      <p:cNvPr id="167" name="Freeform 1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64" y="1265"/>
                        <a:ext cx="9" cy="2"/>
                      </a:xfrm>
                      <a:custGeom>
                        <a:avLst/>
                        <a:gdLst>
                          <a:gd name="T0" fmla="*/ 0 w 51"/>
                          <a:gd name="T1" fmla="*/ 0 h 14"/>
                          <a:gd name="T2" fmla="*/ 0 w 51"/>
                          <a:gd name="T3" fmla="*/ 0 h 14"/>
                          <a:gd name="T4" fmla="*/ 0 w 51"/>
                          <a:gd name="T5" fmla="*/ 0 h 14"/>
                          <a:gd name="T6" fmla="*/ 0 w 51"/>
                          <a:gd name="T7" fmla="*/ 0 h 14"/>
                          <a:gd name="T8" fmla="*/ 0 w 51"/>
                          <a:gd name="T9" fmla="*/ 0 h 14"/>
                          <a:gd name="T10" fmla="*/ 0 w 51"/>
                          <a:gd name="T11" fmla="*/ 0 h 14"/>
                          <a:gd name="T12" fmla="*/ 0 w 51"/>
                          <a:gd name="T13" fmla="*/ 0 h 14"/>
                          <a:gd name="T14" fmla="*/ 0 w 51"/>
                          <a:gd name="T15" fmla="*/ 0 h 14"/>
                          <a:gd name="T16" fmla="*/ 0 w 51"/>
                          <a:gd name="T17" fmla="*/ 0 h 14"/>
                          <a:gd name="T18" fmla="*/ 0 w 51"/>
                          <a:gd name="T19" fmla="*/ 0 h 14"/>
                          <a:gd name="T20" fmla="*/ 0 w 51"/>
                          <a:gd name="T21" fmla="*/ 0 h 14"/>
                          <a:gd name="T22" fmla="*/ 0 w 51"/>
                          <a:gd name="T23" fmla="*/ 0 h 14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w 51"/>
                          <a:gd name="T37" fmla="*/ 0 h 14"/>
                          <a:gd name="T38" fmla="*/ 51 w 51"/>
                          <a:gd name="T39" fmla="*/ 14 h 14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T36" t="T37" r="T38" b="T39"/>
                        <a:pathLst>
                          <a:path w="51" h="14">
                            <a:moveTo>
                              <a:pt x="51" y="6"/>
                            </a:moveTo>
                            <a:lnTo>
                              <a:pt x="48" y="13"/>
                            </a:lnTo>
                            <a:lnTo>
                              <a:pt x="39" y="10"/>
                            </a:lnTo>
                            <a:lnTo>
                              <a:pt x="22" y="10"/>
                            </a:lnTo>
                            <a:lnTo>
                              <a:pt x="8" y="10"/>
                            </a:lnTo>
                            <a:lnTo>
                              <a:pt x="0" y="14"/>
                            </a:lnTo>
                            <a:lnTo>
                              <a:pt x="13" y="7"/>
                            </a:lnTo>
                            <a:lnTo>
                              <a:pt x="26" y="4"/>
                            </a:lnTo>
                            <a:lnTo>
                              <a:pt x="35" y="0"/>
                            </a:lnTo>
                            <a:lnTo>
                              <a:pt x="28" y="7"/>
                            </a:lnTo>
                            <a:lnTo>
                              <a:pt x="42" y="7"/>
                            </a:lnTo>
                            <a:lnTo>
                              <a:pt x="51" y="6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>
                          <a:latin typeface="Book Antiqua" pitchFamily="18" charset="0"/>
                        </a:endParaRPr>
                      </a:p>
                    </p:txBody>
                  </p:sp>
                </p:grpSp>
                <p:sp>
                  <p:nvSpPr>
                    <p:cNvPr id="153" name="Freeform 111"/>
                    <p:cNvSpPr>
                      <a:spLocks/>
                    </p:cNvSpPr>
                    <p:nvPr/>
                  </p:nvSpPr>
                  <p:spPr bwMode="auto">
                    <a:xfrm>
                      <a:off x="1146" y="1261"/>
                      <a:ext cx="91" cy="45"/>
                    </a:xfrm>
                    <a:custGeom>
                      <a:avLst/>
                      <a:gdLst>
                        <a:gd name="T0" fmla="*/ 0 w 547"/>
                        <a:gd name="T1" fmla="*/ 0 h 266"/>
                        <a:gd name="T2" fmla="*/ 0 w 547"/>
                        <a:gd name="T3" fmla="*/ 0 h 266"/>
                        <a:gd name="T4" fmla="*/ 0 w 547"/>
                        <a:gd name="T5" fmla="*/ 0 h 266"/>
                        <a:gd name="T6" fmla="*/ 0 w 547"/>
                        <a:gd name="T7" fmla="*/ 0 h 266"/>
                        <a:gd name="T8" fmla="*/ 0 w 547"/>
                        <a:gd name="T9" fmla="*/ 0 h 266"/>
                        <a:gd name="T10" fmla="*/ 0 w 547"/>
                        <a:gd name="T11" fmla="*/ 0 h 266"/>
                        <a:gd name="T12" fmla="*/ 0 w 547"/>
                        <a:gd name="T13" fmla="*/ 0 h 266"/>
                        <a:gd name="T14" fmla="*/ 0 w 547"/>
                        <a:gd name="T15" fmla="*/ 0 h 266"/>
                        <a:gd name="T16" fmla="*/ 0 w 547"/>
                        <a:gd name="T17" fmla="*/ 0 h 266"/>
                        <a:gd name="T18" fmla="*/ 0 w 547"/>
                        <a:gd name="T19" fmla="*/ 0 h 266"/>
                        <a:gd name="T20" fmla="*/ 0 w 547"/>
                        <a:gd name="T21" fmla="*/ 0 h 266"/>
                        <a:gd name="T22" fmla="*/ 0 w 547"/>
                        <a:gd name="T23" fmla="*/ 0 h 26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547"/>
                        <a:gd name="T37" fmla="*/ 0 h 266"/>
                        <a:gd name="T38" fmla="*/ 547 w 547"/>
                        <a:gd name="T39" fmla="*/ 266 h 26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547" h="266">
                          <a:moveTo>
                            <a:pt x="78" y="26"/>
                          </a:moveTo>
                          <a:lnTo>
                            <a:pt x="222" y="39"/>
                          </a:lnTo>
                          <a:lnTo>
                            <a:pt x="333" y="52"/>
                          </a:lnTo>
                          <a:lnTo>
                            <a:pt x="390" y="49"/>
                          </a:lnTo>
                          <a:lnTo>
                            <a:pt x="502" y="46"/>
                          </a:lnTo>
                          <a:lnTo>
                            <a:pt x="535" y="94"/>
                          </a:lnTo>
                          <a:lnTo>
                            <a:pt x="547" y="166"/>
                          </a:lnTo>
                          <a:lnTo>
                            <a:pt x="469" y="181"/>
                          </a:lnTo>
                          <a:lnTo>
                            <a:pt x="318" y="223"/>
                          </a:lnTo>
                          <a:lnTo>
                            <a:pt x="18" y="266"/>
                          </a:lnTo>
                          <a:lnTo>
                            <a:pt x="0" y="0"/>
                          </a:lnTo>
                          <a:lnTo>
                            <a:pt x="78" y="26"/>
                          </a:lnTo>
                          <a:close/>
                        </a:path>
                      </a:pathLst>
                    </a:custGeom>
                    <a:grpFill/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154" name="Freeform 112"/>
                    <p:cNvSpPr>
                      <a:spLocks/>
                    </p:cNvSpPr>
                    <p:nvPr/>
                  </p:nvSpPr>
                  <p:spPr bwMode="auto">
                    <a:xfrm>
                      <a:off x="1150" y="1266"/>
                      <a:ext cx="84" cy="35"/>
                    </a:xfrm>
                    <a:custGeom>
                      <a:avLst/>
                      <a:gdLst>
                        <a:gd name="T0" fmla="*/ 0 w 506"/>
                        <a:gd name="T1" fmla="*/ 0 h 212"/>
                        <a:gd name="T2" fmla="*/ 0 w 506"/>
                        <a:gd name="T3" fmla="*/ 0 h 212"/>
                        <a:gd name="T4" fmla="*/ 0 w 506"/>
                        <a:gd name="T5" fmla="*/ 0 h 212"/>
                        <a:gd name="T6" fmla="*/ 0 w 506"/>
                        <a:gd name="T7" fmla="*/ 0 h 212"/>
                        <a:gd name="T8" fmla="*/ 0 w 506"/>
                        <a:gd name="T9" fmla="*/ 0 h 212"/>
                        <a:gd name="T10" fmla="*/ 0 w 506"/>
                        <a:gd name="T11" fmla="*/ 0 h 212"/>
                        <a:gd name="T12" fmla="*/ 0 w 506"/>
                        <a:gd name="T13" fmla="*/ 0 h 212"/>
                        <a:gd name="T14" fmla="*/ 0 w 506"/>
                        <a:gd name="T15" fmla="*/ 0 h 212"/>
                        <a:gd name="T16" fmla="*/ 0 w 506"/>
                        <a:gd name="T17" fmla="*/ 0 h 212"/>
                        <a:gd name="T18" fmla="*/ 0 w 506"/>
                        <a:gd name="T19" fmla="*/ 0 h 212"/>
                        <a:gd name="T20" fmla="*/ 0 w 506"/>
                        <a:gd name="T21" fmla="*/ 0 h 212"/>
                        <a:gd name="T22" fmla="*/ 0 w 506"/>
                        <a:gd name="T23" fmla="*/ 0 h 212"/>
                        <a:gd name="T24" fmla="*/ 0 w 506"/>
                        <a:gd name="T25" fmla="*/ 0 h 212"/>
                        <a:gd name="T26" fmla="*/ 0 w 506"/>
                        <a:gd name="T27" fmla="*/ 0 h 212"/>
                        <a:gd name="T28" fmla="*/ 0 w 506"/>
                        <a:gd name="T29" fmla="*/ 0 h 212"/>
                        <a:gd name="T30" fmla="*/ 0 w 506"/>
                        <a:gd name="T31" fmla="*/ 0 h 212"/>
                        <a:gd name="T32" fmla="*/ 0 w 506"/>
                        <a:gd name="T33" fmla="*/ 0 h 212"/>
                        <a:gd name="T34" fmla="*/ 0 w 506"/>
                        <a:gd name="T35" fmla="*/ 0 h 212"/>
                        <a:gd name="T36" fmla="*/ 0 w 506"/>
                        <a:gd name="T37" fmla="*/ 0 h 212"/>
                        <a:gd name="T38" fmla="*/ 0 w 506"/>
                        <a:gd name="T39" fmla="*/ 0 h 212"/>
                        <a:gd name="T40" fmla="*/ 0 w 506"/>
                        <a:gd name="T41" fmla="*/ 0 h 212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506"/>
                        <a:gd name="T64" fmla="*/ 0 h 212"/>
                        <a:gd name="T65" fmla="*/ 506 w 506"/>
                        <a:gd name="T66" fmla="*/ 212 h 212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506" h="212">
                          <a:moveTo>
                            <a:pt x="60" y="0"/>
                          </a:moveTo>
                          <a:lnTo>
                            <a:pt x="179" y="20"/>
                          </a:lnTo>
                          <a:lnTo>
                            <a:pt x="329" y="33"/>
                          </a:lnTo>
                          <a:lnTo>
                            <a:pt x="428" y="30"/>
                          </a:lnTo>
                          <a:lnTo>
                            <a:pt x="473" y="33"/>
                          </a:lnTo>
                          <a:lnTo>
                            <a:pt x="497" y="67"/>
                          </a:lnTo>
                          <a:lnTo>
                            <a:pt x="506" y="120"/>
                          </a:lnTo>
                          <a:lnTo>
                            <a:pt x="382" y="157"/>
                          </a:lnTo>
                          <a:lnTo>
                            <a:pt x="401" y="126"/>
                          </a:lnTo>
                          <a:lnTo>
                            <a:pt x="422" y="84"/>
                          </a:lnTo>
                          <a:lnTo>
                            <a:pt x="388" y="123"/>
                          </a:lnTo>
                          <a:lnTo>
                            <a:pt x="335" y="166"/>
                          </a:lnTo>
                          <a:lnTo>
                            <a:pt x="209" y="212"/>
                          </a:lnTo>
                          <a:lnTo>
                            <a:pt x="120" y="212"/>
                          </a:lnTo>
                          <a:lnTo>
                            <a:pt x="242" y="169"/>
                          </a:lnTo>
                          <a:lnTo>
                            <a:pt x="320" y="113"/>
                          </a:lnTo>
                          <a:lnTo>
                            <a:pt x="221" y="154"/>
                          </a:lnTo>
                          <a:lnTo>
                            <a:pt x="126" y="186"/>
                          </a:lnTo>
                          <a:lnTo>
                            <a:pt x="0" y="212"/>
                          </a:lnTo>
                          <a:lnTo>
                            <a:pt x="6" y="80"/>
                          </a:lnTo>
                          <a:lnTo>
                            <a:pt x="60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155" name="Freeform 113"/>
                    <p:cNvSpPr>
                      <a:spLocks/>
                    </p:cNvSpPr>
                    <p:nvPr/>
                  </p:nvSpPr>
                  <p:spPr bwMode="auto">
                    <a:xfrm>
                      <a:off x="1061" y="1142"/>
                      <a:ext cx="195" cy="194"/>
                    </a:xfrm>
                    <a:custGeom>
                      <a:avLst/>
                      <a:gdLst>
                        <a:gd name="T0" fmla="*/ 0 w 1170"/>
                        <a:gd name="T1" fmla="*/ 0 h 1165"/>
                        <a:gd name="T2" fmla="*/ 0 w 1170"/>
                        <a:gd name="T3" fmla="*/ 0 h 1165"/>
                        <a:gd name="T4" fmla="*/ 0 w 1170"/>
                        <a:gd name="T5" fmla="*/ 0 h 1165"/>
                        <a:gd name="T6" fmla="*/ 0 w 1170"/>
                        <a:gd name="T7" fmla="*/ 0 h 1165"/>
                        <a:gd name="T8" fmla="*/ 0 w 1170"/>
                        <a:gd name="T9" fmla="*/ 0 h 1165"/>
                        <a:gd name="T10" fmla="*/ 0 w 1170"/>
                        <a:gd name="T11" fmla="*/ 0 h 1165"/>
                        <a:gd name="T12" fmla="*/ 0 w 1170"/>
                        <a:gd name="T13" fmla="*/ 0 h 1165"/>
                        <a:gd name="T14" fmla="*/ 0 w 1170"/>
                        <a:gd name="T15" fmla="*/ 0 h 1165"/>
                        <a:gd name="T16" fmla="*/ 0 w 1170"/>
                        <a:gd name="T17" fmla="*/ 0 h 1165"/>
                        <a:gd name="T18" fmla="*/ 0 w 1170"/>
                        <a:gd name="T19" fmla="*/ 0 h 1165"/>
                        <a:gd name="T20" fmla="*/ 0 w 1170"/>
                        <a:gd name="T21" fmla="*/ 0 h 1165"/>
                        <a:gd name="T22" fmla="*/ 0 w 1170"/>
                        <a:gd name="T23" fmla="*/ 0 h 1165"/>
                        <a:gd name="T24" fmla="*/ 0 w 1170"/>
                        <a:gd name="T25" fmla="*/ 0 h 1165"/>
                        <a:gd name="T26" fmla="*/ 0 w 1170"/>
                        <a:gd name="T27" fmla="*/ 0 h 1165"/>
                        <a:gd name="T28" fmla="*/ 0 w 1170"/>
                        <a:gd name="T29" fmla="*/ 0 h 1165"/>
                        <a:gd name="T30" fmla="*/ 0 w 1170"/>
                        <a:gd name="T31" fmla="*/ 0 h 1165"/>
                        <a:gd name="T32" fmla="*/ 0 w 1170"/>
                        <a:gd name="T33" fmla="*/ 0 h 1165"/>
                        <a:gd name="T34" fmla="*/ 0 w 1170"/>
                        <a:gd name="T35" fmla="*/ 0 h 1165"/>
                        <a:gd name="T36" fmla="*/ 0 w 1170"/>
                        <a:gd name="T37" fmla="*/ 0 h 1165"/>
                        <a:gd name="T38" fmla="*/ 0 w 1170"/>
                        <a:gd name="T39" fmla="*/ 0 h 1165"/>
                        <a:gd name="T40" fmla="*/ 0 w 1170"/>
                        <a:gd name="T41" fmla="*/ 0 h 1165"/>
                        <a:gd name="T42" fmla="*/ 0 w 1170"/>
                        <a:gd name="T43" fmla="*/ 0 h 1165"/>
                        <a:gd name="T44" fmla="*/ 0 w 1170"/>
                        <a:gd name="T45" fmla="*/ 0 h 1165"/>
                        <a:gd name="T46" fmla="*/ 0 w 1170"/>
                        <a:gd name="T47" fmla="*/ 0 h 1165"/>
                        <a:gd name="T48" fmla="*/ 0 w 1170"/>
                        <a:gd name="T49" fmla="*/ 0 h 1165"/>
                        <a:gd name="T50" fmla="*/ 0 w 1170"/>
                        <a:gd name="T51" fmla="*/ 0 h 1165"/>
                        <a:gd name="T52" fmla="*/ 0 w 1170"/>
                        <a:gd name="T53" fmla="*/ 0 h 1165"/>
                        <a:gd name="T54" fmla="*/ 0 w 1170"/>
                        <a:gd name="T55" fmla="*/ 0 h 1165"/>
                        <a:gd name="T56" fmla="*/ 0 w 1170"/>
                        <a:gd name="T57" fmla="*/ 0 h 1165"/>
                        <a:gd name="T58" fmla="*/ 0 w 1170"/>
                        <a:gd name="T59" fmla="*/ 0 h 1165"/>
                        <a:gd name="T60" fmla="*/ 0 w 1170"/>
                        <a:gd name="T61" fmla="*/ 0 h 1165"/>
                        <a:gd name="T62" fmla="*/ 0 w 1170"/>
                        <a:gd name="T63" fmla="*/ 0 h 1165"/>
                        <a:gd name="T64" fmla="*/ 0 w 1170"/>
                        <a:gd name="T65" fmla="*/ 0 h 1165"/>
                        <a:gd name="T66" fmla="*/ 0 w 1170"/>
                        <a:gd name="T67" fmla="*/ 0 h 1165"/>
                        <a:gd name="T68" fmla="*/ 0 w 1170"/>
                        <a:gd name="T69" fmla="*/ 0 h 1165"/>
                        <a:gd name="T70" fmla="*/ 0 w 1170"/>
                        <a:gd name="T71" fmla="*/ 0 h 1165"/>
                        <a:gd name="T72" fmla="*/ 0 w 1170"/>
                        <a:gd name="T73" fmla="*/ 0 h 1165"/>
                        <a:gd name="T74" fmla="*/ 0 w 1170"/>
                        <a:gd name="T75" fmla="*/ 0 h 1165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w 1170"/>
                        <a:gd name="T115" fmla="*/ 0 h 1165"/>
                        <a:gd name="T116" fmla="*/ 1170 w 1170"/>
                        <a:gd name="T117" fmla="*/ 1165 h 1165"/>
                      </a:gdLst>
                      <a:ahLst/>
                      <a:cxnLst>
                        <a:cxn ang="T76">
                          <a:pos x="T0" y="T1"/>
                        </a:cxn>
                        <a:cxn ang="T77">
                          <a:pos x="T2" y="T3"/>
                        </a:cxn>
                        <a:cxn ang="T78">
                          <a:pos x="T4" y="T5"/>
                        </a:cxn>
                        <a:cxn ang="T79">
                          <a:pos x="T6" y="T7"/>
                        </a:cxn>
                        <a:cxn ang="T80">
                          <a:pos x="T8" y="T9"/>
                        </a:cxn>
                        <a:cxn ang="T81">
                          <a:pos x="T10" y="T11"/>
                        </a:cxn>
                        <a:cxn ang="T82">
                          <a:pos x="T12" y="T13"/>
                        </a:cxn>
                        <a:cxn ang="T83">
                          <a:pos x="T14" y="T15"/>
                        </a:cxn>
                        <a:cxn ang="T84">
                          <a:pos x="T16" y="T17"/>
                        </a:cxn>
                        <a:cxn ang="T85">
                          <a:pos x="T18" y="T19"/>
                        </a:cxn>
                        <a:cxn ang="T86">
                          <a:pos x="T20" y="T21"/>
                        </a:cxn>
                        <a:cxn ang="T87">
                          <a:pos x="T22" y="T23"/>
                        </a:cxn>
                        <a:cxn ang="T88">
                          <a:pos x="T24" y="T25"/>
                        </a:cxn>
                        <a:cxn ang="T89">
                          <a:pos x="T26" y="T27"/>
                        </a:cxn>
                        <a:cxn ang="T90">
                          <a:pos x="T28" y="T29"/>
                        </a:cxn>
                        <a:cxn ang="T91">
                          <a:pos x="T30" y="T31"/>
                        </a:cxn>
                        <a:cxn ang="T92">
                          <a:pos x="T32" y="T33"/>
                        </a:cxn>
                        <a:cxn ang="T93">
                          <a:pos x="T34" y="T35"/>
                        </a:cxn>
                        <a:cxn ang="T94">
                          <a:pos x="T36" y="T37"/>
                        </a:cxn>
                        <a:cxn ang="T95">
                          <a:pos x="T38" y="T39"/>
                        </a:cxn>
                        <a:cxn ang="T96">
                          <a:pos x="T40" y="T41"/>
                        </a:cxn>
                        <a:cxn ang="T97">
                          <a:pos x="T42" y="T43"/>
                        </a:cxn>
                        <a:cxn ang="T98">
                          <a:pos x="T44" y="T45"/>
                        </a:cxn>
                        <a:cxn ang="T99">
                          <a:pos x="T46" y="T47"/>
                        </a:cxn>
                        <a:cxn ang="T100">
                          <a:pos x="T48" y="T49"/>
                        </a:cxn>
                        <a:cxn ang="T101">
                          <a:pos x="T50" y="T51"/>
                        </a:cxn>
                        <a:cxn ang="T102">
                          <a:pos x="T52" y="T53"/>
                        </a:cxn>
                        <a:cxn ang="T103">
                          <a:pos x="T54" y="T55"/>
                        </a:cxn>
                        <a:cxn ang="T104">
                          <a:pos x="T56" y="T57"/>
                        </a:cxn>
                        <a:cxn ang="T105">
                          <a:pos x="T58" y="T59"/>
                        </a:cxn>
                        <a:cxn ang="T106">
                          <a:pos x="T60" y="T61"/>
                        </a:cxn>
                        <a:cxn ang="T107">
                          <a:pos x="T62" y="T63"/>
                        </a:cxn>
                        <a:cxn ang="T108">
                          <a:pos x="T64" y="T65"/>
                        </a:cxn>
                        <a:cxn ang="T109">
                          <a:pos x="T66" y="T67"/>
                        </a:cxn>
                        <a:cxn ang="T110">
                          <a:pos x="T68" y="T69"/>
                        </a:cxn>
                        <a:cxn ang="T111">
                          <a:pos x="T70" y="T71"/>
                        </a:cxn>
                        <a:cxn ang="T112">
                          <a:pos x="T72" y="T73"/>
                        </a:cxn>
                        <a:cxn ang="T113">
                          <a:pos x="T74" y="T75"/>
                        </a:cxn>
                      </a:cxnLst>
                      <a:rect l="T114" t="T115" r="T116" b="T117"/>
                      <a:pathLst>
                        <a:path w="1170" h="1165">
                          <a:moveTo>
                            <a:pt x="111" y="0"/>
                          </a:moveTo>
                          <a:lnTo>
                            <a:pt x="181" y="13"/>
                          </a:lnTo>
                          <a:lnTo>
                            <a:pt x="246" y="55"/>
                          </a:lnTo>
                          <a:lnTo>
                            <a:pt x="276" y="120"/>
                          </a:lnTo>
                          <a:lnTo>
                            <a:pt x="282" y="206"/>
                          </a:lnTo>
                          <a:lnTo>
                            <a:pt x="305" y="329"/>
                          </a:lnTo>
                          <a:lnTo>
                            <a:pt x="341" y="438"/>
                          </a:lnTo>
                          <a:lnTo>
                            <a:pt x="389" y="568"/>
                          </a:lnTo>
                          <a:lnTo>
                            <a:pt x="416" y="669"/>
                          </a:lnTo>
                          <a:lnTo>
                            <a:pt x="452" y="773"/>
                          </a:lnTo>
                          <a:lnTo>
                            <a:pt x="347" y="816"/>
                          </a:lnTo>
                          <a:lnTo>
                            <a:pt x="464" y="796"/>
                          </a:lnTo>
                          <a:lnTo>
                            <a:pt x="491" y="838"/>
                          </a:lnTo>
                          <a:lnTo>
                            <a:pt x="440" y="886"/>
                          </a:lnTo>
                          <a:lnTo>
                            <a:pt x="512" y="858"/>
                          </a:lnTo>
                          <a:lnTo>
                            <a:pt x="596" y="889"/>
                          </a:lnTo>
                          <a:lnTo>
                            <a:pt x="707" y="917"/>
                          </a:lnTo>
                          <a:lnTo>
                            <a:pt x="842" y="956"/>
                          </a:lnTo>
                          <a:lnTo>
                            <a:pt x="944" y="966"/>
                          </a:lnTo>
                          <a:lnTo>
                            <a:pt x="1064" y="979"/>
                          </a:lnTo>
                          <a:lnTo>
                            <a:pt x="1142" y="973"/>
                          </a:lnTo>
                          <a:lnTo>
                            <a:pt x="1156" y="1001"/>
                          </a:lnTo>
                          <a:lnTo>
                            <a:pt x="1170" y="1056"/>
                          </a:lnTo>
                          <a:lnTo>
                            <a:pt x="1169" y="1097"/>
                          </a:lnTo>
                          <a:lnTo>
                            <a:pt x="1088" y="1132"/>
                          </a:lnTo>
                          <a:lnTo>
                            <a:pt x="1073" y="1100"/>
                          </a:lnTo>
                          <a:lnTo>
                            <a:pt x="1052" y="1132"/>
                          </a:lnTo>
                          <a:lnTo>
                            <a:pt x="932" y="1145"/>
                          </a:lnTo>
                          <a:lnTo>
                            <a:pt x="704" y="1165"/>
                          </a:lnTo>
                          <a:lnTo>
                            <a:pt x="411" y="1108"/>
                          </a:lnTo>
                          <a:lnTo>
                            <a:pt x="345" y="1089"/>
                          </a:lnTo>
                          <a:lnTo>
                            <a:pt x="256" y="933"/>
                          </a:lnTo>
                          <a:lnTo>
                            <a:pt x="129" y="662"/>
                          </a:lnTo>
                          <a:lnTo>
                            <a:pt x="39" y="362"/>
                          </a:lnTo>
                          <a:lnTo>
                            <a:pt x="0" y="247"/>
                          </a:lnTo>
                          <a:lnTo>
                            <a:pt x="12" y="124"/>
                          </a:lnTo>
                          <a:lnTo>
                            <a:pt x="54" y="36"/>
                          </a:lnTo>
                          <a:lnTo>
                            <a:pt x="111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156" name="Freeform 114"/>
                    <p:cNvSpPr>
                      <a:spLocks/>
                    </p:cNvSpPr>
                    <p:nvPr/>
                  </p:nvSpPr>
                  <p:spPr bwMode="auto">
                    <a:xfrm>
                      <a:off x="1086" y="1135"/>
                      <a:ext cx="74" cy="151"/>
                    </a:xfrm>
                    <a:custGeom>
                      <a:avLst/>
                      <a:gdLst>
                        <a:gd name="T0" fmla="*/ 0 w 446"/>
                        <a:gd name="T1" fmla="*/ 0 h 903"/>
                        <a:gd name="T2" fmla="*/ 0 w 446"/>
                        <a:gd name="T3" fmla="*/ 0 h 903"/>
                        <a:gd name="T4" fmla="*/ 0 w 446"/>
                        <a:gd name="T5" fmla="*/ 0 h 903"/>
                        <a:gd name="T6" fmla="*/ 0 w 446"/>
                        <a:gd name="T7" fmla="*/ 0 h 903"/>
                        <a:gd name="T8" fmla="*/ 0 w 446"/>
                        <a:gd name="T9" fmla="*/ 0 h 903"/>
                        <a:gd name="T10" fmla="*/ 0 w 446"/>
                        <a:gd name="T11" fmla="*/ 0 h 903"/>
                        <a:gd name="T12" fmla="*/ 0 w 446"/>
                        <a:gd name="T13" fmla="*/ 0 h 903"/>
                        <a:gd name="T14" fmla="*/ 0 w 446"/>
                        <a:gd name="T15" fmla="*/ 0 h 903"/>
                        <a:gd name="T16" fmla="*/ 0 w 446"/>
                        <a:gd name="T17" fmla="*/ 0 h 903"/>
                        <a:gd name="T18" fmla="*/ 0 w 446"/>
                        <a:gd name="T19" fmla="*/ 0 h 903"/>
                        <a:gd name="T20" fmla="*/ 0 w 446"/>
                        <a:gd name="T21" fmla="*/ 0 h 903"/>
                        <a:gd name="T22" fmla="*/ 0 w 446"/>
                        <a:gd name="T23" fmla="*/ 0 h 903"/>
                        <a:gd name="T24" fmla="*/ 0 w 446"/>
                        <a:gd name="T25" fmla="*/ 0 h 903"/>
                        <a:gd name="T26" fmla="*/ 0 w 446"/>
                        <a:gd name="T27" fmla="*/ 0 h 903"/>
                        <a:gd name="T28" fmla="*/ 0 w 446"/>
                        <a:gd name="T29" fmla="*/ 0 h 903"/>
                        <a:gd name="T30" fmla="*/ 0 w 446"/>
                        <a:gd name="T31" fmla="*/ 0 h 903"/>
                        <a:gd name="T32" fmla="*/ 0 w 446"/>
                        <a:gd name="T33" fmla="*/ 0 h 903"/>
                        <a:gd name="T34" fmla="*/ 0 w 446"/>
                        <a:gd name="T35" fmla="*/ 0 h 903"/>
                        <a:gd name="T36" fmla="*/ 0 w 446"/>
                        <a:gd name="T37" fmla="*/ 0 h 903"/>
                        <a:gd name="T38" fmla="*/ 0 w 446"/>
                        <a:gd name="T39" fmla="*/ 0 h 903"/>
                        <a:gd name="T40" fmla="*/ 0 w 446"/>
                        <a:gd name="T41" fmla="*/ 0 h 903"/>
                        <a:gd name="T42" fmla="*/ 0 w 446"/>
                        <a:gd name="T43" fmla="*/ 0 h 903"/>
                        <a:gd name="T44" fmla="*/ 0 w 446"/>
                        <a:gd name="T45" fmla="*/ 0 h 903"/>
                        <a:gd name="T46" fmla="*/ 0 w 446"/>
                        <a:gd name="T47" fmla="*/ 0 h 903"/>
                        <a:gd name="T48" fmla="*/ 0 w 446"/>
                        <a:gd name="T49" fmla="*/ 0 h 903"/>
                        <a:gd name="T50" fmla="*/ 0 w 446"/>
                        <a:gd name="T51" fmla="*/ 0 h 903"/>
                        <a:gd name="T52" fmla="*/ 0 w 446"/>
                        <a:gd name="T53" fmla="*/ 0 h 903"/>
                        <a:gd name="T54" fmla="*/ 0 w 446"/>
                        <a:gd name="T55" fmla="*/ 0 h 903"/>
                        <a:gd name="T56" fmla="*/ 0 w 446"/>
                        <a:gd name="T57" fmla="*/ 0 h 903"/>
                        <a:gd name="T58" fmla="*/ 0 w 446"/>
                        <a:gd name="T59" fmla="*/ 0 h 903"/>
                        <a:gd name="T60" fmla="*/ 0 w 446"/>
                        <a:gd name="T61" fmla="*/ 0 h 903"/>
                        <a:gd name="T62" fmla="*/ 0 w 446"/>
                        <a:gd name="T63" fmla="*/ 0 h 903"/>
                        <a:gd name="T64" fmla="*/ 0 w 446"/>
                        <a:gd name="T65" fmla="*/ 0 h 903"/>
                        <a:gd name="T66" fmla="*/ 0 w 446"/>
                        <a:gd name="T67" fmla="*/ 0 h 903"/>
                        <a:gd name="T68" fmla="*/ 0 w 446"/>
                        <a:gd name="T69" fmla="*/ 0 h 903"/>
                        <a:gd name="T70" fmla="*/ 0 w 446"/>
                        <a:gd name="T71" fmla="*/ 0 h 903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446"/>
                        <a:gd name="T109" fmla="*/ 0 h 903"/>
                        <a:gd name="T110" fmla="*/ 446 w 446"/>
                        <a:gd name="T111" fmla="*/ 903 h 903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446" h="903">
                          <a:moveTo>
                            <a:pt x="61" y="0"/>
                          </a:moveTo>
                          <a:lnTo>
                            <a:pt x="0" y="49"/>
                          </a:lnTo>
                          <a:lnTo>
                            <a:pt x="31" y="68"/>
                          </a:lnTo>
                          <a:lnTo>
                            <a:pt x="73" y="127"/>
                          </a:lnTo>
                          <a:lnTo>
                            <a:pt x="132" y="176"/>
                          </a:lnTo>
                          <a:lnTo>
                            <a:pt x="171" y="331"/>
                          </a:lnTo>
                          <a:lnTo>
                            <a:pt x="207" y="424"/>
                          </a:lnTo>
                          <a:lnTo>
                            <a:pt x="255" y="499"/>
                          </a:lnTo>
                          <a:lnTo>
                            <a:pt x="297" y="564"/>
                          </a:lnTo>
                          <a:lnTo>
                            <a:pt x="237" y="512"/>
                          </a:lnTo>
                          <a:lnTo>
                            <a:pt x="195" y="434"/>
                          </a:lnTo>
                          <a:lnTo>
                            <a:pt x="237" y="558"/>
                          </a:lnTo>
                          <a:lnTo>
                            <a:pt x="273" y="662"/>
                          </a:lnTo>
                          <a:lnTo>
                            <a:pt x="306" y="768"/>
                          </a:lnTo>
                          <a:lnTo>
                            <a:pt x="327" y="823"/>
                          </a:lnTo>
                          <a:lnTo>
                            <a:pt x="350" y="856"/>
                          </a:lnTo>
                          <a:lnTo>
                            <a:pt x="377" y="885"/>
                          </a:lnTo>
                          <a:lnTo>
                            <a:pt x="423" y="903"/>
                          </a:lnTo>
                          <a:lnTo>
                            <a:pt x="426" y="845"/>
                          </a:lnTo>
                          <a:lnTo>
                            <a:pt x="431" y="784"/>
                          </a:lnTo>
                          <a:lnTo>
                            <a:pt x="446" y="719"/>
                          </a:lnTo>
                          <a:lnTo>
                            <a:pt x="446" y="655"/>
                          </a:lnTo>
                          <a:lnTo>
                            <a:pt x="425" y="577"/>
                          </a:lnTo>
                          <a:lnTo>
                            <a:pt x="395" y="518"/>
                          </a:lnTo>
                          <a:lnTo>
                            <a:pt x="359" y="479"/>
                          </a:lnTo>
                          <a:lnTo>
                            <a:pt x="312" y="434"/>
                          </a:lnTo>
                          <a:lnTo>
                            <a:pt x="255" y="357"/>
                          </a:lnTo>
                          <a:lnTo>
                            <a:pt x="204" y="266"/>
                          </a:lnTo>
                          <a:lnTo>
                            <a:pt x="249" y="315"/>
                          </a:lnTo>
                          <a:lnTo>
                            <a:pt x="291" y="383"/>
                          </a:lnTo>
                          <a:lnTo>
                            <a:pt x="344" y="450"/>
                          </a:lnTo>
                          <a:lnTo>
                            <a:pt x="294" y="354"/>
                          </a:lnTo>
                          <a:lnTo>
                            <a:pt x="240" y="230"/>
                          </a:lnTo>
                          <a:lnTo>
                            <a:pt x="177" y="94"/>
                          </a:lnTo>
                          <a:lnTo>
                            <a:pt x="144" y="52"/>
                          </a:lnTo>
                          <a:lnTo>
                            <a:pt x="61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157" name="Freeform 115"/>
                    <p:cNvSpPr>
                      <a:spLocks/>
                    </p:cNvSpPr>
                    <p:nvPr/>
                  </p:nvSpPr>
                  <p:spPr bwMode="auto">
                    <a:xfrm>
                      <a:off x="1030" y="1126"/>
                      <a:ext cx="293" cy="385"/>
                    </a:xfrm>
                    <a:custGeom>
                      <a:avLst/>
                      <a:gdLst>
                        <a:gd name="T0" fmla="*/ 0 w 1757"/>
                        <a:gd name="T1" fmla="*/ 0 h 2306"/>
                        <a:gd name="T2" fmla="*/ 0 w 1757"/>
                        <a:gd name="T3" fmla="*/ 0 h 2306"/>
                        <a:gd name="T4" fmla="*/ 0 w 1757"/>
                        <a:gd name="T5" fmla="*/ 0 h 2306"/>
                        <a:gd name="T6" fmla="*/ 0 w 1757"/>
                        <a:gd name="T7" fmla="*/ 0 h 2306"/>
                        <a:gd name="T8" fmla="*/ 0 w 1757"/>
                        <a:gd name="T9" fmla="*/ 0 h 2306"/>
                        <a:gd name="T10" fmla="*/ 0 w 1757"/>
                        <a:gd name="T11" fmla="*/ 0 h 2306"/>
                        <a:gd name="T12" fmla="*/ 0 w 1757"/>
                        <a:gd name="T13" fmla="*/ 0 h 2306"/>
                        <a:gd name="T14" fmla="*/ 0 w 1757"/>
                        <a:gd name="T15" fmla="*/ 0 h 2306"/>
                        <a:gd name="T16" fmla="*/ 0 w 1757"/>
                        <a:gd name="T17" fmla="*/ 0 h 2306"/>
                        <a:gd name="T18" fmla="*/ 0 w 1757"/>
                        <a:gd name="T19" fmla="*/ 0 h 2306"/>
                        <a:gd name="T20" fmla="*/ 0 w 1757"/>
                        <a:gd name="T21" fmla="*/ 0 h 2306"/>
                        <a:gd name="T22" fmla="*/ 0 w 1757"/>
                        <a:gd name="T23" fmla="*/ 0 h 2306"/>
                        <a:gd name="T24" fmla="*/ 0 w 1757"/>
                        <a:gd name="T25" fmla="*/ 0 h 2306"/>
                        <a:gd name="T26" fmla="*/ 0 w 1757"/>
                        <a:gd name="T27" fmla="*/ 0 h 2306"/>
                        <a:gd name="T28" fmla="*/ 0 w 1757"/>
                        <a:gd name="T29" fmla="*/ 0 h 2306"/>
                        <a:gd name="T30" fmla="*/ 0 w 1757"/>
                        <a:gd name="T31" fmla="*/ 0 h 2306"/>
                        <a:gd name="T32" fmla="*/ 0 w 1757"/>
                        <a:gd name="T33" fmla="*/ 0 h 2306"/>
                        <a:gd name="T34" fmla="*/ 0 w 1757"/>
                        <a:gd name="T35" fmla="*/ 0 h 2306"/>
                        <a:gd name="T36" fmla="*/ 0 w 1757"/>
                        <a:gd name="T37" fmla="*/ 0 h 2306"/>
                        <a:gd name="T38" fmla="*/ 0 w 1757"/>
                        <a:gd name="T39" fmla="*/ 0 h 2306"/>
                        <a:gd name="T40" fmla="*/ 0 w 1757"/>
                        <a:gd name="T41" fmla="*/ 0 h 2306"/>
                        <a:gd name="T42" fmla="*/ 0 w 1757"/>
                        <a:gd name="T43" fmla="*/ 0 h 2306"/>
                        <a:gd name="T44" fmla="*/ 0 w 1757"/>
                        <a:gd name="T45" fmla="*/ 0 h 2306"/>
                        <a:gd name="T46" fmla="*/ 0 w 1757"/>
                        <a:gd name="T47" fmla="*/ 0 h 2306"/>
                        <a:gd name="T48" fmla="*/ 0 w 1757"/>
                        <a:gd name="T49" fmla="*/ 0 h 2306"/>
                        <a:gd name="T50" fmla="*/ 0 w 1757"/>
                        <a:gd name="T51" fmla="*/ 0 h 2306"/>
                        <a:gd name="T52" fmla="*/ 0 w 1757"/>
                        <a:gd name="T53" fmla="*/ 0 h 2306"/>
                        <a:gd name="T54" fmla="*/ 0 w 1757"/>
                        <a:gd name="T55" fmla="*/ 0 h 2306"/>
                        <a:gd name="T56" fmla="*/ 0 w 1757"/>
                        <a:gd name="T57" fmla="*/ 0 h 2306"/>
                        <a:gd name="T58" fmla="*/ 0 w 1757"/>
                        <a:gd name="T59" fmla="*/ 0 h 2306"/>
                        <a:gd name="T60" fmla="*/ 0 w 1757"/>
                        <a:gd name="T61" fmla="*/ 0 h 2306"/>
                        <a:gd name="T62" fmla="*/ 0 w 1757"/>
                        <a:gd name="T63" fmla="*/ 0 h 2306"/>
                        <a:gd name="T64" fmla="*/ 0 w 1757"/>
                        <a:gd name="T65" fmla="*/ 0 h 2306"/>
                        <a:gd name="T66" fmla="*/ 0 w 1757"/>
                        <a:gd name="T67" fmla="*/ 0 h 2306"/>
                        <a:gd name="T68" fmla="*/ 0 w 1757"/>
                        <a:gd name="T69" fmla="*/ 0 h 2306"/>
                        <a:gd name="T70" fmla="*/ 0 w 1757"/>
                        <a:gd name="T71" fmla="*/ 0 h 2306"/>
                        <a:gd name="T72" fmla="*/ 0 w 1757"/>
                        <a:gd name="T73" fmla="*/ 0 h 2306"/>
                        <a:gd name="T74" fmla="*/ 0 w 1757"/>
                        <a:gd name="T75" fmla="*/ 0 h 2306"/>
                        <a:gd name="T76" fmla="*/ 0 w 1757"/>
                        <a:gd name="T77" fmla="*/ 0 h 2306"/>
                        <a:gd name="T78" fmla="*/ 0 w 1757"/>
                        <a:gd name="T79" fmla="*/ 0 h 2306"/>
                        <a:gd name="T80" fmla="*/ 0 w 1757"/>
                        <a:gd name="T81" fmla="*/ 0 h 2306"/>
                        <a:gd name="T82" fmla="*/ 0 w 1757"/>
                        <a:gd name="T83" fmla="*/ 0 h 2306"/>
                        <a:gd name="T84" fmla="*/ 0 w 1757"/>
                        <a:gd name="T85" fmla="*/ 0 h 230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w 1757"/>
                        <a:gd name="T130" fmla="*/ 0 h 2306"/>
                        <a:gd name="T131" fmla="*/ 1757 w 1757"/>
                        <a:gd name="T132" fmla="*/ 2306 h 2306"/>
                      </a:gdLst>
                      <a:ahLst/>
                      <a:cxnLst>
                        <a:cxn ang="T86">
                          <a:pos x="T0" y="T1"/>
                        </a:cxn>
                        <a:cxn ang="T87">
                          <a:pos x="T2" y="T3"/>
                        </a:cxn>
                        <a:cxn ang="T88">
                          <a:pos x="T4" y="T5"/>
                        </a:cxn>
                        <a:cxn ang="T89">
                          <a:pos x="T6" y="T7"/>
                        </a:cxn>
                        <a:cxn ang="T90">
                          <a:pos x="T8" y="T9"/>
                        </a:cxn>
                        <a:cxn ang="T91">
                          <a:pos x="T10" y="T11"/>
                        </a:cxn>
                        <a:cxn ang="T92">
                          <a:pos x="T12" y="T13"/>
                        </a:cxn>
                        <a:cxn ang="T93">
                          <a:pos x="T14" y="T15"/>
                        </a:cxn>
                        <a:cxn ang="T94">
                          <a:pos x="T16" y="T17"/>
                        </a:cxn>
                        <a:cxn ang="T95">
                          <a:pos x="T18" y="T19"/>
                        </a:cxn>
                        <a:cxn ang="T96">
                          <a:pos x="T20" y="T21"/>
                        </a:cxn>
                        <a:cxn ang="T97">
                          <a:pos x="T22" y="T23"/>
                        </a:cxn>
                        <a:cxn ang="T98">
                          <a:pos x="T24" y="T25"/>
                        </a:cxn>
                        <a:cxn ang="T99">
                          <a:pos x="T26" y="T27"/>
                        </a:cxn>
                        <a:cxn ang="T100">
                          <a:pos x="T28" y="T29"/>
                        </a:cxn>
                        <a:cxn ang="T101">
                          <a:pos x="T30" y="T31"/>
                        </a:cxn>
                        <a:cxn ang="T102">
                          <a:pos x="T32" y="T33"/>
                        </a:cxn>
                        <a:cxn ang="T103">
                          <a:pos x="T34" y="T35"/>
                        </a:cxn>
                        <a:cxn ang="T104">
                          <a:pos x="T36" y="T37"/>
                        </a:cxn>
                        <a:cxn ang="T105">
                          <a:pos x="T38" y="T39"/>
                        </a:cxn>
                        <a:cxn ang="T106">
                          <a:pos x="T40" y="T41"/>
                        </a:cxn>
                        <a:cxn ang="T107">
                          <a:pos x="T42" y="T43"/>
                        </a:cxn>
                        <a:cxn ang="T108">
                          <a:pos x="T44" y="T45"/>
                        </a:cxn>
                        <a:cxn ang="T109">
                          <a:pos x="T46" y="T47"/>
                        </a:cxn>
                        <a:cxn ang="T110">
                          <a:pos x="T48" y="T49"/>
                        </a:cxn>
                        <a:cxn ang="T111">
                          <a:pos x="T50" y="T51"/>
                        </a:cxn>
                        <a:cxn ang="T112">
                          <a:pos x="T52" y="T53"/>
                        </a:cxn>
                        <a:cxn ang="T113">
                          <a:pos x="T54" y="T55"/>
                        </a:cxn>
                        <a:cxn ang="T114">
                          <a:pos x="T56" y="T57"/>
                        </a:cxn>
                        <a:cxn ang="T115">
                          <a:pos x="T58" y="T59"/>
                        </a:cxn>
                        <a:cxn ang="T116">
                          <a:pos x="T60" y="T61"/>
                        </a:cxn>
                        <a:cxn ang="T117">
                          <a:pos x="T62" y="T63"/>
                        </a:cxn>
                        <a:cxn ang="T118">
                          <a:pos x="T64" y="T65"/>
                        </a:cxn>
                        <a:cxn ang="T119">
                          <a:pos x="T66" y="T67"/>
                        </a:cxn>
                        <a:cxn ang="T120">
                          <a:pos x="T68" y="T69"/>
                        </a:cxn>
                        <a:cxn ang="T121">
                          <a:pos x="T70" y="T71"/>
                        </a:cxn>
                        <a:cxn ang="T122">
                          <a:pos x="T72" y="T73"/>
                        </a:cxn>
                        <a:cxn ang="T123">
                          <a:pos x="T74" y="T75"/>
                        </a:cxn>
                        <a:cxn ang="T124">
                          <a:pos x="T76" y="T77"/>
                        </a:cxn>
                        <a:cxn ang="T125">
                          <a:pos x="T78" y="T79"/>
                        </a:cxn>
                        <a:cxn ang="T126">
                          <a:pos x="T80" y="T81"/>
                        </a:cxn>
                        <a:cxn ang="T127">
                          <a:pos x="T82" y="T83"/>
                        </a:cxn>
                        <a:cxn ang="T128">
                          <a:pos x="T84" y="T85"/>
                        </a:cxn>
                      </a:cxnLst>
                      <a:rect l="T129" t="T130" r="T131" b="T132"/>
                      <a:pathLst>
                        <a:path w="1757" h="2306">
                          <a:moveTo>
                            <a:pt x="375" y="49"/>
                          </a:moveTo>
                          <a:lnTo>
                            <a:pt x="323" y="101"/>
                          </a:lnTo>
                          <a:lnTo>
                            <a:pt x="270" y="123"/>
                          </a:lnTo>
                          <a:lnTo>
                            <a:pt x="209" y="205"/>
                          </a:lnTo>
                          <a:lnTo>
                            <a:pt x="198" y="257"/>
                          </a:lnTo>
                          <a:lnTo>
                            <a:pt x="195" y="328"/>
                          </a:lnTo>
                          <a:lnTo>
                            <a:pt x="194" y="393"/>
                          </a:lnTo>
                          <a:lnTo>
                            <a:pt x="179" y="496"/>
                          </a:lnTo>
                          <a:lnTo>
                            <a:pt x="161" y="606"/>
                          </a:lnTo>
                          <a:lnTo>
                            <a:pt x="152" y="723"/>
                          </a:lnTo>
                          <a:lnTo>
                            <a:pt x="179" y="599"/>
                          </a:lnTo>
                          <a:lnTo>
                            <a:pt x="191" y="513"/>
                          </a:lnTo>
                          <a:lnTo>
                            <a:pt x="203" y="455"/>
                          </a:lnTo>
                          <a:lnTo>
                            <a:pt x="227" y="555"/>
                          </a:lnTo>
                          <a:lnTo>
                            <a:pt x="260" y="661"/>
                          </a:lnTo>
                          <a:lnTo>
                            <a:pt x="275" y="726"/>
                          </a:lnTo>
                          <a:lnTo>
                            <a:pt x="269" y="834"/>
                          </a:lnTo>
                          <a:lnTo>
                            <a:pt x="266" y="957"/>
                          </a:lnTo>
                          <a:lnTo>
                            <a:pt x="272" y="1073"/>
                          </a:lnTo>
                          <a:lnTo>
                            <a:pt x="278" y="944"/>
                          </a:lnTo>
                          <a:lnTo>
                            <a:pt x="284" y="853"/>
                          </a:lnTo>
                          <a:lnTo>
                            <a:pt x="299" y="775"/>
                          </a:lnTo>
                          <a:lnTo>
                            <a:pt x="372" y="964"/>
                          </a:lnTo>
                          <a:lnTo>
                            <a:pt x="432" y="1073"/>
                          </a:lnTo>
                          <a:lnTo>
                            <a:pt x="461" y="1119"/>
                          </a:lnTo>
                          <a:lnTo>
                            <a:pt x="503" y="1197"/>
                          </a:lnTo>
                          <a:lnTo>
                            <a:pt x="650" y="1239"/>
                          </a:lnTo>
                          <a:lnTo>
                            <a:pt x="719" y="1249"/>
                          </a:lnTo>
                          <a:lnTo>
                            <a:pt x="698" y="1288"/>
                          </a:lnTo>
                          <a:lnTo>
                            <a:pt x="653" y="1327"/>
                          </a:lnTo>
                          <a:lnTo>
                            <a:pt x="503" y="1418"/>
                          </a:lnTo>
                          <a:lnTo>
                            <a:pt x="629" y="1369"/>
                          </a:lnTo>
                          <a:lnTo>
                            <a:pt x="704" y="1311"/>
                          </a:lnTo>
                          <a:lnTo>
                            <a:pt x="773" y="1259"/>
                          </a:lnTo>
                          <a:lnTo>
                            <a:pt x="767" y="1376"/>
                          </a:lnTo>
                          <a:lnTo>
                            <a:pt x="740" y="1438"/>
                          </a:lnTo>
                          <a:lnTo>
                            <a:pt x="662" y="1480"/>
                          </a:lnTo>
                          <a:lnTo>
                            <a:pt x="746" y="1477"/>
                          </a:lnTo>
                          <a:lnTo>
                            <a:pt x="749" y="1519"/>
                          </a:lnTo>
                          <a:lnTo>
                            <a:pt x="740" y="1557"/>
                          </a:lnTo>
                          <a:lnTo>
                            <a:pt x="704" y="1590"/>
                          </a:lnTo>
                          <a:lnTo>
                            <a:pt x="581" y="1658"/>
                          </a:lnTo>
                          <a:lnTo>
                            <a:pt x="746" y="1596"/>
                          </a:lnTo>
                          <a:lnTo>
                            <a:pt x="785" y="1586"/>
                          </a:lnTo>
                          <a:lnTo>
                            <a:pt x="818" y="1596"/>
                          </a:lnTo>
                          <a:lnTo>
                            <a:pt x="815" y="1629"/>
                          </a:lnTo>
                          <a:lnTo>
                            <a:pt x="776" y="1664"/>
                          </a:lnTo>
                          <a:lnTo>
                            <a:pt x="677" y="1720"/>
                          </a:lnTo>
                          <a:lnTo>
                            <a:pt x="818" y="1664"/>
                          </a:lnTo>
                          <a:lnTo>
                            <a:pt x="857" y="1616"/>
                          </a:lnTo>
                          <a:lnTo>
                            <a:pt x="896" y="1625"/>
                          </a:lnTo>
                          <a:lnTo>
                            <a:pt x="929" y="1642"/>
                          </a:lnTo>
                          <a:lnTo>
                            <a:pt x="917" y="1677"/>
                          </a:lnTo>
                          <a:lnTo>
                            <a:pt x="887" y="1707"/>
                          </a:lnTo>
                          <a:lnTo>
                            <a:pt x="815" y="1754"/>
                          </a:lnTo>
                          <a:lnTo>
                            <a:pt x="917" y="1717"/>
                          </a:lnTo>
                          <a:lnTo>
                            <a:pt x="971" y="1668"/>
                          </a:lnTo>
                          <a:lnTo>
                            <a:pt x="1040" y="1690"/>
                          </a:lnTo>
                          <a:lnTo>
                            <a:pt x="1260" y="1771"/>
                          </a:lnTo>
                          <a:lnTo>
                            <a:pt x="1447" y="1846"/>
                          </a:lnTo>
                          <a:lnTo>
                            <a:pt x="1586" y="1907"/>
                          </a:lnTo>
                          <a:lnTo>
                            <a:pt x="1634" y="1989"/>
                          </a:lnTo>
                          <a:lnTo>
                            <a:pt x="1691" y="2101"/>
                          </a:lnTo>
                          <a:lnTo>
                            <a:pt x="1757" y="2306"/>
                          </a:lnTo>
                          <a:lnTo>
                            <a:pt x="1115" y="2306"/>
                          </a:lnTo>
                          <a:lnTo>
                            <a:pt x="1067" y="2293"/>
                          </a:lnTo>
                          <a:lnTo>
                            <a:pt x="1230" y="2258"/>
                          </a:lnTo>
                          <a:lnTo>
                            <a:pt x="1486" y="2150"/>
                          </a:lnTo>
                          <a:lnTo>
                            <a:pt x="1185" y="2251"/>
                          </a:lnTo>
                          <a:lnTo>
                            <a:pt x="1046" y="2280"/>
                          </a:lnTo>
                          <a:lnTo>
                            <a:pt x="947" y="2258"/>
                          </a:lnTo>
                          <a:lnTo>
                            <a:pt x="1100" y="2228"/>
                          </a:lnTo>
                          <a:lnTo>
                            <a:pt x="1417" y="2118"/>
                          </a:lnTo>
                          <a:lnTo>
                            <a:pt x="1073" y="2219"/>
                          </a:lnTo>
                          <a:lnTo>
                            <a:pt x="923" y="2251"/>
                          </a:lnTo>
                          <a:lnTo>
                            <a:pt x="899" y="2238"/>
                          </a:lnTo>
                          <a:lnTo>
                            <a:pt x="1037" y="2186"/>
                          </a:lnTo>
                          <a:lnTo>
                            <a:pt x="1272" y="2069"/>
                          </a:lnTo>
                          <a:lnTo>
                            <a:pt x="998" y="2189"/>
                          </a:lnTo>
                          <a:lnTo>
                            <a:pt x="857" y="2232"/>
                          </a:lnTo>
                          <a:lnTo>
                            <a:pt x="251" y="2225"/>
                          </a:lnTo>
                          <a:lnTo>
                            <a:pt x="176" y="2206"/>
                          </a:lnTo>
                          <a:lnTo>
                            <a:pt x="107" y="2180"/>
                          </a:lnTo>
                          <a:lnTo>
                            <a:pt x="39" y="2108"/>
                          </a:lnTo>
                          <a:lnTo>
                            <a:pt x="24" y="2031"/>
                          </a:lnTo>
                          <a:lnTo>
                            <a:pt x="18" y="1963"/>
                          </a:lnTo>
                          <a:lnTo>
                            <a:pt x="33" y="1859"/>
                          </a:lnTo>
                          <a:lnTo>
                            <a:pt x="78" y="1726"/>
                          </a:lnTo>
                          <a:lnTo>
                            <a:pt x="113" y="1622"/>
                          </a:lnTo>
                          <a:lnTo>
                            <a:pt x="128" y="1528"/>
                          </a:lnTo>
                          <a:lnTo>
                            <a:pt x="179" y="1516"/>
                          </a:lnTo>
                          <a:lnTo>
                            <a:pt x="224" y="1583"/>
                          </a:lnTo>
                          <a:lnTo>
                            <a:pt x="357" y="1687"/>
                          </a:lnTo>
                          <a:lnTo>
                            <a:pt x="239" y="1573"/>
                          </a:lnTo>
                          <a:lnTo>
                            <a:pt x="203" y="1509"/>
                          </a:lnTo>
                          <a:lnTo>
                            <a:pt x="218" y="1438"/>
                          </a:lnTo>
                          <a:lnTo>
                            <a:pt x="375" y="1392"/>
                          </a:lnTo>
                          <a:lnTo>
                            <a:pt x="485" y="1324"/>
                          </a:lnTo>
                          <a:lnTo>
                            <a:pt x="354" y="1382"/>
                          </a:lnTo>
                          <a:lnTo>
                            <a:pt x="221" y="1415"/>
                          </a:lnTo>
                          <a:lnTo>
                            <a:pt x="227" y="1317"/>
                          </a:lnTo>
                          <a:lnTo>
                            <a:pt x="284" y="1249"/>
                          </a:lnTo>
                          <a:lnTo>
                            <a:pt x="326" y="1142"/>
                          </a:lnTo>
                          <a:lnTo>
                            <a:pt x="272" y="1239"/>
                          </a:lnTo>
                          <a:lnTo>
                            <a:pt x="209" y="1304"/>
                          </a:lnTo>
                          <a:lnTo>
                            <a:pt x="146" y="1295"/>
                          </a:lnTo>
                          <a:lnTo>
                            <a:pt x="110" y="1116"/>
                          </a:lnTo>
                          <a:lnTo>
                            <a:pt x="60" y="935"/>
                          </a:lnTo>
                          <a:lnTo>
                            <a:pt x="36" y="814"/>
                          </a:lnTo>
                          <a:lnTo>
                            <a:pt x="39" y="704"/>
                          </a:lnTo>
                          <a:lnTo>
                            <a:pt x="54" y="571"/>
                          </a:lnTo>
                          <a:lnTo>
                            <a:pt x="36" y="642"/>
                          </a:lnTo>
                          <a:lnTo>
                            <a:pt x="24" y="723"/>
                          </a:lnTo>
                          <a:lnTo>
                            <a:pt x="21" y="788"/>
                          </a:lnTo>
                          <a:lnTo>
                            <a:pt x="6" y="674"/>
                          </a:lnTo>
                          <a:lnTo>
                            <a:pt x="3" y="586"/>
                          </a:lnTo>
                          <a:lnTo>
                            <a:pt x="3" y="526"/>
                          </a:lnTo>
                          <a:lnTo>
                            <a:pt x="24" y="436"/>
                          </a:lnTo>
                          <a:lnTo>
                            <a:pt x="60" y="351"/>
                          </a:lnTo>
                          <a:lnTo>
                            <a:pt x="113" y="273"/>
                          </a:lnTo>
                          <a:lnTo>
                            <a:pt x="57" y="338"/>
                          </a:lnTo>
                          <a:lnTo>
                            <a:pt x="30" y="393"/>
                          </a:lnTo>
                          <a:lnTo>
                            <a:pt x="0" y="496"/>
                          </a:lnTo>
                          <a:lnTo>
                            <a:pt x="6" y="423"/>
                          </a:lnTo>
                          <a:lnTo>
                            <a:pt x="24" y="328"/>
                          </a:lnTo>
                          <a:lnTo>
                            <a:pt x="69" y="221"/>
                          </a:lnTo>
                          <a:lnTo>
                            <a:pt x="107" y="114"/>
                          </a:lnTo>
                          <a:lnTo>
                            <a:pt x="158" y="62"/>
                          </a:lnTo>
                          <a:lnTo>
                            <a:pt x="227" y="0"/>
                          </a:lnTo>
                          <a:lnTo>
                            <a:pt x="302" y="10"/>
                          </a:lnTo>
                          <a:lnTo>
                            <a:pt x="375" y="49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158" name="Freeform 116"/>
                    <p:cNvSpPr>
                      <a:spLocks/>
                    </p:cNvSpPr>
                    <p:nvPr/>
                  </p:nvSpPr>
                  <p:spPr bwMode="auto">
                    <a:xfrm>
                      <a:off x="1049" y="1344"/>
                      <a:ext cx="15" cy="34"/>
                    </a:xfrm>
                    <a:custGeom>
                      <a:avLst/>
                      <a:gdLst>
                        <a:gd name="T0" fmla="*/ 0 w 85"/>
                        <a:gd name="T1" fmla="*/ 0 h 199"/>
                        <a:gd name="T2" fmla="*/ 0 w 85"/>
                        <a:gd name="T3" fmla="*/ 0 h 199"/>
                        <a:gd name="T4" fmla="*/ 0 w 85"/>
                        <a:gd name="T5" fmla="*/ 0 h 199"/>
                        <a:gd name="T6" fmla="*/ 0 w 85"/>
                        <a:gd name="T7" fmla="*/ 0 h 199"/>
                        <a:gd name="T8" fmla="*/ 0 w 85"/>
                        <a:gd name="T9" fmla="*/ 0 h 199"/>
                        <a:gd name="T10" fmla="*/ 0 w 85"/>
                        <a:gd name="T11" fmla="*/ 0 h 199"/>
                        <a:gd name="T12" fmla="*/ 0 w 85"/>
                        <a:gd name="T13" fmla="*/ 0 h 199"/>
                        <a:gd name="T14" fmla="*/ 0 w 85"/>
                        <a:gd name="T15" fmla="*/ 0 h 199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85"/>
                        <a:gd name="T25" fmla="*/ 0 h 199"/>
                        <a:gd name="T26" fmla="*/ 85 w 85"/>
                        <a:gd name="T27" fmla="*/ 199 h 199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85" h="199">
                          <a:moveTo>
                            <a:pt x="18" y="0"/>
                          </a:moveTo>
                          <a:lnTo>
                            <a:pt x="82" y="10"/>
                          </a:lnTo>
                          <a:lnTo>
                            <a:pt x="85" y="90"/>
                          </a:lnTo>
                          <a:lnTo>
                            <a:pt x="76" y="173"/>
                          </a:lnTo>
                          <a:lnTo>
                            <a:pt x="15" y="199"/>
                          </a:lnTo>
                          <a:lnTo>
                            <a:pt x="0" y="167"/>
                          </a:lnTo>
                          <a:lnTo>
                            <a:pt x="0" y="49"/>
                          </a:lnTo>
                          <a:lnTo>
                            <a:pt x="18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  <p:sp>
                  <p:nvSpPr>
                    <p:cNvPr id="159" name="Freeform 117"/>
                    <p:cNvSpPr>
                      <a:spLocks/>
                    </p:cNvSpPr>
                    <p:nvPr/>
                  </p:nvSpPr>
                  <p:spPr bwMode="auto">
                    <a:xfrm>
                      <a:off x="1070" y="1451"/>
                      <a:ext cx="138" cy="19"/>
                    </a:xfrm>
                    <a:custGeom>
                      <a:avLst/>
                      <a:gdLst>
                        <a:gd name="T0" fmla="*/ 0 w 827"/>
                        <a:gd name="T1" fmla="*/ 0 h 114"/>
                        <a:gd name="T2" fmla="*/ 0 w 827"/>
                        <a:gd name="T3" fmla="*/ 0 h 114"/>
                        <a:gd name="T4" fmla="*/ 0 w 827"/>
                        <a:gd name="T5" fmla="*/ 0 h 114"/>
                        <a:gd name="T6" fmla="*/ 0 w 827"/>
                        <a:gd name="T7" fmla="*/ 0 h 114"/>
                        <a:gd name="T8" fmla="*/ 0 w 827"/>
                        <a:gd name="T9" fmla="*/ 0 h 114"/>
                        <a:gd name="T10" fmla="*/ 0 w 827"/>
                        <a:gd name="T11" fmla="*/ 0 h 114"/>
                        <a:gd name="T12" fmla="*/ 0 w 827"/>
                        <a:gd name="T13" fmla="*/ 0 h 114"/>
                        <a:gd name="T14" fmla="*/ 0 w 827"/>
                        <a:gd name="T15" fmla="*/ 0 h 114"/>
                        <a:gd name="T16" fmla="*/ 0 w 827"/>
                        <a:gd name="T17" fmla="*/ 0 h 114"/>
                        <a:gd name="T18" fmla="*/ 0 w 827"/>
                        <a:gd name="T19" fmla="*/ 0 h 114"/>
                        <a:gd name="T20" fmla="*/ 0 w 827"/>
                        <a:gd name="T21" fmla="*/ 0 h 114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827"/>
                        <a:gd name="T34" fmla="*/ 0 h 114"/>
                        <a:gd name="T35" fmla="*/ 827 w 827"/>
                        <a:gd name="T36" fmla="*/ 114 h 114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827" h="114">
                          <a:moveTo>
                            <a:pt x="827" y="0"/>
                          </a:moveTo>
                          <a:lnTo>
                            <a:pt x="603" y="54"/>
                          </a:lnTo>
                          <a:lnTo>
                            <a:pt x="432" y="80"/>
                          </a:lnTo>
                          <a:lnTo>
                            <a:pt x="258" y="95"/>
                          </a:lnTo>
                          <a:lnTo>
                            <a:pt x="127" y="102"/>
                          </a:lnTo>
                          <a:lnTo>
                            <a:pt x="0" y="95"/>
                          </a:lnTo>
                          <a:lnTo>
                            <a:pt x="121" y="114"/>
                          </a:lnTo>
                          <a:lnTo>
                            <a:pt x="321" y="114"/>
                          </a:lnTo>
                          <a:lnTo>
                            <a:pt x="537" y="83"/>
                          </a:lnTo>
                          <a:lnTo>
                            <a:pt x="647" y="61"/>
                          </a:lnTo>
                          <a:lnTo>
                            <a:pt x="827" y="0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p:txBody>
                </p:sp>
              </p:grpSp>
              <p:sp>
                <p:nvSpPr>
                  <p:cNvPr id="150" name="Freeform 118"/>
                  <p:cNvSpPr>
                    <a:spLocks/>
                  </p:cNvSpPr>
                  <p:nvPr/>
                </p:nvSpPr>
                <p:spPr bwMode="auto">
                  <a:xfrm>
                    <a:off x="1042" y="979"/>
                    <a:ext cx="124" cy="186"/>
                  </a:xfrm>
                  <a:custGeom>
                    <a:avLst/>
                    <a:gdLst>
                      <a:gd name="T0" fmla="*/ 0 w 742"/>
                      <a:gd name="T1" fmla="*/ 0 h 1117"/>
                      <a:gd name="T2" fmla="*/ 0 w 742"/>
                      <a:gd name="T3" fmla="*/ 0 h 1117"/>
                      <a:gd name="T4" fmla="*/ 0 w 742"/>
                      <a:gd name="T5" fmla="*/ 0 h 1117"/>
                      <a:gd name="T6" fmla="*/ 0 w 742"/>
                      <a:gd name="T7" fmla="*/ 0 h 1117"/>
                      <a:gd name="T8" fmla="*/ 0 w 742"/>
                      <a:gd name="T9" fmla="*/ 0 h 1117"/>
                      <a:gd name="T10" fmla="*/ 0 w 742"/>
                      <a:gd name="T11" fmla="*/ 0 h 1117"/>
                      <a:gd name="T12" fmla="*/ 0 w 742"/>
                      <a:gd name="T13" fmla="*/ 0 h 1117"/>
                      <a:gd name="T14" fmla="*/ 0 w 742"/>
                      <a:gd name="T15" fmla="*/ 0 h 1117"/>
                      <a:gd name="T16" fmla="*/ 0 w 742"/>
                      <a:gd name="T17" fmla="*/ 0 h 1117"/>
                      <a:gd name="T18" fmla="*/ 0 w 742"/>
                      <a:gd name="T19" fmla="*/ 0 h 1117"/>
                      <a:gd name="T20" fmla="*/ 0 w 742"/>
                      <a:gd name="T21" fmla="*/ 0 h 1117"/>
                      <a:gd name="T22" fmla="*/ 0 w 742"/>
                      <a:gd name="T23" fmla="*/ 0 h 1117"/>
                      <a:gd name="T24" fmla="*/ 0 w 742"/>
                      <a:gd name="T25" fmla="*/ 0 h 1117"/>
                      <a:gd name="T26" fmla="*/ 0 w 742"/>
                      <a:gd name="T27" fmla="*/ 0 h 1117"/>
                      <a:gd name="T28" fmla="*/ 0 w 742"/>
                      <a:gd name="T29" fmla="*/ 0 h 1117"/>
                      <a:gd name="T30" fmla="*/ 0 w 742"/>
                      <a:gd name="T31" fmla="*/ 0 h 1117"/>
                      <a:gd name="T32" fmla="*/ 0 w 742"/>
                      <a:gd name="T33" fmla="*/ 0 h 1117"/>
                      <a:gd name="T34" fmla="*/ 0 w 742"/>
                      <a:gd name="T35" fmla="*/ 0 h 1117"/>
                      <a:gd name="T36" fmla="*/ 0 w 742"/>
                      <a:gd name="T37" fmla="*/ 0 h 1117"/>
                      <a:gd name="T38" fmla="*/ 0 w 742"/>
                      <a:gd name="T39" fmla="*/ 0 h 1117"/>
                      <a:gd name="T40" fmla="*/ 0 w 742"/>
                      <a:gd name="T41" fmla="*/ 0 h 1117"/>
                      <a:gd name="T42" fmla="*/ 0 w 742"/>
                      <a:gd name="T43" fmla="*/ 0 h 1117"/>
                      <a:gd name="T44" fmla="*/ 0 w 742"/>
                      <a:gd name="T45" fmla="*/ 0 h 1117"/>
                      <a:gd name="T46" fmla="*/ 0 w 742"/>
                      <a:gd name="T47" fmla="*/ 0 h 1117"/>
                      <a:gd name="T48" fmla="*/ 0 w 742"/>
                      <a:gd name="T49" fmla="*/ 0 h 1117"/>
                      <a:gd name="T50" fmla="*/ 0 w 742"/>
                      <a:gd name="T51" fmla="*/ 0 h 1117"/>
                      <a:gd name="T52" fmla="*/ 0 w 742"/>
                      <a:gd name="T53" fmla="*/ 0 h 1117"/>
                      <a:gd name="T54" fmla="*/ 0 w 742"/>
                      <a:gd name="T55" fmla="*/ 0 h 1117"/>
                      <a:gd name="T56" fmla="*/ 0 w 742"/>
                      <a:gd name="T57" fmla="*/ 0 h 1117"/>
                      <a:gd name="T58" fmla="*/ 0 w 742"/>
                      <a:gd name="T59" fmla="*/ 0 h 1117"/>
                      <a:gd name="T60" fmla="*/ 0 w 742"/>
                      <a:gd name="T61" fmla="*/ 0 h 1117"/>
                      <a:gd name="T62" fmla="*/ 0 w 742"/>
                      <a:gd name="T63" fmla="*/ 0 h 1117"/>
                      <a:gd name="T64" fmla="*/ 0 w 742"/>
                      <a:gd name="T65" fmla="*/ 0 h 1117"/>
                      <a:gd name="T66" fmla="*/ 0 w 742"/>
                      <a:gd name="T67" fmla="*/ 0 h 1117"/>
                      <a:gd name="T68" fmla="*/ 0 w 742"/>
                      <a:gd name="T69" fmla="*/ 0 h 1117"/>
                      <a:gd name="T70" fmla="*/ 0 w 742"/>
                      <a:gd name="T71" fmla="*/ 0 h 1117"/>
                      <a:gd name="T72" fmla="*/ 0 w 742"/>
                      <a:gd name="T73" fmla="*/ 0 h 1117"/>
                      <a:gd name="T74" fmla="*/ 0 w 742"/>
                      <a:gd name="T75" fmla="*/ 0 h 1117"/>
                      <a:gd name="T76" fmla="*/ 0 w 742"/>
                      <a:gd name="T77" fmla="*/ 0 h 1117"/>
                      <a:gd name="T78" fmla="*/ 0 w 742"/>
                      <a:gd name="T79" fmla="*/ 0 h 1117"/>
                      <a:gd name="T80" fmla="*/ 0 w 742"/>
                      <a:gd name="T81" fmla="*/ 0 h 1117"/>
                      <a:gd name="T82" fmla="*/ 0 w 742"/>
                      <a:gd name="T83" fmla="*/ 0 h 1117"/>
                      <a:gd name="T84" fmla="*/ 0 w 742"/>
                      <a:gd name="T85" fmla="*/ 0 h 1117"/>
                      <a:gd name="T86" fmla="*/ 0 w 742"/>
                      <a:gd name="T87" fmla="*/ 0 h 1117"/>
                      <a:gd name="T88" fmla="*/ 0 w 742"/>
                      <a:gd name="T89" fmla="*/ 0 h 1117"/>
                      <a:gd name="T90" fmla="*/ 0 w 742"/>
                      <a:gd name="T91" fmla="*/ 0 h 1117"/>
                      <a:gd name="T92" fmla="*/ 0 w 742"/>
                      <a:gd name="T93" fmla="*/ 0 h 1117"/>
                      <a:gd name="T94" fmla="*/ 0 w 742"/>
                      <a:gd name="T95" fmla="*/ 0 h 1117"/>
                      <a:gd name="T96" fmla="*/ 0 w 742"/>
                      <a:gd name="T97" fmla="*/ 0 h 1117"/>
                      <a:gd name="T98" fmla="*/ 0 w 742"/>
                      <a:gd name="T99" fmla="*/ 0 h 1117"/>
                      <a:gd name="T100" fmla="*/ 0 w 742"/>
                      <a:gd name="T101" fmla="*/ 0 h 1117"/>
                      <a:gd name="T102" fmla="*/ 0 w 742"/>
                      <a:gd name="T103" fmla="*/ 0 h 1117"/>
                      <a:gd name="T104" fmla="*/ 0 w 742"/>
                      <a:gd name="T105" fmla="*/ 0 h 1117"/>
                      <a:gd name="T106" fmla="*/ 0 w 742"/>
                      <a:gd name="T107" fmla="*/ 0 h 1117"/>
                      <a:gd name="T108" fmla="*/ 0 w 742"/>
                      <a:gd name="T109" fmla="*/ 0 h 1117"/>
                      <a:gd name="T110" fmla="*/ 0 w 742"/>
                      <a:gd name="T111" fmla="*/ 0 h 1117"/>
                      <a:gd name="T112" fmla="*/ 0 w 742"/>
                      <a:gd name="T113" fmla="*/ 0 h 1117"/>
                      <a:gd name="T114" fmla="*/ 0 w 742"/>
                      <a:gd name="T115" fmla="*/ 0 h 1117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w 742"/>
                      <a:gd name="T175" fmla="*/ 0 h 1117"/>
                      <a:gd name="T176" fmla="*/ 742 w 742"/>
                      <a:gd name="T177" fmla="*/ 1117 h 1117"/>
                    </a:gdLst>
                    <a:ahLst/>
                    <a:cxnLst>
                      <a:cxn ang="T116">
                        <a:pos x="T0" y="T1"/>
                      </a:cxn>
                      <a:cxn ang="T117">
                        <a:pos x="T2" y="T3"/>
                      </a:cxn>
                      <a:cxn ang="T118">
                        <a:pos x="T4" y="T5"/>
                      </a:cxn>
                      <a:cxn ang="T119">
                        <a:pos x="T6" y="T7"/>
                      </a:cxn>
                      <a:cxn ang="T120">
                        <a:pos x="T8" y="T9"/>
                      </a:cxn>
                      <a:cxn ang="T121">
                        <a:pos x="T10" y="T11"/>
                      </a:cxn>
                      <a:cxn ang="T122">
                        <a:pos x="T12" y="T13"/>
                      </a:cxn>
                      <a:cxn ang="T123">
                        <a:pos x="T14" y="T15"/>
                      </a:cxn>
                      <a:cxn ang="T124">
                        <a:pos x="T16" y="T17"/>
                      </a:cxn>
                      <a:cxn ang="T125">
                        <a:pos x="T18" y="T19"/>
                      </a:cxn>
                      <a:cxn ang="T126">
                        <a:pos x="T20" y="T21"/>
                      </a:cxn>
                      <a:cxn ang="T127">
                        <a:pos x="T22" y="T23"/>
                      </a:cxn>
                      <a:cxn ang="T128">
                        <a:pos x="T24" y="T25"/>
                      </a:cxn>
                      <a:cxn ang="T129">
                        <a:pos x="T26" y="T27"/>
                      </a:cxn>
                      <a:cxn ang="T130">
                        <a:pos x="T28" y="T29"/>
                      </a:cxn>
                      <a:cxn ang="T131">
                        <a:pos x="T30" y="T31"/>
                      </a:cxn>
                      <a:cxn ang="T132">
                        <a:pos x="T32" y="T33"/>
                      </a:cxn>
                      <a:cxn ang="T133">
                        <a:pos x="T34" y="T35"/>
                      </a:cxn>
                      <a:cxn ang="T134">
                        <a:pos x="T36" y="T37"/>
                      </a:cxn>
                      <a:cxn ang="T135">
                        <a:pos x="T38" y="T39"/>
                      </a:cxn>
                      <a:cxn ang="T136">
                        <a:pos x="T40" y="T41"/>
                      </a:cxn>
                      <a:cxn ang="T137">
                        <a:pos x="T42" y="T43"/>
                      </a:cxn>
                      <a:cxn ang="T138">
                        <a:pos x="T44" y="T45"/>
                      </a:cxn>
                      <a:cxn ang="T139">
                        <a:pos x="T46" y="T47"/>
                      </a:cxn>
                      <a:cxn ang="T140">
                        <a:pos x="T48" y="T49"/>
                      </a:cxn>
                      <a:cxn ang="T141">
                        <a:pos x="T50" y="T51"/>
                      </a:cxn>
                      <a:cxn ang="T142">
                        <a:pos x="T52" y="T53"/>
                      </a:cxn>
                      <a:cxn ang="T143">
                        <a:pos x="T54" y="T55"/>
                      </a:cxn>
                      <a:cxn ang="T144">
                        <a:pos x="T56" y="T57"/>
                      </a:cxn>
                      <a:cxn ang="T145">
                        <a:pos x="T58" y="T59"/>
                      </a:cxn>
                      <a:cxn ang="T146">
                        <a:pos x="T60" y="T61"/>
                      </a:cxn>
                      <a:cxn ang="T147">
                        <a:pos x="T62" y="T63"/>
                      </a:cxn>
                      <a:cxn ang="T148">
                        <a:pos x="T64" y="T65"/>
                      </a:cxn>
                      <a:cxn ang="T149">
                        <a:pos x="T66" y="T67"/>
                      </a:cxn>
                      <a:cxn ang="T150">
                        <a:pos x="T68" y="T69"/>
                      </a:cxn>
                      <a:cxn ang="T151">
                        <a:pos x="T70" y="T71"/>
                      </a:cxn>
                      <a:cxn ang="T152">
                        <a:pos x="T72" y="T73"/>
                      </a:cxn>
                      <a:cxn ang="T153">
                        <a:pos x="T74" y="T75"/>
                      </a:cxn>
                      <a:cxn ang="T154">
                        <a:pos x="T76" y="T77"/>
                      </a:cxn>
                      <a:cxn ang="T155">
                        <a:pos x="T78" y="T79"/>
                      </a:cxn>
                      <a:cxn ang="T156">
                        <a:pos x="T80" y="T81"/>
                      </a:cxn>
                      <a:cxn ang="T157">
                        <a:pos x="T82" y="T83"/>
                      </a:cxn>
                      <a:cxn ang="T158">
                        <a:pos x="T84" y="T85"/>
                      </a:cxn>
                      <a:cxn ang="T159">
                        <a:pos x="T86" y="T87"/>
                      </a:cxn>
                      <a:cxn ang="T160">
                        <a:pos x="T88" y="T89"/>
                      </a:cxn>
                      <a:cxn ang="T161">
                        <a:pos x="T90" y="T91"/>
                      </a:cxn>
                      <a:cxn ang="T162">
                        <a:pos x="T92" y="T93"/>
                      </a:cxn>
                      <a:cxn ang="T163">
                        <a:pos x="T94" y="T95"/>
                      </a:cxn>
                      <a:cxn ang="T164">
                        <a:pos x="T96" y="T97"/>
                      </a:cxn>
                      <a:cxn ang="T165">
                        <a:pos x="T98" y="T99"/>
                      </a:cxn>
                      <a:cxn ang="T166">
                        <a:pos x="T100" y="T101"/>
                      </a:cxn>
                      <a:cxn ang="T167">
                        <a:pos x="T102" y="T103"/>
                      </a:cxn>
                      <a:cxn ang="T168">
                        <a:pos x="T104" y="T105"/>
                      </a:cxn>
                      <a:cxn ang="T169">
                        <a:pos x="T106" y="T107"/>
                      </a:cxn>
                      <a:cxn ang="T170">
                        <a:pos x="T108" y="T109"/>
                      </a:cxn>
                      <a:cxn ang="T171">
                        <a:pos x="T110" y="T111"/>
                      </a:cxn>
                      <a:cxn ang="T172">
                        <a:pos x="T112" y="T113"/>
                      </a:cxn>
                      <a:cxn ang="T173">
                        <a:pos x="T114" y="T115"/>
                      </a:cxn>
                    </a:cxnLst>
                    <a:rect l="T174" t="T175" r="T176" b="T177"/>
                    <a:pathLst>
                      <a:path w="742" h="1117">
                        <a:moveTo>
                          <a:pt x="407" y="436"/>
                        </a:moveTo>
                        <a:lnTo>
                          <a:pt x="383" y="384"/>
                        </a:lnTo>
                        <a:lnTo>
                          <a:pt x="352" y="379"/>
                        </a:lnTo>
                        <a:lnTo>
                          <a:pt x="324" y="388"/>
                        </a:lnTo>
                        <a:lnTo>
                          <a:pt x="310" y="421"/>
                        </a:lnTo>
                        <a:lnTo>
                          <a:pt x="306" y="450"/>
                        </a:lnTo>
                        <a:lnTo>
                          <a:pt x="314" y="521"/>
                        </a:lnTo>
                        <a:lnTo>
                          <a:pt x="331" y="554"/>
                        </a:lnTo>
                        <a:lnTo>
                          <a:pt x="339" y="595"/>
                        </a:lnTo>
                        <a:lnTo>
                          <a:pt x="349" y="648"/>
                        </a:lnTo>
                        <a:lnTo>
                          <a:pt x="372" y="710"/>
                        </a:lnTo>
                        <a:lnTo>
                          <a:pt x="413" y="791"/>
                        </a:lnTo>
                        <a:lnTo>
                          <a:pt x="447" y="867"/>
                        </a:lnTo>
                        <a:lnTo>
                          <a:pt x="483" y="971"/>
                        </a:lnTo>
                        <a:lnTo>
                          <a:pt x="504" y="1049"/>
                        </a:lnTo>
                        <a:lnTo>
                          <a:pt x="510" y="1117"/>
                        </a:lnTo>
                        <a:lnTo>
                          <a:pt x="417" y="1013"/>
                        </a:lnTo>
                        <a:lnTo>
                          <a:pt x="327" y="951"/>
                        </a:lnTo>
                        <a:lnTo>
                          <a:pt x="275" y="919"/>
                        </a:lnTo>
                        <a:lnTo>
                          <a:pt x="212" y="896"/>
                        </a:lnTo>
                        <a:lnTo>
                          <a:pt x="143" y="899"/>
                        </a:lnTo>
                        <a:lnTo>
                          <a:pt x="71" y="945"/>
                        </a:lnTo>
                        <a:lnTo>
                          <a:pt x="6" y="1029"/>
                        </a:lnTo>
                        <a:lnTo>
                          <a:pt x="0" y="958"/>
                        </a:lnTo>
                        <a:lnTo>
                          <a:pt x="36" y="876"/>
                        </a:lnTo>
                        <a:lnTo>
                          <a:pt x="84" y="778"/>
                        </a:lnTo>
                        <a:lnTo>
                          <a:pt x="105" y="709"/>
                        </a:lnTo>
                        <a:lnTo>
                          <a:pt x="108" y="638"/>
                        </a:lnTo>
                        <a:lnTo>
                          <a:pt x="96" y="582"/>
                        </a:lnTo>
                        <a:lnTo>
                          <a:pt x="68" y="540"/>
                        </a:lnTo>
                        <a:lnTo>
                          <a:pt x="47" y="472"/>
                        </a:lnTo>
                        <a:lnTo>
                          <a:pt x="41" y="423"/>
                        </a:lnTo>
                        <a:lnTo>
                          <a:pt x="26" y="364"/>
                        </a:lnTo>
                        <a:lnTo>
                          <a:pt x="23" y="293"/>
                        </a:lnTo>
                        <a:lnTo>
                          <a:pt x="35" y="240"/>
                        </a:lnTo>
                        <a:lnTo>
                          <a:pt x="57" y="192"/>
                        </a:lnTo>
                        <a:lnTo>
                          <a:pt x="80" y="129"/>
                        </a:lnTo>
                        <a:lnTo>
                          <a:pt x="123" y="75"/>
                        </a:lnTo>
                        <a:lnTo>
                          <a:pt x="170" y="41"/>
                        </a:lnTo>
                        <a:lnTo>
                          <a:pt x="239" y="20"/>
                        </a:lnTo>
                        <a:lnTo>
                          <a:pt x="314" y="2"/>
                        </a:lnTo>
                        <a:lnTo>
                          <a:pt x="438" y="0"/>
                        </a:lnTo>
                        <a:lnTo>
                          <a:pt x="503" y="9"/>
                        </a:lnTo>
                        <a:lnTo>
                          <a:pt x="569" y="29"/>
                        </a:lnTo>
                        <a:lnTo>
                          <a:pt x="631" y="54"/>
                        </a:lnTo>
                        <a:lnTo>
                          <a:pt x="671" y="91"/>
                        </a:lnTo>
                        <a:lnTo>
                          <a:pt x="718" y="139"/>
                        </a:lnTo>
                        <a:lnTo>
                          <a:pt x="739" y="210"/>
                        </a:lnTo>
                        <a:lnTo>
                          <a:pt x="742" y="271"/>
                        </a:lnTo>
                        <a:lnTo>
                          <a:pt x="724" y="322"/>
                        </a:lnTo>
                        <a:lnTo>
                          <a:pt x="676" y="271"/>
                        </a:lnTo>
                        <a:lnTo>
                          <a:pt x="613" y="243"/>
                        </a:lnTo>
                        <a:lnTo>
                          <a:pt x="530" y="230"/>
                        </a:lnTo>
                        <a:lnTo>
                          <a:pt x="551" y="322"/>
                        </a:lnTo>
                        <a:lnTo>
                          <a:pt x="458" y="290"/>
                        </a:lnTo>
                        <a:lnTo>
                          <a:pt x="485" y="361"/>
                        </a:lnTo>
                        <a:lnTo>
                          <a:pt x="419" y="358"/>
                        </a:lnTo>
                        <a:lnTo>
                          <a:pt x="407" y="436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Book Antiqua" pitchFamily="18" charset="0"/>
                    </a:endParaRPr>
                  </a:p>
                </p:txBody>
              </p:sp>
            </p:grpSp>
            <p:grpSp>
              <p:nvGrpSpPr>
                <p:cNvPr id="144" name="Group 119"/>
                <p:cNvGrpSpPr>
                  <a:grpSpLocks/>
                </p:cNvGrpSpPr>
                <p:nvPr/>
              </p:nvGrpSpPr>
              <p:grpSpPr bwMode="auto">
                <a:xfrm>
                  <a:off x="994" y="1269"/>
                  <a:ext cx="95" cy="195"/>
                  <a:chOff x="994" y="1269"/>
                  <a:chExt cx="95" cy="195"/>
                </a:xfrm>
                <a:grpFill/>
              </p:grpSpPr>
              <p:sp>
                <p:nvSpPr>
                  <p:cNvPr id="145" name="Freeform 120"/>
                  <p:cNvSpPr>
                    <a:spLocks/>
                  </p:cNvSpPr>
                  <p:nvPr/>
                </p:nvSpPr>
                <p:spPr bwMode="auto">
                  <a:xfrm>
                    <a:off x="994" y="1269"/>
                    <a:ext cx="95" cy="195"/>
                  </a:xfrm>
                  <a:custGeom>
                    <a:avLst/>
                    <a:gdLst>
                      <a:gd name="T0" fmla="*/ 0 w 570"/>
                      <a:gd name="T1" fmla="*/ 0 h 1169"/>
                      <a:gd name="T2" fmla="*/ 0 w 570"/>
                      <a:gd name="T3" fmla="*/ 0 h 1169"/>
                      <a:gd name="T4" fmla="*/ 0 w 570"/>
                      <a:gd name="T5" fmla="*/ 0 h 1169"/>
                      <a:gd name="T6" fmla="*/ 0 w 570"/>
                      <a:gd name="T7" fmla="*/ 0 h 1169"/>
                      <a:gd name="T8" fmla="*/ 0 w 570"/>
                      <a:gd name="T9" fmla="*/ 0 h 1169"/>
                      <a:gd name="T10" fmla="*/ 0 w 570"/>
                      <a:gd name="T11" fmla="*/ 0 h 1169"/>
                      <a:gd name="T12" fmla="*/ 0 w 570"/>
                      <a:gd name="T13" fmla="*/ 0 h 1169"/>
                      <a:gd name="T14" fmla="*/ 0 w 570"/>
                      <a:gd name="T15" fmla="*/ 0 h 1169"/>
                      <a:gd name="T16" fmla="*/ 0 w 570"/>
                      <a:gd name="T17" fmla="*/ 0 h 1169"/>
                      <a:gd name="T18" fmla="*/ 0 w 570"/>
                      <a:gd name="T19" fmla="*/ 0 h 1169"/>
                      <a:gd name="T20" fmla="*/ 0 w 570"/>
                      <a:gd name="T21" fmla="*/ 0 h 1169"/>
                      <a:gd name="T22" fmla="*/ 0 w 570"/>
                      <a:gd name="T23" fmla="*/ 0 h 1169"/>
                      <a:gd name="T24" fmla="*/ 0 w 570"/>
                      <a:gd name="T25" fmla="*/ 0 h 1169"/>
                      <a:gd name="T26" fmla="*/ 0 w 570"/>
                      <a:gd name="T27" fmla="*/ 0 h 1169"/>
                      <a:gd name="T28" fmla="*/ 0 w 570"/>
                      <a:gd name="T29" fmla="*/ 0 h 1169"/>
                      <a:gd name="T30" fmla="*/ 0 w 570"/>
                      <a:gd name="T31" fmla="*/ 0 h 1169"/>
                      <a:gd name="T32" fmla="*/ 0 w 570"/>
                      <a:gd name="T33" fmla="*/ 0 h 1169"/>
                      <a:gd name="T34" fmla="*/ 0 w 570"/>
                      <a:gd name="T35" fmla="*/ 0 h 1169"/>
                      <a:gd name="T36" fmla="*/ 0 w 570"/>
                      <a:gd name="T37" fmla="*/ 0 h 1169"/>
                      <a:gd name="T38" fmla="*/ 0 w 570"/>
                      <a:gd name="T39" fmla="*/ 0 h 1169"/>
                      <a:gd name="T40" fmla="*/ 0 w 570"/>
                      <a:gd name="T41" fmla="*/ 0 h 1169"/>
                      <a:gd name="T42" fmla="*/ 0 w 570"/>
                      <a:gd name="T43" fmla="*/ 0 h 1169"/>
                      <a:gd name="T44" fmla="*/ 0 w 570"/>
                      <a:gd name="T45" fmla="*/ 0 h 1169"/>
                      <a:gd name="T46" fmla="*/ 0 w 570"/>
                      <a:gd name="T47" fmla="*/ 0 h 1169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570"/>
                      <a:gd name="T73" fmla="*/ 0 h 1169"/>
                      <a:gd name="T74" fmla="*/ 570 w 570"/>
                      <a:gd name="T75" fmla="*/ 1169 h 1169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570" h="1169">
                        <a:moveTo>
                          <a:pt x="316" y="169"/>
                        </a:moveTo>
                        <a:lnTo>
                          <a:pt x="213" y="157"/>
                        </a:lnTo>
                        <a:lnTo>
                          <a:pt x="149" y="132"/>
                        </a:lnTo>
                        <a:lnTo>
                          <a:pt x="128" y="87"/>
                        </a:lnTo>
                        <a:lnTo>
                          <a:pt x="128" y="49"/>
                        </a:lnTo>
                        <a:lnTo>
                          <a:pt x="112" y="18"/>
                        </a:lnTo>
                        <a:lnTo>
                          <a:pt x="54" y="0"/>
                        </a:lnTo>
                        <a:lnTo>
                          <a:pt x="0" y="5"/>
                        </a:lnTo>
                        <a:lnTo>
                          <a:pt x="66" y="909"/>
                        </a:lnTo>
                        <a:lnTo>
                          <a:pt x="112" y="992"/>
                        </a:lnTo>
                        <a:lnTo>
                          <a:pt x="170" y="1074"/>
                        </a:lnTo>
                        <a:lnTo>
                          <a:pt x="254" y="1137"/>
                        </a:lnTo>
                        <a:lnTo>
                          <a:pt x="349" y="1157"/>
                        </a:lnTo>
                        <a:lnTo>
                          <a:pt x="478" y="1169"/>
                        </a:lnTo>
                        <a:lnTo>
                          <a:pt x="553" y="1150"/>
                        </a:lnTo>
                        <a:lnTo>
                          <a:pt x="570" y="1087"/>
                        </a:lnTo>
                        <a:lnTo>
                          <a:pt x="561" y="1005"/>
                        </a:lnTo>
                        <a:lnTo>
                          <a:pt x="507" y="751"/>
                        </a:lnTo>
                        <a:lnTo>
                          <a:pt x="461" y="498"/>
                        </a:lnTo>
                        <a:lnTo>
                          <a:pt x="441" y="309"/>
                        </a:lnTo>
                        <a:lnTo>
                          <a:pt x="441" y="258"/>
                        </a:lnTo>
                        <a:lnTo>
                          <a:pt x="411" y="188"/>
                        </a:lnTo>
                        <a:lnTo>
                          <a:pt x="378" y="169"/>
                        </a:lnTo>
                        <a:lnTo>
                          <a:pt x="316" y="169"/>
                        </a:lnTo>
                        <a:close/>
                      </a:path>
                    </a:pathLst>
                  </a:custGeom>
                  <a:grpFill/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Book Antiqua" pitchFamily="18" charset="0"/>
                    </a:endParaRPr>
                  </a:p>
                </p:txBody>
              </p:sp>
              <p:sp>
                <p:nvSpPr>
                  <p:cNvPr id="146" name="Freeform 121"/>
                  <p:cNvSpPr>
                    <a:spLocks/>
                  </p:cNvSpPr>
                  <p:nvPr/>
                </p:nvSpPr>
                <p:spPr bwMode="auto">
                  <a:xfrm>
                    <a:off x="996" y="1278"/>
                    <a:ext cx="81" cy="179"/>
                  </a:xfrm>
                  <a:custGeom>
                    <a:avLst/>
                    <a:gdLst>
                      <a:gd name="T0" fmla="*/ 0 w 489"/>
                      <a:gd name="T1" fmla="*/ 0 h 1072"/>
                      <a:gd name="T2" fmla="*/ 0 w 489"/>
                      <a:gd name="T3" fmla="*/ 0 h 1072"/>
                      <a:gd name="T4" fmla="*/ 0 w 489"/>
                      <a:gd name="T5" fmla="*/ 0 h 1072"/>
                      <a:gd name="T6" fmla="*/ 0 w 489"/>
                      <a:gd name="T7" fmla="*/ 0 h 1072"/>
                      <a:gd name="T8" fmla="*/ 0 w 489"/>
                      <a:gd name="T9" fmla="*/ 0 h 1072"/>
                      <a:gd name="T10" fmla="*/ 0 w 489"/>
                      <a:gd name="T11" fmla="*/ 0 h 1072"/>
                      <a:gd name="T12" fmla="*/ 0 w 489"/>
                      <a:gd name="T13" fmla="*/ 0 h 1072"/>
                      <a:gd name="T14" fmla="*/ 0 w 489"/>
                      <a:gd name="T15" fmla="*/ 0 h 1072"/>
                      <a:gd name="T16" fmla="*/ 0 w 489"/>
                      <a:gd name="T17" fmla="*/ 0 h 1072"/>
                      <a:gd name="T18" fmla="*/ 0 w 489"/>
                      <a:gd name="T19" fmla="*/ 0 h 1072"/>
                      <a:gd name="T20" fmla="*/ 0 w 489"/>
                      <a:gd name="T21" fmla="*/ 0 h 1072"/>
                      <a:gd name="T22" fmla="*/ 0 w 489"/>
                      <a:gd name="T23" fmla="*/ 0 h 1072"/>
                      <a:gd name="T24" fmla="*/ 0 w 489"/>
                      <a:gd name="T25" fmla="*/ 0 h 1072"/>
                      <a:gd name="T26" fmla="*/ 0 w 489"/>
                      <a:gd name="T27" fmla="*/ 0 h 1072"/>
                      <a:gd name="T28" fmla="*/ 0 w 489"/>
                      <a:gd name="T29" fmla="*/ 0 h 1072"/>
                      <a:gd name="T30" fmla="*/ 0 w 489"/>
                      <a:gd name="T31" fmla="*/ 0 h 1072"/>
                      <a:gd name="T32" fmla="*/ 0 w 489"/>
                      <a:gd name="T33" fmla="*/ 0 h 1072"/>
                      <a:gd name="T34" fmla="*/ 0 w 489"/>
                      <a:gd name="T35" fmla="*/ 0 h 1072"/>
                      <a:gd name="T36" fmla="*/ 0 w 489"/>
                      <a:gd name="T37" fmla="*/ 0 h 1072"/>
                      <a:gd name="T38" fmla="*/ 0 w 489"/>
                      <a:gd name="T39" fmla="*/ 0 h 1072"/>
                      <a:gd name="T40" fmla="*/ 0 w 489"/>
                      <a:gd name="T41" fmla="*/ 0 h 1072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489"/>
                      <a:gd name="T64" fmla="*/ 0 h 1072"/>
                      <a:gd name="T65" fmla="*/ 489 w 489"/>
                      <a:gd name="T66" fmla="*/ 1072 h 1072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489" h="1072">
                        <a:moveTo>
                          <a:pt x="319" y="215"/>
                        </a:moveTo>
                        <a:lnTo>
                          <a:pt x="229" y="208"/>
                        </a:lnTo>
                        <a:lnTo>
                          <a:pt x="132" y="183"/>
                        </a:lnTo>
                        <a:lnTo>
                          <a:pt x="75" y="139"/>
                        </a:lnTo>
                        <a:lnTo>
                          <a:pt x="42" y="101"/>
                        </a:lnTo>
                        <a:lnTo>
                          <a:pt x="0" y="0"/>
                        </a:lnTo>
                        <a:lnTo>
                          <a:pt x="62" y="826"/>
                        </a:lnTo>
                        <a:lnTo>
                          <a:pt x="104" y="902"/>
                        </a:lnTo>
                        <a:lnTo>
                          <a:pt x="149" y="972"/>
                        </a:lnTo>
                        <a:lnTo>
                          <a:pt x="208" y="1023"/>
                        </a:lnTo>
                        <a:lnTo>
                          <a:pt x="258" y="1048"/>
                        </a:lnTo>
                        <a:lnTo>
                          <a:pt x="319" y="1061"/>
                        </a:lnTo>
                        <a:lnTo>
                          <a:pt x="377" y="1072"/>
                        </a:lnTo>
                        <a:lnTo>
                          <a:pt x="443" y="1072"/>
                        </a:lnTo>
                        <a:lnTo>
                          <a:pt x="472" y="1061"/>
                        </a:lnTo>
                        <a:lnTo>
                          <a:pt x="489" y="1023"/>
                        </a:lnTo>
                        <a:lnTo>
                          <a:pt x="481" y="959"/>
                        </a:lnTo>
                        <a:lnTo>
                          <a:pt x="439" y="813"/>
                        </a:lnTo>
                        <a:lnTo>
                          <a:pt x="368" y="321"/>
                        </a:lnTo>
                        <a:lnTo>
                          <a:pt x="357" y="253"/>
                        </a:lnTo>
                        <a:lnTo>
                          <a:pt x="319" y="21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Book Antiqua" pitchFamily="18" charset="0"/>
                    </a:endParaRPr>
                  </a:p>
                </p:txBody>
              </p:sp>
            </p:grpSp>
          </p:grpSp>
        </p:grpSp>
        <p:sp>
          <p:nvSpPr>
            <p:cNvPr id="13" name="Text Box 122"/>
            <p:cNvSpPr txBox="1">
              <a:spLocks noChangeArrowheads="1"/>
            </p:cNvSpPr>
            <p:nvPr/>
          </p:nvSpPr>
          <p:spPr bwMode="auto">
            <a:xfrm>
              <a:off x="748" y="1299"/>
              <a:ext cx="778" cy="32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  <a:latin typeface="Book Antiqua" pitchFamily="18" charset="0"/>
                </a:rPr>
                <a:t>Akses </a:t>
              </a:r>
            </a:p>
            <a:p>
              <a:r>
                <a:rPr lang="en-US" sz="1400" b="1">
                  <a:solidFill>
                    <a:schemeClr val="accent2"/>
                  </a:solidFill>
                  <a:latin typeface="Book Antiqua" pitchFamily="18" charset="0"/>
                </a:rPr>
                <a:t>via internet/warnet</a:t>
              </a:r>
            </a:p>
          </p:txBody>
        </p:sp>
        <p:sp>
          <p:nvSpPr>
            <p:cNvPr id="14" name="Text Box 123"/>
            <p:cNvSpPr txBox="1">
              <a:spLocks noChangeArrowheads="1"/>
            </p:cNvSpPr>
            <p:nvPr/>
          </p:nvSpPr>
          <p:spPr bwMode="auto">
            <a:xfrm>
              <a:off x="2956" y="2398"/>
              <a:ext cx="719" cy="2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accent2"/>
                  </a:solidFill>
                  <a:latin typeface="Book Antiqua" pitchFamily="18" charset="0"/>
                </a:rPr>
                <a:t>KECAMATAN</a:t>
              </a:r>
            </a:p>
          </p:txBody>
        </p:sp>
        <p:sp>
          <p:nvSpPr>
            <p:cNvPr id="15" name="Text Box 124"/>
            <p:cNvSpPr txBox="1">
              <a:spLocks noChangeArrowheads="1"/>
            </p:cNvSpPr>
            <p:nvPr/>
          </p:nvSpPr>
          <p:spPr bwMode="auto">
            <a:xfrm>
              <a:off x="2158" y="3100"/>
              <a:ext cx="2376" cy="7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Unit </a:t>
              </a:r>
              <a:r>
                <a:rPr lang="en-US" b="1" i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layanan</a:t>
              </a: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b="1" i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terdapat</a:t>
              </a: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b="1" i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di</a:t>
              </a: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 </a:t>
              </a:r>
            </a:p>
            <a:p>
              <a:pPr algn="r"/>
              <a:r>
                <a:rPr lang="en-US" b="1" i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kecamatan</a:t>
              </a: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b="1" i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dan</a:t>
              </a: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/</a:t>
              </a:r>
              <a:r>
                <a:rPr lang="en-US" b="1" i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atau</a:t>
              </a: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 Kota, </a:t>
              </a:r>
              <a:r>
                <a:rPr lang="en-US" b="1" i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berupa</a:t>
              </a: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b="1" i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loket</a:t>
              </a: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 </a:t>
              </a:r>
            </a:p>
            <a:p>
              <a:pPr algn="r"/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  </a:t>
              </a:r>
              <a:r>
                <a:rPr lang="en-US" b="1" i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Pelayanan</a:t>
              </a: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b="1" i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dan</a:t>
              </a: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b="1" i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Perijinan</a:t>
              </a: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b="1" i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Terpadu</a:t>
              </a: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 (UP2T), </a:t>
              </a:r>
            </a:p>
            <a:p>
              <a:pPr algn="r"/>
              <a:r>
                <a:rPr lang="en-US" b="1" i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dapat</a:t>
              </a: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b="1" i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dilakukan</a:t>
              </a: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b="1" i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dengan</a:t>
              </a: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b="1" i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memberdayakan</a:t>
              </a: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b="1" i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Warnet</a:t>
              </a:r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.</a:t>
              </a:r>
            </a:p>
          </p:txBody>
        </p:sp>
        <p:graphicFrame>
          <p:nvGraphicFramePr>
            <p:cNvPr id="16" name="Object 125"/>
            <p:cNvGraphicFramePr>
              <a:graphicFrameLocks noChangeAspect="1"/>
            </p:cNvGraphicFramePr>
            <p:nvPr/>
          </p:nvGraphicFramePr>
          <p:xfrm>
            <a:off x="1319" y="1607"/>
            <a:ext cx="197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33" name="Image" r:id="rId3" imgW="2172962" imgH="4574656" progId="">
                    <p:embed/>
                  </p:oleObj>
                </mc:Choice>
                <mc:Fallback>
                  <p:oleObj name="Image" r:id="rId3" imgW="2172962" imgH="4574656" progId="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9" y="1607"/>
                          <a:ext cx="197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126"/>
            <p:cNvSpPr txBox="1">
              <a:spLocks noChangeArrowheads="1"/>
            </p:cNvSpPr>
            <p:nvPr/>
          </p:nvSpPr>
          <p:spPr bwMode="auto">
            <a:xfrm>
              <a:off x="1274" y="3129"/>
              <a:ext cx="419" cy="2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1">
                  <a:solidFill>
                    <a:schemeClr val="accent2"/>
                  </a:solidFill>
                  <a:latin typeface="Book Antiqua" pitchFamily="18" charset="0"/>
                </a:rPr>
                <a:t>Datang </a:t>
              </a:r>
            </a:p>
            <a:p>
              <a:pPr>
                <a:lnSpc>
                  <a:spcPct val="80000"/>
                </a:lnSpc>
              </a:pPr>
              <a:r>
                <a:rPr lang="en-US" sz="1400" b="1">
                  <a:solidFill>
                    <a:schemeClr val="accent2"/>
                  </a:solidFill>
                  <a:latin typeface="Book Antiqua" pitchFamily="18" charset="0"/>
                </a:rPr>
                <a:t>langsung</a:t>
              </a:r>
            </a:p>
          </p:txBody>
        </p:sp>
        <p:sp>
          <p:nvSpPr>
            <p:cNvPr id="18" name="AutoShape 127"/>
            <p:cNvSpPr>
              <a:spLocks noChangeArrowheads="1"/>
            </p:cNvSpPr>
            <p:nvPr/>
          </p:nvSpPr>
          <p:spPr bwMode="auto">
            <a:xfrm>
              <a:off x="1869" y="2713"/>
              <a:ext cx="156" cy="161"/>
            </a:xfrm>
            <a:prstGeom prst="leftRightArrow">
              <a:avLst>
                <a:gd name="adj1" fmla="val 50000"/>
                <a:gd name="adj2" fmla="val 2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  <p:cxnSp>
          <p:nvCxnSpPr>
            <p:cNvPr id="19" name="AutoShape 128"/>
            <p:cNvCxnSpPr>
              <a:cxnSpLocks noChangeShapeType="1"/>
            </p:cNvCxnSpPr>
            <p:nvPr/>
          </p:nvCxnSpPr>
          <p:spPr bwMode="auto">
            <a:xfrm>
              <a:off x="1360" y="2296"/>
              <a:ext cx="780" cy="331"/>
            </a:xfrm>
            <a:prstGeom prst="curvedConnector3">
              <a:avLst>
                <a:gd name="adj1" fmla="val 62917"/>
              </a:avLst>
            </a:prstGeom>
            <a:grpFill/>
            <a:ln w="76200">
              <a:solidFill>
                <a:srgbClr val="339966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20" name="Text Box 129"/>
            <p:cNvSpPr txBox="1">
              <a:spLocks noChangeArrowheads="1"/>
            </p:cNvSpPr>
            <p:nvPr/>
          </p:nvSpPr>
          <p:spPr bwMode="auto">
            <a:xfrm>
              <a:off x="1117" y="2443"/>
              <a:ext cx="488" cy="32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solidFill>
                    <a:schemeClr val="accent2"/>
                  </a:solidFill>
                  <a:latin typeface="Book Antiqua" pitchFamily="18" charset="0"/>
                </a:rPr>
                <a:t>Akses </a:t>
              </a:r>
            </a:p>
            <a:p>
              <a:pPr algn="ctr"/>
              <a:r>
                <a:rPr lang="en-US" sz="1400" b="1">
                  <a:solidFill>
                    <a:schemeClr val="accent2"/>
                  </a:solidFill>
                  <a:latin typeface="Book Antiqua" pitchFamily="18" charset="0"/>
                </a:rPr>
                <a:t>via telepon</a:t>
              </a:r>
            </a:p>
          </p:txBody>
        </p:sp>
        <p:grpSp>
          <p:nvGrpSpPr>
            <p:cNvPr id="21" name="Group 130"/>
            <p:cNvGrpSpPr>
              <a:grpSpLocks/>
            </p:cNvGrpSpPr>
            <p:nvPr/>
          </p:nvGrpSpPr>
          <p:grpSpPr bwMode="auto">
            <a:xfrm>
              <a:off x="1084" y="2170"/>
              <a:ext cx="227" cy="324"/>
              <a:chOff x="707" y="2587"/>
              <a:chExt cx="349" cy="485"/>
            </a:xfrm>
            <a:grpFill/>
          </p:grpSpPr>
          <p:sp>
            <p:nvSpPr>
              <p:cNvPr id="110" name="Freeform 131"/>
              <p:cNvSpPr>
                <a:spLocks/>
              </p:cNvSpPr>
              <p:nvPr/>
            </p:nvSpPr>
            <p:spPr bwMode="auto">
              <a:xfrm flipH="1">
                <a:off x="713" y="2820"/>
                <a:ext cx="335" cy="252"/>
              </a:xfrm>
              <a:custGeom>
                <a:avLst/>
                <a:gdLst>
                  <a:gd name="T0" fmla="*/ 0 w 1005"/>
                  <a:gd name="T1" fmla="*/ 0 h 756"/>
                  <a:gd name="T2" fmla="*/ 0 w 1005"/>
                  <a:gd name="T3" fmla="*/ 0 h 756"/>
                  <a:gd name="T4" fmla="*/ 0 w 1005"/>
                  <a:gd name="T5" fmla="*/ 0 h 756"/>
                  <a:gd name="T6" fmla="*/ 0 w 1005"/>
                  <a:gd name="T7" fmla="*/ 0 h 756"/>
                  <a:gd name="T8" fmla="*/ 0 w 1005"/>
                  <a:gd name="T9" fmla="*/ 0 h 756"/>
                  <a:gd name="T10" fmla="*/ 0 w 1005"/>
                  <a:gd name="T11" fmla="*/ 0 h 756"/>
                  <a:gd name="T12" fmla="*/ 0 w 1005"/>
                  <a:gd name="T13" fmla="*/ 0 h 756"/>
                  <a:gd name="T14" fmla="*/ 0 w 1005"/>
                  <a:gd name="T15" fmla="*/ 0 h 756"/>
                  <a:gd name="T16" fmla="*/ 0 w 1005"/>
                  <a:gd name="T17" fmla="*/ 0 h 756"/>
                  <a:gd name="T18" fmla="*/ 0 w 1005"/>
                  <a:gd name="T19" fmla="*/ 0 h 756"/>
                  <a:gd name="T20" fmla="*/ 0 w 1005"/>
                  <a:gd name="T21" fmla="*/ 0 h 756"/>
                  <a:gd name="T22" fmla="*/ 0 w 1005"/>
                  <a:gd name="T23" fmla="*/ 0 h 756"/>
                  <a:gd name="T24" fmla="*/ 0 w 1005"/>
                  <a:gd name="T25" fmla="*/ 0 h 756"/>
                  <a:gd name="T26" fmla="*/ 0 w 1005"/>
                  <a:gd name="T27" fmla="*/ 0 h 756"/>
                  <a:gd name="T28" fmla="*/ 0 w 1005"/>
                  <a:gd name="T29" fmla="*/ 0 h 756"/>
                  <a:gd name="T30" fmla="*/ 0 w 1005"/>
                  <a:gd name="T31" fmla="*/ 0 h 756"/>
                  <a:gd name="T32" fmla="*/ 0 w 1005"/>
                  <a:gd name="T33" fmla="*/ 0 h 756"/>
                  <a:gd name="T34" fmla="*/ 0 w 1005"/>
                  <a:gd name="T35" fmla="*/ 0 h 756"/>
                  <a:gd name="T36" fmla="*/ 0 w 1005"/>
                  <a:gd name="T37" fmla="*/ 0 h 756"/>
                  <a:gd name="T38" fmla="*/ 0 w 1005"/>
                  <a:gd name="T39" fmla="*/ 0 h 756"/>
                  <a:gd name="T40" fmla="*/ 0 w 1005"/>
                  <a:gd name="T41" fmla="*/ 0 h 756"/>
                  <a:gd name="T42" fmla="*/ 0 w 1005"/>
                  <a:gd name="T43" fmla="*/ 0 h 756"/>
                  <a:gd name="T44" fmla="*/ 0 w 1005"/>
                  <a:gd name="T45" fmla="*/ 0 h 756"/>
                  <a:gd name="T46" fmla="*/ 0 w 1005"/>
                  <a:gd name="T47" fmla="*/ 0 h 756"/>
                  <a:gd name="T48" fmla="*/ 0 w 1005"/>
                  <a:gd name="T49" fmla="*/ 0 h 756"/>
                  <a:gd name="T50" fmla="*/ 0 w 1005"/>
                  <a:gd name="T51" fmla="*/ 0 h 756"/>
                  <a:gd name="T52" fmla="*/ 0 w 1005"/>
                  <a:gd name="T53" fmla="*/ 0 h 756"/>
                  <a:gd name="T54" fmla="*/ 0 w 1005"/>
                  <a:gd name="T55" fmla="*/ 0 h 756"/>
                  <a:gd name="T56" fmla="*/ 0 w 1005"/>
                  <a:gd name="T57" fmla="*/ 0 h 756"/>
                  <a:gd name="T58" fmla="*/ 0 w 1005"/>
                  <a:gd name="T59" fmla="*/ 0 h 756"/>
                  <a:gd name="T60" fmla="*/ 0 w 1005"/>
                  <a:gd name="T61" fmla="*/ 0 h 756"/>
                  <a:gd name="T62" fmla="*/ 0 w 1005"/>
                  <a:gd name="T63" fmla="*/ 0 h 756"/>
                  <a:gd name="T64" fmla="*/ 0 w 1005"/>
                  <a:gd name="T65" fmla="*/ 0 h 756"/>
                  <a:gd name="T66" fmla="*/ 0 w 1005"/>
                  <a:gd name="T67" fmla="*/ 0 h 756"/>
                  <a:gd name="T68" fmla="*/ 0 w 1005"/>
                  <a:gd name="T69" fmla="*/ 0 h 756"/>
                  <a:gd name="T70" fmla="*/ 0 w 1005"/>
                  <a:gd name="T71" fmla="*/ 0 h 756"/>
                  <a:gd name="T72" fmla="*/ 0 w 1005"/>
                  <a:gd name="T73" fmla="*/ 0 h 756"/>
                  <a:gd name="T74" fmla="*/ 0 w 1005"/>
                  <a:gd name="T75" fmla="*/ 0 h 756"/>
                  <a:gd name="T76" fmla="*/ 0 w 1005"/>
                  <a:gd name="T77" fmla="*/ 0 h 756"/>
                  <a:gd name="T78" fmla="*/ 0 w 1005"/>
                  <a:gd name="T79" fmla="*/ 0 h 756"/>
                  <a:gd name="T80" fmla="*/ 0 w 1005"/>
                  <a:gd name="T81" fmla="*/ 0 h 756"/>
                  <a:gd name="T82" fmla="*/ 0 w 1005"/>
                  <a:gd name="T83" fmla="*/ 0 h 756"/>
                  <a:gd name="T84" fmla="*/ 0 w 1005"/>
                  <a:gd name="T85" fmla="*/ 0 h 756"/>
                  <a:gd name="T86" fmla="*/ 0 w 1005"/>
                  <a:gd name="T87" fmla="*/ 0 h 756"/>
                  <a:gd name="T88" fmla="*/ 0 w 1005"/>
                  <a:gd name="T89" fmla="*/ 0 h 756"/>
                  <a:gd name="T90" fmla="*/ 0 w 1005"/>
                  <a:gd name="T91" fmla="*/ 0 h 756"/>
                  <a:gd name="T92" fmla="*/ 0 w 1005"/>
                  <a:gd name="T93" fmla="*/ 0 h 756"/>
                  <a:gd name="T94" fmla="*/ 0 w 1005"/>
                  <a:gd name="T95" fmla="*/ 0 h 756"/>
                  <a:gd name="T96" fmla="*/ 0 w 1005"/>
                  <a:gd name="T97" fmla="*/ 0 h 756"/>
                  <a:gd name="T98" fmla="*/ 0 w 1005"/>
                  <a:gd name="T99" fmla="*/ 0 h 756"/>
                  <a:gd name="T100" fmla="*/ 0 w 1005"/>
                  <a:gd name="T101" fmla="*/ 0 h 756"/>
                  <a:gd name="T102" fmla="*/ 0 w 1005"/>
                  <a:gd name="T103" fmla="*/ 0 h 756"/>
                  <a:gd name="T104" fmla="*/ 0 w 1005"/>
                  <a:gd name="T105" fmla="*/ 0 h 756"/>
                  <a:gd name="T106" fmla="*/ 0 w 1005"/>
                  <a:gd name="T107" fmla="*/ 0 h 756"/>
                  <a:gd name="T108" fmla="*/ 0 w 1005"/>
                  <a:gd name="T109" fmla="*/ 0 h 756"/>
                  <a:gd name="T110" fmla="*/ 0 w 1005"/>
                  <a:gd name="T111" fmla="*/ 0 h 756"/>
                  <a:gd name="T112" fmla="*/ 0 w 1005"/>
                  <a:gd name="T113" fmla="*/ 0 h 756"/>
                  <a:gd name="T114" fmla="*/ 0 w 1005"/>
                  <a:gd name="T115" fmla="*/ 0 h 75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005"/>
                  <a:gd name="T175" fmla="*/ 0 h 756"/>
                  <a:gd name="T176" fmla="*/ 1005 w 1005"/>
                  <a:gd name="T177" fmla="*/ 756 h 75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005" h="756">
                    <a:moveTo>
                      <a:pt x="194" y="468"/>
                    </a:moveTo>
                    <a:lnTo>
                      <a:pt x="184" y="479"/>
                    </a:lnTo>
                    <a:lnTo>
                      <a:pt x="174" y="490"/>
                    </a:lnTo>
                    <a:lnTo>
                      <a:pt x="163" y="502"/>
                    </a:lnTo>
                    <a:lnTo>
                      <a:pt x="153" y="511"/>
                    </a:lnTo>
                    <a:lnTo>
                      <a:pt x="142" y="520"/>
                    </a:lnTo>
                    <a:lnTo>
                      <a:pt x="129" y="526"/>
                    </a:lnTo>
                    <a:lnTo>
                      <a:pt x="113" y="529"/>
                    </a:lnTo>
                    <a:lnTo>
                      <a:pt x="98" y="528"/>
                    </a:lnTo>
                    <a:lnTo>
                      <a:pt x="81" y="524"/>
                    </a:lnTo>
                    <a:lnTo>
                      <a:pt x="64" y="519"/>
                    </a:lnTo>
                    <a:lnTo>
                      <a:pt x="47" y="512"/>
                    </a:lnTo>
                    <a:lnTo>
                      <a:pt x="32" y="504"/>
                    </a:lnTo>
                    <a:lnTo>
                      <a:pt x="19" y="497"/>
                    </a:lnTo>
                    <a:lnTo>
                      <a:pt x="9" y="486"/>
                    </a:lnTo>
                    <a:lnTo>
                      <a:pt x="2" y="476"/>
                    </a:lnTo>
                    <a:lnTo>
                      <a:pt x="0" y="463"/>
                    </a:lnTo>
                    <a:lnTo>
                      <a:pt x="1" y="428"/>
                    </a:lnTo>
                    <a:lnTo>
                      <a:pt x="5" y="382"/>
                    </a:lnTo>
                    <a:lnTo>
                      <a:pt x="11" y="334"/>
                    </a:lnTo>
                    <a:lnTo>
                      <a:pt x="22" y="298"/>
                    </a:lnTo>
                    <a:lnTo>
                      <a:pt x="29" y="283"/>
                    </a:lnTo>
                    <a:lnTo>
                      <a:pt x="40" y="265"/>
                    </a:lnTo>
                    <a:lnTo>
                      <a:pt x="52" y="244"/>
                    </a:lnTo>
                    <a:lnTo>
                      <a:pt x="67" y="223"/>
                    </a:lnTo>
                    <a:lnTo>
                      <a:pt x="82" y="204"/>
                    </a:lnTo>
                    <a:lnTo>
                      <a:pt x="98" y="185"/>
                    </a:lnTo>
                    <a:lnTo>
                      <a:pt x="114" y="168"/>
                    </a:lnTo>
                    <a:lnTo>
                      <a:pt x="130" y="155"/>
                    </a:lnTo>
                    <a:lnTo>
                      <a:pt x="142" y="146"/>
                    </a:lnTo>
                    <a:lnTo>
                      <a:pt x="148" y="141"/>
                    </a:lnTo>
                    <a:lnTo>
                      <a:pt x="149" y="139"/>
                    </a:lnTo>
                    <a:lnTo>
                      <a:pt x="147" y="138"/>
                    </a:lnTo>
                    <a:lnTo>
                      <a:pt x="144" y="139"/>
                    </a:lnTo>
                    <a:lnTo>
                      <a:pt x="140" y="138"/>
                    </a:lnTo>
                    <a:lnTo>
                      <a:pt x="139" y="136"/>
                    </a:lnTo>
                    <a:lnTo>
                      <a:pt x="140" y="130"/>
                    </a:lnTo>
                    <a:lnTo>
                      <a:pt x="144" y="123"/>
                    </a:lnTo>
                    <a:lnTo>
                      <a:pt x="149" y="112"/>
                    </a:lnTo>
                    <a:lnTo>
                      <a:pt x="154" y="102"/>
                    </a:lnTo>
                    <a:lnTo>
                      <a:pt x="160" y="92"/>
                    </a:lnTo>
                    <a:lnTo>
                      <a:pt x="166" y="83"/>
                    </a:lnTo>
                    <a:lnTo>
                      <a:pt x="174" y="74"/>
                    </a:lnTo>
                    <a:lnTo>
                      <a:pt x="183" y="66"/>
                    </a:lnTo>
                    <a:lnTo>
                      <a:pt x="192" y="61"/>
                    </a:lnTo>
                    <a:lnTo>
                      <a:pt x="198" y="58"/>
                    </a:lnTo>
                    <a:lnTo>
                      <a:pt x="206" y="56"/>
                    </a:lnTo>
                    <a:lnTo>
                      <a:pt x="218" y="50"/>
                    </a:lnTo>
                    <a:lnTo>
                      <a:pt x="229" y="47"/>
                    </a:lnTo>
                    <a:lnTo>
                      <a:pt x="243" y="40"/>
                    </a:lnTo>
                    <a:lnTo>
                      <a:pt x="259" y="35"/>
                    </a:lnTo>
                    <a:lnTo>
                      <a:pt x="274" y="28"/>
                    </a:lnTo>
                    <a:lnTo>
                      <a:pt x="291" y="23"/>
                    </a:lnTo>
                    <a:lnTo>
                      <a:pt x="307" y="18"/>
                    </a:lnTo>
                    <a:lnTo>
                      <a:pt x="323" y="13"/>
                    </a:lnTo>
                    <a:lnTo>
                      <a:pt x="339" y="8"/>
                    </a:lnTo>
                    <a:lnTo>
                      <a:pt x="354" y="4"/>
                    </a:lnTo>
                    <a:lnTo>
                      <a:pt x="367" y="1"/>
                    </a:lnTo>
                    <a:lnTo>
                      <a:pt x="380" y="0"/>
                    </a:lnTo>
                    <a:lnTo>
                      <a:pt x="390" y="0"/>
                    </a:lnTo>
                    <a:lnTo>
                      <a:pt x="398" y="1"/>
                    </a:lnTo>
                    <a:lnTo>
                      <a:pt x="414" y="7"/>
                    </a:lnTo>
                    <a:lnTo>
                      <a:pt x="430" y="10"/>
                    </a:lnTo>
                    <a:lnTo>
                      <a:pt x="447" y="16"/>
                    </a:lnTo>
                    <a:lnTo>
                      <a:pt x="465" y="19"/>
                    </a:lnTo>
                    <a:lnTo>
                      <a:pt x="479" y="23"/>
                    </a:lnTo>
                    <a:lnTo>
                      <a:pt x="492" y="26"/>
                    </a:lnTo>
                    <a:lnTo>
                      <a:pt x="501" y="28"/>
                    </a:lnTo>
                    <a:lnTo>
                      <a:pt x="504" y="28"/>
                    </a:lnTo>
                    <a:lnTo>
                      <a:pt x="716" y="63"/>
                    </a:lnTo>
                    <a:lnTo>
                      <a:pt x="721" y="59"/>
                    </a:lnTo>
                    <a:lnTo>
                      <a:pt x="734" y="52"/>
                    </a:lnTo>
                    <a:lnTo>
                      <a:pt x="753" y="40"/>
                    </a:lnTo>
                    <a:lnTo>
                      <a:pt x="776" y="27"/>
                    </a:lnTo>
                    <a:lnTo>
                      <a:pt x="799" y="16"/>
                    </a:lnTo>
                    <a:lnTo>
                      <a:pt x="823" y="8"/>
                    </a:lnTo>
                    <a:lnTo>
                      <a:pt x="841" y="4"/>
                    </a:lnTo>
                    <a:lnTo>
                      <a:pt x="852" y="7"/>
                    </a:lnTo>
                    <a:lnTo>
                      <a:pt x="860" y="14"/>
                    </a:lnTo>
                    <a:lnTo>
                      <a:pt x="869" y="22"/>
                    </a:lnTo>
                    <a:lnTo>
                      <a:pt x="878" y="30"/>
                    </a:lnTo>
                    <a:lnTo>
                      <a:pt x="887" y="38"/>
                    </a:lnTo>
                    <a:lnTo>
                      <a:pt x="895" y="44"/>
                    </a:lnTo>
                    <a:lnTo>
                      <a:pt x="901" y="50"/>
                    </a:lnTo>
                    <a:lnTo>
                      <a:pt x="906" y="56"/>
                    </a:lnTo>
                    <a:lnTo>
                      <a:pt x="909" y="58"/>
                    </a:lnTo>
                    <a:lnTo>
                      <a:pt x="914" y="71"/>
                    </a:lnTo>
                    <a:lnTo>
                      <a:pt x="928" y="101"/>
                    </a:lnTo>
                    <a:lnTo>
                      <a:pt x="946" y="145"/>
                    </a:lnTo>
                    <a:lnTo>
                      <a:pt x="966" y="200"/>
                    </a:lnTo>
                    <a:lnTo>
                      <a:pt x="984" y="262"/>
                    </a:lnTo>
                    <a:lnTo>
                      <a:pt x="998" y="330"/>
                    </a:lnTo>
                    <a:lnTo>
                      <a:pt x="1005" y="399"/>
                    </a:lnTo>
                    <a:lnTo>
                      <a:pt x="1002" y="466"/>
                    </a:lnTo>
                    <a:lnTo>
                      <a:pt x="993" y="524"/>
                    </a:lnTo>
                    <a:lnTo>
                      <a:pt x="983" y="572"/>
                    </a:lnTo>
                    <a:lnTo>
                      <a:pt x="972" y="609"/>
                    </a:lnTo>
                    <a:lnTo>
                      <a:pt x="962" y="636"/>
                    </a:lnTo>
                    <a:lnTo>
                      <a:pt x="952" y="657"/>
                    </a:lnTo>
                    <a:lnTo>
                      <a:pt x="943" y="671"/>
                    </a:lnTo>
                    <a:lnTo>
                      <a:pt x="935" y="681"/>
                    </a:lnTo>
                    <a:lnTo>
                      <a:pt x="928" y="686"/>
                    </a:lnTo>
                    <a:lnTo>
                      <a:pt x="922" y="691"/>
                    </a:lnTo>
                    <a:lnTo>
                      <a:pt x="913" y="698"/>
                    </a:lnTo>
                    <a:lnTo>
                      <a:pt x="904" y="704"/>
                    </a:lnTo>
                    <a:lnTo>
                      <a:pt x="894" y="710"/>
                    </a:lnTo>
                    <a:lnTo>
                      <a:pt x="882" y="713"/>
                    </a:lnTo>
                    <a:lnTo>
                      <a:pt x="873" y="716"/>
                    </a:lnTo>
                    <a:lnTo>
                      <a:pt x="863" y="716"/>
                    </a:lnTo>
                    <a:lnTo>
                      <a:pt x="855" y="713"/>
                    </a:lnTo>
                    <a:lnTo>
                      <a:pt x="841" y="706"/>
                    </a:lnTo>
                    <a:lnTo>
                      <a:pt x="830" y="698"/>
                    </a:lnTo>
                    <a:lnTo>
                      <a:pt x="823" y="693"/>
                    </a:lnTo>
                    <a:lnTo>
                      <a:pt x="820" y="691"/>
                    </a:lnTo>
                    <a:lnTo>
                      <a:pt x="812" y="756"/>
                    </a:lnTo>
                    <a:lnTo>
                      <a:pt x="430" y="593"/>
                    </a:lnTo>
                    <a:lnTo>
                      <a:pt x="194" y="46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11" name="Freeform 132"/>
              <p:cNvSpPr>
                <a:spLocks/>
              </p:cNvSpPr>
              <p:nvPr/>
            </p:nvSpPr>
            <p:spPr bwMode="auto">
              <a:xfrm flipH="1">
                <a:off x="887" y="2851"/>
                <a:ext cx="40" cy="169"/>
              </a:xfrm>
              <a:custGeom>
                <a:avLst/>
                <a:gdLst>
                  <a:gd name="T0" fmla="*/ 0 w 120"/>
                  <a:gd name="T1" fmla="*/ 0 h 508"/>
                  <a:gd name="T2" fmla="*/ 0 w 120"/>
                  <a:gd name="T3" fmla="*/ 0 h 508"/>
                  <a:gd name="T4" fmla="*/ 0 w 120"/>
                  <a:gd name="T5" fmla="*/ 0 h 508"/>
                  <a:gd name="T6" fmla="*/ 0 w 120"/>
                  <a:gd name="T7" fmla="*/ 0 h 508"/>
                  <a:gd name="T8" fmla="*/ 0 w 120"/>
                  <a:gd name="T9" fmla="*/ 0 h 508"/>
                  <a:gd name="T10" fmla="*/ 0 w 120"/>
                  <a:gd name="T11" fmla="*/ 0 h 508"/>
                  <a:gd name="T12" fmla="*/ 0 w 120"/>
                  <a:gd name="T13" fmla="*/ 0 h 508"/>
                  <a:gd name="T14" fmla="*/ 0 w 120"/>
                  <a:gd name="T15" fmla="*/ 0 h 508"/>
                  <a:gd name="T16" fmla="*/ 0 w 120"/>
                  <a:gd name="T17" fmla="*/ 0 h 508"/>
                  <a:gd name="T18" fmla="*/ 0 w 120"/>
                  <a:gd name="T19" fmla="*/ 0 h 508"/>
                  <a:gd name="T20" fmla="*/ 0 w 120"/>
                  <a:gd name="T21" fmla="*/ 0 h 508"/>
                  <a:gd name="T22" fmla="*/ 0 w 120"/>
                  <a:gd name="T23" fmla="*/ 0 h 508"/>
                  <a:gd name="T24" fmla="*/ 0 w 120"/>
                  <a:gd name="T25" fmla="*/ 0 h 508"/>
                  <a:gd name="T26" fmla="*/ 0 w 120"/>
                  <a:gd name="T27" fmla="*/ 0 h 508"/>
                  <a:gd name="T28" fmla="*/ 0 w 120"/>
                  <a:gd name="T29" fmla="*/ 0 h 508"/>
                  <a:gd name="T30" fmla="*/ 0 w 120"/>
                  <a:gd name="T31" fmla="*/ 0 h 508"/>
                  <a:gd name="T32" fmla="*/ 0 w 120"/>
                  <a:gd name="T33" fmla="*/ 0 h 508"/>
                  <a:gd name="T34" fmla="*/ 0 w 120"/>
                  <a:gd name="T35" fmla="*/ 0 h 508"/>
                  <a:gd name="T36" fmla="*/ 0 w 120"/>
                  <a:gd name="T37" fmla="*/ 0 h 508"/>
                  <a:gd name="T38" fmla="*/ 0 w 120"/>
                  <a:gd name="T39" fmla="*/ 0 h 508"/>
                  <a:gd name="T40" fmla="*/ 0 w 120"/>
                  <a:gd name="T41" fmla="*/ 0 h 508"/>
                  <a:gd name="T42" fmla="*/ 0 w 120"/>
                  <a:gd name="T43" fmla="*/ 0 h 508"/>
                  <a:gd name="T44" fmla="*/ 0 w 120"/>
                  <a:gd name="T45" fmla="*/ 0 h 508"/>
                  <a:gd name="T46" fmla="*/ 0 w 120"/>
                  <a:gd name="T47" fmla="*/ 0 h 508"/>
                  <a:gd name="T48" fmla="*/ 0 w 120"/>
                  <a:gd name="T49" fmla="*/ 0 h 508"/>
                  <a:gd name="T50" fmla="*/ 0 w 120"/>
                  <a:gd name="T51" fmla="*/ 0 h 508"/>
                  <a:gd name="T52" fmla="*/ 0 w 120"/>
                  <a:gd name="T53" fmla="*/ 0 h 508"/>
                  <a:gd name="T54" fmla="*/ 0 w 120"/>
                  <a:gd name="T55" fmla="*/ 0 h 508"/>
                  <a:gd name="T56" fmla="*/ 0 w 120"/>
                  <a:gd name="T57" fmla="*/ 0 h 508"/>
                  <a:gd name="T58" fmla="*/ 0 w 120"/>
                  <a:gd name="T59" fmla="*/ 0 h 508"/>
                  <a:gd name="T60" fmla="*/ 0 w 120"/>
                  <a:gd name="T61" fmla="*/ 0 h 508"/>
                  <a:gd name="T62" fmla="*/ 0 w 120"/>
                  <a:gd name="T63" fmla="*/ 0 h 508"/>
                  <a:gd name="T64" fmla="*/ 0 w 120"/>
                  <a:gd name="T65" fmla="*/ 0 h 508"/>
                  <a:gd name="T66" fmla="*/ 0 w 120"/>
                  <a:gd name="T67" fmla="*/ 0 h 508"/>
                  <a:gd name="T68" fmla="*/ 0 w 120"/>
                  <a:gd name="T69" fmla="*/ 0 h 508"/>
                  <a:gd name="T70" fmla="*/ 0 w 120"/>
                  <a:gd name="T71" fmla="*/ 0 h 508"/>
                  <a:gd name="T72" fmla="*/ 0 w 120"/>
                  <a:gd name="T73" fmla="*/ 0 h 508"/>
                  <a:gd name="T74" fmla="*/ 0 w 120"/>
                  <a:gd name="T75" fmla="*/ 0 h 508"/>
                  <a:gd name="T76" fmla="*/ 0 w 120"/>
                  <a:gd name="T77" fmla="*/ 0 h 508"/>
                  <a:gd name="T78" fmla="*/ 0 w 120"/>
                  <a:gd name="T79" fmla="*/ 0 h 508"/>
                  <a:gd name="T80" fmla="*/ 0 w 120"/>
                  <a:gd name="T81" fmla="*/ 0 h 508"/>
                  <a:gd name="T82" fmla="*/ 0 w 120"/>
                  <a:gd name="T83" fmla="*/ 0 h 508"/>
                  <a:gd name="T84" fmla="*/ 0 w 120"/>
                  <a:gd name="T85" fmla="*/ 0 h 508"/>
                  <a:gd name="T86" fmla="*/ 0 w 120"/>
                  <a:gd name="T87" fmla="*/ 0 h 508"/>
                  <a:gd name="T88" fmla="*/ 0 w 120"/>
                  <a:gd name="T89" fmla="*/ 0 h 508"/>
                  <a:gd name="T90" fmla="*/ 0 w 120"/>
                  <a:gd name="T91" fmla="*/ 0 h 508"/>
                  <a:gd name="T92" fmla="*/ 0 w 120"/>
                  <a:gd name="T93" fmla="*/ 0 h 508"/>
                  <a:gd name="T94" fmla="*/ 0 w 120"/>
                  <a:gd name="T95" fmla="*/ 0 h 508"/>
                  <a:gd name="T96" fmla="*/ 0 w 120"/>
                  <a:gd name="T97" fmla="*/ 0 h 508"/>
                  <a:gd name="T98" fmla="*/ 0 w 120"/>
                  <a:gd name="T99" fmla="*/ 0 h 508"/>
                  <a:gd name="T100" fmla="*/ 0 w 120"/>
                  <a:gd name="T101" fmla="*/ 0 h 508"/>
                  <a:gd name="T102" fmla="*/ 0 w 120"/>
                  <a:gd name="T103" fmla="*/ 0 h 508"/>
                  <a:gd name="T104" fmla="*/ 0 w 120"/>
                  <a:gd name="T105" fmla="*/ 0 h 50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20"/>
                  <a:gd name="T160" fmla="*/ 0 h 508"/>
                  <a:gd name="T161" fmla="*/ 120 w 120"/>
                  <a:gd name="T162" fmla="*/ 508 h 508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20" h="508">
                    <a:moveTo>
                      <a:pt x="92" y="508"/>
                    </a:moveTo>
                    <a:lnTo>
                      <a:pt x="95" y="423"/>
                    </a:lnTo>
                    <a:lnTo>
                      <a:pt x="96" y="309"/>
                    </a:lnTo>
                    <a:lnTo>
                      <a:pt x="96" y="205"/>
                    </a:lnTo>
                    <a:lnTo>
                      <a:pt x="95" y="151"/>
                    </a:lnTo>
                    <a:lnTo>
                      <a:pt x="96" y="138"/>
                    </a:lnTo>
                    <a:lnTo>
                      <a:pt x="106" y="129"/>
                    </a:lnTo>
                    <a:lnTo>
                      <a:pt x="115" y="116"/>
                    </a:lnTo>
                    <a:lnTo>
                      <a:pt x="120" y="94"/>
                    </a:lnTo>
                    <a:lnTo>
                      <a:pt x="120" y="69"/>
                    </a:lnTo>
                    <a:lnTo>
                      <a:pt x="118" y="51"/>
                    </a:lnTo>
                    <a:lnTo>
                      <a:pt x="116" y="37"/>
                    </a:lnTo>
                    <a:lnTo>
                      <a:pt x="114" y="27"/>
                    </a:lnTo>
                    <a:lnTo>
                      <a:pt x="113" y="22"/>
                    </a:lnTo>
                    <a:lnTo>
                      <a:pt x="110" y="15"/>
                    </a:lnTo>
                    <a:lnTo>
                      <a:pt x="107" y="7"/>
                    </a:lnTo>
                    <a:lnTo>
                      <a:pt x="104" y="2"/>
                    </a:lnTo>
                    <a:lnTo>
                      <a:pt x="98" y="0"/>
                    </a:lnTo>
                    <a:lnTo>
                      <a:pt x="92" y="1"/>
                    </a:lnTo>
                    <a:lnTo>
                      <a:pt x="84" y="6"/>
                    </a:lnTo>
                    <a:lnTo>
                      <a:pt x="75" y="19"/>
                    </a:lnTo>
                    <a:lnTo>
                      <a:pt x="66" y="35"/>
                    </a:lnTo>
                    <a:lnTo>
                      <a:pt x="57" y="49"/>
                    </a:lnTo>
                    <a:lnTo>
                      <a:pt x="49" y="62"/>
                    </a:lnTo>
                    <a:lnTo>
                      <a:pt x="43" y="73"/>
                    </a:lnTo>
                    <a:lnTo>
                      <a:pt x="39" y="84"/>
                    </a:lnTo>
                    <a:lnTo>
                      <a:pt x="35" y="91"/>
                    </a:lnTo>
                    <a:lnTo>
                      <a:pt x="34" y="99"/>
                    </a:lnTo>
                    <a:lnTo>
                      <a:pt x="34" y="104"/>
                    </a:lnTo>
                    <a:lnTo>
                      <a:pt x="37" y="113"/>
                    </a:lnTo>
                    <a:lnTo>
                      <a:pt x="39" y="122"/>
                    </a:lnTo>
                    <a:lnTo>
                      <a:pt x="42" y="129"/>
                    </a:lnTo>
                    <a:lnTo>
                      <a:pt x="47" y="133"/>
                    </a:lnTo>
                    <a:lnTo>
                      <a:pt x="49" y="134"/>
                    </a:lnTo>
                    <a:lnTo>
                      <a:pt x="51" y="136"/>
                    </a:lnTo>
                    <a:lnTo>
                      <a:pt x="49" y="138"/>
                    </a:lnTo>
                    <a:lnTo>
                      <a:pt x="46" y="157"/>
                    </a:lnTo>
                    <a:lnTo>
                      <a:pt x="39" y="193"/>
                    </a:lnTo>
                    <a:lnTo>
                      <a:pt x="30" y="241"/>
                    </a:lnTo>
                    <a:lnTo>
                      <a:pt x="20" y="295"/>
                    </a:lnTo>
                    <a:lnTo>
                      <a:pt x="11" y="349"/>
                    </a:lnTo>
                    <a:lnTo>
                      <a:pt x="4" y="398"/>
                    </a:lnTo>
                    <a:lnTo>
                      <a:pt x="0" y="437"/>
                    </a:lnTo>
                    <a:lnTo>
                      <a:pt x="2" y="460"/>
                    </a:lnTo>
                    <a:lnTo>
                      <a:pt x="8" y="472"/>
                    </a:lnTo>
                    <a:lnTo>
                      <a:pt x="16" y="482"/>
                    </a:lnTo>
                    <a:lnTo>
                      <a:pt x="26" y="490"/>
                    </a:lnTo>
                    <a:lnTo>
                      <a:pt x="39" y="495"/>
                    </a:lnTo>
                    <a:lnTo>
                      <a:pt x="52" y="499"/>
                    </a:lnTo>
                    <a:lnTo>
                      <a:pt x="65" y="503"/>
                    </a:lnTo>
                    <a:lnTo>
                      <a:pt x="79" y="505"/>
                    </a:lnTo>
                    <a:lnTo>
                      <a:pt x="92" y="50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12" name="Freeform 133"/>
              <p:cNvSpPr>
                <a:spLocks/>
              </p:cNvSpPr>
              <p:nvPr/>
            </p:nvSpPr>
            <p:spPr bwMode="auto">
              <a:xfrm flipH="1">
                <a:off x="763" y="2629"/>
                <a:ext cx="226" cy="269"/>
              </a:xfrm>
              <a:custGeom>
                <a:avLst/>
                <a:gdLst>
                  <a:gd name="T0" fmla="*/ 0 w 678"/>
                  <a:gd name="T1" fmla="*/ 0 h 808"/>
                  <a:gd name="T2" fmla="*/ 0 w 678"/>
                  <a:gd name="T3" fmla="*/ 0 h 808"/>
                  <a:gd name="T4" fmla="*/ 0 w 678"/>
                  <a:gd name="T5" fmla="*/ 0 h 808"/>
                  <a:gd name="T6" fmla="*/ 0 w 678"/>
                  <a:gd name="T7" fmla="*/ 0 h 808"/>
                  <a:gd name="T8" fmla="*/ 0 w 678"/>
                  <a:gd name="T9" fmla="*/ 0 h 808"/>
                  <a:gd name="T10" fmla="*/ 0 w 678"/>
                  <a:gd name="T11" fmla="*/ 0 h 808"/>
                  <a:gd name="T12" fmla="*/ 0 w 678"/>
                  <a:gd name="T13" fmla="*/ 0 h 808"/>
                  <a:gd name="T14" fmla="*/ 0 w 678"/>
                  <a:gd name="T15" fmla="*/ 0 h 808"/>
                  <a:gd name="T16" fmla="*/ 0 w 678"/>
                  <a:gd name="T17" fmla="*/ 0 h 808"/>
                  <a:gd name="T18" fmla="*/ 0 w 678"/>
                  <a:gd name="T19" fmla="*/ 0 h 808"/>
                  <a:gd name="T20" fmla="*/ 0 w 678"/>
                  <a:gd name="T21" fmla="*/ 0 h 808"/>
                  <a:gd name="T22" fmla="*/ 0 w 678"/>
                  <a:gd name="T23" fmla="*/ 0 h 808"/>
                  <a:gd name="T24" fmla="*/ 0 w 678"/>
                  <a:gd name="T25" fmla="*/ 0 h 808"/>
                  <a:gd name="T26" fmla="*/ 0 w 678"/>
                  <a:gd name="T27" fmla="*/ 0 h 808"/>
                  <a:gd name="T28" fmla="*/ 0 w 678"/>
                  <a:gd name="T29" fmla="*/ 0 h 808"/>
                  <a:gd name="T30" fmla="*/ 0 w 678"/>
                  <a:gd name="T31" fmla="*/ 0 h 808"/>
                  <a:gd name="T32" fmla="*/ 0 w 678"/>
                  <a:gd name="T33" fmla="*/ 0 h 808"/>
                  <a:gd name="T34" fmla="*/ 0 w 678"/>
                  <a:gd name="T35" fmla="*/ 0 h 808"/>
                  <a:gd name="T36" fmla="*/ 0 w 678"/>
                  <a:gd name="T37" fmla="*/ 0 h 808"/>
                  <a:gd name="T38" fmla="*/ 0 w 678"/>
                  <a:gd name="T39" fmla="*/ 0 h 808"/>
                  <a:gd name="T40" fmla="*/ 0 w 678"/>
                  <a:gd name="T41" fmla="*/ 0 h 808"/>
                  <a:gd name="T42" fmla="*/ 0 w 678"/>
                  <a:gd name="T43" fmla="*/ 0 h 808"/>
                  <a:gd name="T44" fmla="*/ 0 w 678"/>
                  <a:gd name="T45" fmla="*/ 0 h 808"/>
                  <a:gd name="T46" fmla="*/ 0 w 678"/>
                  <a:gd name="T47" fmla="*/ 0 h 808"/>
                  <a:gd name="T48" fmla="*/ 0 w 678"/>
                  <a:gd name="T49" fmla="*/ 0 h 808"/>
                  <a:gd name="T50" fmla="*/ 0 w 678"/>
                  <a:gd name="T51" fmla="*/ 0 h 808"/>
                  <a:gd name="T52" fmla="*/ 0 w 678"/>
                  <a:gd name="T53" fmla="*/ 0 h 808"/>
                  <a:gd name="T54" fmla="*/ 0 w 678"/>
                  <a:gd name="T55" fmla="*/ 0 h 808"/>
                  <a:gd name="T56" fmla="*/ 0 w 678"/>
                  <a:gd name="T57" fmla="*/ 0 h 808"/>
                  <a:gd name="T58" fmla="*/ 0 w 678"/>
                  <a:gd name="T59" fmla="*/ 0 h 808"/>
                  <a:gd name="T60" fmla="*/ 0 w 678"/>
                  <a:gd name="T61" fmla="*/ 0 h 808"/>
                  <a:gd name="T62" fmla="*/ 0 w 678"/>
                  <a:gd name="T63" fmla="*/ 0 h 808"/>
                  <a:gd name="T64" fmla="*/ 0 w 678"/>
                  <a:gd name="T65" fmla="*/ 0 h 808"/>
                  <a:gd name="T66" fmla="*/ 0 w 678"/>
                  <a:gd name="T67" fmla="*/ 0 h 808"/>
                  <a:gd name="T68" fmla="*/ 0 w 678"/>
                  <a:gd name="T69" fmla="*/ 0 h 808"/>
                  <a:gd name="T70" fmla="*/ 0 w 678"/>
                  <a:gd name="T71" fmla="*/ 0 h 808"/>
                  <a:gd name="T72" fmla="*/ 0 w 678"/>
                  <a:gd name="T73" fmla="*/ 0 h 808"/>
                  <a:gd name="T74" fmla="*/ 0 w 678"/>
                  <a:gd name="T75" fmla="*/ 0 h 808"/>
                  <a:gd name="T76" fmla="*/ 0 w 678"/>
                  <a:gd name="T77" fmla="*/ 0 h 808"/>
                  <a:gd name="T78" fmla="*/ 0 w 678"/>
                  <a:gd name="T79" fmla="*/ 0 h 808"/>
                  <a:gd name="T80" fmla="*/ 0 w 678"/>
                  <a:gd name="T81" fmla="*/ 0 h 808"/>
                  <a:gd name="T82" fmla="*/ 0 w 678"/>
                  <a:gd name="T83" fmla="*/ 0 h 808"/>
                  <a:gd name="T84" fmla="*/ 0 w 678"/>
                  <a:gd name="T85" fmla="*/ 0 h 808"/>
                  <a:gd name="T86" fmla="*/ 0 w 678"/>
                  <a:gd name="T87" fmla="*/ 0 h 808"/>
                  <a:gd name="T88" fmla="*/ 0 w 678"/>
                  <a:gd name="T89" fmla="*/ 0 h 808"/>
                  <a:gd name="T90" fmla="*/ 0 w 678"/>
                  <a:gd name="T91" fmla="*/ 0 h 808"/>
                  <a:gd name="T92" fmla="*/ 0 w 678"/>
                  <a:gd name="T93" fmla="*/ 0 h 808"/>
                  <a:gd name="T94" fmla="*/ 0 w 678"/>
                  <a:gd name="T95" fmla="*/ 0 h 808"/>
                  <a:gd name="T96" fmla="*/ 0 w 678"/>
                  <a:gd name="T97" fmla="*/ 0 h 808"/>
                  <a:gd name="T98" fmla="*/ 0 w 678"/>
                  <a:gd name="T99" fmla="*/ 0 h 808"/>
                  <a:gd name="T100" fmla="*/ 0 w 678"/>
                  <a:gd name="T101" fmla="*/ 0 h 808"/>
                  <a:gd name="T102" fmla="*/ 0 w 678"/>
                  <a:gd name="T103" fmla="*/ 0 h 808"/>
                  <a:gd name="T104" fmla="*/ 0 w 678"/>
                  <a:gd name="T105" fmla="*/ 0 h 808"/>
                  <a:gd name="T106" fmla="*/ 0 w 678"/>
                  <a:gd name="T107" fmla="*/ 0 h 808"/>
                  <a:gd name="T108" fmla="*/ 0 w 678"/>
                  <a:gd name="T109" fmla="*/ 0 h 808"/>
                  <a:gd name="T110" fmla="*/ 0 w 678"/>
                  <a:gd name="T111" fmla="*/ 0 h 808"/>
                  <a:gd name="T112" fmla="*/ 0 w 678"/>
                  <a:gd name="T113" fmla="*/ 0 h 808"/>
                  <a:gd name="T114" fmla="*/ 0 w 678"/>
                  <a:gd name="T115" fmla="*/ 0 h 808"/>
                  <a:gd name="T116" fmla="*/ 0 w 678"/>
                  <a:gd name="T117" fmla="*/ 0 h 808"/>
                  <a:gd name="T118" fmla="*/ 0 w 678"/>
                  <a:gd name="T119" fmla="*/ 0 h 80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678"/>
                  <a:gd name="T181" fmla="*/ 0 h 808"/>
                  <a:gd name="T182" fmla="*/ 678 w 678"/>
                  <a:gd name="T183" fmla="*/ 808 h 80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678" h="808">
                    <a:moveTo>
                      <a:pt x="315" y="614"/>
                    </a:moveTo>
                    <a:lnTo>
                      <a:pt x="315" y="614"/>
                    </a:lnTo>
                    <a:lnTo>
                      <a:pt x="313" y="614"/>
                    </a:lnTo>
                    <a:lnTo>
                      <a:pt x="310" y="614"/>
                    </a:lnTo>
                    <a:lnTo>
                      <a:pt x="306" y="614"/>
                    </a:lnTo>
                    <a:lnTo>
                      <a:pt x="300" y="614"/>
                    </a:lnTo>
                    <a:lnTo>
                      <a:pt x="293" y="613"/>
                    </a:lnTo>
                    <a:lnTo>
                      <a:pt x="285" y="613"/>
                    </a:lnTo>
                    <a:lnTo>
                      <a:pt x="276" y="612"/>
                    </a:lnTo>
                    <a:lnTo>
                      <a:pt x="266" y="609"/>
                    </a:lnTo>
                    <a:lnTo>
                      <a:pt x="257" y="606"/>
                    </a:lnTo>
                    <a:lnTo>
                      <a:pt x="249" y="602"/>
                    </a:lnTo>
                    <a:lnTo>
                      <a:pt x="242" y="599"/>
                    </a:lnTo>
                    <a:lnTo>
                      <a:pt x="234" y="593"/>
                    </a:lnTo>
                    <a:lnTo>
                      <a:pt x="226" y="588"/>
                    </a:lnTo>
                    <a:lnTo>
                      <a:pt x="220" y="583"/>
                    </a:lnTo>
                    <a:lnTo>
                      <a:pt x="213" y="578"/>
                    </a:lnTo>
                    <a:lnTo>
                      <a:pt x="208" y="590"/>
                    </a:lnTo>
                    <a:lnTo>
                      <a:pt x="204" y="604"/>
                    </a:lnTo>
                    <a:lnTo>
                      <a:pt x="196" y="617"/>
                    </a:lnTo>
                    <a:lnTo>
                      <a:pt x="184" y="624"/>
                    </a:lnTo>
                    <a:lnTo>
                      <a:pt x="174" y="624"/>
                    </a:lnTo>
                    <a:lnTo>
                      <a:pt x="163" y="624"/>
                    </a:lnTo>
                    <a:lnTo>
                      <a:pt x="151" y="622"/>
                    </a:lnTo>
                    <a:lnTo>
                      <a:pt x="140" y="619"/>
                    </a:lnTo>
                    <a:lnTo>
                      <a:pt x="128" y="617"/>
                    </a:lnTo>
                    <a:lnTo>
                      <a:pt x="119" y="614"/>
                    </a:lnTo>
                    <a:lnTo>
                      <a:pt x="114" y="613"/>
                    </a:lnTo>
                    <a:lnTo>
                      <a:pt x="111" y="612"/>
                    </a:lnTo>
                    <a:lnTo>
                      <a:pt x="115" y="610"/>
                    </a:lnTo>
                    <a:lnTo>
                      <a:pt x="122" y="610"/>
                    </a:lnTo>
                    <a:lnTo>
                      <a:pt x="129" y="617"/>
                    </a:lnTo>
                    <a:lnTo>
                      <a:pt x="132" y="635"/>
                    </a:lnTo>
                    <a:lnTo>
                      <a:pt x="133" y="657"/>
                    </a:lnTo>
                    <a:lnTo>
                      <a:pt x="134" y="672"/>
                    </a:lnTo>
                    <a:lnTo>
                      <a:pt x="132" y="682"/>
                    </a:lnTo>
                    <a:lnTo>
                      <a:pt x="118" y="686"/>
                    </a:lnTo>
                    <a:lnTo>
                      <a:pt x="109" y="688"/>
                    </a:lnTo>
                    <a:lnTo>
                      <a:pt x="101" y="689"/>
                    </a:lnTo>
                    <a:lnTo>
                      <a:pt x="95" y="690"/>
                    </a:lnTo>
                    <a:lnTo>
                      <a:pt x="88" y="690"/>
                    </a:lnTo>
                    <a:lnTo>
                      <a:pt x="83" y="690"/>
                    </a:lnTo>
                    <a:lnTo>
                      <a:pt x="75" y="686"/>
                    </a:lnTo>
                    <a:lnTo>
                      <a:pt x="67" y="681"/>
                    </a:lnTo>
                    <a:lnTo>
                      <a:pt x="58" y="671"/>
                    </a:lnTo>
                    <a:lnTo>
                      <a:pt x="49" y="659"/>
                    </a:lnTo>
                    <a:lnTo>
                      <a:pt x="39" y="649"/>
                    </a:lnTo>
                    <a:lnTo>
                      <a:pt x="31" y="639"/>
                    </a:lnTo>
                    <a:lnTo>
                      <a:pt x="24" y="630"/>
                    </a:lnTo>
                    <a:lnTo>
                      <a:pt x="17" y="621"/>
                    </a:lnTo>
                    <a:lnTo>
                      <a:pt x="12" y="612"/>
                    </a:lnTo>
                    <a:lnTo>
                      <a:pt x="9" y="602"/>
                    </a:lnTo>
                    <a:lnTo>
                      <a:pt x="8" y="592"/>
                    </a:lnTo>
                    <a:lnTo>
                      <a:pt x="5" y="565"/>
                    </a:lnTo>
                    <a:lnTo>
                      <a:pt x="0" y="533"/>
                    </a:lnTo>
                    <a:lnTo>
                      <a:pt x="2" y="499"/>
                    </a:lnTo>
                    <a:lnTo>
                      <a:pt x="17" y="470"/>
                    </a:lnTo>
                    <a:lnTo>
                      <a:pt x="29" y="458"/>
                    </a:lnTo>
                    <a:lnTo>
                      <a:pt x="39" y="449"/>
                    </a:lnTo>
                    <a:lnTo>
                      <a:pt x="48" y="441"/>
                    </a:lnTo>
                    <a:lnTo>
                      <a:pt x="56" y="436"/>
                    </a:lnTo>
                    <a:lnTo>
                      <a:pt x="64" y="431"/>
                    </a:lnTo>
                    <a:lnTo>
                      <a:pt x="70" y="427"/>
                    </a:lnTo>
                    <a:lnTo>
                      <a:pt x="75" y="424"/>
                    </a:lnTo>
                    <a:lnTo>
                      <a:pt x="79" y="423"/>
                    </a:lnTo>
                    <a:lnTo>
                      <a:pt x="84" y="422"/>
                    </a:lnTo>
                    <a:lnTo>
                      <a:pt x="91" y="422"/>
                    </a:lnTo>
                    <a:lnTo>
                      <a:pt x="98" y="421"/>
                    </a:lnTo>
                    <a:lnTo>
                      <a:pt x="107" y="421"/>
                    </a:lnTo>
                    <a:lnTo>
                      <a:pt x="115" y="421"/>
                    </a:lnTo>
                    <a:lnTo>
                      <a:pt x="122" y="421"/>
                    </a:lnTo>
                    <a:lnTo>
                      <a:pt x="127" y="421"/>
                    </a:lnTo>
                    <a:lnTo>
                      <a:pt x="128" y="421"/>
                    </a:lnTo>
                    <a:lnTo>
                      <a:pt x="114" y="370"/>
                    </a:lnTo>
                    <a:lnTo>
                      <a:pt x="104" y="323"/>
                    </a:lnTo>
                    <a:lnTo>
                      <a:pt x="97" y="284"/>
                    </a:lnTo>
                    <a:lnTo>
                      <a:pt x="96" y="263"/>
                    </a:lnTo>
                    <a:lnTo>
                      <a:pt x="92" y="250"/>
                    </a:lnTo>
                    <a:lnTo>
                      <a:pt x="84" y="234"/>
                    </a:lnTo>
                    <a:lnTo>
                      <a:pt x="78" y="218"/>
                    </a:lnTo>
                    <a:lnTo>
                      <a:pt x="75" y="204"/>
                    </a:lnTo>
                    <a:lnTo>
                      <a:pt x="78" y="190"/>
                    </a:lnTo>
                    <a:lnTo>
                      <a:pt x="78" y="173"/>
                    </a:lnTo>
                    <a:lnTo>
                      <a:pt x="75" y="154"/>
                    </a:lnTo>
                    <a:lnTo>
                      <a:pt x="69" y="134"/>
                    </a:lnTo>
                    <a:lnTo>
                      <a:pt x="69" y="129"/>
                    </a:lnTo>
                    <a:lnTo>
                      <a:pt x="74" y="121"/>
                    </a:lnTo>
                    <a:lnTo>
                      <a:pt x="82" y="112"/>
                    </a:lnTo>
                    <a:lnTo>
                      <a:pt x="92" y="102"/>
                    </a:lnTo>
                    <a:lnTo>
                      <a:pt x="106" y="92"/>
                    </a:lnTo>
                    <a:lnTo>
                      <a:pt x="123" y="80"/>
                    </a:lnTo>
                    <a:lnTo>
                      <a:pt x="140" y="68"/>
                    </a:lnTo>
                    <a:lnTo>
                      <a:pt x="160" y="57"/>
                    </a:lnTo>
                    <a:lnTo>
                      <a:pt x="180" y="47"/>
                    </a:lnTo>
                    <a:lnTo>
                      <a:pt x="200" y="36"/>
                    </a:lnTo>
                    <a:lnTo>
                      <a:pt x="222" y="26"/>
                    </a:lnTo>
                    <a:lnTo>
                      <a:pt x="243" y="17"/>
                    </a:lnTo>
                    <a:lnTo>
                      <a:pt x="262" y="10"/>
                    </a:lnTo>
                    <a:lnTo>
                      <a:pt x="280" y="5"/>
                    </a:lnTo>
                    <a:lnTo>
                      <a:pt x="298" y="1"/>
                    </a:lnTo>
                    <a:lnTo>
                      <a:pt x="313" y="0"/>
                    </a:lnTo>
                    <a:lnTo>
                      <a:pt x="340" y="3"/>
                    </a:lnTo>
                    <a:lnTo>
                      <a:pt x="365" y="8"/>
                    </a:lnTo>
                    <a:lnTo>
                      <a:pt x="391" y="17"/>
                    </a:lnTo>
                    <a:lnTo>
                      <a:pt x="416" y="28"/>
                    </a:lnTo>
                    <a:lnTo>
                      <a:pt x="440" y="43"/>
                    </a:lnTo>
                    <a:lnTo>
                      <a:pt x="462" y="59"/>
                    </a:lnTo>
                    <a:lnTo>
                      <a:pt x="484" y="76"/>
                    </a:lnTo>
                    <a:lnTo>
                      <a:pt x="503" y="94"/>
                    </a:lnTo>
                    <a:lnTo>
                      <a:pt x="520" y="112"/>
                    </a:lnTo>
                    <a:lnTo>
                      <a:pt x="534" y="130"/>
                    </a:lnTo>
                    <a:lnTo>
                      <a:pt x="546" y="146"/>
                    </a:lnTo>
                    <a:lnTo>
                      <a:pt x="555" y="160"/>
                    </a:lnTo>
                    <a:lnTo>
                      <a:pt x="561" y="174"/>
                    </a:lnTo>
                    <a:lnTo>
                      <a:pt x="567" y="186"/>
                    </a:lnTo>
                    <a:lnTo>
                      <a:pt x="571" y="197"/>
                    </a:lnTo>
                    <a:lnTo>
                      <a:pt x="572" y="206"/>
                    </a:lnTo>
                    <a:lnTo>
                      <a:pt x="571" y="217"/>
                    </a:lnTo>
                    <a:lnTo>
                      <a:pt x="565" y="228"/>
                    </a:lnTo>
                    <a:lnTo>
                      <a:pt x="556" y="243"/>
                    </a:lnTo>
                    <a:lnTo>
                      <a:pt x="547" y="257"/>
                    </a:lnTo>
                    <a:lnTo>
                      <a:pt x="537" y="271"/>
                    </a:lnTo>
                    <a:lnTo>
                      <a:pt x="531" y="285"/>
                    </a:lnTo>
                    <a:lnTo>
                      <a:pt x="525" y="298"/>
                    </a:lnTo>
                    <a:lnTo>
                      <a:pt x="527" y="308"/>
                    </a:lnTo>
                    <a:lnTo>
                      <a:pt x="536" y="335"/>
                    </a:lnTo>
                    <a:lnTo>
                      <a:pt x="545" y="370"/>
                    </a:lnTo>
                    <a:lnTo>
                      <a:pt x="552" y="403"/>
                    </a:lnTo>
                    <a:lnTo>
                      <a:pt x="556" y="421"/>
                    </a:lnTo>
                    <a:lnTo>
                      <a:pt x="559" y="436"/>
                    </a:lnTo>
                    <a:lnTo>
                      <a:pt x="564" y="458"/>
                    </a:lnTo>
                    <a:lnTo>
                      <a:pt x="569" y="480"/>
                    </a:lnTo>
                    <a:lnTo>
                      <a:pt x="572" y="489"/>
                    </a:lnTo>
                    <a:lnTo>
                      <a:pt x="625" y="519"/>
                    </a:lnTo>
                    <a:lnTo>
                      <a:pt x="667" y="493"/>
                    </a:lnTo>
                    <a:lnTo>
                      <a:pt x="669" y="497"/>
                    </a:lnTo>
                    <a:lnTo>
                      <a:pt x="671" y="508"/>
                    </a:lnTo>
                    <a:lnTo>
                      <a:pt x="674" y="528"/>
                    </a:lnTo>
                    <a:lnTo>
                      <a:pt x="678" y="552"/>
                    </a:lnTo>
                    <a:lnTo>
                      <a:pt x="676" y="569"/>
                    </a:lnTo>
                    <a:lnTo>
                      <a:pt x="672" y="590"/>
                    </a:lnTo>
                    <a:lnTo>
                      <a:pt x="666" y="613"/>
                    </a:lnTo>
                    <a:lnTo>
                      <a:pt x="658" y="637"/>
                    </a:lnTo>
                    <a:lnTo>
                      <a:pt x="650" y="661"/>
                    </a:lnTo>
                    <a:lnTo>
                      <a:pt x="644" y="682"/>
                    </a:lnTo>
                    <a:lnTo>
                      <a:pt x="639" y="699"/>
                    </a:lnTo>
                    <a:lnTo>
                      <a:pt x="638" y="710"/>
                    </a:lnTo>
                    <a:lnTo>
                      <a:pt x="638" y="725"/>
                    </a:lnTo>
                    <a:lnTo>
                      <a:pt x="636" y="740"/>
                    </a:lnTo>
                    <a:lnTo>
                      <a:pt x="634" y="757"/>
                    </a:lnTo>
                    <a:lnTo>
                      <a:pt x="631" y="773"/>
                    </a:lnTo>
                    <a:lnTo>
                      <a:pt x="626" y="780"/>
                    </a:lnTo>
                    <a:lnTo>
                      <a:pt x="612" y="787"/>
                    </a:lnTo>
                    <a:lnTo>
                      <a:pt x="592" y="795"/>
                    </a:lnTo>
                    <a:lnTo>
                      <a:pt x="572" y="800"/>
                    </a:lnTo>
                    <a:lnTo>
                      <a:pt x="549" y="805"/>
                    </a:lnTo>
                    <a:lnTo>
                      <a:pt x="528" y="808"/>
                    </a:lnTo>
                    <a:lnTo>
                      <a:pt x="512" y="808"/>
                    </a:lnTo>
                    <a:lnTo>
                      <a:pt x="503" y="805"/>
                    </a:lnTo>
                    <a:lnTo>
                      <a:pt x="509" y="783"/>
                    </a:lnTo>
                    <a:lnTo>
                      <a:pt x="512" y="761"/>
                    </a:lnTo>
                    <a:lnTo>
                      <a:pt x="515" y="742"/>
                    </a:lnTo>
                    <a:lnTo>
                      <a:pt x="516" y="724"/>
                    </a:lnTo>
                    <a:lnTo>
                      <a:pt x="515" y="715"/>
                    </a:lnTo>
                    <a:lnTo>
                      <a:pt x="512" y="706"/>
                    </a:lnTo>
                    <a:lnTo>
                      <a:pt x="509" y="694"/>
                    </a:lnTo>
                    <a:lnTo>
                      <a:pt x="502" y="684"/>
                    </a:lnTo>
                    <a:lnTo>
                      <a:pt x="496" y="672"/>
                    </a:lnTo>
                    <a:lnTo>
                      <a:pt x="488" y="659"/>
                    </a:lnTo>
                    <a:lnTo>
                      <a:pt x="482" y="645"/>
                    </a:lnTo>
                    <a:lnTo>
                      <a:pt x="474" y="631"/>
                    </a:lnTo>
                    <a:lnTo>
                      <a:pt x="469" y="626"/>
                    </a:lnTo>
                    <a:lnTo>
                      <a:pt x="461" y="619"/>
                    </a:lnTo>
                    <a:lnTo>
                      <a:pt x="453" y="614"/>
                    </a:lnTo>
                    <a:lnTo>
                      <a:pt x="445" y="608"/>
                    </a:lnTo>
                    <a:lnTo>
                      <a:pt x="439" y="602"/>
                    </a:lnTo>
                    <a:lnTo>
                      <a:pt x="432" y="599"/>
                    </a:lnTo>
                    <a:lnTo>
                      <a:pt x="429" y="596"/>
                    </a:lnTo>
                    <a:lnTo>
                      <a:pt x="427" y="595"/>
                    </a:lnTo>
                    <a:lnTo>
                      <a:pt x="417" y="569"/>
                    </a:lnTo>
                    <a:lnTo>
                      <a:pt x="315" y="6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13" name="Freeform 134"/>
              <p:cNvSpPr>
                <a:spLocks/>
              </p:cNvSpPr>
              <p:nvPr/>
            </p:nvSpPr>
            <p:spPr bwMode="auto">
              <a:xfrm flipH="1">
                <a:off x="789" y="2590"/>
                <a:ext cx="212" cy="117"/>
              </a:xfrm>
              <a:custGeom>
                <a:avLst/>
                <a:gdLst>
                  <a:gd name="T0" fmla="*/ 0 w 637"/>
                  <a:gd name="T1" fmla="*/ 0 h 353"/>
                  <a:gd name="T2" fmla="*/ 0 w 637"/>
                  <a:gd name="T3" fmla="*/ 0 h 353"/>
                  <a:gd name="T4" fmla="*/ 0 w 637"/>
                  <a:gd name="T5" fmla="*/ 0 h 353"/>
                  <a:gd name="T6" fmla="*/ 0 w 637"/>
                  <a:gd name="T7" fmla="*/ 0 h 353"/>
                  <a:gd name="T8" fmla="*/ 0 w 637"/>
                  <a:gd name="T9" fmla="*/ 0 h 353"/>
                  <a:gd name="T10" fmla="*/ 0 w 637"/>
                  <a:gd name="T11" fmla="*/ 0 h 353"/>
                  <a:gd name="T12" fmla="*/ 0 w 637"/>
                  <a:gd name="T13" fmla="*/ 0 h 353"/>
                  <a:gd name="T14" fmla="*/ 0 w 637"/>
                  <a:gd name="T15" fmla="*/ 0 h 353"/>
                  <a:gd name="T16" fmla="*/ 0 w 637"/>
                  <a:gd name="T17" fmla="*/ 0 h 353"/>
                  <a:gd name="T18" fmla="*/ 0 w 637"/>
                  <a:gd name="T19" fmla="*/ 0 h 353"/>
                  <a:gd name="T20" fmla="*/ 0 w 637"/>
                  <a:gd name="T21" fmla="*/ 0 h 353"/>
                  <a:gd name="T22" fmla="*/ 0 w 637"/>
                  <a:gd name="T23" fmla="*/ 0 h 353"/>
                  <a:gd name="T24" fmla="*/ 0 w 637"/>
                  <a:gd name="T25" fmla="*/ 0 h 353"/>
                  <a:gd name="T26" fmla="*/ 0 w 637"/>
                  <a:gd name="T27" fmla="*/ 0 h 353"/>
                  <a:gd name="T28" fmla="*/ 0 w 637"/>
                  <a:gd name="T29" fmla="*/ 0 h 353"/>
                  <a:gd name="T30" fmla="*/ 0 w 637"/>
                  <a:gd name="T31" fmla="*/ 0 h 353"/>
                  <a:gd name="T32" fmla="*/ 0 w 637"/>
                  <a:gd name="T33" fmla="*/ 0 h 353"/>
                  <a:gd name="T34" fmla="*/ 0 w 637"/>
                  <a:gd name="T35" fmla="*/ 0 h 353"/>
                  <a:gd name="T36" fmla="*/ 0 w 637"/>
                  <a:gd name="T37" fmla="*/ 0 h 353"/>
                  <a:gd name="T38" fmla="*/ 0 w 637"/>
                  <a:gd name="T39" fmla="*/ 0 h 353"/>
                  <a:gd name="T40" fmla="*/ 0 w 637"/>
                  <a:gd name="T41" fmla="*/ 0 h 353"/>
                  <a:gd name="T42" fmla="*/ 0 w 637"/>
                  <a:gd name="T43" fmla="*/ 0 h 353"/>
                  <a:gd name="T44" fmla="*/ 0 w 637"/>
                  <a:gd name="T45" fmla="*/ 0 h 353"/>
                  <a:gd name="T46" fmla="*/ 0 w 637"/>
                  <a:gd name="T47" fmla="*/ 0 h 353"/>
                  <a:gd name="T48" fmla="*/ 0 w 637"/>
                  <a:gd name="T49" fmla="*/ 0 h 353"/>
                  <a:gd name="T50" fmla="*/ 0 w 637"/>
                  <a:gd name="T51" fmla="*/ 0 h 353"/>
                  <a:gd name="T52" fmla="*/ 0 w 637"/>
                  <a:gd name="T53" fmla="*/ 0 h 353"/>
                  <a:gd name="T54" fmla="*/ 0 w 637"/>
                  <a:gd name="T55" fmla="*/ 0 h 353"/>
                  <a:gd name="T56" fmla="*/ 0 w 637"/>
                  <a:gd name="T57" fmla="*/ 0 h 353"/>
                  <a:gd name="T58" fmla="*/ 0 w 637"/>
                  <a:gd name="T59" fmla="*/ 0 h 353"/>
                  <a:gd name="T60" fmla="*/ 0 w 637"/>
                  <a:gd name="T61" fmla="*/ 0 h 353"/>
                  <a:gd name="T62" fmla="*/ 0 w 637"/>
                  <a:gd name="T63" fmla="*/ 0 h 353"/>
                  <a:gd name="T64" fmla="*/ 0 w 637"/>
                  <a:gd name="T65" fmla="*/ 0 h 353"/>
                  <a:gd name="T66" fmla="*/ 0 w 637"/>
                  <a:gd name="T67" fmla="*/ 0 h 353"/>
                  <a:gd name="T68" fmla="*/ 0 w 637"/>
                  <a:gd name="T69" fmla="*/ 0 h 353"/>
                  <a:gd name="T70" fmla="*/ 0 w 637"/>
                  <a:gd name="T71" fmla="*/ 0 h 353"/>
                  <a:gd name="T72" fmla="*/ 0 w 637"/>
                  <a:gd name="T73" fmla="*/ 0 h 353"/>
                  <a:gd name="T74" fmla="*/ 0 w 637"/>
                  <a:gd name="T75" fmla="*/ 0 h 353"/>
                  <a:gd name="T76" fmla="*/ 0 w 637"/>
                  <a:gd name="T77" fmla="*/ 0 h 353"/>
                  <a:gd name="T78" fmla="*/ 0 w 637"/>
                  <a:gd name="T79" fmla="*/ 0 h 353"/>
                  <a:gd name="T80" fmla="*/ 0 w 637"/>
                  <a:gd name="T81" fmla="*/ 0 h 353"/>
                  <a:gd name="T82" fmla="*/ 0 w 637"/>
                  <a:gd name="T83" fmla="*/ 0 h 353"/>
                  <a:gd name="T84" fmla="*/ 0 w 637"/>
                  <a:gd name="T85" fmla="*/ 0 h 353"/>
                  <a:gd name="T86" fmla="*/ 0 w 637"/>
                  <a:gd name="T87" fmla="*/ 0 h 353"/>
                  <a:gd name="T88" fmla="*/ 0 w 637"/>
                  <a:gd name="T89" fmla="*/ 0 h 353"/>
                  <a:gd name="T90" fmla="*/ 0 w 637"/>
                  <a:gd name="T91" fmla="*/ 0 h 353"/>
                  <a:gd name="T92" fmla="*/ 0 w 637"/>
                  <a:gd name="T93" fmla="*/ 0 h 353"/>
                  <a:gd name="T94" fmla="*/ 0 w 637"/>
                  <a:gd name="T95" fmla="*/ 0 h 35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637"/>
                  <a:gd name="T145" fmla="*/ 0 h 353"/>
                  <a:gd name="T146" fmla="*/ 637 w 637"/>
                  <a:gd name="T147" fmla="*/ 353 h 35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637" h="353">
                    <a:moveTo>
                      <a:pt x="158" y="183"/>
                    </a:moveTo>
                    <a:lnTo>
                      <a:pt x="155" y="192"/>
                    </a:lnTo>
                    <a:lnTo>
                      <a:pt x="152" y="202"/>
                    </a:lnTo>
                    <a:lnTo>
                      <a:pt x="150" y="214"/>
                    </a:lnTo>
                    <a:lnTo>
                      <a:pt x="146" y="224"/>
                    </a:lnTo>
                    <a:lnTo>
                      <a:pt x="141" y="234"/>
                    </a:lnTo>
                    <a:lnTo>
                      <a:pt x="132" y="242"/>
                    </a:lnTo>
                    <a:lnTo>
                      <a:pt x="120" y="249"/>
                    </a:lnTo>
                    <a:lnTo>
                      <a:pt x="105" y="251"/>
                    </a:lnTo>
                    <a:lnTo>
                      <a:pt x="87" y="253"/>
                    </a:lnTo>
                    <a:lnTo>
                      <a:pt x="69" y="253"/>
                    </a:lnTo>
                    <a:lnTo>
                      <a:pt x="52" y="250"/>
                    </a:lnTo>
                    <a:lnTo>
                      <a:pt x="36" y="247"/>
                    </a:lnTo>
                    <a:lnTo>
                      <a:pt x="22" y="244"/>
                    </a:lnTo>
                    <a:lnTo>
                      <a:pt x="12" y="237"/>
                    </a:lnTo>
                    <a:lnTo>
                      <a:pt x="4" y="229"/>
                    </a:lnTo>
                    <a:lnTo>
                      <a:pt x="2" y="219"/>
                    </a:lnTo>
                    <a:lnTo>
                      <a:pt x="0" y="192"/>
                    </a:lnTo>
                    <a:lnTo>
                      <a:pt x="3" y="158"/>
                    </a:lnTo>
                    <a:lnTo>
                      <a:pt x="13" y="129"/>
                    </a:lnTo>
                    <a:lnTo>
                      <a:pt x="34" y="109"/>
                    </a:lnTo>
                    <a:lnTo>
                      <a:pt x="51" y="102"/>
                    </a:lnTo>
                    <a:lnTo>
                      <a:pt x="71" y="91"/>
                    </a:lnTo>
                    <a:lnTo>
                      <a:pt x="97" y="78"/>
                    </a:lnTo>
                    <a:lnTo>
                      <a:pt x="124" y="64"/>
                    </a:lnTo>
                    <a:lnTo>
                      <a:pt x="151" y="50"/>
                    </a:lnTo>
                    <a:lnTo>
                      <a:pt x="177" y="38"/>
                    </a:lnTo>
                    <a:lnTo>
                      <a:pt x="200" y="31"/>
                    </a:lnTo>
                    <a:lnTo>
                      <a:pt x="220" y="28"/>
                    </a:lnTo>
                    <a:lnTo>
                      <a:pt x="238" y="28"/>
                    </a:lnTo>
                    <a:lnTo>
                      <a:pt x="258" y="27"/>
                    </a:lnTo>
                    <a:lnTo>
                      <a:pt x="281" y="26"/>
                    </a:lnTo>
                    <a:lnTo>
                      <a:pt x="303" y="23"/>
                    </a:lnTo>
                    <a:lnTo>
                      <a:pt x="325" y="22"/>
                    </a:lnTo>
                    <a:lnTo>
                      <a:pt x="343" y="22"/>
                    </a:lnTo>
                    <a:lnTo>
                      <a:pt x="359" y="20"/>
                    </a:lnTo>
                    <a:lnTo>
                      <a:pt x="368" y="22"/>
                    </a:lnTo>
                    <a:lnTo>
                      <a:pt x="374" y="22"/>
                    </a:lnTo>
                    <a:lnTo>
                      <a:pt x="382" y="18"/>
                    </a:lnTo>
                    <a:lnTo>
                      <a:pt x="390" y="14"/>
                    </a:lnTo>
                    <a:lnTo>
                      <a:pt x="399" y="9"/>
                    </a:lnTo>
                    <a:lnTo>
                      <a:pt x="410" y="5"/>
                    </a:lnTo>
                    <a:lnTo>
                      <a:pt x="425" y="1"/>
                    </a:lnTo>
                    <a:lnTo>
                      <a:pt x="441" y="0"/>
                    </a:lnTo>
                    <a:lnTo>
                      <a:pt x="461" y="1"/>
                    </a:lnTo>
                    <a:lnTo>
                      <a:pt x="468" y="2"/>
                    </a:lnTo>
                    <a:lnTo>
                      <a:pt x="479" y="4"/>
                    </a:lnTo>
                    <a:lnTo>
                      <a:pt x="490" y="6"/>
                    </a:lnTo>
                    <a:lnTo>
                      <a:pt x="503" y="9"/>
                    </a:lnTo>
                    <a:lnTo>
                      <a:pt x="516" y="13"/>
                    </a:lnTo>
                    <a:lnTo>
                      <a:pt x="529" y="17"/>
                    </a:lnTo>
                    <a:lnTo>
                      <a:pt x="539" y="23"/>
                    </a:lnTo>
                    <a:lnTo>
                      <a:pt x="548" y="31"/>
                    </a:lnTo>
                    <a:lnTo>
                      <a:pt x="557" y="41"/>
                    </a:lnTo>
                    <a:lnTo>
                      <a:pt x="569" y="53"/>
                    </a:lnTo>
                    <a:lnTo>
                      <a:pt x="581" y="66"/>
                    </a:lnTo>
                    <a:lnTo>
                      <a:pt x="592" y="80"/>
                    </a:lnTo>
                    <a:lnTo>
                      <a:pt x="604" y="94"/>
                    </a:lnTo>
                    <a:lnTo>
                      <a:pt x="614" y="107"/>
                    </a:lnTo>
                    <a:lnTo>
                      <a:pt x="621" y="117"/>
                    </a:lnTo>
                    <a:lnTo>
                      <a:pt x="625" y="126"/>
                    </a:lnTo>
                    <a:lnTo>
                      <a:pt x="628" y="140"/>
                    </a:lnTo>
                    <a:lnTo>
                      <a:pt x="634" y="155"/>
                    </a:lnTo>
                    <a:lnTo>
                      <a:pt x="637" y="178"/>
                    </a:lnTo>
                    <a:lnTo>
                      <a:pt x="637" y="211"/>
                    </a:lnTo>
                    <a:lnTo>
                      <a:pt x="636" y="250"/>
                    </a:lnTo>
                    <a:lnTo>
                      <a:pt x="635" y="280"/>
                    </a:lnTo>
                    <a:lnTo>
                      <a:pt x="635" y="304"/>
                    </a:lnTo>
                    <a:lnTo>
                      <a:pt x="635" y="323"/>
                    </a:lnTo>
                    <a:lnTo>
                      <a:pt x="634" y="330"/>
                    </a:lnTo>
                    <a:lnTo>
                      <a:pt x="630" y="334"/>
                    </a:lnTo>
                    <a:lnTo>
                      <a:pt x="623" y="335"/>
                    </a:lnTo>
                    <a:lnTo>
                      <a:pt x="617" y="336"/>
                    </a:lnTo>
                    <a:lnTo>
                      <a:pt x="610" y="336"/>
                    </a:lnTo>
                    <a:lnTo>
                      <a:pt x="603" y="339"/>
                    </a:lnTo>
                    <a:lnTo>
                      <a:pt x="596" y="344"/>
                    </a:lnTo>
                    <a:lnTo>
                      <a:pt x="592" y="353"/>
                    </a:lnTo>
                    <a:lnTo>
                      <a:pt x="591" y="340"/>
                    </a:lnTo>
                    <a:lnTo>
                      <a:pt x="588" y="329"/>
                    </a:lnTo>
                    <a:lnTo>
                      <a:pt x="585" y="318"/>
                    </a:lnTo>
                    <a:lnTo>
                      <a:pt x="579" y="309"/>
                    </a:lnTo>
                    <a:lnTo>
                      <a:pt x="573" y="303"/>
                    </a:lnTo>
                    <a:lnTo>
                      <a:pt x="564" y="299"/>
                    </a:lnTo>
                    <a:lnTo>
                      <a:pt x="555" y="296"/>
                    </a:lnTo>
                    <a:lnTo>
                      <a:pt x="542" y="298"/>
                    </a:lnTo>
                    <a:lnTo>
                      <a:pt x="530" y="300"/>
                    </a:lnTo>
                    <a:lnTo>
                      <a:pt x="521" y="304"/>
                    </a:lnTo>
                    <a:lnTo>
                      <a:pt x="514" y="308"/>
                    </a:lnTo>
                    <a:lnTo>
                      <a:pt x="510" y="312"/>
                    </a:lnTo>
                    <a:lnTo>
                      <a:pt x="506" y="316"/>
                    </a:lnTo>
                    <a:lnTo>
                      <a:pt x="505" y="318"/>
                    </a:lnTo>
                    <a:lnTo>
                      <a:pt x="503" y="320"/>
                    </a:lnTo>
                    <a:lnTo>
                      <a:pt x="503" y="321"/>
                    </a:lnTo>
                    <a:lnTo>
                      <a:pt x="502" y="290"/>
                    </a:lnTo>
                    <a:lnTo>
                      <a:pt x="497" y="267"/>
                    </a:lnTo>
                    <a:lnTo>
                      <a:pt x="490" y="247"/>
                    </a:lnTo>
                    <a:lnTo>
                      <a:pt x="483" y="232"/>
                    </a:lnTo>
                    <a:lnTo>
                      <a:pt x="475" y="223"/>
                    </a:lnTo>
                    <a:lnTo>
                      <a:pt x="466" y="222"/>
                    </a:lnTo>
                    <a:lnTo>
                      <a:pt x="459" y="225"/>
                    </a:lnTo>
                    <a:lnTo>
                      <a:pt x="457" y="228"/>
                    </a:lnTo>
                    <a:lnTo>
                      <a:pt x="459" y="224"/>
                    </a:lnTo>
                    <a:lnTo>
                      <a:pt x="465" y="216"/>
                    </a:lnTo>
                    <a:lnTo>
                      <a:pt x="474" y="206"/>
                    </a:lnTo>
                    <a:lnTo>
                      <a:pt x="483" y="196"/>
                    </a:lnTo>
                    <a:lnTo>
                      <a:pt x="485" y="189"/>
                    </a:lnTo>
                    <a:lnTo>
                      <a:pt x="483" y="182"/>
                    </a:lnTo>
                    <a:lnTo>
                      <a:pt x="476" y="174"/>
                    </a:lnTo>
                    <a:lnTo>
                      <a:pt x="466" y="166"/>
                    </a:lnTo>
                    <a:lnTo>
                      <a:pt x="457" y="158"/>
                    </a:lnTo>
                    <a:lnTo>
                      <a:pt x="447" y="153"/>
                    </a:lnTo>
                    <a:lnTo>
                      <a:pt x="440" y="149"/>
                    </a:lnTo>
                    <a:lnTo>
                      <a:pt x="438" y="148"/>
                    </a:lnTo>
                    <a:lnTo>
                      <a:pt x="436" y="148"/>
                    </a:lnTo>
                    <a:lnTo>
                      <a:pt x="432" y="148"/>
                    </a:lnTo>
                    <a:lnTo>
                      <a:pt x="428" y="147"/>
                    </a:lnTo>
                    <a:lnTo>
                      <a:pt x="422" y="147"/>
                    </a:lnTo>
                    <a:lnTo>
                      <a:pt x="414" y="147"/>
                    </a:lnTo>
                    <a:lnTo>
                      <a:pt x="407" y="145"/>
                    </a:lnTo>
                    <a:lnTo>
                      <a:pt x="399" y="145"/>
                    </a:lnTo>
                    <a:lnTo>
                      <a:pt x="391" y="145"/>
                    </a:lnTo>
                    <a:lnTo>
                      <a:pt x="385" y="145"/>
                    </a:lnTo>
                    <a:lnTo>
                      <a:pt x="379" y="147"/>
                    </a:lnTo>
                    <a:lnTo>
                      <a:pt x="374" y="149"/>
                    </a:lnTo>
                    <a:lnTo>
                      <a:pt x="370" y="152"/>
                    </a:lnTo>
                    <a:lnTo>
                      <a:pt x="365" y="156"/>
                    </a:lnTo>
                    <a:lnTo>
                      <a:pt x="360" y="160"/>
                    </a:lnTo>
                    <a:lnTo>
                      <a:pt x="352" y="164"/>
                    </a:lnTo>
                    <a:lnTo>
                      <a:pt x="342" y="169"/>
                    </a:lnTo>
                    <a:lnTo>
                      <a:pt x="330" y="174"/>
                    </a:lnTo>
                    <a:lnTo>
                      <a:pt x="316" y="178"/>
                    </a:lnTo>
                    <a:lnTo>
                      <a:pt x="302" y="183"/>
                    </a:lnTo>
                    <a:lnTo>
                      <a:pt x="288" y="185"/>
                    </a:lnTo>
                    <a:lnTo>
                      <a:pt x="274" y="188"/>
                    </a:lnTo>
                    <a:lnTo>
                      <a:pt x="261" y="191"/>
                    </a:lnTo>
                    <a:lnTo>
                      <a:pt x="250" y="192"/>
                    </a:lnTo>
                    <a:lnTo>
                      <a:pt x="243" y="192"/>
                    </a:lnTo>
                    <a:lnTo>
                      <a:pt x="234" y="192"/>
                    </a:lnTo>
                    <a:lnTo>
                      <a:pt x="222" y="191"/>
                    </a:lnTo>
                    <a:lnTo>
                      <a:pt x="208" y="189"/>
                    </a:lnTo>
                    <a:lnTo>
                      <a:pt x="194" y="187"/>
                    </a:lnTo>
                    <a:lnTo>
                      <a:pt x="180" y="185"/>
                    </a:lnTo>
                    <a:lnTo>
                      <a:pt x="168" y="184"/>
                    </a:lnTo>
                    <a:lnTo>
                      <a:pt x="160" y="183"/>
                    </a:lnTo>
                    <a:lnTo>
                      <a:pt x="158" y="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14" name="Freeform 135"/>
              <p:cNvSpPr>
                <a:spLocks/>
              </p:cNvSpPr>
              <p:nvPr/>
            </p:nvSpPr>
            <p:spPr bwMode="auto">
              <a:xfrm flipH="1">
                <a:off x="807" y="2801"/>
                <a:ext cx="83" cy="95"/>
              </a:xfrm>
              <a:custGeom>
                <a:avLst/>
                <a:gdLst>
                  <a:gd name="T0" fmla="*/ 0 w 248"/>
                  <a:gd name="T1" fmla="*/ 0 h 284"/>
                  <a:gd name="T2" fmla="*/ 0 w 248"/>
                  <a:gd name="T3" fmla="*/ 0 h 284"/>
                  <a:gd name="T4" fmla="*/ 0 w 248"/>
                  <a:gd name="T5" fmla="*/ 0 h 284"/>
                  <a:gd name="T6" fmla="*/ 0 w 248"/>
                  <a:gd name="T7" fmla="*/ 0 h 284"/>
                  <a:gd name="T8" fmla="*/ 0 w 248"/>
                  <a:gd name="T9" fmla="*/ 0 h 284"/>
                  <a:gd name="T10" fmla="*/ 0 w 248"/>
                  <a:gd name="T11" fmla="*/ 0 h 284"/>
                  <a:gd name="T12" fmla="*/ 0 w 248"/>
                  <a:gd name="T13" fmla="*/ 0 h 284"/>
                  <a:gd name="T14" fmla="*/ 0 w 248"/>
                  <a:gd name="T15" fmla="*/ 0 h 284"/>
                  <a:gd name="T16" fmla="*/ 0 w 248"/>
                  <a:gd name="T17" fmla="*/ 0 h 284"/>
                  <a:gd name="T18" fmla="*/ 0 w 248"/>
                  <a:gd name="T19" fmla="*/ 0 h 284"/>
                  <a:gd name="T20" fmla="*/ 0 w 248"/>
                  <a:gd name="T21" fmla="*/ 0 h 284"/>
                  <a:gd name="T22" fmla="*/ 0 w 248"/>
                  <a:gd name="T23" fmla="*/ 0 h 284"/>
                  <a:gd name="T24" fmla="*/ 0 w 248"/>
                  <a:gd name="T25" fmla="*/ 0 h 284"/>
                  <a:gd name="T26" fmla="*/ 0 w 248"/>
                  <a:gd name="T27" fmla="*/ 0 h 284"/>
                  <a:gd name="T28" fmla="*/ 0 w 248"/>
                  <a:gd name="T29" fmla="*/ 0 h 284"/>
                  <a:gd name="T30" fmla="*/ 0 w 248"/>
                  <a:gd name="T31" fmla="*/ 0 h 284"/>
                  <a:gd name="T32" fmla="*/ 0 w 248"/>
                  <a:gd name="T33" fmla="*/ 0 h 284"/>
                  <a:gd name="T34" fmla="*/ 0 w 248"/>
                  <a:gd name="T35" fmla="*/ 0 h 284"/>
                  <a:gd name="T36" fmla="*/ 0 w 248"/>
                  <a:gd name="T37" fmla="*/ 0 h 284"/>
                  <a:gd name="T38" fmla="*/ 0 w 248"/>
                  <a:gd name="T39" fmla="*/ 0 h 284"/>
                  <a:gd name="T40" fmla="*/ 0 w 248"/>
                  <a:gd name="T41" fmla="*/ 0 h 284"/>
                  <a:gd name="T42" fmla="*/ 0 w 248"/>
                  <a:gd name="T43" fmla="*/ 0 h 284"/>
                  <a:gd name="T44" fmla="*/ 0 w 248"/>
                  <a:gd name="T45" fmla="*/ 0 h 284"/>
                  <a:gd name="T46" fmla="*/ 0 w 248"/>
                  <a:gd name="T47" fmla="*/ 0 h 284"/>
                  <a:gd name="T48" fmla="*/ 0 w 248"/>
                  <a:gd name="T49" fmla="*/ 0 h 284"/>
                  <a:gd name="T50" fmla="*/ 0 w 248"/>
                  <a:gd name="T51" fmla="*/ 0 h 284"/>
                  <a:gd name="T52" fmla="*/ 0 w 248"/>
                  <a:gd name="T53" fmla="*/ 0 h 284"/>
                  <a:gd name="T54" fmla="*/ 0 w 248"/>
                  <a:gd name="T55" fmla="*/ 0 h 284"/>
                  <a:gd name="T56" fmla="*/ 0 w 248"/>
                  <a:gd name="T57" fmla="*/ 0 h 284"/>
                  <a:gd name="T58" fmla="*/ 0 w 248"/>
                  <a:gd name="T59" fmla="*/ 0 h 284"/>
                  <a:gd name="T60" fmla="*/ 0 w 248"/>
                  <a:gd name="T61" fmla="*/ 0 h 284"/>
                  <a:gd name="T62" fmla="*/ 0 w 248"/>
                  <a:gd name="T63" fmla="*/ 0 h 284"/>
                  <a:gd name="T64" fmla="*/ 0 w 248"/>
                  <a:gd name="T65" fmla="*/ 0 h 2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8"/>
                  <a:gd name="T100" fmla="*/ 0 h 284"/>
                  <a:gd name="T101" fmla="*/ 248 w 248"/>
                  <a:gd name="T102" fmla="*/ 284 h 2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8" h="284">
                    <a:moveTo>
                      <a:pt x="229" y="169"/>
                    </a:moveTo>
                    <a:lnTo>
                      <a:pt x="220" y="186"/>
                    </a:lnTo>
                    <a:lnTo>
                      <a:pt x="207" y="203"/>
                    </a:lnTo>
                    <a:lnTo>
                      <a:pt x="193" y="220"/>
                    </a:lnTo>
                    <a:lnTo>
                      <a:pt x="177" y="235"/>
                    </a:lnTo>
                    <a:lnTo>
                      <a:pt x="160" y="249"/>
                    </a:lnTo>
                    <a:lnTo>
                      <a:pt x="144" y="261"/>
                    </a:lnTo>
                    <a:lnTo>
                      <a:pt x="127" y="270"/>
                    </a:lnTo>
                    <a:lnTo>
                      <a:pt x="113" y="275"/>
                    </a:lnTo>
                    <a:lnTo>
                      <a:pt x="101" y="279"/>
                    </a:lnTo>
                    <a:lnTo>
                      <a:pt x="91" y="282"/>
                    </a:lnTo>
                    <a:lnTo>
                      <a:pt x="84" y="284"/>
                    </a:lnTo>
                    <a:lnTo>
                      <a:pt x="76" y="284"/>
                    </a:lnTo>
                    <a:lnTo>
                      <a:pt x="70" y="283"/>
                    </a:lnTo>
                    <a:lnTo>
                      <a:pt x="64" y="279"/>
                    </a:lnTo>
                    <a:lnTo>
                      <a:pt x="55" y="274"/>
                    </a:lnTo>
                    <a:lnTo>
                      <a:pt x="44" y="265"/>
                    </a:lnTo>
                    <a:lnTo>
                      <a:pt x="33" y="256"/>
                    </a:lnTo>
                    <a:lnTo>
                      <a:pt x="22" y="249"/>
                    </a:lnTo>
                    <a:lnTo>
                      <a:pt x="13" y="243"/>
                    </a:lnTo>
                    <a:lnTo>
                      <a:pt x="7" y="235"/>
                    </a:lnTo>
                    <a:lnTo>
                      <a:pt x="3" y="227"/>
                    </a:lnTo>
                    <a:lnTo>
                      <a:pt x="0" y="217"/>
                    </a:lnTo>
                    <a:lnTo>
                      <a:pt x="0" y="204"/>
                    </a:lnTo>
                    <a:lnTo>
                      <a:pt x="4" y="186"/>
                    </a:lnTo>
                    <a:lnTo>
                      <a:pt x="9" y="165"/>
                    </a:lnTo>
                    <a:lnTo>
                      <a:pt x="17" y="142"/>
                    </a:lnTo>
                    <a:lnTo>
                      <a:pt x="25" y="119"/>
                    </a:lnTo>
                    <a:lnTo>
                      <a:pt x="33" y="96"/>
                    </a:lnTo>
                    <a:lnTo>
                      <a:pt x="42" y="75"/>
                    </a:lnTo>
                    <a:lnTo>
                      <a:pt x="51" y="58"/>
                    </a:lnTo>
                    <a:lnTo>
                      <a:pt x="60" y="45"/>
                    </a:lnTo>
                    <a:lnTo>
                      <a:pt x="67" y="38"/>
                    </a:lnTo>
                    <a:lnTo>
                      <a:pt x="74" y="35"/>
                    </a:lnTo>
                    <a:lnTo>
                      <a:pt x="80" y="33"/>
                    </a:lnTo>
                    <a:lnTo>
                      <a:pt x="87" y="30"/>
                    </a:lnTo>
                    <a:lnTo>
                      <a:pt x="93" y="30"/>
                    </a:lnTo>
                    <a:lnTo>
                      <a:pt x="100" y="30"/>
                    </a:lnTo>
                    <a:lnTo>
                      <a:pt x="106" y="31"/>
                    </a:lnTo>
                    <a:lnTo>
                      <a:pt x="113" y="34"/>
                    </a:lnTo>
                    <a:lnTo>
                      <a:pt x="119" y="38"/>
                    </a:lnTo>
                    <a:lnTo>
                      <a:pt x="131" y="47"/>
                    </a:lnTo>
                    <a:lnTo>
                      <a:pt x="137" y="53"/>
                    </a:lnTo>
                    <a:lnTo>
                      <a:pt x="140" y="57"/>
                    </a:lnTo>
                    <a:lnTo>
                      <a:pt x="140" y="58"/>
                    </a:lnTo>
                    <a:lnTo>
                      <a:pt x="141" y="57"/>
                    </a:lnTo>
                    <a:lnTo>
                      <a:pt x="147" y="53"/>
                    </a:lnTo>
                    <a:lnTo>
                      <a:pt x="158" y="45"/>
                    </a:lnTo>
                    <a:lnTo>
                      <a:pt x="172" y="35"/>
                    </a:lnTo>
                    <a:lnTo>
                      <a:pt x="184" y="24"/>
                    </a:lnTo>
                    <a:lnTo>
                      <a:pt x="186" y="15"/>
                    </a:lnTo>
                    <a:lnTo>
                      <a:pt x="184" y="8"/>
                    </a:lnTo>
                    <a:lnTo>
                      <a:pt x="182" y="6"/>
                    </a:lnTo>
                    <a:lnTo>
                      <a:pt x="182" y="4"/>
                    </a:lnTo>
                    <a:lnTo>
                      <a:pt x="185" y="3"/>
                    </a:lnTo>
                    <a:lnTo>
                      <a:pt x="187" y="0"/>
                    </a:lnTo>
                    <a:lnTo>
                      <a:pt x="193" y="0"/>
                    </a:lnTo>
                    <a:lnTo>
                      <a:pt x="198" y="2"/>
                    </a:lnTo>
                    <a:lnTo>
                      <a:pt x="204" y="8"/>
                    </a:lnTo>
                    <a:lnTo>
                      <a:pt x="212" y="20"/>
                    </a:lnTo>
                    <a:lnTo>
                      <a:pt x="221" y="38"/>
                    </a:lnTo>
                    <a:lnTo>
                      <a:pt x="236" y="78"/>
                    </a:lnTo>
                    <a:lnTo>
                      <a:pt x="244" y="107"/>
                    </a:lnTo>
                    <a:lnTo>
                      <a:pt x="248" y="127"/>
                    </a:lnTo>
                    <a:lnTo>
                      <a:pt x="248" y="133"/>
                    </a:lnTo>
                    <a:lnTo>
                      <a:pt x="229" y="16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15" name="Freeform 136"/>
              <p:cNvSpPr>
                <a:spLocks/>
              </p:cNvSpPr>
              <p:nvPr/>
            </p:nvSpPr>
            <p:spPr bwMode="auto">
              <a:xfrm flipH="1">
                <a:off x="752" y="2696"/>
                <a:ext cx="66" cy="111"/>
              </a:xfrm>
              <a:custGeom>
                <a:avLst/>
                <a:gdLst>
                  <a:gd name="T0" fmla="*/ 0 w 197"/>
                  <a:gd name="T1" fmla="*/ 0 h 333"/>
                  <a:gd name="T2" fmla="*/ 0 w 197"/>
                  <a:gd name="T3" fmla="*/ 0 h 333"/>
                  <a:gd name="T4" fmla="*/ 0 w 197"/>
                  <a:gd name="T5" fmla="*/ 0 h 333"/>
                  <a:gd name="T6" fmla="*/ 0 w 197"/>
                  <a:gd name="T7" fmla="*/ 0 h 333"/>
                  <a:gd name="T8" fmla="*/ 0 w 197"/>
                  <a:gd name="T9" fmla="*/ 0 h 333"/>
                  <a:gd name="T10" fmla="*/ 0 w 197"/>
                  <a:gd name="T11" fmla="*/ 0 h 333"/>
                  <a:gd name="T12" fmla="*/ 0 w 197"/>
                  <a:gd name="T13" fmla="*/ 0 h 333"/>
                  <a:gd name="T14" fmla="*/ 0 w 197"/>
                  <a:gd name="T15" fmla="*/ 0 h 333"/>
                  <a:gd name="T16" fmla="*/ 0 w 197"/>
                  <a:gd name="T17" fmla="*/ 0 h 333"/>
                  <a:gd name="T18" fmla="*/ 0 w 197"/>
                  <a:gd name="T19" fmla="*/ 0 h 333"/>
                  <a:gd name="T20" fmla="*/ 0 w 197"/>
                  <a:gd name="T21" fmla="*/ 0 h 333"/>
                  <a:gd name="T22" fmla="*/ 0 w 197"/>
                  <a:gd name="T23" fmla="*/ 0 h 333"/>
                  <a:gd name="T24" fmla="*/ 0 w 197"/>
                  <a:gd name="T25" fmla="*/ 0 h 333"/>
                  <a:gd name="T26" fmla="*/ 0 w 197"/>
                  <a:gd name="T27" fmla="*/ 0 h 333"/>
                  <a:gd name="T28" fmla="*/ 0 w 197"/>
                  <a:gd name="T29" fmla="*/ 0 h 333"/>
                  <a:gd name="T30" fmla="*/ 0 w 197"/>
                  <a:gd name="T31" fmla="*/ 0 h 333"/>
                  <a:gd name="T32" fmla="*/ 0 w 197"/>
                  <a:gd name="T33" fmla="*/ 0 h 333"/>
                  <a:gd name="T34" fmla="*/ 0 w 197"/>
                  <a:gd name="T35" fmla="*/ 0 h 333"/>
                  <a:gd name="T36" fmla="*/ 0 w 197"/>
                  <a:gd name="T37" fmla="*/ 0 h 333"/>
                  <a:gd name="T38" fmla="*/ 0 w 197"/>
                  <a:gd name="T39" fmla="*/ 0 h 333"/>
                  <a:gd name="T40" fmla="*/ 0 w 197"/>
                  <a:gd name="T41" fmla="*/ 0 h 333"/>
                  <a:gd name="T42" fmla="*/ 0 w 197"/>
                  <a:gd name="T43" fmla="*/ 0 h 333"/>
                  <a:gd name="T44" fmla="*/ 0 w 197"/>
                  <a:gd name="T45" fmla="*/ 0 h 333"/>
                  <a:gd name="T46" fmla="*/ 0 w 197"/>
                  <a:gd name="T47" fmla="*/ 0 h 333"/>
                  <a:gd name="T48" fmla="*/ 0 w 197"/>
                  <a:gd name="T49" fmla="*/ 0 h 333"/>
                  <a:gd name="T50" fmla="*/ 0 w 197"/>
                  <a:gd name="T51" fmla="*/ 0 h 333"/>
                  <a:gd name="T52" fmla="*/ 0 w 197"/>
                  <a:gd name="T53" fmla="*/ 0 h 333"/>
                  <a:gd name="T54" fmla="*/ 0 w 197"/>
                  <a:gd name="T55" fmla="*/ 0 h 333"/>
                  <a:gd name="T56" fmla="*/ 0 w 197"/>
                  <a:gd name="T57" fmla="*/ 0 h 333"/>
                  <a:gd name="T58" fmla="*/ 0 w 197"/>
                  <a:gd name="T59" fmla="*/ 0 h 333"/>
                  <a:gd name="T60" fmla="*/ 0 w 197"/>
                  <a:gd name="T61" fmla="*/ 0 h 333"/>
                  <a:gd name="T62" fmla="*/ 0 w 197"/>
                  <a:gd name="T63" fmla="*/ 0 h 33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97"/>
                  <a:gd name="T97" fmla="*/ 0 h 333"/>
                  <a:gd name="T98" fmla="*/ 197 w 197"/>
                  <a:gd name="T99" fmla="*/ 333 h 33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97" h="333">
                    <a:moveTo>
                      <a:pt x="9" y="296"/>
                    </a:moveTo>
                    <a:lnTo>
                      <a:pt x="27" y="297"/>
                    </a:lnTo>
                    <a:lnTo>
                      <a:pt x="44" y="302"/>
                    </a:lnTo>
                    <a:lnTo>
                      <a:pt x="60" y="309"/>
                    </a:lnTo>
                    <a:lnTo>
                      <a:pt x="76" y="316"/>
                    </a:lnTo>
                    <a:lnTo>
                      <a:pt x="90" y="324"/>
                    </a:lnTo>
                    <a:lnTo>
                      <a:pt x="102" y="329"/>
                    </a:lnTo>
                    <a:lnTo>
                      <a:pt x="111" y="333"/>
                    </a:lnTo>
                    <a:lnTo>
                      <a:pt x="117" y="332"/>
                    </a:lnTo>
                    <a:lnTo>
                      <a:pt x="125" y="327"/>
                    </a:lnTo>
                    <a:lnTo>
                      <a:pt x="133" y="322"/>
                    </a:lnTo>
                    <a:lnTo>
                      <a:pt x="140" y="315"/>
                    </a:lnTo>
                    <a:lnTo>
                      <a:pt x="147" y="307"/>
                    </a:lnTo>
                    <a:lnTo>
                      <a:pt x="153" y="297"/>
                    </a:lnTo>
                    <a:lnTo>
                      <a:pt x="161" y="283"/>
                    </a:lnTo>
                    <a:lnTo>
                      <a:pt x="169" y="263"/>
                    </a:lnTo>
                    <a:lnTo>
                      <a:pt x="176" y="239"/>
                    </a:lnTo>
                    <a:lnTo>
                      <a:pt x="189" y="183"/>
                    </a:lnTo>
                    <a:lnTo>
                      <a:pt x="196" y="132"/>
                    </a:lnTo>
                    <a:lnTo>
                      <a:pt x="197" y="92"/>
                    </a:lnTo>
                    <a:lnTo>
                      <a:pt x="196" y="71"/>
                    </a:lnTo>
                    <a:lnTo>
                      <a:pt x="195" y="65"/>
                    </a:lnTo>
                    <a:lnTo>
                      <a:pt x="191" y="58"/>
                    </a:lnTo>
                    <a:lnTo>
                      <a:pt x="187" y="49"/>
                    </a:lnTo>
                    <a:lnTo>
                      <a:pt x="180" y="42"/>
                    </a:lnTo>
                    <a:lnTo>
                      <a:pt x="174" y="33"/>
                    </a:lnTo>
                    <a:lnTo>
                      <a:pt x="166" y="25"/>
                    </a:lnTo>
                    <a:lnTo>
                      <a:pt x="157" y="20"/>
                    </a:lnTo>
                    <a:lnTo>
                      <a:pt x="147" y="16"/>
                    </a:lnTo>
                    <a:lnTo>
                      <a:pt x="136" y="13"/>
                    </a:lnTo>
                    <a:lnTo>
                      <a:pt x="126" y="9"/>
                    </a:lnTo>
                    <a:lnTo>
                      <a:pt x="116" y="7"/>
                    </a:lnTo>
                    <a:lnTo>
                      <a:pt x="106" y="3"/>
                    </a:lnTo>
                    <a:lnTo>
                      <a:pt x="95" y="2"/>
                    </a:lnTo>
                    <a:lnTo>
                      <a:pt x="86" y="0"/>
                    </a:lnTo>
                    <a:lnTo>
                      <a:pt x="77" y="2"/>
                    </a:lnTo>
                    <a:lnTo>
                      <a:pt x="71" y="5"/>
                    </a:lnTo>
                    <a:lnTo>
                      <a:pt x="64" y="12"/>
                    </a:lnTo>
                    <a:lnTo>
                      <a:pt x="55" y="21"/>
                    </a:lnTo>
                    <a:lnTo>
                      <a:pt x="46" y="31"/>
                    </a:lnTo>
                    <a:lnTo>
                      <a:pt x="37" y="42"/>
                    </a:lnTo>
                    <a:lnTo>
                      <a:pt x="28" y="53"/>
                    </a:lnTo>
                    <a:lnTo>
                      <a:pt x="22" y="65"/>
                    </a:lnTo>
                    <a:lnTo>
                      <a:pt x="17" y="74"/>
                    </a:lnTo>
                    <a:lnTo>
                      <a:pt x="15" y="82"/>
                    </a:lnTo>
                    <a:lnTo>
                      <a:pt x="11" y="97"/>
                    </a:lnTo>
                    <a:lnTo>
                      <a:pt x="5" y="116"/>
                    </a:lnTo>
                    <a:lnTo>
                      <a:pt x="0" y="138"/>
                    </a:lnTo>
                    <a:lnTo>
                      <a:pt x="5" y="160"/>
                    </a:lnTo>
                    <a:lnTo>
                      <a:pt x="10" y="171"/>
                    </a:lnTo>
                    <a:lnTo>
                      <a:pt x="15" y="180"/>
                    </a:lnTo>
                    <a:lnTo>
                      <a:pt x="20" y="187"/>
                    </a:lnTo>
                    <a:lnTo>
                      <a:pt x="24" y="194"/>
                    </a:lnTo>
                    <a:lnTo>
                      <a:pt x="28" y="200"/>
                    </a:lnTo>
                    <a:lnTo>
                      <a:pt x="33" y="204"/>
                    </a:lnTo>
                    <a:lnTo>
                      <a:pt x="38" y="209"/>
                    </a:lnTo>
                    <a:lnTo>
                      <a:pt x="45" y="213"/>
                    </a:lnTo>
                    <a:lnTo>
                      <a:pt x="53" y="220"/>
                    </a:lnTo>
                    <a:lnTo>
                      <a:pt x="53" y="225"/>
                    </a:lnTo>
                    <a:lnTo>
                      <a:pt x="47" y="229"/>
                    </a:lnTo>
                    <a:lnTo>
                      <a:pt x="45" y="230"/>
                    </a:lnTo>
                    <a:lnTo>
                      <a:pt x="45" y="249"/>
                    </a:lnTo>
                    <a:lnTo>
                      <a:pt x="32" y="275"/>
                    </a:lnTo>
                    <a:lnTo>
                      <a:pt x="9" y="29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16" name="Freeform 137"/>
              <p:cNvSpPr>
                <a:spLocks/>
              </p:cNvSpPr>
              <p:nvPr/>
            </p:nvSpPr>
            <p:spPr bwMode="auto">
              <a:xfrm flipH="1">
                <a:off x="779" y="2587"/>
                <a:ext cx="71" cy="88"/>
              </a:xfrm>
              <a:custGeom>
                <a:avLst/>
                <a:gdLst>
                  <a:gd name="T0" fmla="*/ 0 w 212"/>
                  <a:gd name="T1" fmla="*/ 0 h 263"/>
                  <a:gd name="T2" fmla="*/ 0 w 212"/>
                  <a:gd name="T3" fmla="*/ 0 h 263"/>
                  <a:gd name="T4" fmla="*/ 0 w 212"/>
                  <a:gd name="T5" fmla="*/ 0 h 263"/>
                  <a:gd name="T6" fmla="*/ 0 w 212"/>
                  <a:gd name="T7" fmla="*/ 0 h 263"/>
                  <a:gd name="T8" fmla="*/ 0 w 212"/>
                  <a:gd name="T9" fmla="*/ 0 h 263"/>
                  <a:gd name="T10" fmla="*/ 0 w 212"/>
                  <a:gd name="T11" fmla="*/ 0 h 263"/>
                  <a:gd name="T12" fmla="*/ 0 w 212"/>
                  <a:gd name="T13" fmla="*/ 0 h 263"/>
                  <a:gd name="T14" fmla="*/ 0 w 212"/>
                  <a:gd name="T15" fmla="*/ 0 h 263"/>
                  <a:gd name="T16" fmla="*/ 0 w 212"/>
                  <a:gd name="T17" fmla="*/ 0 h 263"/>
                  <a:gd name="T18" fmla="*/ 0 w 212"/>
                  <a:gd name="T19" fmla="*/ 0 h 263"/>
                  <a:gd name="T20" fmla="*/ 0 w 212"/>
                  <a:gd name="T21" fmla="*/ 0 h 263"/>
                  <a:gd name="T22" fmla="*/ 0 w 212"/>
                  <a:gd name="T23" fmla="*/ 0 h 263"/>
                  <a:gd name="T24" fmla="*/ 0 w 212"/>
                  <a:gd name="T25" fmla="*/ 0 h 263"/>
                  <a:gd name="T26" fmla="*/ 0 w 212"/>
                  <a:gd name="T27" fmla="*/ 0 h 263"/>
                  <a:gd name="T28" fmla="*/ 0 w 212"/>
                  <a:gd name="T29" fmla="*/ 0 h 263"/>
                  <a:gd name="T30" fmla="*/ 0 w 212"/>
                  <a:gd name="T31" fmla="*/ 0 h 263"/>
                  <a:gd name="T32" fmla="*/ 0 w 212"/>
                  <a:gd name="T33" fmla="*/ 0 h 263"/>
                  <a:gd name="T34" fmla="*/ 0 w 212"/>
                  <a:gd name="T35" fmla="*/ 0 h 263"/>
                  <a:gd name="T36" fmla="*/ 0 w 212"/>
                  <a:gd name="T37" fmla="*/ 0 h 263"/>
                  <a:gd name="T38" fmla="*/ 0 w 212"/>
                  <a:gd name="T39" fmla="*/ 0 h 263"/>
                  <a:gd name="T40" fmla="*/ 0 w 212"/>
                  <a:gd name="T41" fmla="*/ 0 h 263"/>
                  <a:gd name="T42" fmla="*/ 0 w 212"/>
                  <a:gd name="T43" fmla="*/ 0 h 263"/>
                  <a:gd name="T44" fmla="*/ 0 w 212"/>
                  <a:gd name="T45" fmla="*/ 0 h 263"/>
                  <a:gd name="T46" fmla="*/ 0 w 212"/>
                  <a:gd name="T47" fmla="*/ 0 h 263"/>
                  <a:gd name="T48" fmla="*/ 0 w 212"/>
                  <a:gd name="T49" fmla="*/ 0 h 263"/>
                  <a:gd name="T50" fmla="*/ 0 w 212"/>
                  <a:gd name="T51" fmla="*/ 0 h 263"/>
                  <a:gd name="T52" fmla="*/ 0 w 212"/>
                  <a:gd name="T53" fmla="*/ 0 h 263"/>
                  <a:gd name="T54" fmla="*/ 0 w 212"/>
                  <a:gd name="T55" fmla="*/ 0 h 263"/>
                  <a:gd name="T56" fmla="*/ 0 w 212"/>
                  <a:gd name="T57" fmla="*/ 0 h 263"/>
                  <a:gd name="T58" fmla="*/ 0 w 212"/>
                  <a:gd name="T59" fmla="*/ 0 h 263"/>
                  <a:gd name="T60" fmla="*/ 0 w 212"/>
                  <a:gd name="T61" fmla="*/ 0 h 263"/>
                  <a:gd name="T62" fmla="*/ 0 w 212"/>
                  <a:gd name="T63" fmla="*/ 0 h 263"/>
                  <a:gd name="T64" fmla="*/ 0 w 212"/>
                  <a:gd name="T65" fmla="*/ 0 h 263"/>
                  <a:gd name="T66" fmla="*/ 0 w 212"/>
                  <a:gd name="T67" fmla="*/ 0 h 263"/>
                  <a:gd name="T68" fmla="*/ 0 w 212"/>
                  <a:gd name="T69" fmla="*/ 0 h 263"/>
                  <a:gd name="T70" fmla="*/ 0 w 212"/>
                  <a:gd name="T71" fmla="*/ 0 h 263"/>
                  <a:gd name="T72" fmla="*/ 0 w 212"/>
                  <a:gd name="T73" fmla="*/ 0 h 263"/>
                  <a:gd name="T74" fmla="*/ 0 w 212"/>
                  <a:gd name="T75" fmla="*/ 0 h 263"/>
                  <a:gd name="T76" fmla="*/ 0 w 212"/>
                  <a:gd name="T77" fmla="*/ 0 h 263"/>
                  <a:gd name="T78" fmla="*/ 0 w 212"/>
                  <a:gd name="T79" fmla="*/ 0 h 263"/>
                  <a:gd name="T80" fmla="*/ 0 w 212"/>
                  <a:gd name="T81" fmla="*/ 0 h 26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12"/>
                  <a:gd name="T124" fmla="*/ 0 h 263"/>
                  <a:gd name="T125" fmla="*/ 212 w 212"/>
                  <a:gd name="T126" fmla="*/ 263 h 26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12" h="263">
                    <a:moveTo>
                      <a:pt x="181" y="106"/>
                    </a:moveTo>
                    <a:lnTo>
                      <a:pt x="189" y="122"/>
                    </a:lnTo>
                    <a:lnTo>
                      <a:pt x="196" y="138"/>
                    </a:lnTo>
                    <a:lnTo>
                      <a:pt x="202" y="156"/>
                    </a:lnTo>
                    <a:lnTo>
                      <a:pt x="207" y="174"/>
                    </a:lnTo>
                    <a:lnTo>
                      <a:pt x="211" y="192"/>
                    </a:lnTo>
                    <a:lnTo>
                      <a:pt x="212" y="211"/>
                    </a:lnTo>
                    <a:lnTo>
                      <a:pt x="211" y="230"/>
                    </a:lnTo>
                    <a:lnTo>
                      <a:pt x="205" y="248"/>
                    </a:lnTo>
                    <a:lnTo>
                      <a:pt x="198" y="254"/>
                    </a:lnTo>
                    <a:lnTo>
                      <a:pt x="189" y="260"/>
                    </a:lnTo>
                    <a:lnTo>
                      <a:pt x="180" y="263"/>
                    </a:lnTo>
                    <a:lnTo>
                      <a:pt x="171" y="263"/>
                    </a:lnTo>
                    <a:lnTo>
                      <a:pt x="168" y="254"/>
                    </a:lnTo>
                    <a:lnTo>
                      <a:pt x="169" y="245"/>
                    </a:lnTo>
                    <a:lnTo>
                      <a:pt x="172" y="235"/>
                    </a:lnTo>
                    <a:lnTo>
                      <a:pt x="173" y="226"/>
                    </a:lnTo>
                    <a:lnTo>
                      <a:pt x="167" y="195"/>
                    </a:lnTo>
                    <a:lnTo>
                      <a:pt x="158" y="164"/>
                    </a:lnTo>
                    <a:lnTo>
                      <a:pt x="143" y="134"/>
                    </a:lnTo>
                    <a:lnTo>
                      <a:pt x="127" y="106"/>
                    </a:lnTo>
                    <a:lnTo>
                      <a:pt x="106" y="80"/>
                    </a:lnTo>
                    <a:lnTo>
                      <a:pt x="83" y="57"/>
                    </a:lnTo>
                    <a:lnTo>
                      <a:pt x="57" y="38"/>
                    </a:lnTo>
                    <a:lnTo>
                      <a:pt x="29" y="21"/>
                    </a:lnTo>
                    <a:lnTo>
                      <a:pt x="20" y="17"/>
                    </a:lnTo>
                    <a:lnTo>
                      <a:pt x="9" y="16"/>
                    </a:lnTo>
                    <a:lnTo>
                      <a:pt x="0" y="13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36" y="3"/>
                    </a:lnTo>
                    <a:lnTo>
                      <a:pt x="61" y="9"/>
                    </a:lnTo>
                    <a:lnTo>
                      <a:pt x="84" y="20"/>
                    </a:lnTo>
                    <a:lnTo>
                      <a:pt x="106" y="33"/>
                    </a:lnTo>
                    <a:lnTo>
                      <a:pt x="127" y="48"/>
                    </a:lnTo>
                    <a:lnTo>
                      <a:pt x="146" y="66"/>
                    </a:lnTo>
                    <a:lnTo>
                      <a:pt x="164" y="85"/>
                    </a:lnTo>
                    <a:lnTo>
                      <a:pt x="181" y="10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17" name="Freeform 138"/>
              <p:cNvSpPr>
                <a:spLocks/>
              </p:cNvSpPr>
              <p:nvPr/>
            </p:nvSpPr>
            <p:spPr bwMode="auto">
              <a:xfrm flipH="1">
                <a:off x="895" y="2595"/>
                <a:ext cx="114" cy="84"/>
              </a:xfrm>
              <a:custGeom>
                <a:avLst/>
                <a:gdLst>
                  <a:gd name="T0" fmla="*/ 0 w 342"/>
                  <a:gd name="T1" fmla="*/ 0 h 254"/>
                  <a:gd name="T2" fmla="*/ 0 w 342"/>
                  <a:gd name="T3" fmla="*/ 0 h 254"/>
                  <a:gd name="T4" fmla="*/ 0 w 342"/>
                  <a:gd name="T5" fmla="*/ 0 h 254"/>
                  <a:gd name="T6" fmla="*/ 0 w 342"/>
                  <a:gd name="T7" fmla="*/ 0 h 254"/>
                  <a:gd name="T8" fmla="*/ 0 w 342"/>
                  <a:gd name="T9" fmla="*/ 0 h 254"/>
                  <a:gd name="T10" fmla="*/ 0 w 342"/>
                  <a:gd name="T11" fmla="*/ 0 h 254"/>
                  <a:gd name="T12" fmla="*/ 0 w 342"/>
                  <a:gd name="T13" fmla="*/ 0 h 254"/>
                  <a:gd name="T14" fmla="*/ 0 w 342"/>
                  <a:gd name="T15" fmla="*/ 0 h 254"/>
                  <a:gd name="T16" fmla="*/ 0 w 342"/>
                  <a:gd name="T17" fmla="*/ 0 h 254"/>
                  <a:gd name="T18" fmla="*/ 0 w 342"/>
                  <a:gd name="T19" fmla="*/ 0 h 254"/>
                  <a:gd name="T20" fmla="*/ 0 w 342"/>
                  <a:gd name="T21" fmla="*/ 0 h 254"/>
                  <a:gd name="T22" fmla="*/ 0 w 342"/>
                  <a:gd name="T23" fmla="*/ 0 h 254"/>
                  <a:gd name="T24" fmla="*/ 0 w 342"/>
                  <a:gd name="T25" fmla="*/ 0 h 254"/>
                  <a:gd name="T26" fmla="*/ 0 w 342"/>
                  <a:gd name="T27" fmla="*/ 0 h 254"/>
                  <a:gd name="T28" fmla="*/ 0 w 342"/>
                  <a:gd name="T29" fmla="*/ 0 h 254"/>
                  <a:gd name="T30" fmla="*/ 0 w 342"/>
                  <a:gd name="T31" fmla="*/ 0 h 254"/>
                  <a:gd name="T32" fmla="*/ 0 w 342"/>
                  <a:gd name="T33" fmla="*/ 0 h 254"/>
                  <a:gd name="T34" fmla="*/ 0 w 342"/>
                  <a:gd name="T35" fmla="*/ 0 h 254"/>
                  <a:gd name="T36" fmla="*/ 0 w 342"/>
                  <a:gd name="T37" fmla="*/ 0 h 254"/>
                  <a:gd name="T38" fmla="*/ 0 w 342"/>
                  <a:gd name="T39" fmla="*/ 0 h 254"/>
                  <a:gd name="T40" fmla="*/ 0 w 342"/>
                  <a:gd name="T41" fmla="*/ 0 h 254"/>
                  <a:gd name="T42" fmla="*/ 0 w 342"/>
                  <a:gd name="T43" fmla="*/ 0 h 254"/>
                  <a:gd name="T44" fmla="*/ 0 w 342"/>
                  <a:gd name="T45" fmla="*/ 0 h 254"/>
                  <a:gd name="T46" fmla="*/ 0 w 342"/>
                  <a:gd name="T47" fmla="*/ 0 h 254"/>
                  <a:gd name="T48" fmla="*/ 0 w 342"/>
                  <a:gd name="T49" fmla="*/ 0 h 254"/>
                  <a:gd name="T50" fmla="*/ 0 w 342"/>
                  <a:gd name="T51" fmla="*/ 0 h 254"/>
                  <a:gd name="T52" fmla="*/ 0 w 342"/>
                  <a:gd name="T53" fmla="*/ 0 h 254"/>
                  <a:gd name="T54" fmla="*/ 0 w 342"/>
                  <a:gd name="T55" fmla="*/ 0 h 254"/>
                  <a:gd name="T56" fmla="*/ 0 w 342"/>
                  <a:gd name="T57" fmla="*/ 0 h 254"/>
                  <a:gd name="T58" fmla="*/ 0 w 342"/>
                  <a:gd name="T59" fmla="*/ 0 h 254"/>
                  <a:gd name="T60" fmla="*/ 0 w 342"/>
                  <a:gd name="T61" fmla="*/ 0 h 254"/>
                  <a:gd name="T62" fmla="*/ 0 w 342"/>
                  <a:gd name="T63" fmla="*/ 0 h 254"/>
                  <a:gd name="T64" fmla="*/ 0 w 342"/>
                  <a:gd name="T65" fmla="*/ 0 h 254"/>
                  <a:gd name="T66" fmla="*/ 0 w 342"/>
                  <a:gd name="T67" fmla="*/ 0 h 254"/>
                  <a:gd name="T68" fmla="*/ 0 w 342"/>
                  <a:gd name="T69" fmla="*/ 0 h 254"/>
                  <a:gd name="T70" fmla="*/ 0 w 342"/>
                  <a:gd name="T71" fmla="*/ 0 h 254"/>
                  <a:gd name="T72" fmla="*/ 0 w 342"/>
                  <a:gd name="T73" fmla="*/ 0 h 254"/>
                  <a:gd name="T74" fmla="*/ 0 w 342"/>
                  <a:gd name="T75" fmla="*/ 0 h 25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42"/>
                  <a:gd name="T115" fmla="*/ 0 h 254"/>
                  <a:gd name="T116" fmla="*/ 342 w 342"/>
                  <a:gd name="T117" fmla="*/ 254 h 25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42" h="254">
                    <a:moveTo>
                      <a:pt x="342" y="8"/>
                    </a:moveTo>
                    <a:lnTo>
                      <a:pt x="342" y="13"/>
                    </a:lnTo>
                    <a:lnTo>
                      <a:pt x="338" y="16"/>
                    </a:lnTo>
                    <a:lnTo>
                      <a:pt x="333" y="17"/>
                    </a:lnTo>
                    <a:lnTo>
                      <a:pt x="327" y="20"/>
                    </a:lnTo>
                    <a:lnTo>
                      <a:pt x="304" y="22"/>
                    </a:lnTo>
                    <a:lnTo>
                      <a:pt x="282" y="27"/>
                    </a:lnTo>
                    <a:lnTo>
                      <a:pt x="260" y="34"/>
                    </a:lnTo>
                    <a:lnTo>
                      <a:pt x="240" y="41"/>
                    </a:lnTo>
                    <a:lnTo>
                      <a:pt x="219" y="51"/>
                    </a:lnTo>
                    <a:lnTo>
                      <a:pt x="198" y="60"/>
                    </a:lnTo>
                    <a:lnTo>
                      <a:pt x="178" y="69"/>
                    </a:lnTo>
                    <a:lnTo>
                      <a:pt x="157" y="75"/>
                    </a:lnTo>
                    <a:lnTo>
                      <a:pt x="142" y="85"/>
                    </a:lnTo>
                    <a:lnTo>
                      <a:pt x="124" y="97"/>
                    </a:lnTo>
                    <a:lnTo>
                      <a:pt x="107" y="109"/>
                    </a:lnTo>
                    <a:lnTo>
                      <a:pt x="90" y="120"/>
                    </a:lnTo>
                    <a:lnTo>
                      <a:pt x="75" y="134"/>
                    </a:lnTo>
                    <a:lnTo>
                      <a:pt x="63" y="150"/>
                    </a:lnTo>
                    <a:lnTo>
                      <a:pt x="56" y="168"/>
                    </a:lnTo>
                    <a:lnTo>
                      <a:pt x="56" y="189"/>
                    </a:lnTo>
                    <a:lnTo>
                      <a:pt x="63" y="198"/>
                    </a:lnTo>
                    <a:lnTo>
                      <a:pt x="69" y="207"/>
                    </a:lnTo>
                    <a:lnTo>
                      <a:pt x="77" y="214"/>
                    </a:lnTo>
                    <a:lnTo>
                      <a:pt x="86" y="219"/>
                    </a:lnTo>
                    <a:lnTo>
                      <a:pt x="95" y="225"/>
                    </a:lnTo>
                    <a:lnTo>
                      <a:pt x="105" y="227"/>
                    </a:lnTo>
                    <a:lnTo>
                      <a:pt x="116" y="230"/>
                    </a:lnTo>
                    <a:lnTo>
                      <a:pt x="127" y="230"/>
                    </a:lnTo>
                    <a:lnTo>
                      <a:pt x="130" y="230"/>
                    </a:lnTo>
                    <a:lnTo>
                      <a:pt x="134" y="229"/>
                    </a:lnTo>
                    <a:lnTo>
                      <a:pt x="136" y="229"/>
                    </a:lnTo>
                    <a:lnTo>
                      <a:pt x="140" y="229"/>
                    </a:lnTo>
                    <a:lnTo>
                      <a:pt x="143" y="230"/>
                    </a:lnTo>
                    <a:lnTo>
                      <a:pt x="143" y="232"/>
                    </a:lnTo>
                    <a:lnTo>
                      <a:pt x="143" y="236"/>
                    </a:lnTo>
                    <a:lnTo>
                      <a:pt x="142" y="239"/>
                    </a:lnTo>
                    <a:lnTo>
                      <a:pt x="133" y="245"/>
                    </a:lnTo>
                    <a:lnTo>
                      <a:pt x="124" y="249"/>
                    </a:lnTo>
                    <a:lnTo>
                      <a:pt x="113" y="253"/>
                    </a:lnTo>
                    <a:lnTo>
                      <a:pt x="103" y="254"/>
                    </a:lnTo>
                    <a:lnTo>
                      <a:pt x="91" y="254"/>
                    </a:lnTo>
                    <a:lnTo>
                      <a:pt x="80" y="254"/>
                    </a:lnTo>
                    <a:lnTo>
                      <a:pt x="69" y="253"/>
                    </a:lnTo>
                    <a:lnTo>
                      <a:pt x="59" y="252"/>
                    </a:lnTo>
                    <a:lnTo>
                      <a:pt x="50" y="247"/>
                    </a:lnTo>
                    <a:lnTo>
                      <a:pt x="40" y="241"/>
                    </a:lnTo>
                    <a:lnTo>
                      <a:pt x="28" y="235"/>
                    </a:lnTo>
                    <a:lnTo>
                      <a:pt x="19" y="227"/>
                    </a:lnTo>
                    <a:lnTo>
                      <a:pt x="10" y="219"/>
                    </a:lnTo>
                    <a:lnTo>
                      <a:pt x="4" y="209"/>
                    </a:lnTo>
                    <a:lnTo>
                      <a:pt x="0" y="199"/>
                    </a:lnTo>
                    <a:lnTo>
                      <a:pt x="0" y="186"/>
                    </a:lnTo>
                    <a:lnTo>
                      <a:pt x="1" y="168"/>
                    </a:lnTo>
                    <a:lnTo>
                      <a:pt x="5" y="150"/>
                    </a:lnTo>
                    <a:lnTo>
                      <a:pt x="10" y="132"/>
                    </a:lnTo>
                    <a:lnTo>
                      <a:pt x="18" y="115"/>
                    </a:lnTo>
                    <a:lnTo>
                      <a:pt x="28" y="101"/>
                    </a:lnTo>
                    <a:lnTo>
                      <a:pt x="41" y="87"/>
                    </a:lnTo>
                    <a:lnTo>
                      <a:pt x="55" y="74"/>
                    </a:lnTo>
                    <a:lnTo>
                      <a:pt x="71" y="63"/>
                    </a:lnTo>
                    <a:lnTo>
                      <a:pt x="94" y="51"/>
                    </a:lnTo>
                    <a:lnTo>
                      <a:pt x="118" y="40"/>
                    </a:lnTo>
                    <a:lnTo>
                      <a:pt x="143" y="30"/>
                    </a:lnTo>
                    <a:lnTo>
                      <a:pt x="169" y="22"/>
                    </a:lnTo>
                    <a:lnTo>
                      <a:pt x="194" y="14"/>
                    </a:lnTo>
                    <a:lnTo>
                      <a:pt x="220" y="8"/>
                    </a:lnTo>
                    <a:lnTo>
                      <a:pt x="247" y="4"/>
                    </a:lnTo>
                    <a:lnTo>
                      <a:pt x="274" y="0"/>
                    </a:lnTo>
                    <a:lnTo>
                      <a:pt x="284" y="0"/>
                    </a:lnTo>
                    <a:lnTo>
                      <a:pt x="293" y="2"/>
                    </a:lnTo>
                    <a:lnTo>
                      <a:pt x="300" y="0"/>
                    </a:lnTo>
                    <a:lnTo>
                      <a:pt x="309" y="0"/>
                    </a:lnTo>
                    <a:lnTo>
                      <a:pt x="318" y="2"/>
                    </a:lnTo>
                    <a:lnTo>
                      <a:pt x="326" y="3"/>
                    </a:lnTo>
                    <a:lnTo>
                      <a:pt x="334" y="4"/>
                    </a:lnTo>
                    <a:lnTo>
                      <a:pt x="34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18" name="Freeform 139"/>
              <p:cNvSpPr>
                <a:spLocks/>
              </p:cNvSpPr>
              <p:nvPr/>
            </p:nvSpPr>
            <p:spPr bwMode="auto">
              <a:xfrm flipH="1">
                <a:off x="854" y="2632"/>
                <a:ext cx="118" cy="32"/>
              </a:xfrm>
              <a:custGeom>
                <a:avLst/>
                <a:gdLst>
                  <a:gd name="T0" fmla="*/ 0 w 353"/>
                  <a:gd name="T1" fmla="*/ 0 h 95"/>
                  <a:gd name="T2" fmla="*/ 0 w 353"/>
                  <a:gd name="T3" fmla="*/ 0 h 95"/>
                  <a:gd name="T4" fmla="*/ 0 w 353"/>
                  <a:gd name="T5" fmla="*/ 0 h 95"/>
                  <a:gd name="T6" fmla="*/ 0 w 353"/>
                  <a:gd name="T7" fmla="*/ 0 h 95"/>
                  <a:gd name="T8" fmla="*/ 0 w 353"/>
                  <a:gd name="T9" fmla="*/ 0 h 95"/>
                  <a:gd name="T10" fmla="*/ 0 w 353"/>
                  <a:gd name="T11" fmla="*/ 0 h 95"/>
                  <a:gd name="T12" fmla="*/ 0 w 353"/>
                  <a:gd name="T13" fmla="*/ 0 h 95"/>
                  <a:gd name="T14" fmla="*/ 0 w 353"/>
                  <a:gd name="T15" fmla="*/ 0 h 95"/>
                  <a:gd name="T16" fmla="*/ 0 w 353"/>
                  <a:gd name="T17" fmla="*/ 0 h 95"/>
                  <a:gd name="T18" fmla="*/ 0 w 353"/>
                  <a:gd name="T19" fmla="*/ 0 h 95"/>
                  <a:gd name="T20" fmla="*/ 0 w 353"/>
                  <a:gd name="T21" fmla="*/ 0 h 95"/>
                  <a:gd name="T22" fmla="*/ 0 w 353"/>
                  <a:gd name="T23" fmla="*/ 0 h 95"/>
                  <a:gd name="T24" fmla="*/ 0 w 353"/>
                  <a:gd name="T25" fmla="*/ 0 h 95"/>
                  <a:gd name="T26" fmla="*/ 0 w 353"/>
                  <a:gd name="T27" fmla="*/ 0 h 95"/>
                  <a:gd name="T28" fmla="*/ 0 w 353"/>
                  <a:gd name="T29" fmla="*/ 0 h 95"/>
                  <a:gd name="T30" fmla="*/ 0 w 353"/>
                  <a:gd name="T31" fmla="*/ 0 h 95"/>
                  <a:gd name="T32" fmla="*/ 0 w 353"/>
                  <a:gd name="T33" fmla="*/ 0 h 95"/>
                  <a:gd name="T34" fmla="*/ 0 w 353"/>
                  <a:gd name="T35" fmla="*/ 0 h 95"/>
                  <a:gd name="T36" fmla="*/ 0 w 353"/>
                  <a:gd name="T37" fmla="*/ 0 h 95"/>
                  <a:gd name="T38" fmla="*/ 0 w 353"/>
                  <a:gd name="T39" fmla="*/ 0 h 95"/>
                  <a:gd name="T40" fmla="*/ 0 w 353"/>
                  <a:gd name="T41" fmla="*/ 0 h 95"/>
                  <a:gd name="T42" fmla="*/ 0 w 353"/>
                  <a:gd name="T43" fmla="*/ 0 h 95"/>
                  <a:gd name="T44" fmla="*/ 0 w 353"/>
                  <a:gd name="T45" fmla="*/ 0 h 95"/>
                  <a:gd name="T46" fmla="*/ 0 w 353"/>
                  <a:gd name="T47" fmla="*/ 0 h 95"/>
                  <a:gd name="T48" fmla="*/ 0 w 353"/>
                  <a:gd name="T49" fmla="*/ 0 h 95"/>
                  <a:gd name="T50" fmla="*/ 0 w 353"/>
                  <a:gd name="T51" fmla="*/ 0 h 95"/>
                  <a:gd name="T52" fmla="*/ 0 w 353"/>
                  <a:gd name="T53" fmla="*/ 0 h 95"/>
                  <a:gd name="T54" fmla="*/ 0 w 353"/>
                  <a:gd name="T55" fmla="*/ 0 h 95"/>
                  <a:gd name="T56" fmla="*/ 0 w 353"/>
                  <a:gd name="T57" fmla="*/ 0 h 95"/>
                  <a:gd name="T58" fmla="*/ 0 w 353"/>
                  <a:gd name="T59" fmla="*/ 0 h 95"/>
                  <a:gd name="T60" fmla="*/ 0 w 353"/>
                  <a:gd name="T61" fmla="*/ 0 h 95"/>
                  <a:gd name="T62" fmla="*/ 0 w 353"/>
                  <a:gd name="T63" fmla="*/ 0 h 95"/>
                  <a:gd name="T64" fmla="*/ 0 w 353"/>
                  <a:gd name="T65" fmla="*/ 0 h 95"/>
                  <a:gd name="T66" fmla="*/ 0 w 353"/>
                  <a:gd name="T67" fmla="*/ 0 h 95"/>
                  <a:gd name="T68" fmla="*/ 0 w 353"/>
                  <a:gd name="T69" fmla="*/ 0 h 95"/>
                  <a:gd name="T70" fmla="*/ 0 w 353"/>
                  <a:gd name="T71" fmla="*/ 0 h 95"/>
                  <a:gd name="T72" fmla="*/ 0 w 353"/>
                  <a:gd name="T73" fmla="*/ 0 h 95"/>
                  <a:gd name="T74" fmla="*/ 0 w 353"/>
                  <a:gd name="T75" fmla="*/ 0 h 95"/>
                  <a:gd name="T76" fmla="*/ 0 w 353"/>
                  <a:gd name="T77" fmla="*/ 0 h 95"/>
                  <a:gd name="T78" fmla="*/ 0 w 353"/>
                  <a:gd name="T79" fmla="*/ 0 h 95"/>
                  <a:gd name="T80" fmla="*/ 0 w 353"/>
                  <a:gd name="T81" fmla="*/ 0 h 95"/>
                  <a:gd name="T82" fmla="*/ 0 w 353"/>
                  <a:gd name="T83" fmla="*/ 0 h 95"/>
                  <a:gd name="T84" fmla="*/ 0 w 353"/>
                  <a:gd name="T85" fmla="*/ 0 h 95"/>
                  <a:gd name="T86" fmla="*/ 0 w 353"/>
                  <a:gd name="T87" fmla="*/ 0 h 95"/>
                  <a:gd name="T88" fmla="*/ 0 w 353"/>
                  <a:gd name="T89" fmla="*/ 0 h 95"/>
                  <a:gd name="T90" fmla="*/ 0 w 353"/>
                  <a:gd name="T91" fmla="*/ 0 h 95"/>
                  <a:gd name="T92" fmla="*/ 0 w 353"/>
                  <a:gd name="T93" fmla="*/ 0 h 95"/>
                  <a:gd name="T94" fmla="*/ 0 w 353"/>
                  <a:gd name="T95" fmla="*/ 0 h 95"/>
                  <a:gd name="T96" fmla="*/ 0 w 353"/>
                  <a:gd name="T97" fmla="*/ 0 h 95"/>
                  <a:gd name="T98" fmla="*/ 0 w 353"/>
                  <a:gd name="T99" fmla="*/ 0 h 95"/>
                  <a:gd name="T100" fmla="*/ 0 w 353"/>
                  <a:gd name="T101" fmla="*/ 0 h 95"/>
                  <a:gd name="T102" fmla="*/ 0 w 353"/>
                  <a:gd name="T103" fmla="*/ 0 h 95"/>
                  <a:gd name="T104" fmla="*/ 0 w 353"/>
                  <a:gd name="T105" fmla="*/ 0 h 95"/>
                  <a:gd name="T106" fmla="*/ 0 w 353"/>
                  <a:gd name="T107" fmla="*/ 0 h 95"/>
                  <a:gd name="T108" fmla="*/ 0 w 353"/>
                  <a:gd name="T109" fmla="*/ 0 h 95"/>
                  <a:gd name="T110" fmla="*/ 0 w 353"/>
                  <a:gd name="T111" fmla="*/ 0 h 95"/>
                  <a:gd name="T112" fmla="*/ 0 w 353"/>
                  <a:gd name="T113" fmla="*/ 0 h 9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353"/>
                  <a:gd name="T172" fmla="*/ 0 h 95"/>
                  <a:gd name="T173" fmla="*/ 353 w 353"/>
                  <a:gd name="T174" fmla="*/ 95 h 9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353" h="95">
                    <a:moveTo>
                      <a:pt x="127" y="43"/>
                    </a:moveTo>
                    <a:lnTo>
                      <a:pt x="136" y="44"/>
                    </a:lnTo>
                    <a:lnTo>
                      <a:pt x="144" y="44"/>
                    </a:lnTo>
                    <a:lnTo>
                      <a:pt x="153" y="44"/>
                    </a:lnTo>
                    <a:lnTo>
                      <a:pt x="161" y="44"/>
                    </a:lnTo>
                    <a:lnTo>
                      <a:pt x="169" y="43"/>
                    </a:lnTo>
                    <a:lnTo>
                      <a:pt x="176" y="43"/>
                    </a:lnTo>
                    <a:lnTo>
                      <a:pt x="185" y="42"/>
                    </a:lnTo>
                    <a:lnTo>
                      <a:pt x="193" y="40"/>
                    </a:lnTo>
                    <a:lnTo>
                      <a:pt x="211" y="34"/>
                    </a:lnTo>
                    <a:lnTo>
                      <a:pt x="231" y="28"/>
                    </a:lnTo>
                    <a:lnTo>
                      <a:pt x="251" y="22"/>
                    </a:lnTo>
                    <a:lnTo>
                      <a:pt x="271" y="18"/>
                    </a:lnTo>
                    <a:lnTo>
                      <a:pt x="291" y="15"/>
                    </a:lnTo>
                    <a:lnTo>
                      <a:pt x="312" y="13"/>
                    </a:lnTo>
                    <a:lnTo>
                      <a:pt x="332" y="13"/>
                    </a:lnTo>
                    <a:lnTo>
                      <a:pt x="353" y="16"/>
                    </a:lnTo>
                    <a:lnTo>
                      <a:pt x="348" y="26"/>
                    </a:lnTo>
                    <a:lnTo>
                      <a:pt x="339" y="30"/>
                    </a:lnTo>
                    <a:lnTo>
                      <a:pt x="327" y="33"/>
                    </a:lnTo>
                    <a:lnTo>
                      <a:pt x="318" y="38"/>
                    </a:lnTo>
                    <a:lnTo>
                      <a:pt x="305" y="44"/>
                    </a:lnTo>
                    <a:lnTo>
                      <a:pt x="291" y="49"/>
                    </a:lnTo>
                    <a:lnTo>
                      <a:pt x="278" y="55"/>
                    </a:lnTo>
                    <a:lnTo>
                      <a:pt x="265" y="58"/>
                    </a:lnTo>
                    <a:lnTo>
                      <a:pt x="251" y="64"/>
                    </a:lnTo>
                    <a:lnTo>
                      <a:pt x="238" y="69"/>
                    </a:lnTo>
                    <a:lnTo>
                      <a:pt x="225" y="74"/>
                    </a:lnTo>
                    <a:lnTo>
                      <a:pt x="212" y="80"/>
                    </a:lnTo>
                    <a:lnTo>
                      <a:pt x="193" y="86"/>
                    </a:lnTo>
                    <a:lnTo>
                      <a:pt x="174" y="89"/>
                    </a:lnTo>
                    <a:lnTo>
                      <a:pt x="153" y="93"/>
                    </a:lnTo>
                    <a:lnTo>
                      <a:pt x="133" y="95"/>
                    </a:lnTo>
                    <a:lnTo>
                      <a:pt x="112" y="93"/>
                    </a:lnTo>
                    <a:lnTo>
                      <a:pt x="91" y="89"/>
                    </a:lnTo>
                    <a:lnTo>
                      <a:pt x="73" y="82"/>
                    </a:lnTo>
                    <a:lnTo>
                      <a:pt x="56" y="70"/>
                    </a:lnTo>
                    <a:lnTo>
                      <a:pt x="49" y="66"/>
                    </a:lnTo>
                    <a:lnTo>
                      <a:pt x="41" y="61"/>
                    </a:lnTo>
                    <a:lnTo>
                      <a:pt x="33" y="56"/>
                    </a:lnTo>
                    <a:lnTo>
                      <a:pt x="27" y="51"/>
                    </a:lnTo>
                    <a:lnTo>
                      <a:pt x="19" y="44"/>
                    </a:lnTo>
                    <a:lnTo>
                      <a:pt x="13" y="39"/>
                    </a:lnTo>
                    <a:lnTo>
                      <a:pt x="6" y="33"/>
                    </a:lnTo>
                    <a:lnTo>
                      <a:pt x="0" y="26"/>
                    </a:lnTo>
                    <a:lnTo>
                      <a:pt x="4" y="16"/>
                    </a:lnTo>
                    <a:lnTo>
                      <a:pt x="11" y="9"/>
                    </a:lnTo>
                    <a:lnTo>
                      <a:pt x="23" y="4"/>
                    </a:lnTo>
                    <a:lnTo>
                      <a:pt x="33" y="0"/>
                    </a:lnTo>
                    <a:lnTo>
                      <a:pt x="46" y="2"/>
                    </a:lnTo>
                    <a:lnTo>
                      <a:pt x="59" y="7"/>
                    </a:lnTo>
                    <a:lnTo>
                      <a:pt x="69" y="13"/>
                    </a:lnTo>
                    <a:lnTo>
                      <a:pt x="81" y="21"/>
                    </a:lnTo>
                    <a:lnTo>
                      <a:pt x="91" y="29"/>
                    </a:lnTo>
                    <a:lnTo>
                      <a:pt x="102" y="35"/>
                    </a:lnTo>
                    <a:lnTo>
                      <a:pt x="114" y="40"/>
                    </a:lnTo>
                    <a:lnTo>
                      <a:pt x="127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19" name="Freeform 140"/>
              <p:cNvSpPr>
                <a:spLocks/>
              </p:cNvSpPr>
              <p:nvPr/>
            </p:nvSpPr>
            <p:spPr bwMode="auto">
              <a:xfrm flipH="1">
                <a:off x="804" y="2643"/>
                <a:ext cx="47" cy="63"/>
              </a:xfrm>
              <a:custGeom>
                <a:avLst/>
                <a:gdLst>
                  <a:gd name="T0" fmla="*/ 0 w 142"/>
                  <a:gd name="T1" fmla="*/ 0 h 187"/>
                  <a:gd name="T2" fmla="*/ 0 w 142"/>
                  <a:gd name="T3" fmla="*/ 0 h 187"/>
                  <a:gd name="T4" fmla="*/ 0 w 142"/>
                  <a:gd name="T5" fmla="*/ 0 h 187"/>
                  <a:gd name="T6" fmla="*/ 0 w 142"/>
                  <a:gd name="T7" fmla="*/ 0 h 187"/>
                  <a:gd name="T8" fmla="*/ 0 w 142"/>
                  <a:gd name="T9" fmla="*/ 0 h 187"/>
                  <a:gd name="T10" fmla="*/ 0 w 142"/>
                  <a:gd name="T11" fmla="*/ 0 h 187"/>
                  <a:gd name="T12" fmla="*/ 0 w 142"/>
                  <a:gd name="T13" fmla="*/ 0 h 187"/>
                  <a:gd name="T14" fmla="*/ 0 w 142"/>
                  <a:gd name="T15" fmla="*/ 0 h 187"/>
                  <a:gd name="T16" fmla="*/ 0 w 142"/>
                  <a:gd name="T17" fmla="*/ 0 h 187"/>
                  <a:gd name="T18" fmla="*/ 0 w 142"/>
                  <a:gd name="T19" fmla="*/ 0 h 187"/>
                  <a:gd name="T20" fmla="*/ 0 w 142"/>
                  <a:gd name="T21" fmla="*/ 0 h 187"/>
                  <a:gd name="T22" fmla="*/ 0 w 142"/>
                  <a:gd name="T23" fmla="*/ 0 h 187"/>
                  <a:gd name="T24" fmla="*/ 0 w 142"/>
                  <a:gd name="T25" fmla="*/ 0 h 187"/>
                  <a:gd name="T26" fmla="*/ 0 w 142"/>
                  <a:gd name="T27" fmla="*/ 0 h 187"/>
                  <a:gd name="T28" fmla="*/ 0 w 142"/>
                  <a:gd name="T29" fmla="*/ 0 h 187"/>
                  <a:gd name="T30" fmla="*/ 0 w 142"/>
                  <a:gd name="T31" fmla="*/ 0 h 187"/>
                  <a:gd name="T32" fmla="*/ 0 w 142"/>
                  <a:gd name="T33" fmla="*/ 0 h 187"/>
                  <a:gd name="T34" fmla="*/ 0 w 142"/>
                  <a:gd name="T35" fmla="*/ 0 h 187"/>
                  <a:gd name="T36" fmla="*/ 0 w 142"/>
                  <a:gd name="T37" fmla="*/ 0 h 187"/>
                  <a:gd name="T38" fmla="*/ 0 w 142"/>
                  <a:gd name="T39" fmla="*/ 0 h 187"/>
                  <a:gd name="T40" fmla="*/ 0 w 142"/>
                  <a:gd name="T41" fmla="*/ 0 h 187"/>
                  <a:gd name="T42" fmla="*/ 0 w 142"/>
                  <a:gd name="T43" fmla="*/ 0 h 187"/>
                  <a:gd name="T44" fmla="*/ 0 w 142"/>
                  <a:gd name="T45" fmla="*/ 0 h 187"/>
                  <a:gd name="T46" fmla="*/ 0 w 142"/>
                  <a:gd name="T47" fmla="*/ 0 h 187"/>
                  <a:gd name="T48" fmla="*/ 0 w 142"/>
                  <a:gd name="T49" fmla="*/ 0 h 187"/>
                  <a:gd name="T50" fmla="*/ 0 w 142"/>
                  <a:gd name="T51" fmla="*/ 0 h 187"/>
                  <a:gd name="T52" fmla="*/ 0 w 142"/>
                  <a:gd name="T53" fmla="*/ 0 h 187"/>
                  <a:gd name="T54" fmla="*/ 0 w 142"/>
                  <a:gd name="T55" fmla="*/ 0 h 187"/>
                  <a:gd name="T56" fmla="*/ 0 w 142"/>
                  <a:gd name="T57" fmla="*/ 0 h 187"/>
                  <a:gd name="T58" fmla="*/ 0 w 142"/>
                  <a:gd name="T59" fmla="*/ 0 h 187"/>
                  <a:gd name="T60" fmla="*/ 0 w 142"/>
                  <a:gd name="T61" fmla="*/ 0 h 187"/>
                  <a:gd name="T62" fmla="*/ 0 w 142"/>
                  <a:gd name="T63" fmla="*/ 0 h 187"/>
                  <a:gd name="T64" fmla="*/ 0 w 142"/>
                  <a:gd name="T65" fmla="*/ 0 h 187"/>
                  <a:gd name="T66" fmla="*/ 0 w 142"/>
                  <a:gd name="T67" fmla="*/ 0 h 187"/>
                  <a:gd name="T68" fmla="*/ 0 w 142"/>
                  <a:gd name="T69" fmla="*/ 0 h 187"/>
                  <a:gd name="T70" fmla="*/ 0 w 142"/>
                  <a:gd name="T71" fmla="*/ 0 h 187"/>
                  <a:gd name="T72" fmla="*/ 0 w 142"/>
                  <a:gd name="T73" fmla="*/ 0 h 187"/>
                  <a:gd name="T74" fmla="*/ 0 w 142"/>
                  <a:gd name="T75" fmla="*/ 0 h 187"/>
                  <a:gd name="T76" fmla="*/ 0 w 142"/>
                  <a:gd name="T77" fmla="*/ 0 h 187"/>
                  <a:gd name="T78" fmla="*/ 0 w 142"/>
                  <a:gd name="T79" fmla="*/ 0 h 187"/>
                  <a:gd name="T80" fmla="*/ 0 w 142"/>
                  <a:gd name="T81" fmla="*/ 0 h 187"/>
                  <a:gd name="T82" fmla="*/ 0 w 142"/>
                  <a:gd name="T83" fmla="*/ 0 h 187"/>
                  <a:gd name="T84" fmla="*/ 0 w 142"/>
                  <a:gd name="T85" fmla="*/ 0 h 187"/>
                  <a:gd name="T86" fmla="*/ 0 w 142"/>
                  <a:gd name="T87" fmla="*/ 0 h 187"/>
                  <a:gd name="T88" fmla="*/ 0 w 142"/>
                  <a:gd name="T89" fmla="*/ 0 h 187"/>
                  <a:gd name="T90" fmla="*/ 0 w 142"/>
                  <a:gd name="T91" fmla="*/ 0 h 187"/>
                  <a:gd name="T92" fmla="*/ 0 w 142"/>
                  <a:gd name="T93" fmla="*/ 0 h 187"/>
                  <a:gd name="T94" fmla="*/ 0 w 142"/>
                  <a:gd name="T95" fmla="*/ 0 h 187"/>
                  <a:gd name="T96" fmla="*/ 0 w 142"/>
                  <a:gd name="T97" fmla="*/ 0 h 187"/>
                  <a:gd name="T98" fmla="*/ 0 w 142"/>
                  <a:gd name="T99" fmla="*/ 0 h 187"/>
                  <a:gd name="T100" fmla="*/ 0 w 142"/>
                  <a:gd name="T101" fmla="*/ 0 h 187"/>
                  <a:gd name="T102" fmla="*/ 0 w 142"/>
                  <a:gd name="T103" fmla="*/ 0 h 187"/>
                  <a:gd name="T104" fmla="*/ 0 w 142"/>
                  <a:gd name="T105" fmla="*/ 0 h 18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42"/>
                  <a:gd name="T160" fmla="*/ 0 h 187"/>
                  <a:gd name="T161" fmla="*/ 142 w 142"/>
                  <a:gd name="T162" fmla="*/ 187 h 187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42" h="187">
                    <a:moveTo>
                      <a:pt x="62" y="50"/>
                    </a:moveTo>
                    <a:lnTo>
                      <a:pt x="63" y="66"/>
                    </a:lnTo>
                    <a:lnTo>
                      <a:pt x="63" y="83"/>
                    </a:lnTo>
                    <a:lnTo>
                      <a:pt x="67" y="98"/>
                    </a:lnTo>
                    <a:lnTo>
                      <a:pt x="78" y="108"/>
                    </a:lnTo>
                    <a:lnTo>
                      <a:pt x="84" y="103"/>
                    </a:lnTo>
                    <a:lnTo>
                      <a:pt x="90" y="99"/>
                    </a:lnTo>
                    <a:lnTo>
                      <a:pt x="98" y="97"/>
                    </a:lnTo>
                    <a:lnTo>
                      <a:pt x="107" y="95"/>
                    </a:lnTo>
                    <a:lnTo>
                      <a:pt x="118" y="97"/>
                    </a:lnTo>
                    <a:lnTo>
                      <a:pt x="127" y="101"/>
                    </a:lnTo>
                    <a:lnTo>
                      <a:pt x="136" y="106"/>
                    </a:lnTo>
                    <a:lnTo>
                      <a:pt x="142" y="113"/>
                    </a:lnTo>
                    <a:lnTo>
                      <a:pt x="141" y="121"/>
                    </a:lnTo>
                    <a:lnTo>
                      <a:pt x="136" y="124"/>
                    </a:lnTo>
                    <a:lnTo>
                      <a:pt x="128" y="125"/>
                    </a:lnTo>
                    <a:lnTo>
                      <a:pt x="121" y="128"/>
                    </a:lnTo>
                    <a:lnTo>
                      <a:pt x="112" y="126"/>
                    </a:lnTo>
                    <a:lnTo>
                      <a:pt x="105" y="129"/>
                    </a:lnTo>
                    <a:lnTo>
                      <a:pt x="98" y="134"/>
                    </a:lnTo>
                    <a:lnTo>
                      <a:pt x="92" y="139"/>
                    </a:lnTo>
                    <a:lnTo>
                      <a:pt x="83" y="150"/>
                    </a:lnTo>
                    <a:lnTo>
                      <a:pt x="79" y="161"/>
                    </a:lnTo>
                    <a:lnTo>
                      <a:pt x="76" y="174"/>
                    </a:lnTo>
                    <a:lnTo>
                      <a:pt x="74" y="187"/>
                    </a:lnTo>
                    <a:lnTo>
                      <a:pt x="63" y="187"/>
                    </a:lnTo>
                    <a:lnTo>
                      <a:pt x="56" y="181"/>
                    </a:lnTo>
                    <a:lnTo>
                      <a:pt x="49" y="172"/>
                    </a:lnTo>
                    <a:lnTo>
                      <a:pt x="44" y="164"/>
                    </a:lnTo>
                    <a:lnTo>
                      <a:pt x="39" y="148"/>
                    </a:lnTo>
                    <a:lnTo>
                      <a:pt x="39" y="132"/>
                    </a:lnTo>
                    <a:lnTo>
                      <a:pt x="36" y="116"/>
                    </a:lnTo>
                    <a:lnTo>
                      <a:pt x="29" y="102"/>
                    </a:lnTo>
                    <a:lnTo>
                      <a:pt x="21" y="95"/>
                    </a:lnTo>
                    <a:lnTo>
                      <a:pt x="12" y="90"/>
                    </a:lnTo>
                    <a:lnTo>
                      <a:pt x="4" y="85"/>
                    </a:lnTo>
                    <a:lnTo>
                      <a:pt x="0" y="76"/>
                    </a:lnTo>
                    <a:lnTo>
                      <a:pt x="1" y="62"/>
                    </a:lnTo>
                    <a:lnTo>
                      <a:pt x="8" y="50"/>
                    </a:lnTo>
                    <a:lnTo>
                      <a:pt x="14" y="40"/>
                    </a:lnTo>
                    <a:lnTo>
                      <a:pt x="12" y="26"/>
                    </a:lnTo>
                    <a:lnTo>
                      <a:pt x="9" y="21"/>
                    </a:lnTo>
                    <a:lnTo>
                      <a:pt x="7" y="15"/>
                    </a:lnTo>
                    <a:lnTo>
                      <a:pt x="5" y="10"/>
                    </a:lnTo>
                    <a:lnTo>
                      <a:pt x="7" y="5"/>
                    </a:lnTo>
                    <a:lnTo>
                      <a:pt x="10" y="1"/>
                    </a:lnTo>
                    <a:lnTo>
                      <a:pt x="17" y="0"/>
                    </a:lnTo>
                    <a:lnTo>
                      <a:pt x="22" y="1"/>
                    </a:lnTo>
                    <a:lnTo>
                      <a:pt x="27" y="4"/>
                    </a:lnTo>
                    <a:lnTo>
                      <a:pt x="39" y="14"/>
                    </a:lnTo>
                    <a:lnTo>
                      <a:pt x="47" y="24"/>
                    </a:lnTo>
                    <a:lnTo>
                      <a:pt x="54" y="37"/>
                    </a:lnTo>
                    <a:lnTo>
                      <a:pt x="62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20" name="Freeform 141"/>
              <p:cNvSpPr>
                <a:spLocks/>
              </p:cNvSpPr>
              <p:nvPr/>
            </p:nvSpPr>
            <p:spPr bwMode="auto">
              <a:xfrm rot="859870" flipH="1">
                <a:off x="870" y="2672"/>
                <a:ext cx="38" cy="20"/>
              </a:xfrm>
              <a:custGeom>
                <a:avLst/>
                <a:gdLst>
                  <a:gd name="T0" fmla="*/ 0 w 114"/>
                  <a:gd name="T1" fmla="*/ 0 h 60"/>
                  <a:gd name="T2" fmla="*/ 0 w 114"/>
                  <a:gd name="T3" fmla="*/ 0 h 60"/>
                  <a:gd name="T4" fmla="*/ 0 w 114"/>
                  <a:gd name="T5" fmla="*/ 0 h 60"/>
                  <a:gd name="T6" fmla="*/ 0 w 114"/>
                  <a:gd name="T7" fmla="*/ 0 h 60"/>
                  <a:gd name="T8" fmla="*/ 0 w 114"/>
                  <a:gd name="T9" fmla="*/ 0 h 60"/>
                  <a:gd name="T10" fmla="*/ 0 w 114"/>
                  <a:gd name="T11" fmla="*/ 0 h 60"/>
                  <a:gd name="T12" fmla="*/ 0 w 114"/>
                  <a:gd name="T13" fmla="*/ 0 h 60"/>
                  <a:gd name="T14" fmla="*/ 0 w 114"/>
                  <a:gd name="T15" fmla="*/ 0 h 60"/>
                  <a:gd name="T16" fmla="*/ 0 w 114"/>
                  <a:gd name="T17" fmla="*/ 0 h 60"/>
                  <a:gd name="T18" fmla="*/ 0 w 114"/>
                  <a:gd name="T19" fmla="*/ 0 h 60"/>
                  <a:gd name="T20" fmla="*/ 0 w 114"/>
                  <a:gd name="T21" fmla="*/ 0 h 60"/>
                  <a:gd name="T22" fmla="*/ 0 w 114"/>
                  <a:gd name="T23" fmla="*/ 0 h 60"/>
                  <a:gd name="T24" fmla="*/ 0 w 114"/>
                  <a:gd name="T25" fmla="*/ 0 h 60"/>
                  <a:gd name="T26" fmla="*/ 0 w 114"/>
                  <a:gd name="T27" fmla="*/ 0 h 60"/>
                  <a:gd name="T28" fmla="*/ 0 w 114"/>
                  <a:gd name="T29" fmla="*/ 0 h 60"/>
                  <a:gd name="T30" fmla="*/ 0 w 114"/>
                  <a:gd name="T31" fmla="*/ 0 h 60"/>
                  <a:gd name="T32" fmla="*/ 0 w 114"/>
                  <a:gd name="T33" fmla="*/ 0 h 60"/>
                  <a:gd name="T34" fmla="*/ 0 w 114"/>
                  <a:gd name="T35" fmla="*/ 0 h 60"/>
                  <a:gd name="T36" fmla="*/ 0 w 114"/>
                  <a:gd name="T37" fmla="*/ 0 h 60"/>
                  <a:gd name="T38" fmla="*/ 0 w 114"/>
                  <a:gd name="T39" fmla="*/ 0 h 60"/>
                  <a:gd name="T40" fmla="*/ 0 w 114"/>
                  <a:gd name="T41" fmla="*/ 0 h 60"/>
                  <a:gd name="T42" fmla="*/ 0 w 114"/>
                  <a:gd name="T43" fmla="*/ 0 h 60"/>
                  <a:gd name="T44" fmla="*/ 0 w 114"/>
                  <a:gd name="T45" fmla="*/ 0 h 60"/>
                  <a:gd name="T46" fmla="*/ 0 w 114"/>
                  <a:gd name="T47" fmla="*/ 0 h 60"/>
                  <a:gd name="T48" fmla="*/ 0 w 114"/>
                  <a:gd name="T49" fmla="*/ 0 h 60"/>
                  <a:gd name="T50" fmla="*/ 0 w 114"/>
                  <a:gd name="T51" fmla="*/ 0 h 60"/>
                  <a:gd name="T52" fmla="*/ 0 w 114"/>
                  <a:gd name="T53" fmla="*/ 0 h 60"/>
                  <a:gd name="T54" fmla="*/ 0 w 114"/>
                  <a:gd name="T55" fmla="*/ 0 h 60"/>
                  <a:gd name="T56" fmla="*/ 0 w 114"/>
                  <a:gd name="T57" fmla="*/ 0 h 60"/>
                  <a:gd name="T58" fmla="*/ 0 w 114"/>
                  <a:gd name="T59" fmla="*/ 0 h 60"/>
                  <a:gd name="T60" fmla="*/ 0 w 114"/>
                  <a:gd name="T61" fmla="*/ 0 h 60"/>
                  <a:gd name="T62" fmla="*/ 0 w 114"/>
                  <a:gd name="T63" fmla="*/ 0 h 60"/>
                  <a:gd name="T64" fmla="*/ 0 w 114"/>
                  <a:gd name="T65" fmla="*/ 0 h 6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4"/>
                  <a:gd name="T100" fmla="*/ 0 h 60"/>
                  <a:gd name="T101" fmla="*/ 114 w 114"/>
                  <a:gd name="T102" fmla="*/ 60 h 6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4" h="60">
                    <a:moveTo>
                      <a:pt x="112" y="44"/>
                    </a:moveTo>
                    <a:lnTo>
                      <a:pt x="114" y="48"/>
                    </a:lnTo>
                    <a:lnTo>
                      <a:pt x="114" y="52"/>
                    </a:lnTo>
                    <a:lnTo>
                      <a:pt x="112" y="56"/>
                    </a:lnTo>
                    <a:lnTo>
                      <a:pt x="110" y="60"/>
                    </a:lnTo>
                    <a:lnTo>
                      <a:pt x="103" y="56"/>
                    </a:lnTo>
                    <a:lnTo>
                      <a:pt x="97" y="49"/>
                    </a:lnTo>
                    <a:lnTo>
                      <a:pt x="92" y="43"/>
                    </a:lnTo>
                    <a:lnTo>
                      <a:pt x="84" y="39"/>
                    </a:lnTo>
                    <a:lnTo>
                      <a:pt x="75" y="37"/>
                    </a:lnTo>
                    <a:lnTo>
                      <a:pt x="66" y="34"/>
                    </a:lnTo>
                    <a:lnTo>
                      <a:pt x="57" y="33"/>
                    </a:lnTo>
                    <a:lnTo>
                      <a:pt x="47" y="30"/>
                    </a:lnTo>
                    <a:lnTo>
                      <a:pt x="38" y="30"/>
                    </a:lnTo>
                    <a:lnTo>
                      <a:pt x="29" y="31"/>
                    </a:lnTo>
                    <a:lnTo>
                      <a:pt x="19" y="34"/>
                    </a:lnTo>
                    <a:lnTo>
                      <a:pt x="12" y="39"/>
                    </a:lnTo>
                    <a:lnTo>
                      <a:pt x="8" y="38"/>
                    </a:lnTo>
                    <a:lnTo>
                      <a:pt x="4" y="34"/>
                    </a:lnTo>
                    <a:lnTo>
                      <a:pt x="3" y="30"/>
                    </a:lnTo>
                    <a:lnTo>
                      <a:pt x="0" y="26"/>
                    </a:lnTo>
                    <a:lnTo>
                      <a:pt x="3" y="17"/>
                    </a:lnTo>
                    <a:lnTo>
                      <a:pt x="7" y="9"/>
                    </a:lnTo>
                    <a:lnTo>
                      <a:pt x="13" y="4"/>
                    </a:lnTo>
                    <a:lnTo>
                      <a:pt x="21" y="0"/>
                    </a:lnTo>
                    <a:lnTo>
                      <a:pt x="35" y="0"/>
                    </a:lnTo>
                    <a:lnTo>
                      <a:pt x="48" y="2"/>
                    </a:lnTo>
                    <a:lnTo>
                      <a:pt x="61" y="4"/>
                    </a:lnTo>
                    <a:lnTo>
                      <a:pt x="74" y="8"/>
                    </a:lnTo>
                    <a:lnTo>
                      <a:pt x="85" y="15"/>
                    </a:lnTo>
                    <a:lnTo>
                      <a:pt x="96" y="22"/>
                    </a:lnTo>
                    <a:lnTo>
                      <a:pt x="105" y="33"/>
                    </a:lnTo>
                    <a:lnTo>
                      <a:pt x="112" y="4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21" name="Freeform 142"/>
              <p:cNvSpPr>
                <a:spLocks noChangeAspect="1"/>
              </p:cNvSpPr>
              <p:nvPr/>
            </p:nvSpPr>
            <p:spPr bwMode="auto">
              <a:xfrm rot="19770876" flipH="1">
                <a:off x="891" y="2688"/>
                <a:ext cx="46" cy="71"/>
              </a:xfrm>
              <a:custGeom>
                <a:avLst/>
                <a:gdLst>
                  <a:gd name="T0" fmla="*/ 0 w 148"/>
                  <a:gd name="T1" fmla="*/ 0 h 245"/>
                  <a:gd name="T2" fmla="*/ 0 w 148"/>
                  <a:gd name="T3" fmla="*/ 0 h 245"/>
                  <a:gd name="T4" fmla="*/ 0 w 148"/>
                  <a:gd name="T5" fmla="*/ 0 h 245"/>
                  <a:gd name="T6" fmla="*/ 0 w 148"/>
                  <a:gd name="T7" fmla="*/ 0 h 245"/>
                  <a:gd name="T8" fmla="*/ 0 w 148"/>
                  <a:gd name="T9" fmla="*/ 0 h 245"/>
                  <a:gd name="T10" fmla="*/ 0 w 148"/>
                  <a:gd name="T11" fmla="*/ 0 h 245"/>
                  <a:gd name="T12" fmla="*/ 0 w 148"/>
                  <a:gd name="T13" fmla="*/ 0 h 245"/>
                  <a:gd name="T14" fmla="*/ 0 w 148"/>
                  <a:gd name="T15" fmla="*/ 0 h 245"/>
                  <a:gd name="T16" fmla="*/ 0 w 148"/>
                  <a:gd name="T17" fmla="*/ 0 h 245"/>
                  <a:gd name="T18" fmla="*/ 0 w 148"/>
                  <a:gd name="T19" fmla="*/ 0 h 245"/>
                  <a:gd name="T20" fmla="*/ 0 w 148"/>
                  <a:gd name="T21" fmla="*/ 0 h 245"/>
                  <a:gd name="T22" fmla="*/ 0 w 148"/>
                  <a:gd name="T23" fmla="*/ 0 h 245"/>
                  <a:gd name="T24" fmla="*/ 0 w 148"/>
                  <a:gd name="T25" fmla="*/ 0 h 245"/>
                  <a:gd name="T26" fmla="*/ 0 w 148"/>
                  <a:gd name="T27" fmla="*/ 0 h 245"/>
                  <a:gd name="T28" fmla="*/ 0 w 148"/>
                  <a:gd name="T29" fmla="*/ 0 h 245"/>
                  <a:gd name="T30" fmla="*/ 0 w 148"/>
                  <a:gd name="T31" fmla="*/ 0 h 245"/>
                  <a:gd name="T32" fmla="*/ 0 w 148"/>
                  <a:gd name="T33" fmla="*/ 0 h 245"/>
                  <a:gd name="T34" fmla="*/ 0 w 148"/>
                  <a:gd name="T35" fmla="*/ 0 h 245"/>
                  <a:gd name="T36" fmla="*/ 0 w 148"/>
                  <a:gd name="T37" fmla="*/ 0 h 245"/>
                  <a:gd name="T38" fmla="*/ 0 w 148"/>
                  <a:gd name="T39" fmla="*/ 0 h 245"/>
                  <a:gd name="T40" fmla="*/ 0 w 148"/>
                  <a:gd name="T41" fmla="*/ 0 h 245"/>
                  <a:gd name="T42" fmla="*/ 0 w 148"/>
                  <a:gd name="T43" fmla="*/ 0 h 245"/>
                  <a:gd name="T44" fmla="*/ 0 w 148"/>
                  <a:gd name="T45" fmla="*/ 0 h 245"/>
                  <a:gd name="T46" fmla="*/ 0 w 148"/>
                  <a:gd name="T47" fmla="*/ 0 h 245"/>
                  <a:gd name="T48" fmla="*/ 0 w 148"/>
                  <a:gd name="T49" fmla="*/ 0 h 245"/>
                  <a:gd name="T50" fmla="*/ 0 w 148"/>
                  <a:gd name="T51" fmla="*/ 0 h 245"/>
                  <a:gd name="T52" fmla="*/ 0 w 148"/>
                  <a:gd name="T53" fmla="*/ 0 h 245"/>
                  <a:gd name="T54" fmla="*/ 0 w 148"/>
                  <a:gd name="T55" fmla="*/ 0 h 245"/>
                  <a:gd name="T56" fmla="*/ 0 w 148"/>
                  <a:gd name="T57" fmla="*/ 0 h 245"/>
                  <a:gd name="T58" fmla="*/ 0 w 148"/>
                  <a:gd name="T59" fmla="*/ 0 h 245"/>
                  <a:gd name="T60" fmla="*/ 0 w 148"/>
                  <a:gd name="T61" fmla="*/ 0 h 245"/>
                  <a:gd name="T62" fmla="*/ 0 w 148"/>
                  <a:gd name="T63" fmla="*/ 0 h 245"/>
                  <a:gd name="T64" fmla="*/ 0 w 148"/>
                  <a:gd name="T65" fmla="*/ 0 h 245"/>
                  <a:gd name="T66" fmla="*/ 0 w 148"/>
                  <a:gd name="T67" fmla="*/ 0 h 245"/>
                  <a:gd name="T68" fmla="*/ 0 w 148"/>
                  <a:gd name="T69" fmla="*/ 0 h 245"/>
                  <a:gd name="T70" fmla="*/ 0 w 148"/>
                  <a:gd name="T71" fmla="*/ 0 h 245"/>
                  <a:gd name="T72" fmla="*/ 0 w 148"/>
                  <a:gd name="T73" fmla="*/ 0 h 245"/>
                  <a:gd name="T74" fmla="*/ 0 w 148"/>
                  <a:gd name="T75" fmla="*/ 0 h 245"/>
                  <a:gd name="T76" fmla="*/ 0 w 148"/>
                  <a:gd name="T77" fmla="*/ 0 h 245"/>
                  <a:gd name="T78" fmla="*/ 0 w 148"/>
                  <a:gd name="T79" fmla="*/ 0 h 245"/>
                  <a:gd name="T80" fmla="*/ 0 w 148"/>
                  <a:gd name="T81" fmla="*/ 0 h 24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8"/>
                  <a:gd name="T124" fmla="*/ 0 h 245"/>
                  <a:gd name="T125" fmla="*/ 148 w 148"/>
                  <a:gd name="T126" fmla="*/ 245 h 24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8" h="245">
                    <a:moveTo>
                      <a:pt x="22" y="34"/>
                    </a:moveTo>
                    <a:lnTo>
                      <a:pt x="31" y="74"/>
                    </a:lnTo>
                    <a:lnTo>
                      <a:pt x="37" y="115"/>
                    </a:lnTo>
                    <a:lnTo>
                      <a:pt x="45" y="156"/>
                    </a:lnTo>
                    <a:lnTo>
                      <a:pt x="56" y="195"/>
                    </a:lnTo>
                    <a:lnTo>
                      <a:pt x="67" y="203"/>
                    </a:lnTo>
                    <a:lnTo>
                      <a:pt x="77" y="207"/>
                    </a:lnTo>
                    <a:lnTo>
                      <a:pt x="89" y="208"/>
                    </a:lnTo>
                    <a:lnTo>
                      <a:pt x="102" y="205"/>
                    </a:lnTo>
                    <a:lnTo>
                      <a:pt x="113" y="203"/>
                    </a:lnTo>
                    <a:lnTo>
                      <a:pt x="125" y="200"/>
                    </a:lnTo>
                    <a:lnTo>
                      <a:pt x="135" y="196"/>
                    </a:lnTo>
                    <a:lnTo>
                      <a:pt x="145" y="194"/>
                    </a:lnTo>
                    <a:lnTo>
                      <a:pt x="148" y="198"/>
                    </a:lnTo>
                    <a:lnTo>
                      <a:pt x="148" y="202"/>
                    </a:lnTo>
                    <a:lnTo>
                      <a:pt x="145" y="205"/>
                    </a:lnTo>
                    <a:lnTo>
                      <a:pt x="143" y="209"/>
                    </a:lnTo>
                    <a:lnTo>
                      <a:pt x="134" y="218"/>
                    </a:lnTo>
                    <a:lnTo>
                      <a:pt x="125" y="226"/>
                    </a:lnTo>
                    <a:lnTo>
                      <a:pt x="114" y="231"/>
                    </a:lnTo>
                    <a:lnTo>
                      <a:pt x="104" y="236"/>
                    </a:lnTo>
                    <a:lnTo>
                      <a:pt x="93" y="242"/>
                    </a:lnTo>
                    <a:lnTo>
                      <a:pt x="81" y="244"/>
                    </a:lnTo>
                    <a:lnTo>
                      <a:pt x="68" y="245"/>
                    </a:lnTo>
                    <a:lnTo>
                      <a:pt x="55" y="245"/>
                    </a:lnTo>
                    <a:lnTo>
                      <a:pt x="38" y="238"/>
                    </a:lnTo>
                    <a:lnTo>
                      <a:pt x="27" y="226"/>
                    </a:lnTo>
                    <a:lnTo>
                      <a:pt x="20" y="212"/>
                    </a:lnTo>
                    <a:lnTo>
                      <a:pt x="15" y="195"/>
                    </a:lnTo>
                    <a:lnTo>
                      <a:pt x="13" y="178"/>
                    </a:lnTo>
                    <a:lnTo>
                      <a:pt x="11" y="160"/>
                    </a:lnTo>
                    <a:lnTo>
                      <a:pt x="10" y="143"/>
                    </a:lnTo>
                    <a:lnTo>
                      <a:pt x="6" y="128"/>
                    </a:lnTo>
                    <a:lnTo>
                      <a:pt x="6" y="97"/>
                    </a:lnTo>
                    <a:lnTo>
                      <a:pt x="5" y="66"/>
                    </a:lnTo>
                    <a:lnTo>
                      <a:pt x="2" y="36"/>
                    </a:lnTo>
                    <a:lnTo>
                      <a:pt x="0" y="5"/>
                    </a:lnTo>
                    <a:lnTo>
                      <a:pt x="10" y="0"/>
                    </a:lnTo>
                    <a:lnTo>
                      <a:pt x="15" y="8"/>
                    </a:lnTo>
                    <a:lnTo>
                      <a:pt x="18" y="22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22" name="Freeform 143"/>
              <p:cNvSpPr>
                <a:spLocks/>
              </p:cNvSpPr>
              <p:nvPr/>
            </p:nvSpPr>
            <p:spPr bwMode="auto">
              <a:xfrm flipH="1">
                <a:off x="949" y="2688"/>
                <a:ext cx="19" cy="23"/>
              </a:xfrm>
              <a:custGeom>
                <a:avLst/>
                <a:gdLst>
                  <a:gd name="T0" fmla="*/ 0 w 57"/>
                  <a:gd name="T1" fmla="*/ 0 h 69"/>
                  <a:gd name="T2" fmla="*/ 0 w 57"/>
                  <a:gd name="T3" fmla="*/ 0 h 69"/>
                  <a:gd name="T4" fmla="*/ 0 w 57"/>
                  <a:gd name="T5" fmla="*/ 0 h 69"/>
                  <a:gd name="T6" fmla="*/ 0 w 57"/>
                  <a:gd name="T7" fmla="*/ 0 h 69"/>
                  <a:gd name="T8" fmla="*/ 0 w 57"/>
                  <a:gd name="T9" fmla="*/ 0 h 69"/>
                  <a:gd name="T10" fmla="*/ 0 w 57"/>
                  <a:gd name="T11" fmla="*/ 0 h 69"/>
                  <a:gd name="T12" fmla="*/ 0 w 57"/>
                  <a:gd name="T13" fmla="*/ 0 h 69"/>
                  <a:gd name="T14" fmla="*/ 0 w 57"/>
                  <a:gd name="T15" fmla="*/ 0 h 69"/>
                  <a:gd name="T16" fmla="*/ 0 w 57"/>
                  <a:gd name="T17" fmla="*/ 0 h 69"/>
                  <a:gd name="T18" fmla="*/ 0 w 57"/>
                  <a:gd name="T19" fmla="*/ 0 h 69"/>
                  <a:gd name="T20" fmla="*/ 0 w 57"/>
                  <a:gd name="T21" fmla="*/ 0 h 69"/>
                  <a:gd name="T22" fmla="*/ 0 w 57"/>
                  <a:gd name="T23" fmla="*/ 0 h 69"/>
                  <a:gd name="T24" fmla="*/ 0 w 57"/>
                  <a:gd name="T25" fmla="*/ 0 h 69"/>
                  <a:gd name="T26" fmla="*/ 0 w 57"/>
                  <a:gd name="T27" fmla="*/ 0 h 69"/>
                  <a:gd name="T28" fmla="*/ 0 w 57"/>
                  <a:gd name="T29" fmla="*/ 0 h 69"/>
                  <a:gd name="T30" fmla="*/ 0 w 57"/>
                  <a:gd name="T31" fmla="*/ 0 h 69"/>
                  <a:gd name="T32" fmla="*/ 0 w 57"/>
                  <a:gd name="T33" fmla="*/ 0 h 69"/>
                  <a:gd name="T34" fmla="*/ 0 w 57"/>
                  <a:gd name="T35" fmla="*/ 0 h 69"/>
                  <a:gd name="T36" fmla="*/ 0 w 57"/>
                  <a:gd name="T37" fmla="*/ 0 h 69"/>
                  <a:gd name="T38" fmla="*/ 0 w 57"/>
                  <a:gd name="T39" fmla="*/ 0 h 69"/>
                  <a:gd name="T40" fmla="*/ 0 w 57"/>
                  <a:gd name="T41" fmla="*/ 0 h 69"/>
                  <a:gd name="T42" fmla="*/ 0 w 57"/>
                  <a:gd name="T43" fmla="*/ 0 h 69"/>
                  <a:gd name="T44" fmla="*/ 0 w 57"/>
                  <a:gd name="T45" fmla="*/ 0 h 69"/>
                  <a:gd name="T46" fmla="*/ 0 w 57"/>
                  <a:gd name="T47" fmla="*/ 0 h 69"/>
                  <a:gd name="T48" fmla="*/ 0 w 57"/>
                  <a:gd name="T49" fmla="*/ 0 h 69"/>
                  <a:gd name="T50" fmla="*/ 0 w 57"/>
                  <a:gd name="T51" fmla="*/ 0 h 69"/>
                  <a:gd name="T52" fmla="*/ 0 w 57"/>
                  <a:gd name="T53" fmla="*/ 0 h 69"/>
                  <a:gd name="T54" fmla="*/ 0 w 57"/>
                  <a:gd name="T55" fmla="*/ 0 h 69"/>
                  <a:gd name="T56" fmla="*/ 0 w 57"/>
                  <a:gd name="T57" fmla="*/ 0 h 6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7"/>
                  <a:gd name="T88" fmla="*/ 0 h 69"/>
                  <a:gd name="T89" fmla="*/ 57 w 57"/>
                  <a:gd name="T90" fmla="*/ 69 h 6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7" h="69">
                    <a:moveTo>
                      <a:pt x="57" y="7"/>
                    </a:moveTo>
                    <a:lnTo>
                      <a:pt x="56" y="15"/>
                    </a:lnTo>
                    <a:lnTo>
                      <a:pt x="49" y="20"/>
                    </a:lnTo>
                    <a:lnTo>
                      <a:pt x="43" y="24"/>
                    </a:lnTo>
                    <a:lnTo>
                      <a:pt x="36" y="28"/>
                    </a:lnTo>
                    <a:lnTo>
                      <a:pt x="30" y="37"/>
                    </a:lnTo>
                    <a:lnTo>
                      <a:pt x="27" y="46"/>
                    </a:lnTo>
                    <a:lnTo>
                      <a:pt x="26" y="56"/>
                    </a:lnTo>
                    <a:lnTo>
                      <a:pt x="26" y="66"/>
                    </a:lnTo>
                    <a:lnTo>
                      <a:pt x="22" y="69"/>
                    </a:lnTo>
                    <a:lnTo>
                      <a:pt x="18" y="69"/>
                    </a:lnTo>
                    <a:lnTo>
                      <a:pt x="14" y="69"/>
                    </a:lnTo>
                    <a:lnTo>
                      <a:pt x="11" y="68"/>
                    </a:lnTo>
                    <a:lnTo>
                      <a:pt x="5" y="60"/>
                    </a:lnTo>
                    <a:lnTo>
                      <a:pt x="3" y="51"/>
                    </a:lnTo>
                    <a:lnTo>
                      <a:pt x="0" y="42"/>
                    </a:lnTo>
                    <a:lnTo>
                      <a:pt x="2" y="33"/>
                    </a:lnTo>
                    <a:lnTo>
                      <a:pt x="4" y="26"/>
                    </a:lnTo>
                    <a:lnTo>
                      <a:pt x="8" y="21"/>
                    </a:lnTo>
                    <a:lnTo>
                      <a:pt x="13" y="16"/>
                    </a:lnTo>
                    <a:lnTo>
                      <a:pt x="18" y="11"/>
                    </a:lnTo>
                    <a:lnTo>
                      <a:pt x="23" y="7"/>
                    </a:lnTo>
                    <a:lnTo>
                      <a:pt x="30" y="3"/>
                    </a:lnTo>
                    <a:lnTo>
                      <a:pt x="36" y="2"/>
                    </a:lnTo>
                    <a:lnTo>
                      <a:pt x="43" y="0"/>
                    </a:lnTo>
                    <a:lnTo>
                      <a:pt x="47" y="0"/>
                    </a:lnTo>
                    <a:lnTo>
                      <a:pt x="51" y="2"/>
                    </a:lnTo>
                    <a:lnTo>
                      <a:pt x="54" y="4"/>
                    </a:lnTo>
                    <a:lnTo>
                      <a:pt x="57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23" name="Freeform 144"/>
              <p:cNvSpPr>
                <a:spLocks/>
              </p:cNvSpPr>
              <p:nvPr/>
            </p:nvSpPr>
            <p:spPr bwMode="auto">
              <a:xfrm flipH="1">
                <a:off x="787" y="2694"/>
                <a:ext cx="33" cy="89"/>
              </a:xfrm>
              <a:custGeom>
                <a:avLst/>
                <a:gdLst>
                  <a:gd name="T0" fmla="*/ 0 w 98"/>
                  <a:gd name="T1" fmla="*/ 0 h 266"/>
                  <a:gd name="T2" fmla="*/ 0 w 98"/>
                  <a:gd name="T3" fmla="*/ 0 h 266"/>
                  <a:gd name="T4" fmla="*/ 0 w 98"/>
                  <a:gd name="T5" fmla="*/ 0 h 266"/>
                  <a:gd name="T6" fmla="*/ 0 w 98"/>
                  <a:gd name="T7" fmla="*/ 0 h 266"/>
                  <a:gd name="T8" fmla="*/ 0 w 98"/>
                  <a:gd name="T9" fmla="*/ 0 h 266"/>
                  <a:gd name="T10" fmla="*/ 0 w 98"/>
                  <a:gd name="T11" fmla="*/ 0 h 266"/>
                  <a:gd name="T12" fmla="*/ 0 w 98"/>
                  <a:gd name="T13" fmla="*/ 0 h 266"/>
                  <a:gd name="T14" fmla="*/ 0 w 98"/>
                  <a:gd name="T15" fmla="*/ 0 h 266"/>
                  <a:gd name="T16" fmla="*/ 0 w 98"/>
                  <a:gd name="T17" fmla="*/ 0 h 266"/>
                  <a:gd name="T18" fmla="*/ 0 w 98"/>
                  <a:gd name="T19" fmla="*/ 0 h 266"/>
                  <a:gd name="T20" fmla="*/ 0 w 98"/>
                  <a:gd name="T21" fmla="*/ 0 h 266"/>
                  <a:gd name="T22" fmla="*/ 0 w 98"/>
                  <a:gd name="T23" fmla="*/ 0 h 266"/>
                  <a:gd name="T24" fmla="*/ 0 w 98"/>
                  <a:gd name="T25" fmla="*/ 0 h 266"/>
                  <a:gd name="T26" fmla="*/ 0 w 98"/>
                  <a:gd name="T27" fmla="*/ 0 h 266"/>
                  <a:gd name="T28" fmla="*/ 0 w 98"/>
                  <a:gd name="T29" fmla="*/ 0 h 266"/>
                  <a:gd name="T30" fmla="*/ 0 w 98"/>
                  <a:gd name="T31" fmla="*/ 0 h 266"/>
                  <a:gd name="T32" fmla="*/ 0 w 98"/>
                  <a:gd name="T33" fmla="*/ 0 h 266"/>
                  <a:gd name="T34" fmla="*/ 0 w 98"/>
                  <a:gd name="T35" fmla="*/ 0 h 266"/>
                  <a:gd name="T36" fmla="*/ 0 w 98"/>
                  <a:gd name="T37" fmla="*/ 0 h 266"/>
                  <a:gd name="T38" fmla="*/ 0 w 98"/>
                  <a:gd name="T39" fmla="*/ 0 h 266"/>
                  <a:gd name="T40" fmla="*/ 0 w 98"/>
                  <a:gd name="T41" fmla="*/ 0 h 266"/>
                  <a:gd name="T42" fmla="*/ 0 w 98"/>
                  <a:gd name="T43" fmla="*/ 0 h 266"/>
                  <a:gd name="T44" fmla="*/ 0 w 98"/>
                  <a:gd name="T45" fmla="*/ 0 h 266"/>
                  <a:gd name="T46" fmla="*/ 0 w 98"/>
                  <a:gd name="T47" fmla="*/ 0 h 266"/>
                  <a:gd name="T48" fmla="*/ 0 w 98"/>
                  <a:gd name="T49" fmla="*/ 0 h 266"/>
                  <a:gd name="T50" fmla="*/ 0 w 98"/>
                  <a:gd name="T51" fmla="*/ 0 h 266"/>
                  <a:gd name="T52" fmla="*/ 0 w 98"/>
                  <a:gd name="T53" fmla="*/ 0 h 266"/>
                  <a:gd name="T54" fmla="*/ 0 w 98"/>
                  <a:gd name="T55" fmla="*/ 0 h 266"/>
                  <a:gd name="T56" fmla="*/ 0 w 98"/>
                  <a:gd name="T57" fmla="*/ 0 h 266"/>
                  <a:gd name="T58" fmla="*/ 0 w 98"/>
                  <a:gd name="T59" fmla="*/ 0 h 266"/>
                  <a:gd name="T60" fmla="*/ 0 w 98"/>
                  <a:gd name="T61" fmla="*/ 0 h 266"/>
                  <a:gd name="T62" fmla="*/ 0 w 98"/>
                  <a:gd name="T63" fmla="*/ 0 h 266"/>
                  <a:gd name="T64" fmla="*/ 0 w 98"/>
                  <a:gd name="T65" fmla="*/ 0 h 266"/>
                  <a:gd name="T66" fmla="*/ 0 w 98"/>
                  <a:gd name="T67" fmla="*/ 0 h 266"/>
                  <a:gd name="T68" fmla="*/ 0 w 98"/>
                  <a:gd name="T69" fmla="*/ 0 h 266"/>
                  <a:gd name="T70" fmla="*/ 0 w 98"/>
                  <a:gd name="T71" fmla="*/ 0 h 266"/>
                  <a:gd name="T72" fmla="*/ 0 w 98"/>
                  <a:gd name="T73" fmla="*/ 0 h 266"/>
                  <a:gd name="T74" fmla="*/ 0 w 98"/>
                  <a:gd name="T75" fmla="*/ 0 h 266"/>
                  <a:gd name="T76" fmla="*/ 0 w 98"/>
                  <a:gd name="T77" fmla="*/ 0 h 266"/>
                  <a:gd name="T78" fmla="*/ 0 w 98"/>
                  <a:gd name="T79" fmla="*/ 0 h 266"/>
                  <a:gd name="T80" fmla="*/ 0 w 98"/>
                  <a:gd name="T81" fmla="*/ 0 h 266"/>
                  <a:gd name="T82" fmla="*/ 0 w 98"/>
                  <a:gd name="T83" fmla="*/ 0 h 266"/>
                  <a:gd name="T84" fmla="*/ 0 w 98"/>
                  <a:gd name="T85" fmla="*/ 0 h 266"/>
                  <a:gd name="T86" fmla="*/ 0 w 98"/>
                  <a:gd name="T87" fmla="*/ 0 h 266"/>
                  <a:gd name="T88" fmla="*/ 0 w 98"/>
                  <a:gd name="T89" fmla="*/ 0 h 266"/>
                  <a:gd name="T90" fmla="*/ 0 w 98"/>
                  <a:gd name="T91" fmla="*/ 0 h 266"/>
                  <a:gd name="T92" fmla="*/ 0 w 98"/>
                  <a:gd name="T93" fmla="*/ 0 h 266"/>
                  <a:gd name="T94" fmla="*/ 0 w 98"/>
                  <a:gd name="T95" fmla="*/ 0 h 266"/>
                  <a:gd name="T96" fmla="*/ 0 w 98"/>
                  <a:gd name="T97" fmla="*/ 0 h 266"/>
                  <a:gd name="T98" fmla="*/ 0 w 98"/>
                  <a:gd name="T99" fmla="*/ 0 h 266"/>
                  <a:gd name="T100" fmla="*/ 0 w 98"/>
                  <a:gd name="T101" fmla="*/ 0 h 266"/>
                  <a:gd name="T102" fmla="*/ 0 w 98"/>
                  <a:gd name="T103" fmla="*/ 0 h 266"/>
                  <a:gd name="T104" fmla="*/ 0 w 98"/>
                  <a:gd name="T105" fmla="*/ 0 h 26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98"/>
                  <a:gd name="T160" fmla="*/ 0 h 266"/>
                  <a:gd name="T161" fmla="*/ 98 w 98"/>
                  <a:gd name="T162" fmla="*/ 266 h 26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98" h="266">
                    <a:moveTo>
                      <a:pt x="89" y="6"/>
                    </a:moveTo>
                    <a:lnTo>
                      <a:pt x="88" y="15"/>
                    </a:lnTo>
                    <a:lnTo>
                      <a:pt x="82" y="21"/>
                    </a:lnTo>
                    <a:lnTo>
                      <a:pt x="74" y="28"/>
                    </a:lnTo>
                    <a:lnTo>
                      <a:pt x="69" y="35"/>
                    </a:lnTo>
                    <a:lnTo>
                      <a:pt x="54" y="62"/>
                    </a:lnTo>
                    <a:lnTo>
                      <a:pt x="45" y="92"/>
                    </a:lnTo>
                    <a:lnTo>
                      <a:pt x="42" y="123"/>
                    </a:lnTo>
                    <a:lnTo>
                      <a:pt x="43" y="155"/>
                    </a:lnTo>
                    <a:lnTo>
                      <a:pt x="47" y="163"/>
                    </a:lnTo>
                    <a:lnTo>
                      <a:pt x="51" y="171"/>
                    </a:lnTo>
                    <a:lnTo>
                      <a:pt x="56" y="178"/>
                    </a:lnTo>
                    <a:lnTo>
                      <a:pt x="64" y="184"/>
                    </a:lnTo>
                    <a:lnTo>
                      <a:pt x="73" y="187"/>
                    </a:lnTo>
                    <a:lnTo>
                      <a:pt x="83" y="189"/>
                    </a:lnTo>
                    <a:lnTo>
                      <a:pt x="92" y="191"/>
                    </a:lnTo>
                    <a:lnTo>
                      <a:pt x="98" y="198"/>
                    </a:lnTo>
                    <a:lnTo>
                      <a:pt x="92" y="207"/>
                    </a:lnTo>
                    <a:lnTo>
                      <a:pt x="85" y="216"/>
                    </a:lnTo>
                    <a:lnTo>
                      <a:pt x="80" y="225"/>
                    </a:lnTo>
                    <a:lnTo>
                      <a:pt x="75" y="234"/>
                    </a:lnTo>
                    <a:lnTo>
                      <a:pt x="70" y="243"/>
                    </a:lnTo>
                    <a:lnTo>
                      <a:pt x="64" y="252"/>
                    </a:lnTo>
                    <a:lnTo>
                      <a:pt x="57" y="260"/>
                    </a:lnTo>
                    <a:lnTo>
                      <a:pt x="48" y="266"/>
                    </a:lnTo>
                    <a:lnTo>
                      <a:pt x="43" y="265"/>
                    </a:lnTo>
                    <a:lnTo>
                      <a:pt x="39" y="262"/>
                    </a:lnTo>
                    <a:lnTo>
                      <a:pt x="35" y="260"/>
                    </a:lnTo>
                    <a:lnTo>
                      <a:pt x="33" y="255"/>
                    </a:lnTo>
                    <a:lnTo>
                      <a:pt x="35" y="249"/>
                    </a:lnTo>
                    <a:lnTo>
                      <a:pt x="39" y="243"/>
                    </a:lnTo>
                    <a:lnTo>
                      <a:pt x="40" y="238"/>
                    </a:lnTo>
                    <a:lnTo>
                      <a:pt x="40" y="231"/>
                    </a:lnTo>
                    <a:lnTo>
                      <a:pt x="25" y="218"/>
                    </a:lnTo>
                    <a:lnTo>
                      <a:pt x="13" y="203"/>
                    </a:lnTo>
                    <a:lnTo>
                      <a:pt x="7" y="186"/>
                    </a:lnTo>
                    <a:lnTo>
                      <a:pt x="2" y="167"/>
                    </a:lnTo>
                    <a:lnTo>
                      <a:pt x="0" y="148"/>
                    </a:lnTo>
                    <a:lnTo>
                      <a:pt x="0" y="127"/>
                    </a:lnTo>
                    <a:lnTo>
                      <a:pt x="3" y="108"/>
                    </a:lnTo>
                    <a:lnTo>
                      <a:pt x="7" y="88"/>
                    </a:lnTo>
                    <a:lnTo>
                      <a:pt x="13" y="75"/>
                    </a:lnTo>
                    <a:lnTo>
                      <a:pt x="20" y="62"/>
                    </a:lnTo>
                    <a:lnTo>
                      <a:pt x="27" y="49"/>
                    </a:lnTo>
                    <a:lnTo>
                      <a:pt x="35" y="37"/>
                    </a:lnTo>
                    <a:lnTo>
                      <a:pt x="44" y="25"/>
                    </a:lnTo>
                    <a:lnTo>
                      <a:pt x="54" y="16"/>
                    </a:lnTo>
                    <a:lnTo>
                      <a:pt x="66" y="7"/>
                    </a:lnTo>
                    <a:lnTo>
                      <a:pt x="80" y="0"/>
                    </a:lnTo>
                    <a:lnTo>
                      <a:pt x="83" y="0"/>
                    </a:lnTo>
                    <a:lnTo>
                      <a:pt x="87" y="0"/>
                    </a:lnTo>
                    <a:lnTo>
                      <a:pt x="88" y="3"/>
                    </a:lnTo>
                    <a:lnTo>
                      <a:pt x="89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24" name="Freeform 145"/>
              <p:cNvSpPr>
                <a:spLocks/>
              </p:cNvSpPr>
              <p:nvPr/>
            </p:nvSpPr>
            <p:spPr bwMode="auto">
              <a:xfrm flipH="1">
                <a:off x="878" y="2695"/>
                <a:ext cx="25" cy="13"/>
              </a:xfrm>
              <a:custGeom>
                <a:avLst/>
                <a:gdLst>
                  <a:gd name="T0" fmla="*/ 0 w 77"/>
                  <a:gd name="T1" fmla="*/ 0 h 37"/>
                  <a:gd name="T2" fmla="*/ 0 w 77"/>
                  <a:gd name="T3" fmla="*/ 0 h 37"/>
                  <a:gd name="T4" fmla="*/ 0 w 77"/>
                  <a:gd name="T5" fmla="*/ 0 h 37"/>
                  <a:gd name="T6" fmla="*/ 0 w 77"/>
                  <a:gd name="T7" fmla="*/ 0 h 37"/>
                  <a:gd name="T8" fmla="*/ 0 w 77"/>
                  <a:gd name="T9" fmla="*/ 0 h 37"/>
                  <a:gd name="T10" fmla="*/ 0 w 77"/>
                  <a:gd name="T11" fmla="*/ 0 h 37"/>
                  <a:gd name="T12" fmla="*/ 0 w 77"/>
                  <a:gd name="T13" fmla="*/ 0 h 37"/>
                  <a:gd name="T14" fmla="*/ 0 w 77"/>
                  <a:gd name="T15" fmla="*/ 0 h 37"/>
                  <a:gd name="T16" fmla="*/ 0 w 77"/>
                  <a:gd name="T17" fmla="*/ 0 h 37"/>
                  <a:gd name="T18" fmla="*/ 0 w 77"/>
                  <a:gd name="T19" fmla="*/ 0 h 37"/>
                  <a:gd name="T20" fmla="*/ 0 w 77"/>
                  <a:gd name="T21" fmla="*/ 0 h 37"/>
                  <a:gd name="T22" fmla="*/ 0 w 77"/>
                  <a:gd name="T23" fmla="*/ 0 h 37"/>
                  <a:gd name="T24" fmla="*/ 0 w 77"/>
                  <a:gd name="T25" fmla="*/ 0 h 37"/>
                  <a:gd name="T26" fmla="*/ 0 w 77"/>
                  <a:gd name="T27" fmla="*/ 0 h 37"/>
                  <a:gd name="T28" fmla="*/ 0 w 77"/>
                  <a:gd name="T29" fmla="*/ 0 h 37"/>
                  <a:gd name="T30" fmla="*/ 0 w 77"/>
                  <a:gd name="T31" fmla="*/ 0 h 37"/>
                  <a:gd name="T32" fmla="*/ 0 w 77"/>
                  <a:gd name="T33" fmla="*/ 0 h 37"/>
                  <a:gd name="T34" fmla="*/ 0 w 77"/>
                  <a:gd name="T35" fmla="*/ 0 h 37"/>
                  <a:gd name="T36" fmla="*/ 0 w 77"/>
                  <a:gd name="T37" fmla="*/ 0 h 37"/>
                  <a:gd name="T38" fmla="*/ 0 w 77"/>
                  <a:gd name="T39" fmla="*/ 0 h 37"/>
                  <a:gd name="T40" fmla="*/ 0 w 77"/>
                  <a:gd name="T41" fmla="*/ 0 h 37"/>
                  <a:gd name="T42" fmla="*/ 0 w 77"/>
                  <a:gd name="T43" fmla="*/ 0 h 37"/>
                  <a:gd name="T44" fmla="*/ 0 w 77"/>
                  <a:gd name="T45" fmla="*/ 0 h 37"/>
                  <a:gd name="T46" fmla="*/ 0 w 77"/>
                  <a:gd name="T47" fmla="*/ 0 h 37"/>
                  <a:gd name="T48" fmla="*/ 0 w 77"/>
                  <a:gd name="T49" fmla="*/ 0 h 37"/>
                  <a:gd name="T50" fmla="*/ 0 w 77"/>
                  <a:gd name="T51" fmla="*/ 0 h 37"/>
                  <a:gd name="T52" fmla="*/ 0 w 77"/>
                  <a:gd name="T53" fmla="*/ 0 h 37"/>
                  <a:gd name="T54" fmla="*/ 0 w 77"/>
                  <a:gd name="T55" fmla="*/ 0 h 37"/>
                  <a:gd name="T56" fmla="*/ 0 w 77"/>
                  <a:gd name="T57" fmla="*/ 0 h 37"/>
                  <a:gd name="T58" fmla="*/ 0 w 77"/>
                  <a:gd name="T59" fmla="*/ 0 h 37"/>
                  <a:gd name="T60" fmla="*/ 0 w 77"/>
                  <a:gd name="T61" fmla="*/ 0 h 37"/>
                  <a:gd name="T62" fmla="*/ 0 w 77"/>
                  <a:gd name="T63" fmla="*/ 0 h 37"/>
                  <a:gd name="T64" fmla="*/ 0 w 77"/>
                  <a:gd name="T65" fmla="*/ 0 h 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7"/>
                  <a:gd name="T100" fmla="*/ 0 h 37"/>
                  <a:gd name="T101" fmla="*/ 77 w 77"/>
                  <a:gd name="T102" fmla="*/ 37 h 3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7" h="37">
                    <a:moveTo>
                      <a:pt x="48" y="1"/>
                    </a:moveTo>
                    <a:lnTo>
                      <a:pt x="50" y="3"/>
                    </a:lnTo>
                    <a:lnTo>
                      <a:pt x="53" y="3"/>
                    </a:lnTo>
                    <a:lnTo>
                      <a:pt x="57" y="3"/>
                    </a:lnTo>
                    <a:lnTo>
                      <a:pt x="59" y="4"/>
                    </a:lnTo>
                    <a:lnTo>
                      <a:pt x="65" y="6"/>
                    </a:lnTo>
                    <a:lnTo>
                      <a:pt x="70" y="9"/>
                    </a:lnTo>
                    <a:lnTo>
                      <a:pt x="74" y="12"/>
                    </a:lnTo>
                    <a:lnTo>
                      <a:pt x="77" y="16"/>
                    </a:lnTo>
                    <a:lnTo>
                      <a:pt x="77" y="21"/>
                    </a:lnTo>
                    <a:lnTo>
                      <a:pt x="77" y="27"/>
                    </a:lnTo>
                    <a:lnTo>
                      <a:pt x="75" y="32"/>
                    </a:lnTo>
                    <a:lnTo>
                      <a:pt x="72" y="37"/>
                    </a:lnTo>
                    <a:lnTo>
                      <a:pt x="66" y="34"/>
                    </a:lnTo>
                    <a:lnTo>
                      <a:pt x="59" y="31"/>
                    </a:lnTo>
                    <a:lnTo>
                      <a:pt x="52" y="28"/>
                    </a:lnTo>
                    <a:lnTo>
                      <a:pt x="44" y="27"/>
                    </a:lnTo>
                    <a:lnTo>
                      <a:pt x="36" y="27"/>
                    </a:lnTo>
                    <a:lnTo>
                      <a:pt x="30" y="28"/>
                    </a:lnTo>
                    <a:lnTo>
                      <a:pt x="22" y="30"/>
                    </a:lnTo>
                    <a:lnTo>
                      <a:pt x="14" y="34"/>
                    </a:lnTo>
                    <a:lnTo>
                      <a:pt x="9" y="32"/>
                    </a:lnTo>
                    <a:lnTo>
                      <a:pt x="5" y="31"/>
                    </a:lnTo>
                    <a:lnTo>
                      <a:pt x="1" y="30"/>
                    </a:lnTo>
                    <a:lnTo>
                      <a:pt x="0" y="25"/>
                    </a:lnTo>
                    <a:lnTo>
                      <a:pt x="3" y="17"/>
                    </a:lnTo>
                    <a:lnTo>
                      <a:pt x="8" y="12"/>
                    </a:lnTo>
                    <a:lnTo>
                      <a:pt x="14" y="6"/>
                    </a:lnTo>
                    <a:lnTo>
                      <a:pt x="22" y="4"/>
                    </a:lnTo>
                    <a:lnTo>
                      <a:pt x="28" y="3"/>
                    </a:lnTo>
                    <a:lnTo>
                      <a:pt x="34" y="0"/>
                    </a:lnTo>
                    <a:lnTo>
                      <a:pt x="40" y="0"/>
                    </a:lnTo>
                    <a:lnTo>
                      <a:pt x="48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25" name="Freeform 146"/>
              <p:cNvSpPr>
                <a:spLocks/>
              </p:cNvSpPr>
              <p:nvPr/>
            </p:nvSpPr>
            <p:spPr bwMode="auto">
              <a:xfrm flipH="1">
                <a:off x="743" y="2697"/>
                <a:ext cx="32" cy="84"/>
              </a:xfrm>
              <a:custGeom>
                <a:avLst/>
                <a:gdLst>
                  <a:gd name="T0" fmla="*/ 0 w 95"/>
                  <a:gd name="T1" fmla="*/ 0 h 252"/>
                  <a:gd name="T2" fmla="*/ 0 w 95"/>
                  <a:gd name="T3" fmla="*/ 0 h 252"/>
                  <a:gd name="T4" fmla="*/ 0 w 95"/>
                  <a:gd name="T5" fmla="*/ 0 h 252"/>
                  <a:gd name="T6" fmla="*/ 0 w 95"/>
                  <a:gd name="T7" fmla="*/ 0 h 252"/>
                  <a:gd name="T8" fmla="*/ 0 w 95"/>
                  <a:gd name="T9" fmla="*/ 0 h 252"/>
                  <a:gd name="T10" fmla="*/ 0 w 95"/>
                  <a:gd name="T11" fmla="*/ 0 h 252"/>
                  <a:gd name="T12" fmla="*/ 0 w 95"/>
                  <a:gd name="T13" fmla="*/ 0 h 252"/>
                  <a:gd name="T14" fmla="*/ 0 w 95"/>
                  <a:gd name="T15" fmla="*/ 0 h 252"/>
                  <a:gd name="T16" fmla="*/ 0 w 95"/>
                  <a:gd name="T17" fmla="*/ 0 h 252"/>
                  <a:gd name="T18" fmla="*/ 0 w 95"/>
                  <a:gd name="T19" fmla="*/ 0 h 252"/>
                  <a:gd name="T20" fmla="*/ 0 w 95"/>
                  <a:gd name="T21" fmla="*/ 0 h 252"/>
                  <a:gd name="T22" fmla="*/ 0 w 95"/>
                  <a:gd name="T23" fmla="*/ 0 h 252"/>
                  <a:gd name="T24" fmla="*/ 0 w 95"/>
                  <a:gd name="T25" fmla="*/ 0 h 252"/>
                  <a:gd name="T26" fmla="*/ 0 w 95"/>
                  <a:gd name="T27" fmla="*/ 0 h 252"/>
                  <a:gd name="T28" fmla="*/ 0 w 95"/>
                  <a:gd name="T29" fmla="*/ 0 h 252"/>
                  <a:gd name="T30" fmla="*/ 0 w 95"/>
                  <a:gd name="T31" fmla="*/ 0 h 252"/>
                  <a:gd name="T32" fmla="*/ 0 w 95"/>
                  <a:gd name="T33" fmla="*/ 0 h 252"/>
                  <a:gd name="T34" fmla="*/ 0 w 95"/>
                  <a:gd name="T35" fmla="*/ 0 h 252"/>
                  <a:gd name="T36" fmla="*/ 0 w 95"/>
                  <a:gd name="T37" fmla="*/ 0 h 252"/>
                  <a:gd name="T38" fmla="*/ 0 w 95"/>
                  <a:gd name="T39" fmla="*/ 0 h 252"/>
                  <a:gd name="T40" fmla="*/ 0 w 95"/>
                  <a:gd name="T41" fmla="*/ 0 h 252"/>
                  <a:gd name="T42" fmla="*/ 0 w 95"/>
                  <a:gd name="T43" fmla="*/ 0 h 252"/>
                  <a:gd name="T44" fmla="*/ 0 w 95"/>
                  <a:gd name="T45" fmla="*/ 0 h 252"/>
                  <a:gd name="T46" fmla="*/ 0 w 95"/>
                  <a:gd name="T47" fmla="*/ 0 h 252"/>
                  <a:gd name="T48" fmla="*/ 0 w 95"/>
                  <a:gd name="T49" fmla="*/ 0 h 252"/>
                  <a:gd name="T50" fmla="*/ 0 w 95"/>
                  <a:gd name="T51" fmla="*/ 0 h 252"/>
                  <a:gd name="T52" fmla="*/ 0 w 95"/>
                  <a:gd name="T53" fmla="*/ 0 h 252"/>
                  <a:gd name="T54" fmla="*/ 0 w 95"/>
                  <a:gd name="T55" fmla="*/ 0 h 252"/>
                  <a:gd name="T56" fmla="*/ 0 w 95"/>
                  <a:gd name="T57" fmla="*/ 0 h 252"/>
                  <a:gd name="T58" fmla="*/ 0 w 95"/>
                  <a:gd name="T59" fmla="*/ 0 h 252"/>
                  <a:gd name="T60" fmla="*/ 0 w 95"/>
                  <a:gd name="T61" fmla="*/ 0 h 252"/>
                  <a:gd name="T62" fmla="*/ 0 w 95"/>
                  <a:gd name="T63" fmla="*/ 0 h 252"/>
                  <a:gd name="T64" fmla="*/ 0 w 95"/>
                  <a:gd name="T65" fmla="*/ 0 h 252"/>
                  <a:gd name="T66" fmla="*/ 0 w 95"/>
                  <a:gd name="T67" fmla="*/ 0 h 252"/>
                  <a:gd name="T68" fmla="*/ 0 w 95"/>
                  <a:gd name="T69" fmla="*/ 0 h 252"/>
                  <a:gd name="T70" fmla="*/ 0 w 95"/>
                  <a:gd name="T71" fmla="*/ 0 h 252"/>
                  <a:gd name="T72" fmla="*/ 0 w 95"/>
                  <a:gd name="T73" fmla="*/ 0 h 2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95"/>
                  <a:gd name="T112" fmla="*/ 0 h 252"/>
                  <a:gd name="T113" fmla="*/ 95 w 95"/>
                  <a:gd name="T114" fmla="*/ 252 h 25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95" h="252">
                    <a:moveTo>
                      <a:pt x="78" y="37"/>
                    </a:moveTo>
                    <a:lnTo>
                      <a:pt x="89" y="62"/>
                    </a:lnTo>
                    <a:lnTo>
                      <a:pt x="94" y="89"/>
                    </a:lnTo>
                    <a:lnTo>
                      <a:pt x="95" y="118"/>
                    </a:lnTo>
                    <a:lnTo>
                      <a:pt x="93" y="148"/>
                    </a:lnTo>
                    <a:lnTo>
                      <a:pt x="87" y="176"/>
                    </a:lnTo>
                    <a:lnTo>
                      <a:pt x="78" y="203"/>
                    </a:lnTo>
                    <a:lnTo>
                      <a:pt x="66" y="229"/>
                    </a:lnTo>
                    <a:lnTo>
                      <a:pt x="51" y="252"/>
                    </a:lnTo>
                    <a:lnTo>
                      <a:pt x="47" y="252"/>
                    </a:lnTo>
                    <a:lnTo>
                      <a:pt x="45" y="251"/>
                    </a:lnTo>
                    <a:lnTo>
                      <a:pt x="44" y="249"/>
                    </a:lnTo>
                    <a:lnTo>
                      <a:pt x="42" y="246"/>
                    </a:lnTo>
                    <a:lnTo>
                      <a:pt x="53" y="200"/>
                    </a:lnTo>
                    <a:lnTo>
                      <a:pt x="57" y="151"/>
                    </a:lnTo>
                    <a:lnTo>
                      <a:pt x="54" y="104"/>
                    </a:lnTo>
                    <a:lnTo>
                      <a:pt x="42" y="59"/>
                    </a:lnTo>
                    <a:lnTo>
                      <a:pt x="38" y="52"/>
                    </a:lnTo>
                    <a:lnTo>
                      <a:pt x="35" y="46"/>
                    </a:lnTo>
                    <a:lnTo>
                      <a:pt x="29" y="39"/>
                    </a:lnTo>
                    <a:lnTo>
                      <a:pt x="24" y="34"/>
                    </a:lnTo>
                    <a:lnTo>
                      <a:pt x="18" y="28"/>
                    </a:lnTo>
                    <a:lnTo>
                      <a:pt x="13" y="22"/>
                    </a:lnTo>
                    <a:lnTo>
                      <a:pt x="6" y="16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17" y="0"/>
                    </a:lnTo>
                    <a:lnTo>
                      <a:pt x="27" y="0"/>
                    </a:lnTo>
                    <a:lnTo>
                      <a:pt x="37" y="3"/>
                    </a:lnTo>
                    <a:lnTo>
                      <a:pt x="47" y="7"/>
                    </a:lnTo>
                    <a:lnTo>
                      <a:pt x="57" y="13"/>
                    </a:lnTo>
                    <a:lnTo>
                      <a:pt x="64" y="20"/>
                    </a:lnTo>
                    <a:lnTo>
                      <a:pt x="72" y="28"/>
                    </a:lnTo>
                    <a:lnTo>
                      <a:pt x="78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26" name="Freeform 147"/>
              <p:cNvSpPr>
                <a:spLocks/>
              </p:cNvSpPr>
              <p:nvPr/>
            </p:nvSpPr>
            <p:spPr bwMode="auto">
              <a:xfrm flipH="1">
                <a:off x="937" y="2704"/>
                <a:ext cx="23" cy="15"/>
              </a:xfrm>
              <a:custGeom>
                <a:avLst/>
                <a:gdLst>
                  <a:gd name="T0" fmla="*/ 0 w 69"/>
                  <a:gd name="T1" fmla="*/ 0 h 45"/>
                  <a:gd name="T2" fmla="*/ 0 w 69"/>
                  <a:gd name="T3" fmla="*/ 0 h 45"/>
                  <a:gd name="T4" fmla="*/ 0 w 69"/>
                  <a:gd name="T5" fmla="*/ 0 h 45"/>
                  <a:gd name="T6" fmla="*/ 0 w 69"/>
                  <a:gd name="T7" fmla="*/ 0 h 45"/>
                  <a:gd name="T8" fmla="*/ 0 w 69"/>
                  <a:gd name="T9" fmla="*/ 0 h 45"/>
                  <a:gd name="T10" fmla="*/ 0 w 69"/>
                  <a:gd name="T11" fmla="*/ 0 h 45"/>
                  <a:gd name="T12" fmla="*/ 0 w 69"/>
                  <a:gd name="T13" fmla="*/ 0 h 45"/>
                  <a:gd name="T14" fmla="*/ 0 w 69"/>
                  <a:gd name="T15" fmla="*/ 0 h 45"/>
                  <a:gd name="T16" fmla="*/ 0 w 69"/>
                  <a:gd name="T17" fmla="*/ 0 h 45"/>
                  <a:gd name="T18" fmla="*/ 0 w 69"/>
                  <a:gd name="T19" fmla="*/ 0 h 45"/>
                  <a:gd name="T20" fmla="*/ 0 w 69"/>
                  <a:gd name="T21" fmla="*/ 0 h 45"/>
                  <a:gd name="T22" fmla="*/ 0 w 69"/>
                  <a:gd name="T23" fmla="*/ 0 h 45"/>
                  <a:gd name="T24" fmla="*/ 0 w 69"/>
                  <a:gd name="T25" fmla="*/ 0 h 45"/>
                  <a:gd name="T26" fmla="*/ 0 w 69"/>
                  <a:gd name="T27" fmla="*/ 0 h 45"/>
                  <a:gd name="T28" fmla="*/ 0 w 69"/>
                  <a:gd name="T29" fmla="*/ 0 h 45"/>
                  <a:gd name="T30" fmla="*/ 0 w 69"/>
                  <a:gd name="T31" fmla="*/ 0 h 45"/>
                  <a:gd name="T32" fmla="*/ 0 w 69"/>
                  <a:gd name="T33" fmla="*/ 0 h 45"/>
                  <a:gd name="T34" fmla="*/ 0 w 69"/>
                  <a:gd name="T35" fmla="*/ 0 h 45"/>
                  <a:gd name="T36" fmla="*/ 0 w 69"/>
                  <a:gd name="T37" fmla="*/ 0 h 45"/>
                  <a:gd name="T38" fmla="*/ 0 w 69"/>
                  <a:gd name="T39" fmla="*/ 0 h 45"/>
                  <a:gd name="T40" fmla="*/ 0 w 69"/>
                  <a:gd name="T41" fmla="*/ 0 h 45"/>
                  <a:gd name="T42" fmla="*/ 0 w 69"/>
                  <a:gd name="T43" fmla="*/ 0 h 45"/>
                  <a:gd name="T44" fmla="*/ 0 w 69"/>
                  <a:gd name="T45" fmla="*/ 0 h 45"/>
                  <a:gd name="T46" fmla="*/ 0 w 69"/>
                  <a:gd name="T47" fmla="*/ 0 h 45"/>
                  <a:gd name="T48" fmla="*/ 0 w 69"/>
                  <a:gd name="T49" fmla="*/ 0 h 45"/>
                  <a:gd name="T50" fmla="*/ 0 w 69"/>
                  <a:gd name="T51" fmla="*/ 0 h 4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69"/>
                  <a:gd name="T79" fmla="*/ 0 h 45"/>
                  <a:gd name="T80" fmla="*/ 69 w 69"/>
                  <a:gd name="T81" fmla="*/ 45 h 4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69" h="45">
                    <a:moveTo>
                      <a:pt x="60" y="8"/>
                    </a:moveTo>
                    <a:lnTo>
                      <a:pt x="69" y="24"/>
                    </a:lnTo>
                    <a:lnTo>
                      <a:pt x="60" y="24"/>
                    </a:lnTo>
                    <a:lnTo>
                      <a:pt x="51" y="26"/>
                    </a:lnTo>
                    <a:lnTo>
                      <a:pt x="44" y="27"/>
                    </a:lnTo>
                    <a:lnTo>
                      <a:pt x="36" y="30"/>
                    </a:lnTo>
                    <a:lnTo>
                      <a:pt x="28" y="33"/>
                    </a:lnTo>
                    <a:lnTo>
                      <a:pt x="20" y="36"/>
                    </a:lnTo>
                    <a:lnTo>
                      <a:pt x="13" y="40"/>
                    </a:lnTo>
                    <a:lnTo>
                      <a:pt x="6" y="45"/>
                    </a:lnTo>
                    <a:lnTo>
                      <a:pt x="5" y="39"/>
                    </a:lnTo>
                    <a:lnTo>
                      <a:pt x="2" y="32"/>
                    </a:lnTo>
                    <a:lnTo>
                      <a:pt x="0" y="27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9" y="8"/>
                    </a:lnTo>
                    <a:lnTo>
                      <a:pt x="15" y="4"/>
                    </a:lnTo>
                    <a:lnTo>
                      <a:pt x="22" y="0"/>
                    </a:lnTo>
                    <a:lnTo>
                      <a:pt x="27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7" y="1"/>
                    </a:lnTo>
                    <a:lnTo>
                      <a:pt x="53" y="2"/>
                    </a:lnTo>
                    <a:lnTo>
                      <a:pt x="56" y="4"/>
                    </a:lnTo>
                    <a:lnTo>
                      <a:pt x="6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27" name="Freeform 148"/>
              <p:cNvSpPr>
                <a:spLocks/>
              </p:cNvSpPr>
              <p:nvPr/>
            </p:nvSpPr>
            <p:spPr bwMode="auto">
              <a:xfrm flipH="1">
                <a:off x="838" y="2729"/>
                <a:ext cx="120" cy="171"/>
              </a:xfrm>
              <a:custGeom>
                <a:avLst/>
                <a:gdLst>
                  <a:gd name="T0" fmla="*/ 0 w 361"/>
                  <a:gd name="T1" fmla="*/ 0 h 514"/>
                  <a:gd name="T2" fmla="*/ 0 w 361"/>
                  <a:gd name="T3" fmla="*/ 0 h 514"/>
                  <a:gd name="T4" fmla="*/ 0 w 361"/>
                  <a:gd name="T5" fmla="*/ 0 h 514"/>
                  <a:gd name="T6" fmla="*/ 0 w 361"/>
                  <a:gd name="T7" fmla="*/ 0 h 514"/>
                  <a:gd name="T8" fmla="*/ 0 w 361"/>
                  <a:gd name="T9" fmla="*/ 0 h 514"/>
                  <a:gd name="T10" fmla="*/ 0 w 361"/>
                  <a:gd name="T11" fmla="*/ 0 h 514"/>
                  <a:gd name="T12" fmla="*/ 0 w 361"/>
                  <a:gd name="T13" fmla="*/ 0 h 514"/>
                  <a:gd name="T14" fmla="*/ 0 w 361"/>
                  <a:gd name="T15" fmla="*/ 0 h 514"/>
                  <a:gd name="T16" fmla="*/ 0 w 361"/>
                  <a:gd name="T17" fmla="*/ 0 h 514"/>
                  <a:gd name="T18" fmla="*/ 0 w 361"/>
                  <a:gd name="T19" fmla="*/ 0 h 514"/>
                  <a:gd name="T20" fmla="*/ 0 w 361"/>
                  <a:gd name="T21" fmla="*/ 0 h 514"/>
                  <a:gd name="T22" fmla="*/ 0 w 361"/>
                  <a:gd name="T23" fmla="*/ 0 h 514"/>
                  <a:gd name="T24" fmla="*/ 0 w 361"/>
                  <a:gd name="T25" fmla="*/ 0 h 514"/>
                  <a:gd name="T26" fmla="*/ 0 w 361"/>
                  <a:gd name="T27" fmla="*/ 0 h 514"/>
                  <a:gd name="T28" fmla="*/ 0 w 361"/>
                  <a:gd name="T29" fmla="*/ 0 h 514"/>
                  <a:gd name="T30" fmla="*/ 0 w 361"/>
                  <a:gd name="T31" fmla="*/ 0 h 514"/>
                  <a:gd name="T32" fmla="*/ 0 w 361"/>
                  <a:gd name="T33" fmla="*/ 0 h 514"/>
                  <a:gd name="T34" fmla="*/ 0 w 361"/>
                  <a:gd name="T35" fmla="*/ 0 h 514"/>
                  <a:gd name="T36" fmla="*/ 0 w 361"/>
                  <a:gd name="T37" fmla="*/ 0 h 514"/>
                  <a:gd name="T38" fmla="*/ 0 w 361"/>
                  <a:gd name="T39" fmla="*/ 0 h 514"/>
                  <a:gd name="T40" fmla="*/ 0 w 361"/>
                  <a:gd name="T41" fmla="*/ 0 h 514"/>
                  <a:gd name="T42" fmla="*/ 0 w 361"/>
                  <a:gd name="T43" fmla="*/ 0 h 514"/>
                  <a:gd name="T44" fmla="*/ 0 w 361"/>
                  <a:gd name="T45" fmla="*/ 0 h 514"/>
                  <a:gd name="T46" fmla="*/ 0 w 361"/>
                  <a:gd name="T47" fmla="*/ 0 h 514"/>
                  <a:gd name="T48" fmla="*/ 0 w 361"/>
                  <a:gd name="T49" fmla="*/ 0 h 514"/>
                  <a:gd name="T50" fmla="*/ 0 w 361"/>
                  <a:gd name="T51" fmla="*/ 0 h 514"/>
                  <a:gd name="T52" fmla="*/ 0 w 361"/>
                  <a:gd name="T53" fmla="*/ 0 h 514"/>
                  <a:gd name="T54" fmla="*/ 0 w 361"/>
                  <a:gd name="T55" fmla="*/ 0 h 514"/>
                  <a:gd name="T56" fmla="*/ 0 w 361"/>
                  <a:gd name="T57" fmla="*/ 0 h 514"/>
                  <a:gd name="T58" fmla="*/ 0 w 361"/>
                  <a:gd name="T59" fmla="*/ 0 h 514"/>
                  <a:gd name="T60" fmla="*/ 0 w 361"/>
                  <a:gd name="T61" fmla="*/ 0 h 514"/>
                  <a:gd name="T62" fmla="*/ 0 w 361"/>
                  <a:gd name="T63" fmla="*/ 0 h 514"/>
                  <a:gd name="T64" fmla="*/ 0 w 361"/>
                  <a:gd name="T65" fmla="*/ 0 h 514"/>
                  <a:gd name="T66" fmla="*/ 0 w 361"/>
                  <a:gd name="T67" fmla="*/ 0 h 514"/>
                  <a:gd name="T68" fmla="*/ 0 w 361"/>
                  <a:gd name="T69" fmla="*/ 0 h 514"/>
                  <a:gd name="T70" fmla="*/ 0 w 361"/>
                  <a:gd name="T71" fmla="*/ 0 h 514"/>
                  <a:gd name="T72" fmla="*/ 0 w 361"/>
                  <a:gd name="T73" fmla="*/ 0 h 514"/>
                  <a:gd name="T74" fmla="*/ 0 w 361"/>
                  <a:gd name="T75" fmla="*/ 0 h 514"/>
                  <a:gd name="T76" fmla="*/ 0 w 361"/>
                  <a:gd name="T77" fmla="*/ 0 h 514"/>
                  <a:gd name="T78" fmla="*/ 0 w 361"/>
                  <a:gd name="T79" fmla="*/ 0 h 514"/>
                  <a:gd name="T80" fmla="*/ 0 w 361"/>
                  <a:gd name="T81" fmla="*/ 0 h 514"/>
                  <a:gd name="T82" fmla="*/ 0 w 361"/>
                  <a:gd name="T83" fmla="*/ 0 h 514"/>
                  <a:gd name="T84" fmla="*/ 0 w 361"/>
                  <a:gd name="T85" fmla="*/ 0 h 514"/>
                  <a:gd name="T86" fmla="*/ 0 w 361"/>
                  <a:gd name="T87" fmla="*/ 0 h 514"/>
                  <a:gd name="T88" fmla="*/ 0 w 361"/>
                  <a:gd name="T89" fmla="*/ 0 h 514"/>
                  <a:gd name="T90" fmla="*/ 0 w 361"/>
                  <a:gd name="T91" fmla="*/ 0 h 514"/>
                  <a:gd name="T92" fmla="*/ 0 w 361"/>
                  <a:gd name="T93" fmla="*/ 0 h 514"/>
                  <a:gd name="T94" fmla="*/ 0 w 361"/>
                  <a:gd name="T95" fmla="*/ 0 h 514"/>
                  <a:gd name="T96" fmla="*/ 0 w 361"/>
                  <a:gd name="T97" fmla="*/ 0 h 514"/>
                  <a:gd name="T98" fmla="*/ 0 w 361"/>
                  <a:gd name="T99" fmla="*/ 0 h 514"/>
                  <a:gd name="T100" fmla="*/ 0 w 361"/>
                  <a:gd name="T101" fmla="*/ 0 h 514"/>
                  <a:gd name="T102" fmla="*/ 0 w 361"/>
                  <a:gd name="T103" fmla="*/ 0 h 51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361"/>
                  <a:gd name="T157" fmla="*/ 0 h 514"/>
                  <a:gd name="T158" fmla="*/ 361 w 361"/>
                  <a:gd name="T159" fmla="*/ 514 h 514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361" h="514">
                    <a:moveTo>
                      <a:pt x="17" y="37"/>
                    </a:moveTo>
                    <a:lnTo>
                      <a:pt x="31" y="71"/>
                    </a:lnTo>
                    <a:lnTo>
                      <a:pt x="47" y="105"/>
                    </a:lnTo>
                    <a:lnTo>
                      <a:pt x="65" y="140"/>
                    </a:lnTo>
                    <a:lnTo>
                      <a:pt x="84" y="172"/>
                    </a:lnTo>
                    <a:lnTo>
                      <a:pt x="106" y="203"/>
                    </a:lnTo>
                    <a:lnTo>
                      <a:pt x="131" y="233"/>
                    </a:lnTo>
                    <a:lnTo>
                      <a:pt x="159" y="259"/>
                    </a:lnTo>
                    <a:lnTo>
                      <a:pt x="190" y="282"/>
                    </a:lnTo>
                    <a:lnTo>
                      <a:pt x="198" y="285"/>
                    </a:lnTo>
                    <a:lnTo>
                      <a:pt x="205" y="286"/>
                    </a:lnTo>
                    <a:lnTo>
                      <a:pt x="212" y="286"/>
                    </a:lnTo>
                    <a:lnTo>
                      <a:pt x="220" y="285"/>
                    </a:lnTo>
                    <a:lnTo>
                      <a:pt x="225" y="276"/>
                    </a:lnTo>
                    <a:lnTo>
                      <a:pt x="230" y="268"/>
                    </a:lnTo>
                    <a:lnTo>
                      <a:pt x="236" y="260"/>
                    </a:lnTo>
                    <a:lnTo>
                      <a:pt x="244" y="254"/>
                    </a:lnTo>
                    <a:lnTo>
                      <a:pt x="252" y="247"/>
                    </a:lnTo>
                    <a:lnTo>
                      <a:pt x="261" y="242"/>
                    </a:lnTo>
                    <a:lnTo>
                      <a:pt x="269" y="238"/>
                    </a:lnTo>
                    <a:lnTo>
                      <a:pt x="278" y="234"/>
                    </a:lnTo>
                    <a:lnTo>
                      <a:pt x="289" y="234"/>
                    </a:lnTo>
                    <a:lnTo>
                      <a:pt x="301" y="234"/>
                    </a:lnTo>
                    <a:lnTo>
                      <a:pt x="311" y="238"/>
                    </a:lnTo>
                    <a:lnTo>
                      <a:pt x="321" y="242"/>
                    </a:lnTo>
                    <a:lnTo>
                      <a:pt x="330" y="247"/>
                    </a:lnTo>
                    <a:lnTo>
                      <a:pt x="339" y="255"/>
                    </a:lnTo>
                    <a:lnTo>
                      <a:pt x="347" y="264"/>
                    </a:lnTo>
                    <a:lnTo>
                      <a:pt x="355" y="273"/>
                    </a:lnTo>
                    <a:lnTo>
                      <a:pt x="355" y="277"/>
                    </a:lnTo>
                    <a:lnTo>
                      <a:pt x="355" y="280"/>
                    </a:lnTo>
                    <a:lnTo>
                      <a:pt x="354" y="283"/>
                    </a:lnTo>
                    <a:lnTo>
                      <a:pt x="352" y="286"/>
                    </a:lnTo>
                    <a:lnTo>
                      <a:pt x="346" y="285"/>
                    </a:lnTo>
                    <a:lnTo>
                      <a:pt x="339" y="281"/>
                    </a:lnTo>
                    <a:lnTo>
                      <a:pt x="334" y="277"/>
                    </a:lnTo>
                    <a:lnTo>
                      <a:pt x="329" y="273"/>
                    </a:lnTo>
                    <a:lnTo>
                      <a:pt x="323" y="271"/>
                    </a:lnTo>
                    <a:lnTo>
                      <a:pt x="318" y="268"/>
                    </a:lnTo>
                    <a:lnTo>
                      <a:pt x="312" y="268"/>
                    </a:lnTo>
                    <a:lnTo>
                      <a:pt x="306" y="271"/>
                    </a:lnTo>
                    <a:lnTo>
                      <a:pt x="289" y="290"/>
                    </a:lnTo>
                    <a:lnTo>
                      <a:pt x="274" y="311"/>
                    </a:lnTo>
                    <a:lnTo>
                      <a:pt x="262" y="332"/>
                    </a:lnTo>
                    <a:lnTo>
                      <a:pt x="252" y="356"/>
                    </a:lnTo>
                    <a:lnTo>
                      <a:pt x="245" y="380"/>
                    </a:lnTo>
                    <a:lnTo>
                      <a:pt x="243" y="406"/>
                    </a:lnTo>
                    <a:lnTo>
                      <a:pt x="243" y="432"/>
                    </a:lnTo>
                    <a:lnTo>
                      <a:pt x="247" y="458"/>
                    </a:lnTo>
                    <a:lnTo>
                      <a:pt x="252" y="467"/>
                    </a:lnTo>
                    <a:lnTo>
                      <a:pt x="260" y="474"/>
                    </a:lnTo>
                    <a:lnTo>
                      <a:pt x="269" y="478"/>
                    </a:lnTo>
                    <a:lnTo>
                      <a:pt x="278" y="483"/>
                    </a:lnTo>
                    <a:lnTo>
                      <a:pt x="289" y="485"/>
                    </a:lnTo>
                    <a:lnTo>
                      <a:pt x="299" y="485"/>
                    </a:lnTo>
                    <a:lnTo>
                      <a:pt x="310" y="482"/>
                    </a:lnTo>
                    <a:lnTo>
                      <a:pt x="320" y="478"/>
                    </a:lnTo>
                    <a:lnTo>
                      <a:pt x="329" y="476"/>
                    </a:lnTo>
                    <a:lnTo>
                      <a:pt x="339" y="472"/>
                    </a:lnTo>
                    <a:lnTo>
                      <a:pt x="349" y="469"/>
                    </a:lnTo>
                    <a:lnTo>
                      <a:pt x="359" y="469"/>
                    </a:lnTo>
                    <a:lnTo>
                      <a:pt x="360" y="470"/>
                    </a:lnTo>
                    <a:lnTo>
                      <a:pt x="361" y="473"/>
                    </a:lnTo>
                    <a:lnTo>
                      <a:pt x="361" y="476"/>
                    </a:lnTo>
                    <a:lnTo>
                      <a:pt x="360" y="478"/>
                    </a:lnTo>
                    <a:lnTo>
                      <a:pt x="350" y="487"/>
                    </a:lnTo>
                    <a:lnTo>
                      <a:pt x="338" y="495"/>
                    </a:lnTo>
                    <a:lnTo>
                      <a:pt x="327" y="501"/>
                    </a:lnTo>
                    <a:lnTo>
                      <a:pt x="315" y="507"/>
                    </a:lnTo>
                    <a:lnTo>
                      <a:pt x="302" y="512"/>
                    </a:lnTo>
                    <a:lnTo>
                      <a:pt x="289" y="513"/>
                    </a:lnTo>
                    <a:lnTo>
                      <a:pt x="275" y="514"/>
                    </a:lnTo>
                    <a:lnTo>
                      <a:pt x="261" y="512"/>
                    </a:lnTo>
                    <a:lnTo>
                      <a:pt x="253" y="509"/>
                    </a:lnTo>
                    <a:lnTo>
                      <a:pt x="245" y="507"/>
                    </a:lnTo>
                    <a:lnTo>
                      <a:pt x="238" y="503"/>
                    </a:lnTo>
                    <a:lnTo>
                      <a:pt x="230" y="498"/>
                    </a:lnTo>
                    <a:lnTo>
                      <a:pt x="223" y="491"/>
                    </a:lnTo>
                    <a:lnTo>
                      <a:pt x="217" y="485"/>
                    </a:lnTo>
                    <a:lnTo>
                      <a:pt x="212" y="477"/>
                    </a:lnTo>
                    <a:lnTo>
                      <a:pt x="208" y="469"/>
                    </a:lnTo>
                    <a:lnTo>
                      <a:pt x="199" y="437"/>
                    </a:lnTo>
                    <a:lnTo>
                      <a:pt x="196" y="403"/>
                    </a:lnTo>
                    <a:lnTo>
                      <a:pt x="199" y="369"/>
                    </a:lnTo>
                    <a:lnTo>
                      <a:pt x="204" y="335"/>
                    </a:lnTo>
                    <a:lnTo>
                      <a:pt x="199" y="332"/>
                    </a:lnTo>
                    <a:lnTo>
                      <a:pt x="194" y="332"/>
                    </a:lnTo>
                    <a:lnTo>
                      <a:pt x="189" y="334"/>
                    </a:lnTo>
                    <a:lnTo>
                      <a:pt x="183" y="335"/>
                    </a:lnTo>
                    <a:lnTo>
                      <a:pt x="174" y="334"/>
                    </a:lnTo>
                    <a:lnTo>
                      <a:pt x="165" y="332"/>
                    </a:lnTo>
                    <a:lnTo>
                      <a:pt x="158" y="330"/>
                    </a:lnTo>
                    <a:lnTo>
                      <a:pt x="150" y="326"/>
                    </a:lnTo>
                    <a:lnTo>
                      <a:pt x="141" y="322"/>
                    </a:lnTo>
                    <a:lnTo>
                      <a:pt x="133" y="317"/>
                    </a:lnTo>
                    <a:lnTo>
                      <a:pt x="127" y="312"/>
                    </a:lnTo>
                    <a:lnTo>
                      <a:pt x="119" y="305"/>
                    </a:lnTo>
                    <a:lnTo>
                      <a:pt x="116" y="313"/>
                    </a:lnTo>
                    <a:lnTo>
                      <a:pt x="112" y="322"/>
                    </a:lnTo>
                    <a:lnTo>
                      <a:pt x="107" y="330"/>
                    </a:lnTo>
                    <a:lnTo>
                      <a:pt x="102" y="338"/>
                    </a:lnTo>
                    <a:lnTo>
                      <a:pt x="97" y="344"/>
                    </a:lnTo>
                    <a:lnTo>
                      <a:pt x="89" y="349"/>
                    </a:lnTo>
                    <a:lnTo>
                      <a:pt x="81" y="352"/>
                    </a:lnTo>
                    <a:lnTo>
                      <a:pt x="74" y="354"/>
                    </a:lnTo>
                    <a:lnTo>
                      <a:pt x="66" y="354"/>
                    </a:lnTo>
                    <a:lnTo>
                      <a:pt x="60" y="354"/>
                    </a:lnTo>
                    <a:lnTo>
                      <a:pt x="53" y="353"/>
                    </a:lnTo>
                    <a:lnTo>
                      <a:pt x="47" y="352"/>
                    </a:lnTo>
                    <a:lnTo>
                      <a:pt x="40" y="349"/>
                    </a:lnTo>
                    <a:lnTo>
                      <a:pt x="35" y="345"/>
                    </a:lnTo>
                    <a:lnTo>
                      <a:pt x="30" y="340"/>
                    </a:lnTo>
                    <a:lnTo>
                      <a:pt x="25" y="335"/>
                    </a:lnTo>
                    <a:lnTo>
                      <a:pt x="20" y="327"/>
                    </a:lnTo>
                    <a:lnTo>
                      <a:pt x="13" y="320"/>
                    </a:lnTo>
                    <a:lnTo>
                      <a:pt x="7" y="312"/>
                    </a:lnTo>
                    <a:lnTo>
                      <a:pt x="5" y="303"/>
                    </a:lnTo>
                    <a:lnTo>
                      <a:pt x="8" y="299"/>
                    </a:lnTo>
                    <a:lnTo>
                      <a:pt x="12" y="296"/>
                    </a:lnTo>
                    <a:lnTo>
                      <a:pt x="16" y="296"/>
                    </a:lnTo>
                    <a:lnTo>
                      <a:pt x="21" y="298"/>
                    </a:lnTo>
                    <a:lnTo>
                      <a:pt x="27" y="303"/>
                    </a:lnTo>
                    <a:lnTo>
                      <a:pt x="35" y="307"/>
                    </a:lnTo>
                    <a:lnTo>
                      <a:pt x="43" y="311"/>
                    </a:lnTo>
                    <a:lnTo>
                      <a:pt x="51" y="312"/>
                    </a:lnTo>
                    <a:lnTo>
                      <a:pt x="60" y="313"/>
                    </a:lnTo>
                    <a:lnTo>
                      <a:pt x="67" y="313"/>
                    </a:lnTo>
                    <a:lnTo>
                      <a:pt x="75" y="311"/>
                    </a:lnTo>
                    <a:lnTo>
                      <a:pt x="83" y="307"/>
                    </a:lnTo>
                    <a:lnTo>
                      <a:pt x="89" y="299"/>
                    </a:lnTo>
                    <a:lnTo>
                      <a:pt x="91" y="287"/>
                    </a:lnTo>
                    <a:lnTo>
                      <a:pt x="89" y="277"/>
                    </a:lnTo>
                    <a:lnTo>
                      <a:pt x="88" y="265"/>
                    </a:lnTo>
                    <a:lnTo>
                      <a:pt x="83" y="255"/>
                    </a:lnTo>
                    <a:lnTo>
                      <a:pt x="76" y="245"/>
                    </a:lnTo>
                    <a:lnTo>
                      <a:pt x="71" y="234"/>
                    </a:lnTo>
                    <a:lnTo>
                      <a:pt x="65" y="223"/>
                    </a:lnTo>
                    <a:lnTo>
                      <a:pt x="60" y="212"/>
                    </a:lnTo>
                    <a:lnTo>
                      <a:pt x="53" y="202"/>
                    </a:lnTo>
                    <a:lnTo>
                      <a:pt x="48" y="192"/>
                    </a:lnTo>
                    <a:lnTo>
                      <a:pt x="41" y="180"/>
                    </a:lnTo>
                    <a:lnTo>
                      <a:pt x="34" y="160"/>
                    </a:lnTo>
                    <a:lnTo>
                      <a:pt x="26" y="139"/>
                    </a:lnTo>
                    <a:lnTo>
                      <a:pt x="18" y="118"/>
                    </a:lnTo>
                    <a:lnTo>
                      <a:pt x="13" y="96"/>
                    </a:lnTo>
                    <a:lnTo>
                      <a:pt x="8" y="74"/>
                    </a:lnTo>
                    <a:lnTo>
                      <a:pt x="4" y="53"/>
                    </a:lnTo>
                    <a:lnTo>
                      <a:pt x="2" y="29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2" y="7"/>
                    </a:lnTo>
                    <a:lnTo>
                      <a:pt x="14" y="18"/>
                    </a:lnTo>
                    <a:lnTo>
                      <a:pt x="14" y="27"/>
                    </a:lnTo>
                    <a:lnTo>
                      <a:pt x="17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28" name="Freeform 149"/>
              <p:cNvSpPr>
                <a:spLocks/>
              </p:cNvSpPr>
              <p:nvPr/>
            </p:nvSpPr>
            <p:spPr bwMode="auto">
              <a:xfrm flipH="1">
                <a:off x="954" y="2767"/>
                <a:ext cx="41" cy="93"/>
              </a:xfrm>
              <a:custGeom>
                <a:avLst/>
                <a:gdLst>
                  <a:gd name="T0" fmla="*/ 0 w 123"/>
                  <a:gd name="T1" fmla="*/ 0 h 280"/>
                  <a:gd name="T2" fmla="*/ 0 w 123"/>
                  <a:gd name="T3" fmla="*/ 0 h 280"/>
                  <a:gd name="T4" fmla="*/ 0 w 123"/>
                  <a:gd name="T5" fmla="*/ 0 h 280"/>
                  <a:gd name="T6" fmla="*/ 0 w 123"/>
                  <a:gd name="T7" fmla="*/ 0 h 280"/>
                  <a:gd name="T8" fmla="*/ 0 w 123"/>
                  <a:gd name="T9" fmla="*/ 0 h 280"/>
                  <a:gd name="T10" fmla="*/ 0 w 123"/>
                  <a:gd name="T11" fmla="*/ 0 h 280"/>
                  <a:gd name="T12" fmla="*/ 0 w 123"/>
                  <a:gd name="T13" fmla="*/ 0 h 280"/>
                  <a:gd name="T14" fmla="*/ 0 w 123"/>
                  <a:gd name="T15" fmla="*/ 0 h 280"/>
                  <a:gd name="T16" fmla="*/ 0 w 123"/>
                  <a:gd name="T17" fmla="*/ 0 h 280"/>
                  <a:gd name="T18" fmla="*/ 0 w 123"/>
                  <a:gd name="T19" fmla="*/ 0 h 280"/>
                  <a:gd name="T20" fmla="*/ 0 w 123"/>
                  <a:gd name="T21" fmla="*/ 0 h 280"/>
                  <a:gd name="T22" fmla="*/ 0 w 123"/>
                  <a:gd name="T23" fmla="*/ 0 h 280"/>
                  <a:gd name="T24" fmla="*/ 0 w 123"/>
                  <a:gd name="T25" fmla="*/ 0 h 280"/>
                  <a:gd name="T26" fmla="*/ 0 w 123"/>
                  <a:gd name="T27" fmla="*/ 0 h 280"/>
                  <a:gd name="T28" fmla="*/ 0 w 123"/>
                  <a:gd name="T29" fmla="*/ 0 h 280"/>
                  <a:gd name="T30" fmla="*/ 0 w 123"/>
                  <a:gd name="T31" fmla="*/ 0 h 280"/>
                  <a:gd name="T32" fmla="*/ 0 w 123"/>
                  <a:gd name="T33" fmla="*/ 0 h 280"/>
                  <a:gd name="T34" fmla="*/ 0 w 123"/>
                  <a:gd name="T35" fmla="*/ 0 h 280"/>
                  <a:gd name="T36" fmla="*/ 0 w 123"/>
                  <a:gd name="T37" fmla="*/ 0 h 280"/>
                  <a:gd name="T38" fmla="*/ 0 w 123"/>
                  <a:gd name="T39" fmla="*/ 0 h 280"/>
                  <a:gd name="T40" fmla="*/ 0 w 123"/>
                  <a:gd name="T41" fmla="*/ 0 h 280"/>
                  <a:gd name="T42" fmla="*/ 0 w 123"/>
                  <a:gd name="T43" fmla="*/ 0 h 280"/>
                  <a:gd name="T44" fmla="*/ 0 w 123"/>
                  <a:gd name="T45" fmla="*/ 0 h 280"/>
                  <a:gd name="T46" fmla="*/ 0 w 123"/>
                  <a:gd name="T47" fmla="*/ 0 h 280"/>
                  <a:gd name="T48" fmla="*/ 0 w 123"/>
                  <a:gd name="T49" fmla="*/ 0 h 280"/>
                  <a:gd name="T50" fmla="*/ 0 w 123"/>
                  <a:gd name="T51" fmla="*/ 0 h 280"/>
                  <a:gd name="T52" fmla="*/ 0 w 123"/>
                  <a:gd name="T53" fmla="*/ 0 h 280"/>
                  <a:gd name="T54" fmla="*/ 0 w 123"/>
                  <a:gd name="T55" fmla="*/ 0 h 280"/>
                  <a:gd name="T56" fmla="*/ 0 w 123"/>
                  <a:gd name="T57" fmla="*/ 0 h 280"/>
                  <a:gd name="T58" fmla="*/ 0 w 123"/>
                  <a:gd name="T59" fmla="*/ 0 h 280"/>
                  <a:gd name="T60" fmla="*/ 0 w 123"/>
                  <a:gd name="T61" fmla="*/ 0 h 280"/>
                  <a:gd name="T62" fmla="*/ 0 w 123"/>
                  <a:gd name="T63" fmla="*/ 0 h 280"/>
                  <a:gd name="T64" fmla="*/ 0 w 123"/>
                  <a:gd name="T65" fmla="*/ 0 h 280"/>
                  <a:gd name="T66" fmla="*/ 0 w 123"/>
                  <a:gd name="T67" fmla="*/ 0 h 280"/>
                  <a:gd name="T68" fmla="*/ 0 w 123"/>
                  <a:gd name="T69" fmla="*/ 0 h 280"/>
                  <a:gd name="T70" fmla="*/ 0 w 123"/>
                  <a:gd name="T71" fmla="*/ 0 h 280"/>
                  <a:gd name="T72" fmla="*/ 0 w 123"/>
                  <a:gd name="T73" fmla="*/ 0 h 280"/>
                  <a:gd name="T74" fmla="*/ 0 w 123"/>
                  <a:gd name="T75" fmla="*/ 0 h 280"/>
                  <a:gd name="T76" fmla="*/ 0 w 123"/>
                  <a:gd name="T77" fmla="*/ 0 h 280"/>
                  <a:gd name="T78" fmla="*/ 0 w 123"/>
                  <a:gd name="T79" fmla="*/ 0 h 280"/>
                  <a:gd name="T80" fmla="*/ 0 w 123"/>
                  <a:gd name="T81" fmla="*/ 0 h 280"/>
                  <a:gd name="T82" fmla="*/ 0 w 123"/>
                  <a:gd name="T83" fmla="*/ 0 h 280"/>
                  <a:gd name="T84" fmla="*/ 0 w 123"/>
                  <a:gd name="T85" fmla="*/ 0 h 280"/>
                  <a:gd name="T86" fmla="*/ 0 w 123"/>
                  <a:gd name="T87" fmla="*/ 0 h 280"/>
                  <a:gd name="T88" fmla="*/ 0 w 123"/>
                  <a:gd name="T89" fmla="*/ 0 h 280"/>
                  <a:gd name="T90" fmla="*/ 0 w 123"/>
                  <a:gd name="T91" fmla="*/ 0 h 280"/>
                  <a:gd name="T92" fmla="*/ 0 w 123"/>
                  <a:gd name="T93" fmla="*/ 0 h 280"/>
                  <a:gd name="T94" fmla="*/ 0 w 123"/>
                  <a:gd name="T95" fmla="*/ 0 h 280"/>
                  <a:gd name="T96" fmla="*/ 0 w 123"/>
                  <a:gd name="T97" fmla="*/ 0 h 28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23"/>
                  <a:gd name="T148" fmla="*/ 0 h 280"/>
                  <a:gd name="T149" fmla="*/ 123 w 123"/>
                  <a:gd name="T150" fmla="*/ 280 h 28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23" h="280">
                    <a:moveTo>
                      <a:pt x="116" y="8"/>
                    </a:moveTo>
                    <a:lnTo>
                      <a:pt x="115" y="17"/>
                    </a:lnTo>
                    <a:lnTo>
                      <a:pt x="110" y="20"/>
                    </a:lnTo>
                    <a:lnTo>
                      <a:pt x="101" y="22"/>
                    </a:lnTo>
                    <a:lnTo>
                      <a:pt x="94" y="24"/>
                    </a:lnTo>
                    <a:lnTo>
                      <a:pt x="80" y="37"/>
                    </a:lnTo>
                    <a:lnTo>
                      <a:pt x="67" y="52"/>
                    </a:lnTo>
                    <a:lnTo>
                      <a:pt x="58" y="68"/>
                    </a:lnTo>
                    <a:lnTo>
                      <a:pt x="50" y="84"/>
                    </a:lnTo>
                    <a:lnTo>
                      <a:pt x="45" y="104"/>
                    </a:lnTo>
                    <a:lnTo>
                      <a:pt x="43" y="122"/>
                    </a:lnTo>
                    <a:lnTo>
                      <a:pt x="41" y="141"/>
                    </a:lnTo>
                    <a:lnTo>
                      <a:pt x="44" y="162"/>
                    </a:lnTo>
                    <a:lnTo>
                      <a:pt x="50" y="177"/>
                    </a:lnTo>
                    <a:lnTo>
                      <a:pt x="57" y="193"/>
                    </a:lnTo>
                    <a:lnTo>
                      <a:pt x="63" y="208"/>
                    </a:lnTo>
                    <a:lnTo>
                      <a:pt x="72" y="224"/>
                    </a:lnTo>
                    <a:lnTo>
                      <a:pt x="81" y="236"/>
                    </a:lnTo>
                    <a:lnTo>
                      <a:pt x="93" y="249"/>
                    </a:lnTo>
                    <a:lnTo>
                      <a:pt x="106" y="260"/>
                    </a:lnTo>
                    <a:lnTo>
                      <a:pt x="123" y="266"/>
                    </a:lnTo>
                    <a:lnTo>
                      <a:pt x="123" y="270"/>
                    </a:lnTo>
                    <a:lnTo>
                      <a:pt x="121" y="274"/>
                    </a:lnTo>
                    <a:lnTo>
                      <a:pt x="119" y="278"/>
                    </a:lnTo>
                    <a:lnTo>
                      <a:pt x="116" y="280"/>
                    </a:lnTo>
                    <a:lnTo>
                      <a:pt x="102" y="280"/>
                    </a:lnTo>
                    <a:lnTo>
                      <a:pt x="89" y="279"/>
                    </a:lnTo>
                    <a:lnTo>
                      <a:pt x="76" y="275"/>
                    </a:lnTo>
                    <a:lnTo>
                      <a:pt x="64" y="270"/>
                    </a:lnTo>
                    <a:lnTo>
                      <a:pt x="54" y="262"/>
                    </a:lnTo>
                    <a:lnTo>
                      <a:pt x="44" y="255"/>
                    </a:lnTo>
                    <a:lnTo>
                      <a:pt x="35" y="244"/>
                    </a:lnTo>
                    <a:lnTo>
                      <a:pt x="28" y="233"/>
                    </a:lnTo>
                    <a:lnTo>
                      <a:pt x="13" y="209"/>
                    </a:lnTo>
                    <a:lnTo>
                      <a:pt x="5" y="184"/>
                    </a:lnTo>
                    <a:lnTo>
                      <a:pt x="3" y="157"/>
                    </a:lnTo>
                    <a:lnTo>
                      <a:pt x="0" y="128"/>
                    </a:lnTo>
                    <a:lnTo>
                      <a:pt x="5" y="110"/>
                    </a:lnTo>
                    <a:lnTo>
                      <a:pt x="10" y="91"/>
                    </a:lnTo>
                    <a:lnTo>
                      <a:pt x="18" y="71"/>
                    </a:lnTo>
                    <a:lnTo>
                      <a:pt x="27" y="55"/>
                    </a:lnTo>
                    <a:lnTo>
                      <a:pt x="37" y="38"/>
                    </a:lnTo>
                    <a:lnTo>
                      <a:pt x="52" y="22"/>
                    </a:lnTo>
                    <a:lnTo>
                      <a:pt x="67" y="11"/>
                    </a:lnTo>
                    <a:lnTo>
                      <a:pt x="85" y="0"/>
                    </a:lnTo>
                    <a:lnTo>
                      <a:pt x="93" y="2"/>
                    </a:lnTo>
                    <a:lnTo>
                      <a:pt x="101" y="3"/>
                    </a:lnTo>
                    <a:lnTo>
                      <a:pt x="108" y="6"/>
                    </a:lnTo>
                    <a:lnTo>
                      <a:pt x="116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29" name="Freeform 150"/>
              <p:cNvSpPr>
                <a:spLocks/>
              </p:cNvSpPr>
              <p:nvPr/>
            </p:nvSpPr>
            <p:spPr bwMode="auto">
              <a:xfrm flipH="1">
                <a:off x="760" y="2786"/>
                <a:ext cx="74" cy="93"/>
              </a:xfrm>
              <a:custGeom>
                <a:avLst/>
                <a:gdLst>
                  <a:gd name="T0" fmla="*/ 0 w 221"/>
                  <a:gd name="T1" fmla="*/ 0 h 279"/>
                  <a:gd name="T2" fmla="*/ 0 w 221"/>
                  <a:gd name="T3" fmla="*/ 0 h 279"/>
                  <a:gd name="T4" fmla="*/ 0 w 221"/>
                  <a:gd name="T5" fmla="*/ 0 h 279"/>
                  <a:gd name="T6" fmla="*/ 0 w 221"/>
                  <a:gd name="T7" fmla="*/ 0 h 279"/>
                  <a:gd name="T8" fmla="*/ 0 w 221"/>
                  <a:gd name="T9" fmla="*/ 0 h 279"/>
                  <a:gd name="T10" fmla="*/ 0 w 221"/>
                  <a:gd name="T11" fmla="*/ 0 h 279"/>
                  <a:gd name="T12" fmla="*/ 0 w 221"/>
                  <a:gd name="T13" fmla="*/ 0 h 279"/>
                  <a:gd name="T14" fmla="*/ 0 w 221"/>
                  <a:gd name="T15" fmla="*/ 0 h 279"/>
                  <a:gd name="T16" fmla="*/ 0 w 221"/>
                  <a:gd name="T17" fmla="*/ 0 h 279"/>
                  <a:gd name="T18" fmla="*/ 0 w 221"/>
                  <a:gd name="T19" fmla="*/ 0 h 279"/>
                  <a:gd name="T20" fmla="*/ 0 w 221"/>
                  <a:gd name="T21" fmla="*/ 0 h 279"/>
                  <a:gd name="T22" fmla="*/ 0 w 221"/>
                  <a:gd name="T23" fmla="*/ 0 h 279"/>
                  <a:gd name="T24" fmla="*/ 0 w 221"/>
                  <a:gd name="T25" fmla="*/ 0 h 279"/>
                  <a:gd name="T26" fmla="*/ 0 w 221"/>
                  <a:gd name="T27" fmla="*/ 0 h 279"/>
                  <a:gd name="T28" fmla="*/ 0 w 221"/>
                  <a:gd name="T29" fmla="*/ 0 h 279"/>
                  <a:gd name="T30" fmla="*/ 0 w 221"/>
                  <a:gd name="T31" fmla="*/ 0 h 279"/>
                  <a:gd name="T32" fmla="*/ 0 w 221"/>
                  <a:gd name="T33" fmla="*/ 0 h 279"/>
                  <a:gd name="T34" fmla="*/ 0 w 221"/>
                  <a:gd name="T35" fmla="*/ 0 h 279"/>
                  <a:gd name="T36" fmla="*/ 0 w 221"/>
                  <a:gd name="T37" fmla="*/ 0 h 279"/>
                  <a:gd name="T38" fmla="*/ 0 w 221"/>
                  <a:gd name="T39" fmla="*/ 0 h 279"/>
                  <a:gd name="T40" fmla="*/ 0 w 221"/>
                  <a:gd name="T41" fmla="*/ 0 h 279"/>
                  <a:gd name="T42" fmla="*/ 0 w 221"/>
                  <a:gd name="T43" fmla="*/ 0 h 279"/>
                  <a:gd name="T44" fmla="*/ 0 w 221"/>
                  <a:gd name="T45" fmla="*/ 0 h 279"/>
                  <a:gd name="T46" fmla="*/ 0 w 221"/>
                  <a:gd name="T47" fmla="*/ 0 h 279"/>
                  <a:gd name="T48" fmla="*/ 0 w 221"/>
                  <a:gd name="T49" fmla="*/ 0 h 279"/>
                  <a:gd name="T50" fmla="*/ 0 w 221"/>
                  <a:gd name="T51" fmla="*/ 0 h 279"/>
                  <a:gd name="T52" fmla="*/ 0 w 221"/>
                  <a:gd name="T53" fmla="*/ 0 h 279"/>
                  <a:gd name="T54" fmla="*/ 0 w 221"/>
                  <a:gd name="T55" fmla="*/ 0 h 279"/>
                  <a:gd name="T56" fmla="*/ 0 w 221"/>
                  <a:gd name="T57" fmla="*/ 0 h 279"/>
                  <a:gd name="T58" fmla="*/ 0 w 221"/>
                  <a:gd name="T59" fmla="*/ 0 h 279"/>
                  <a:gd name="T60" fmla="*/ 0 w 221"/>
                  <a:gd name="T61" fmla="*/ 0 h 279"/>
                  <a:gd name="T62" fmla="*/ 0 w 221"/>
                  <a:gd name="T63" fmla="*/ 0 h 279"/>
                  <a:gd name="T64" fmla="*/ 0 w 221"/>
                  <a:gd name="T65" fmla="*/ 0 h 279"/>
                  <a:gd name="T66" fmla="*/ 0 w 221"/>
                  <a:gd name="T67" fmla="*/ 0 h 279"/>
                  <a:gd name="T68" fmla="*/ 0 w 221"/>
                  <a:gd name="T69" fmla="*/ 0 h 279"/>
                  <a:gd name="T70" fmla="*/ 0 w 221"/>
                  <a:gd name="T71" fmla="*/ 0 h 279"/>
                  <a:gd name="T72" fmla="*/ 0 w 221"/>
                  <a:gd name="T73" fmla="*/ 0 h 279"/>
                  <a:gd name="T74" fmla="*/ 0 w 221"/>
                  <a:gd name="T75" fmla="*/ 0 h 279"/>
                  <a:gd name="T76" fmla="*/ 0 w 221"/>
                  <a:gd name="T77" fmla="*/ 0 h 279"/>
                  <a:gd name="T78" fmla="*/ 0 w 221"/>
                  <a:gd name="T79" fmla="*/ 0 h 279"/>
                  <a:gd name="T80" fmla="*/ 0 w 221"/>
                  <a:gd name="T81" fmla="*/ 0 h 279"/>
                  <a:gd name="T82" fmla="*/ 0 w 221"/>
                  <a:gd name="T83" fmla="*/ 0 h 279"/>
                  <a:gd name="T84" fmla="*/ 0 w 221"/>
                  <a:gd name="T85" fmla="*/ 0 h 27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21"/>
                  <a:gd name="T130" fmla="*/ 0 h 279"/>
                  <a:gd name="T131" fmla="*/ 221 w 221"/>
                  <a:gd name="T132" fmla="*/ 279 h 27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21" h="279">
                    <a:moveTo>
                      <a:pt x="170" y="35"/>
                    </a:moveTo>
                    <a:lnTo>
                      <a:pt x="177" y="32"/>
                    </a:lnTo>
                    <a:lnTo>
                      <a:pt x="182" y="30"/>
                    </a:lnTo>
                    <a:lnTo>
                      <a:pt x="188" y="26"/>
                    </a:lnTo>
                    <a:lnTo>
                      <a:pt x="194" y="21"/>
                    </a:lnTo>
                    <a:lnTo>
                      <a:pt x="199" y="15"/>
                    </a:lnTo>
                    <a:lnTo>
                      <a:pt x="204" y="10"/>
                    </a:lnTo>
                    <a:lnTo>
                      <a:pt x="209" y="5"/>
                    </a:lnTo>
                    <a:lnTo>
                      <a:pt x="213" y="0"/>
                    </a:lnTo>
                    <a:lnTo>
                      <a:pt x="219" y="5"/>
                    </a:lnTo>
                    <a:lnTo>
                      <a:pt x="221" y="12"/>
                    </a:lnTo>
                    <a:lnTo>
                      <a:pt x="219" y="19"/>
                    </a:lnTo>
                    <a:lnTo>
                      <a:pt x="218" y="27"/>
                    </a:lnTo>
                    <a:lnTo>
                      <a:pt x="213" y="36"/>
                    </a:lnTo>
                    <a:lnTo>
                      <a:pt x="208" y="45"/>
                    </a:lnTo>
                    <a:lnTo>
                      <a:pt x="203" y="55"/>
                    </a:lnTo>
                    <a:lnTo>
                      <a:pt x="196" y="64"/>
                    </a:lnTo>
                    <a:lnTo>
                      <a:pt x="188" y="73"/>
                    </a:lnTo>
                    <a:lnTo>
                      <a:pt x="181" y="81"/>
                    </a:lnTo>
                    <a:lnTo>
                      <a:pt x="172" y="86"/>
                    </a:lnTo>
                    <a:lnTo>
                      <a:pt x="160" y="90"/>
                    </a:lnTo>
                    <a:lnTo>
                      <a:pt x="154" y="82"/>
                    </a:lnTo>
                    <a:lnTo>
                      <a:pt x="147" y="73"/>
                    </a:lnTo>
                    <a:lnTo>
                      <a:pt x="139" y="66"/>
                    </a:lnTo>
                    <a:lnTo>
                      <a:pt x="132" y="59"/>
                    </a:lnTo>
                    <a:lnTo>
                      <a:pt x="123" y="53"/>
                    </a:lnTo>
                    <a:lnTo>
                      <a:pt x="114" y="49"/>
                    </a:lnTo>
                    <a:lnTo>
                      <a:pt x="103" y="46"/>
                    </a:lnTo>
                    <a:lnTo>
                      <a:pt x="93" y="46"/>
                    </a:lnTo>
                    <a:lnTo>
                      <a:pt x="85" y="46"/>
                    </a:lnTo>
                    <a:lnTo>
                      <a:pt x="77" y="46"/>
                    </a:lnTo>
                    <a:lnTo>
                      <a:pt x="70" y="46"/>
                    </a:lnTo>
                    <a:lnTo>
                      <a:pt x="62" y="48"/>
                    </a:lnTo>
                    <a:lnTo>
                      <a:pt x="54" y="49"/>
                    </a:lnTo>
                    <a:lnTo>
                      <a:pt x="48" y="52"/>
                    </a:lnTo>
                    <a:lnTo>
                      <a:pt x="41" y="55"/>
                    </a:lnTo>
                    <a:lnTo>
                      <a:pt x="36" y="59"/>
                    </a:lnTo>
                    <a:lnTo>
                      <a:pt x="44" y="61"/>
                    </a:lnTo>
                    <a:lnTo>
                      <a:pt x="50" y="63"/>
                    </a:lnTo>
                    <a:lnTo>
                      <a:pt x="57" y="67"/>
                    </a:lnTo>
                    <a:lnTo>
                      <a:pt x="63" y="70"/>
                    </a:lnTo>
                    <a:lnTo>
                      <a:pt x="68" y="75"/>
                    </a:lnTo>
                    <a:lnTo>
                      <a:pt x="75" y="80"/>
                    </a:lnTo>
                    <a:lnTo>
                      <a:pt x="79" y="85"/>
                    </a:lnTo>
                    <a:lnTo>
                      <a:pt x="84" y="91"/>
                    </a:lnTo>
                    <a:lnTo>
                      <a:pt x="95" y="128"/>
                    </a:lnTo>
                    <a:lnTo>
                      <a:pt x="95" y="166"/>
                    </a:lnTo>
                    <a:lnTo>
                      <a:pt x="88" y="205"/>
                    </a:lnTo>
                    <a:lnTo>
                      <a:pt x="75" y="241"/>
                    </a:lnTo>
                    <a:lnTo>
                      <a:pt x="71" y="251"/>
                    </a:lnTo>
                    <a:lnTo>
                      <a:pt x="68" y="263"/>
                    </a:lnTo>
                    <a:lnTo>
                      <a:pt x="65" y="273"/>
                    </a:lnTo>
                    <a:lnTo>
                      <a:pt x="54" y="279"/>
                    </a:lnTo>
                    <a:lnTo>
                      <a:pt x="48" y="272"/>
                    </a:lnTo>
                    <a:lnTo>
                      <a:pt x="50" y="249"/>
                    </a:lnTo>
                    <a:lnTo>
                      <a:pt x="53" y="224"/>
                    </a:lnTo>
                    <a:lnTo>
                      <a:pt x="57" y="199"/>
                    </a:lnTo>
                    <a:lnTo>
                      <a:pt x="58" y="173"/>
                    </a:lnTo>
                    <a:lnTo>
                      <a:pt x="57" y="148"/>
                    </a:lnTo>
                    <a:lnTo>
                      <a:pt x="50" y="126"/>
                    </a:lnTo>
                    <a:lnTo>
                      <a:pt x="36" y="106"/>
                    </a:lnTo>
                    <a:lnTo>
                      <a:pt x="16" y="90"/>
                    </a:lnTo>
                    <a:lnTo>
                      <a:pt x="10" y="89"/>
                    </a:lnTo>
                    <a:lnTo>
                      <a:pt x="6" y="88"/>
                    </a:lnTo>
                    <a:lnTo>
                      <a:pt x="3" y="85"/>
                    </a:lnTo>
                    <a:lnTo>
                      <a:pt x="0" y="81"/>
                    </a:lnTo>
                    <a:lnTo>
                      <a:pt x="4" y="64"/>
                    </a:lnTo>
                    <a:lnTo>
                      <a:pt x="12" y="50"/>
                    </a:lnTo>
                    <a:lnTo>
                      <a:pt x="22" y="36"/>
                    </a:lnTo>
                    <a:lnTo>
                      <a:pt x="34" y="23"/>
                    </a:lnTo>
                    <a:lnTo>
                      <a:pt x="43" y="17"/>
                    </a:lnTo>
                    <a:lnTo>
                      <a:pt x="54" y="10"/>
                    </a:lnTo>
                    <a:lnTo>
                      <a:pt x="65" y="6"/>
                    </a:lnTo>
                    <a:lnTo>
                      <a:pt x="76" y="2"/>
                    </a:lnTo>
                    <a:lnTo>
                      <a:pt x="88" y="0"/>
                    </a:lnTo>
                    <a:lnTo>
                      <a:pt x="101" y="0"/>
                    </a:lnTo>
                    <a:lnTo>
                      <a:pt x="112" y="0"/>
                    </a:lnTo>
                    <a:lnTo>
                      <a:pt x="124" y="2"/>
                    </a:lnTo>
                    <a:lnTo>
                      <a:pt x="130" y="5"/>
                    </a:lnTo>
                    <a:lnTo>
                      <a:pt x="137" y="9"/>
                    </a:lnTo>
                    <a:lnTo>
                      <a:pt x="143" y="12"/>
                    </a:lnTo>
                    <a:lnTo>
                      <a:pt x="150" y="15"/>
                    </a:lnTo>
                    <a:lnTo>
                      <a:pt x="156" y="19"/>
                    </a:lnTo>
                    <a:lnTo>
                      <a:pt x="161" y="23"/>
                    </a:lnTo>
                    <a:lnTo>
                      <a:pt x="166" y="28"/>
                    </a:lnTo>
                    <a:lnTo>
                      <a:pt x="170" y="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30" name="Freeform 151"/>
              <p:cNvSpPr>
                <a:spLocks/>
              </p:cNvSpPr>
              <p:nvPr/>
            </p:nvSpPr>
            <p:spPr bwMode="auto">
              <a:xfrm flipH="1">
                <a:off x="758" y="2808"/>
                <a:ext cx="26" cy="71"/>
              </a:xfrm>
              <a:custGeom>
                <a:avLst/>
                <a:gdLst>
                  <a:gd name="T0" fmla="*/ 0 w 77"/>
                  <a:gd name="T1" fmla="*/ 0 h 212"/>
                  <a:gd name="T2" fmla="*/ 0 w 77"/>
                  <a:gd name="T3" fmla="*/ 0 h 212"/>
                  <a:gd name="T4" fmla="*/ 0 w 77"/>
                  <a:gd name="T5" fmla="*/ 0 h 212"/>
                  <a:gd name="T6" fmla="*/ 0 w 77"/>
                  <a:gd name="T7" fmla="*/ 0 h 212"/>
                  <a:gd name="T8" fmla="*/ 0 w 77"/>
                  <a:gd name="T9" fmla="*/ 0 h 212"/>
                  <a:gd name="T10" fmla="*/ 0 w 77"/>
                  <a:gd name="T11" fmla="*/ 0 h 212"/>
                  <a:gd name="T12" fmla="*/ 0 w 77"/>
                  <a:gd name="T13" fmla="*/ 0 h 212"/>
                  <a:gd name="T14" fmla="*/ 0 w 77"/>
                  <a:gd name="T15" fmla="*/ 0 h 212"/>
                  <a:gd name="T16" fmla="*/ 0 w 77"/>
                  <a:gd name="T17" fmla="*/ 0 h 212"/>
                  <a:gd name="T18" fmla="*/ 0 w 77"/>
                  <a:gd name="T19" fmla="*/ 0 h 212"/>
                  <a:gd name="T20" fmla="*/ 0 w 77"/>
                  <a:gd name="T21" fmla="*/ 0 h 212"/>
                  <a:gd name="T22" fmla="*/ 0 w 77"/>
                  <a:gd name="T23" fmla="*/ 0 h 212"/>
                  <a:gd name="T24" fmla="*/ 0 w 77"/>
                  <a:gd name="T25" fmla="*/ 0 h 212"/>
                  <a:gd name="T26" fmla="*/ 0 w 77"/>
                  <a:gd name="T27" fmla="*/ 0 h 212"/>
                  <a:gd name="T28" fmla="*/ 0 w 77"/>
                  <a:gd name="T29" fmla="*/ 0 h 212"/>
                  <a:gd name="T30" fmla="*/ 0 w 77"/>
                  <a:gd name="T31" fmla="*/ 0 h 212"/>
                  <a:gd name="T32" fmla="*/ 0 w 77"/>
                  <a:gd name="T33" fmla="*/ 0 h 212"/>
                  <a:gd name="T34" fmla="*/ 0 w 77"/>
                  <a:gd name="T35" fmla="*/ 0 h 212"/>
                  <a:gd name="T36" fmla="*/ 0 w 77"/>
                  <a:gd name="T37" fmla="*/ 0 h 212"/>
                  <a:gd name="T38" fmla="*/ 0 w 77"/>
                  <a:gd name="T39" fmla="*/ 0 h 212"/>
                  <a:gd name="T40" fmla="*/ 0 w 77"/>
                  <a:gd name="T41" fmla="*/ 0 h 212"/>
                  <a:gd name="T42" fmla="*/ 0 w 77"/>
                  <a:gd name="T43" fmla="*/ 0 h 212"/>
                  <a:gd name="T44" fmla="*/ 0 w 77"/>
                  <a:gd name="T45" fmla="*/ 0 h 212"/>
                  <a:gd name="T46" fmla="*/ 0 w 77"/>
                  <a:gd name="T47" fmla="*/ 0 h 212"/>
                  <a:gd name="T48" fmla="*/ 0 w 77"/>
                  <a:gd name="T49" fmla="*/ 0 h 212"/>
                  <a:gd name="T50" fmla="*/ 0 w 77"/>
                  <a:gd name="T51" fmla="*/ 0 h 212"/>
                  <a:gd name="T52" fmla="*/ 0 w 77"/>
                  <a:gd name="T53" fmla="*/ 0 h 212"/>
                  <a:gd name="T54" fmla="*/ 0 w 77"/>
                  <a:gd name="T55" fmla="*/ 0 h 212"/>
                  <a:gd name="T56" fmla="*/ 0 w 77"/>
                  <a:gd name="T57" fmla="*/ 0 h 212"/>
                  <a:gd name="T58" fmla="*/ 0 w 77"/>
                  <a:gd name="T59" fmla="*/ 0 h 212"/>
                  <a:gd name="T60" fmla="*/ 0 w 77"/>
                  <a:gd name="T61" fmla="*/ 0 h 212"/>
                  <a:gd name="T62" fmla="*/ 0 w 77"/>
                  <a:gd name="T63" fmla="*/ 0 h 212"/>
                  <a:gd name="T64" fmla="*/ 0 w 77"/>
                  <a:gd name="T65" fmla="*/ 0 h 21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7"/>
                  <a:gd name="T100" fmla="*/ 0 h 212"/>
                  <a:gd name="T101" fmla="*/ 77 w 77"/>
                  <a:gd name="T102" fmla="*/ 212 h 21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7" h="212">
                    <a:moveTo>
                      <a:pt x="77" y="32"/>
                    </a:moveTo>
                    <a:lnTo>
                      <a:pt x="76" y="54"/>
                    </a:lnTo>
                    <a:lnTo>
                      <a:pt x="74" y="77"/>
                    </a:lnTo>
                    <a:lnTo>
                      <a:pt x="72" y="99"/>
                    </a:lnTo>
                    <a:lnTo>
                      <a:pt x="68" y="120"/>
                    </a:lnTo>
                    <a:lnTo>
                      <a:pt x="63" y="142"/>
                    </a:lnTo>
                    <a:lnTo>
                      <a:pt x="56" y="163"/>
                    </a:lnTo>
                    <a:lnTo>
                      <a:pt x="49" y="182"/>
                    </a:lnTo>
                    <a:lnTo>
                      <a:pt x="38" y="200"/>
                    </a:lnTo>
                    <a:lnTo>
                      <a:pt x="31" y="206"/>
                    </a:lnTo>
                    <a:lnTo>
                      <a:pt x="23" y="210"/>
                    </a:lnTo>
                    <a:lnTo>
                      <a:pt x="13" y="212"/>
                    </a:lnTo>
                    <a:lnTo>
                      <a:pt x="4" y="210"/>
                    </a:lnTo>
                    <a:lnTo>
                      <a:pt x="1" y="206"/>
                    </a:lnTo>
                    <a:lnTo>
                      <a:pt x="0" y="202"/>
                    </a:lnTo>
                    <a:lnTo>
                      <a:pt x="1" y="199"/>
                    </a:lnTo>
                    <a:lnTo>
                      <a:pt x="4" y="195"/>
                    </a:lnTo>
                    <a:lnTo>
                      <a:pt x="15" y="173"/>
                    </a:lnTo>
                    <a:lnTo>
                      <a:pt x="24" y="150"/>
                    </a:lnTo>
                    <a:lnTo>
                      <a:pt x="33" y="128"/>
                    </a:lnTo>
                    <a:lnTo>
                      <a:pt x="41" y="103"/>
                    </a:lnTo>
                    <a:lnTo>
                      <a:pt x="47" y="80"/>
                    </a:lnTo>
                    <a:lnTo>
                      <a:pt x="53" y="55"/>
                    </a:lnTo>
                    <a:lnTo>
                      <a:pt x="56" y="30"/>
                    </a:lnTo>
                    <a:lnTo>
                      <a:pt x="58" y="4"/>
                    </a:lnTo>
                    <a:lnTo>
                      <a:pt x="60" y="3"/>
                    </a:lnTo>
                    <a:lnTo>
                      <a:pt x="63" y="0"/>
                    </a:lnTo>
                    <a:lnTo>
                      <a:pt x="65" y="0"/>
                    </a:lnTo>
                    <a:lnTo>
                      <a:pt x="69" y="1"/>
                    </a:lnTo>
                    <a:lnTo>
                      <a:pt x="73" y="8"/>
                    </a:lnTo>
                    <a:lnTo>
                      <a:pt x="76" y="15"/>
                    </a:lnTo>
                    <a:lnTo>
                      <a:pt x="77" y="24"/>
                    </a:lnTo>
                    <a:lnTo>
                      <a:pt x="77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31" name="Freeform 152"/>
              <p:cNvSpPr>
                <a:spLocks/>
              </p:cNvSpPr>
              <p:nvPr/>
            </p:nvSpPr>
            <p:spPr bwMode="auto">
              <a:xfrm flipH="1">
                <a:off x="707" y="2830"/>
                <a:ext cx="48" cy="227"/>
              </a:xfrm>
              <a:custGeom>
                <a:avLst/>
                <a:gdLst>
                  <a:gd name="T0" fmla="*/ 0 w 144"/>
                  <a:gd name="T1" fmla="*/ 0 h 679"/>
                  <a:gd name="T2" fmla="*/ 0 w 144"/>
                  <a:gd name="T3" fmla="*/ 0 h 679"/>
                  <a:gd name="T4" fmla="*/ 0 w 144"/>
                  <a:gd name="T5" fmla="*/ 0 h 679"/>
                  <a:gd name="T6" fmla="*/ 0 w 144"/>
                  <a:gd name="T7" fmla="*/ 0 h 679"/>
                  <a:gd name="T8" fmla="*/ 0 w 144"/>
                  <a:gd name="T9" fmla="*/ 0 h 679"/>
                  <a:gd name="T10" fmla="*/ 0 w 144"/>
                  <a:gd name="T11" fmla="*/ 0 h 679"/>
                  <a:gd name="T12" fmla="*/ 0 w 144"/>
                  <a:gd name="T13" fmla="*/ 0 h 679"/>
                  <a:gd name="T14" fmla="*/ 0 w 144"/>
                  <a:gd name="T15" fmla="*/ 0 h 679"/>
                  <a:gd name="T16" fmla="*/ 0 w 144"/>
                  <a:gd name="T17" fmla="*/ 0 h 679"/>
                  <a:gd name="T18" fmla="*/ 0 w 144"/>
                  <a:gd name="T19" fmla="*/ 0 h 679"/>
                  <a:gd name="T20" fmla="*/ 0 w 144"/>
                  <a:gd name="T21" fmla="*/ 0 h 679"/>
                  <a:gd name="T22" fmla="*/ 0 w 144"/>
                  <a:gd name="T23" fmla="*/ 0 h 679"/>
                  <a:gd name="T24" fmla="*/ 0 w 144"/>
                  <a:gd name="T25" fmla="*/ 0 h 679"/>
                  <a:gd name="T26" fmla="*/ 0 w 144"/>
                  <a:gd name="T27" fmla="*/ 0 h 679"/>
                  <a:gd name="T28" fmla="*/ 0 w 144"/>
                  <a:gd name="T29" fmla="*/ 0 h 679"/>
                  <a:gd name="T30" fmla="*/ 0 w 144"/>
                  <a:gd name="T31" fmla="*/ 0 h 679"/>
                  <a:gd name="T32" fmla="*/ 0 w 144"/>
                  <a:gd name="T33" fmla="*/ 0 h 679"/>
                  <a:gd name="T34" fmla="*/ 0 w 144"/>
                  <a:gd name="T35" fmla="*/ 0 h 679"/>
                  <a:gd name="T36" fmla="*/ 0 w 144"/>
                  <a:gd name="T37" fmla="*/ 0 h 679"/>
                  <a:gd name="T38" fmla="*/ 0 w 144"/>
                  <a:gd name="T39" fmla="*/ 0 h 679"/>
                  <a:gd name="T40" fmla="*/ 0 w 144"/>
                  <a:gd name="T41" fmla="*/ 0 h 679"/>
                  <a:gd name="T42" fmla="*/ 0 w 144"/>
                  <a:gd name="T43" fmla="*/ 0 h 679"/>
                  <a:gd name="T44" fmla="*/ 0 w 144"/>
                  <a:gd name="T45" fmla="*/ 0 h 679"/>
                  <a:gd name="T46" fmla="*/ 0 w 144"/>
                  <a:gd name="T47" fmla="*/ 0 h 679"/>
                  <a:gd name="T48" fmla="*/ 0 w 144"/>
                  <a:gd name="T49" fmla="*/ 0 h 679"/>
                  <a:gd name="T50" fmla="*/ 0 w 144"/>
                  <a:gd name="T51" fmla="*/ 0 h 679"/>
                  <a:gd name="T52" fmla="*/ 0 w 144"/>
                  <a:gd name="T53" fmla="*/ 0 h 679"/>
                  <a:gd name="T54" fmla="*/ 0 w 144"/>
                  <a:gd name="T55" fmla="*/ 0 h 679"/>
                  <a:gd name="T56" fmla="*/ 0 w 144"/>
                  <a:gd name="T57" fmla="*/ 0 h 679"/>
                  <a:gd name="T58" fmla="*/ 0 w 144"/>
                  <a:gd name="T59" fmla="*/ 0 h 679"/>
                  <a:gd name="T60" fmla="*/ 0 w 144"/>
                  <a:gd name="T61" fmla="*/ 0 h 679"/>
                  <a:gd name="T62" fmla="*/ 0 w 144"/>
                  <a:gd name="T63" fmla="*/ 0 h 679"/>
                  <a:gd name="T64" fmla="*/ 0 w 144"/>
                  <a:gd name="T65" fmla="*/ 0 h 679"/>
                  <a:gd name="T66" fmla="*/ 0 w 144"/>
                  <a:gd name="T67" fmla="*/ 0 h 679"/>
                  <a:gd name="T68" fmla="*/ 0 w 144"/>
                  <a:gd name="T69" fmla="*/ 0 h 679"/>
                  <a:gd name="T70" fmla="*/ 0 w 144"/>
                  <a:gd name="T71" fmla="*/ 0 h 679"/>
                  <a:gd name="T72" fmla="*/ 0 w 144"/>
                  <a:gd name="T73" fmla="*/ 0 h 679"/>
                  <a:gd name="T74" fmla="*/ 0 w 144"/>
                  <a:gd name="T75" fmla="*/ 0 h 679"/>
                  <a:gd name="T76" fmla="*/ 0 w 144"/>
                  <a:gd name="T77" fmla="*/ 0 h 679"/>
                  <a:gd name="T78" fmla="*/ 0 w 144"/>
                  <a:gd name="T79" fmla="*/ 0 h 679"/>
                  <a:gd name="T80" fmla="*/ 0 w 144"/>
                  <a:gd name="T81" fmla="*/ 0 h 679"/>
                  <a:gd name="T82" fmla="*/ 0 w 144"/>
                  <a:gd name="T83" fmla="*/ 0 h 679"/>
                  <a:gd name="T84" fmla="*/ 0 w 144"/>
                  <a:gd name="T85" fmla="*/ 0 h 679"/>
                  <a:gd name="T86" fmla="*/ 0 w 144"/>
                  <a:gd name="T87" fmla="*/ 0 h 679"/>
                  <a:gd name="T88" fmla="*/ 0 w 144"/>
                  <a:gd name="T89" fmla="*/ 0 h 679"/>
                  <a:gd name="T90" fmla="*/ 0 w 144"/>
                  <a:gd name="T91" fmla="*/ 0 h 679"/>
                  <a:gd name="T92" fmla="*/ 0 w 144"/>
                  <a:gd name="T93" fmla="*/ 0 h 679"/>
                  <a:gd name="T94" fmla="*/ 0 w 144"/>
                  <a:gd name="T95" fmla="*/ 0 h 679"/>
                  <a:gd name="T96" fmla="*/ 0 w 144"/>
                  <a:gd name="T97" fmla="*/ 0 h 679"/>
                  <a:gd name="T98" fmla="*/ 0 w 144"/>
                  <a:gd name="T99" fmla="*/ 0 h 679"/>
                  <a:gd name="T100" fmla="*/ 0 w 144"/>
                  <a:gd name="T101" fmla="*/ 0 h 679"/>
                  <a:gd name="T102" fmla="*/ 0 w 144"/>
                  <a:gd name="T103" fmla="*/ 0 h 679"/>
                  <a:gd name="T104" fmla="*/ 0 w 144"/>
                  <a:gd name="T105" fmla="*/ 0 h 679"/>
                  <a:gd name="T106" fmla="*/ 0 w 144"/>
                  <a:gd name="T107" fmla="*/ 0 h 679"/>
                  <a:gd name="T108" fmla="*/ 0 w 144"/>
                  <a:gd name="T109" fmla="*/ 0 h 679"/>
                  <a:gd name="T110" fmla="*/ 0 w 144"/>
                  <a:gd name="T111" fmla="*/ 0 h 679"/>
                  <a:gd name="T112" fmla="*/ 0 w 144"/>
                  <a:gd name="T113" fmla="*/ 0 h 679"/>
                  <a:gd name="T114" fmla="*/ 0 w 144"/>
                  <a:gd name="T115" fmla="*/ 0 h 679"/>
                  <a:gd name="T116" fmla="*/ 0 w 144"/>
                  <a:gd name="T117" fmla="*/ 0 h 679"/>
                  <a:gd name="T118" fmla="*/ 0 w 144"/>
                  <a:gd name="T119" fmla="*/ 0 h 679"/>
                  <a:gd name="T120" fmla="*/ 0 w 144"/>
                  <a:gd name="T121" fmla="*/ 0 h 6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44"/>
                  <a:gd name="T184" fmla="*/ 0 h 679"/>
                  <a:gd name="T185" fmla="*/ 144 w 144"/>
                  <a:gd name="T186" fmla="*/ 679 h 67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44" h="679">
                    <a:moveTo>
                      <a:pt x="40" y="23"/>
                    </a:moveTo>
                    <a:lnTo>
                      <a:pt x="53" y="39"/>
                    </a:lnTo>
                    <a:lnTo>
                      <a:pt x="63" y="56"/>
                    </a:lnTo>
                    <a:lnTo>
                      <a:pt x="73" y="72"/>
                    </a:lnTo>
                    <a:lnTo>
                      <a:pt x="82" y="90"/>
                    </a:lnTo>
                    <a:lnTo>
                      <a:pt x="90" y="107"/>
                    </a:lnTo>
                    <a:lnTo>
                      <a:pt x="98" y="125"/>
                    </a:lnTo>
                    <a:lnTo>
                      <a:pt x="106" y="143"/>
                    </a:lnTo>
                    <a:lnTo>
                      <a:pt x="113" y="161"/>
                    </a:lnTo>
                    <a:lnTo>
                      <a:pt x="125" y="196"/>
                    </a:lnTo>
                    <a:lnTo>
                      <a:pt x="133" y="232"/>
                    </a:lnTo>
                    <a:lnTo>
                      <a:pt x="139" y="268"/>
                    </a:lnTo>
                    <a:lnTo>
                      <a:pt x="143" y="304"/>
                    </a:lnTo>
                    <a:lnTo>
                      <a:pt x="144" y="346"/>
                    </a:lnTo>
                    <a:lnTo>
                      <a:pt x="144" y="386"/>
                    </a:lnTo>
                    <a:lnTo>
                      <a:pt x="143" y="426"/>
                    </a:lnTo>
                    <a:lnTo>
                      <a:pt x="139" y="463"/>
                    </a:lnTo>
                    <a:lnTo>
                      <a:pt x="134" y="502"/>
                    </a:lnTo>
                    <a:lnTo>
                      <a:pt x="125" y="538"/>
                    </a:lnTo>
                    <a:lnTo>
                      <a:pt x="115" y="574"/>
                    </a:lnTo>
                    <a:lnTo>
                      <a:pt x="102" y="608"/>
                    </a:lnTo>
                    <a:lnTo>
                      <a:pt x="94" y="617"/>
                    </a:lnTo>
                    <a:lnTo>
                      <a:pt x="88" y="627"/>
                    </a:lnTo>
                    <a:lnTo>
                      <a:pt x="81" y="636"/>
                    </a:lnTo>
                    <a:lnTo>
                      <a:pt x="76" y="646"/>
                    </a:lnTo>
                    <a:lnTo>
                      <a:pt x="69" y="657"/>
                    </a:lnTo>
                    <a:lnTo>
                      <a:pt x="62" y="664"/>
                    </a:lnTo>
                    <a:lnTo>
                      <a:pt x="53" y="672"/>
                    </a:lnTo>
                    <a:lnTo>
                      <a:pt x="42" y="679"/>
                    </a:lnTo>
                    <a:lnTo>
                      <a:pt x="37" y="679"/>
                    </a:lnTo>
                    <a:lnTo>
                      <a:pt x="33" y="677"/>
                    </a:lnTo>
                    <a:lnTo>
                      <a:pt x="29" y="675"/>
                    </a:lnTo>
                    <a:lnTo>
                      <a:pt x="29" y="669"/>
                    </a:lnTo>
                    <a:lnTo>
                      <a:pt x="49" y="644"/>
                    </a:lnTo>
                    <a:lnTo>
                      <a:pt x="64" y="617"/>
                    </a:lnTo>
                    <a:lnTo>
                      <a:pt x="76" y="588"/>
                    </a:lnTo>
                    <a:lnTo>
                      <a:pt x="85" y="559"/>
                    </a:lnTo>
                    <a:lnTo>
                      <a:pt x="91" y="528"/>
                    </a:lnTo>
                    <a:lnTo>
                      <a:pt x="95" y="495"/>
                    </a:lnTo>
                    <a:lnTo>
                      <a:pt x="99" y="462"/>
                    </a:lnTo>
                    <a:lnTo>
                      <a:pt x="102" y="430"/>
                    </a:lnTo>
                    <a:lnTo>
                      <a:pt x="102" y="384"/>
                    </a:lnTo>
                    <a:lnTo>
                      <a:pt x="100" y="339"/>
                    </a:lnTo>
                    <a:lnTo>
                      <a:pt x="95" y="295"/>
                    </a:lnTo>
                    <a:lnTo>
                      <a:pt x="89" y="250"/>
                    </a:lnTo>
                    <a:lnTo>
                      <a:pt x="81" y="208"/>
                    </a:lnTo>
                    <a:lnTo>
                      <a:pt x="69" y="165"/>
                    </a:lnTo>
                    <a:lnTo>
                      <a:pt x="57" y="124"/>
                    </a:lnTo>
                    <a:lnTo>
                      <a:pt x="41" y="84"/>
                    </a:lnTo>
                    <a:lnTo>
                      <a:pt x="35" y="76"/>
                    </a:lnTo>
                    <a:lnTo>
                      <a:pt x="31" y="66"/>
                    </a:lnTo>
                    <a:lnTo>
                      <a:pt x="28" y="57"/>
                    </a:lnTo>
                    <a:lnTo>
                      <a:pt x="24" y="48"/>
                    </a:lnTo>
                    <a:lnTo>
                      <a:pt x="17" y="36"/>
                    </a:lnTo>
                    <a:lnTo>
                      <a:pt x="6" y="25"/>
                    </a:lnTo>
                    <a:lnTo>
                      <a:pt x="0" y="13"/>
                    </a:lnTo>
                    <a:lnTo>
                      <a:pt x="5" y="0"/>
                    </a:lnTo>
                    <a:lnTo>
                      <a:pt x="15" y="1"/>
                    </a:lnTo>
                    <a:lnTo>
                      <a:pt x="24" y="8"/>
                    </a:lnTo>
                    <a:lnTo>
                      <a:pt x="32" y="16"/>
                    </a:lnTo>
                    <a:lnTo>
                      <a:pt x="4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32" name="Freeform 153"/>
              <p:cNvSpPr>
                <a:spLocks/>
              </p:cNvSpPr>
              <p:nvPr/>
            </p:nvSpPr>
            <p:spPr bwMode="auto">
              <a:xfrm flipH="1">
                <a:off x="954" y="2848"/>
                <a:ext cx="54" cy="48"/>
              </a:xfrm>
              <a:custGeom>
                <a:avLst/>
                <a:gdLst>
                  <a:gd name="T0" fmla="*/ 0 w 160"/>
                  <a:gd name="T1" fmla="*/ 0 h 142"/>
                  <a:gd name="T2" fmla="*/ 0 w 160"/>
                  <a:gd name="T3" fmla="*/ 0 h 142"/>
                  <a:gd name="T4" fmla="*/ 0 w 160"/>
                  <a:gd name="T5" fmla="*/ 0 h 142"/>
                  <a:gd name="T6" fmla="*/ 0 w 160"/>
                  <a:gd name="T7" fmla="*/ 0 h 142"/>
                  <a:gd name="T8" fmla="*/ 0 w 160"/>
                  <a:gd name="T9" fmla="*/ 0 h 142"/>
                  <a:gd name="T10" fmla="*/ 0 w 160"/>
                  <a:gd name="T11" fmla="*/ 0 h 142"/>
                  <a:gd name="T12" fmla="*/ 0 w 160"/>
                  <a:gd name="T13" fmla="*/ 0 h 142"/>
                  <a:gd name="T14" fmla="*/ 0 w 160"/>
                  <a:gd name="T15" fmla="*/ 0 h 142"/>
                  <a:gd name="T16" fmla="*/ 0 w 160"/>
                  <a:gd name="T17" fmla="*/ 0 h 142"/>
                  <a:gd name="T18" fmla="*/ 0 w 160"/>
                  <a:gd name="T19" fmla="*/ 0 h 142"/>
                  <a:gd name="T20" fmla="*/ 0 w 160"/>
                  <a:gd name="T21" fmla="*/ 0 h 142"/>
                  <a:gd name="T22" fmla="*/ 0 w 160"/>
                  <a:gd name="T23" fmla="*/ 0 h 142"/>
                  <a:gd name="T24" fmla="*/ 0 w 160"/>
                  <a:gd name="T25" fmla="*/ 0 h 142"/>
                  <a:gd name="T26" fmla="*/ 0 w 160"/>
                  <a:gd name="T27" fmla="*/ 0 h 142"/>
                  <a:gd name="T28" fmla="*/ 0 w 160"/>
                  <a:gd name="T29" fmla="*/ 0 h 142"/>
                  <a:gd name="T30" fmla="*/ 0 w 160"/>
                  <a:gd name="T31" fmla="*/ 0 h 142"/>
                  <a:gd name="T32" fmla="*/ 0 w 160"/>
                  <a:gd name="T33" fmla="*/ 0 h 142"/>
                  <a:gd name="T34" fmla="*/ 0 w 160"/>
                  <a:gd name="T35" fmla="*/ 0 h 142"/>
                  <a:gd name="T36" fmla="*/ 0 w 160"/>
                  <a:gd name="T37" fmla="*/ 0 h 142"/>
                  <a:gd name="T38" fmla="*/ 0 w 160"/>
                  <a:gd name="T39" fmla="*/ 0 h 142"/>
                  <a:gd name="T40" fmla="*/ 0 w 160"/>
                  <a:gd name="T41" fmla="*/ 0 h 142"/>
                  <a:gd name="T42" fmla="*/ 0 w 160"/>
                  <a:gd name="T43" fmla="*/ 0 h 142"/>
                  <a:gd name="T44" fmla="*/ 0 w 160"/>
                  <a:gd name="T45" fmla="*/ 0 h 142"/>
                  <a:gd name="T46" fmla="*/ 0 w 160"/>
                  <a:gd name="T47" fmla="*/ 0 h 142"/>
                  <a:gd name="T48" fmla="*/ 0 w 160"/>
                  <a:gd name="T49" fmla="*/ 0 h 142"/>
                  <a:gd name="T50" fmla="*/ 0 w 160"/>
                  <a:gd name="T51" fmla="*/ 0 h 142"/>
                  <a:gd name="T52" fmla="*/ 0 w 160"/>
                  <a:gd name="T53" fmla="*/ 0 h 142"/>
                  <a:gd name="T54" fmla="*/ 0 w 160"/>
                  <a:gd name="T55" fmla="*/ 0 h 142"/>
                  <a:gd name="T56" fmla="*/ 0 w 160"/>
                  <a:gd name="T57" fmla="*/ 0 h 142"/>
                  <a:gd name="T58" fmla="*/ 0 w 160"/>
                  <a:gd name="T59" fmla="*/ 0 h 142"/>
                  <a:gd name="T60" fmla="*/ 0 w 160"/>
                  <a:gd name="T61" fmla="*/ 0 h 142"/>
                  <a:gd name="T62" fmla="*/ 0 w 160"/>
                  <a:gd name="T63" fmla="*/ 0 h 142"/>
                  <a:gd name="T64" fmla="*/ 0 w 160"/>
                  <a:gd name="T65" fmla="*/ 0 h 142"/>
                  <a:gd name="T66" fmla="*/ 0 w 160"/>
                  <a:gd name="T67" fmla="*/ 0 h 142"/>
                  <a:gd name="T68" fmla="*/ 0 w 160"/>
                  <a:gd name="T69" fmla="*/ 0 h 142"/>
                  <a:gd name="T70" fmla="*/ 0 w 160"/>
                  <a:gd name="T71" fmla="*/ 0 h 142"/>
                  <a:gd name="T72" fmla="*/ 0 w 160"/>
                  <a:gd name="T73" fmla="*/ 0 h 142"/>
                  <a:gd name="T74" fmla="*/ 0 w 160"/>
                  <a:gd name="T75" fmla="*/ 0 h 142"/>
                  <a:gd name="T76" fmla="*/ 0 w 160"/>
                  <a:gd name="T77" fmla="*/ 0 h 142"/>
                  <a:gd name="T78" fmla="*/ 0 w 160"/>
                  <a:gd name="T79" fmla="*/ 0 h 142"/>
                  <a:gd name="T80" fmla="*/ 0 w 160"/>
                  <a:gd name="T81" fmla="*/ 0 h 142"/>
                  <a:gd name="T82" fmla="*/ 0 w 160"/>
                  <a:gd name="T83" fmla="*/ 0 h 142"/>
                  <a:gd name="T84" fmla="*/ 0 w 160"/>
                  <a:gd name="T85" fmla="*/ 0 h 142"/>
                  <a:gd name="T86" fmla="*/ 0 w 160"/>
                  <a:gd name="T87" fmla="*/ 0 h 142"/>
                  <a:gd name="T88" fmla="*/ 0 w 160"/>
                  <a:gd name="T89" fmla="*/ 0 h 142"/>
                  <a:gd name="T90" fmla="*/ 0 w 160"/>
                  <a:gd name="T91" fmla="*/ 0 h 142"/>
                  <a:gd name="T92" fmla="*/ 0 w 160"/>
                  <a:gd name="T93" fmla="*/ 0 h 142"/>
                  <a:gd name="T94" fmla="*/ 0 w 160"/>
                  <a:gd name="T95" fmla="*/ 0 h 142"/>
                  <a:gd name="T96" fmla="*/ 0 w 160"/>
                  <a:gd name="T97" fmla="*/ 0 h 142"/>
                  <a:gd name="T98" fmla="*/ 0 w 160"/>
                  <a:gd name="T99" fmla="*/ 0 h 14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0"/>
                  <a:gd name="T151" fmla="*/ 0 h 142"/>
                  <a:gd name="T152" fmla="*/ 160 w 160"/>
                  <a:gd name="T153" fmla="*/ 142 h 14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0" h="142">
                    <a:moveTo>
                      <a:pt x="54" y="5"/>
                    </a:moveTo>
                    <a:lnTo>
                      <a:pt x="50" y="16"/>
                    </a:lnTo>
                    <a:lnTo>
                      <a:pt x="45" y="27"/>
                    </a:lnTo>
                    <a:lnTo>
                      <a:pt x="41" y="39"/>
                    </a:lnTo>
                    <a:lnTo>
                      <a:pt x="41" y="52"/>
                    </a:lnTo>
                    <a:lnTo>
                      <a:pt x="42" y="58"/>
                    </a:lnTo>
                    <a:lnTo>
                      <a:pt x="42" y="61"/>
                    </a:lnTo>
                    <a:lnTo>
                      <a:pt x="43" y="63"/>
                    </a:lnTo>
                    <a:lnTo>
                      <a:pt x="46" y="66"/>
                    </a:lnTo>
                    <a:lnTo>
                      <a:pt x="56" y="79"/>
                    </a:lnTo>
                    <a:lnTo>
                      <a:pt x="68" y="89"/>
                    </a:lnTo>
                    <a:lnTo>
                      <a:pt x="81" y="98"/>
                    </a:lnTo>
                    <a:lnTo>
                      <a:pt x="95" y="105"/>
                    </a:lnTo>
                    <a:lnTo>
                      <a:pt x="111" y="110"/>
                    </a:lnTo>
                    <a:lnTo>
                      <a:pt x="125" y="112"/>
                    </a:lnTo>
                    <a:lnTo>
                      <a:pt x="141" y="114"/>
                    </a:lnTo>
                    <a:lnTo>
                      <a:pt x="157" y="114"/>
                    </a:lnTo>
                    <a:lnTo>
                      <a:pt x="160" y="119"/>
                    </a:lnTo>
                    <a:lnTo>
                      <a:pt x="158" y="124"/>
                    </a:lnTo>
                    <a:lnTo>
                      <a:pt x="153" y="128"/>
                    </a:lnTo>
                    <a:lnTo>
                      <a:pt x="149" y="131"/>
                    </a:lnTo>
                    <a:lnTo>
                      <a:pt x="143" y="134"/>
                    </a:lnTo>
                    <a:lnTo>
                      <a:pt x="135" y="137"/>
                    </a:lnTo>
                    <a:lnTo>
                      <a:pt x="127" y="140"/>
                    </a:lnTo>
                    <a:lnTo>
                      <a:pt x="118" y="141"/>
                    </a:lnTo>
                    <a:lnTo>
                      <a:pt x="111" y="142"/>
                    </a:lnTo>
                    <a:lnTo>
                      <a:pt x="101" y="142"/>
                    </a:lnTo>
                    <a:lnTo>
                      <a:pt x="92" y="142"/>
                    </a:lnTo>
                    <a:lnTo>
                      <a:pt x="85" y="142"/>
                    </a:lnTo>
                    <a:lnTo>
                      <a:pt x="73" y="140"/>
                    </a:lnTo>
                    <a:lnTo>
                      <a:pt x="61" y="137"/>
                    </a:lnTo>
                    <a:lnTo>
                      <a:pt x="50" y="133"/>
                    </a:lnTo>
                    <a:lnTo>
                      <a:pt x="38" y="128"/>
                    </a:lnTo>
                    <a:lnTo>
                      <a:pt x="28" y="121"/>
                    </a:lnTo>
                    <a:lnTo>
                      <a:pt x="19" y="114"/>
                    </a:lnTo>
                    <a:lnTo>
                      <a:pt x="11" y="103"/>
                    </a:lnTo>
                    <a:lnTo>
                      <a:pt x="3" y="93"/>
                    </a:lnTo>
                    <a:lnTo>
                      <a:pt x="0" y="76"/>
                    </a:lnTo>
                    <a:lnTo>
                      <a:pt x="0" y="58"/>
                    </a:lnTo>
                    <a:lnTo>
                      <a:pt x="3" y="42"/>
                    </a:lnTo>
                    <a:lnTo>
                      <a:pt x="11" y="27"/>
                    </a:lnTo>
                    <a:lnTo>
                      <a:pt x="16" y="23"/>
                    </a:lnTo>
                    <a:lnTo>
                      <a:pt x="20" y="18"/>
                    </a:lnTo>
                    <a:lnTo>
                      <a:pt x="24" y="14"/>
                    </a:lnTo>
                    <a:lnTo>
                      <a:pt x="29" y="11"/>
                    </a:lnTo>
                    <a:lnTo>
                      <a:pt x="33" y="7"/>
                    </a:lnTo>
                    <a:lnTo>
                      <a:pt x="38" y="4"/>
                    </a:lnTo>
                    <a:lnTo>
                      <a:pt x="43" y="2"/>
                    </a:lnTo>
                    <a:lnTo>
                      <a:pt x="50" y="0"/>
                    </a:lnTo>
                    <a:lnTo>
                      <a:pt x="54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33" name="Freeform 154"/>
              <p:cNvSpPr>
                <a:spLocks/>
              </p:cNvSpPr>
              <p:nvPr/>
            </p:nvSpPr>
            <p:spPr bwMode="auto">
              <a:xfrm flipH="1">
                <a:off x="956" y="2880"/>
                <a:ext cx="100" cy="126"/>
              </a:xfrm>
              <a:custGeom>
                <a:avLst/>
                <a:gdLst>
                  <a:gd name="T0" fmla="*/ 0 w 300"/>
                  <a:gd name="T1" fmla="*/ 0 h 378"/>
                  <a:gd name="T2" fmla="*/ 0 w 300"/>
                  <a:gd name="T3" fmla="*/ 0 h 378"/>
                  <a:gd name="T4" fmla="*/ 0 w 300"/>
                  <a:gd name="T5" fmla="*/ 0 h 378"/>
                  <a:gd name="T6" fmla="*/ 0 w 300"/>
                  <a:gd name="T7" fmla="*/ 0 h 378"/>
                  <a:gd name="T8" fmla="*/ 0 w 300"/>
                  <a:gd name="T9" fmla="*/ 0 h 378"/>
                  <a:gd name="T10" fmla="*/ 0 w 300"/>
                  <a:gd name="T11" fmla="*/ 0 h 378"/>
                  <a:gd name="T12" fmla="*/ 0 w 300"/>
                  <a:gd name="T13" fmla="*/ 0 h 378"/>
                  <a:gd name="T14" fmla="*/ 0 w 300"/>
                  <a:gd name="T15" fmla="*/ 0 h 378"/>
                  <a:gd name="T16" fmla="*/ 0 w 300"/>
                  <a:gd name="T17" fmla="*/ 0 h 378"/>
                  <a:gd name="T18" fmla="*/ 0 w 300"/>
                  <a:gd name="T19" fmla="*/ 0 h 378"/>
                  <a:gd name="T20" fmla="*/ 0 w 300"/>
                  <a:gd name="T21" fmla="*/ 0 h 378"/>
                  <a:gd name="T22" fmla="*/ 0 w 300"/>
                  <a:gd name="T23" fmla="*/ 0 h 378"/>
                  <a:gd name="T24" fmla="*/ 0 w 300"/>
                  <a:gd name="T25" fmla="*/ 0 h 378"/>
                  <a:gd name="T26" fmla="*/ 0 w 300"/>
                  <a:gd name="T27" fmla="*/ 0 h 378"/>
                  <a:gd name="T28" fmla="*/ 0 w 300"/>
                  <a:gd name="T29" fmla="*/ 0 h 378"/>
                  <a:gd name="T30" fmla="*/ 0 w 300"/>
                  <a:gd name="T31" fmla="*/ 0 h 378"/>
                  <a:gd name="T32" fmla="*/ 0 w 300"/>
                  <a:gd name="T33" fmla="*/ 0 h 378"/>
                  <a:gd name="T34" fmla="*/ 0 w 300"/>
                  <a:gd name="T35" fmla="*/ 0 h 378"/>
                  <a:gd name="T36" fmla="*/ 0 w 300"/>
                  <a:gd name="T37" fmla="*/ 0 h 378"/>
                  <a:gd name="T38" fmla="*/ 0 w 300"/>
                  <a:gd name="T39" fmla="*/ 0 h 378"/>
                  <a:gd name="T40" fmla="*/ 0 w 300"/>
                  <a:gd name="T41" fmla="*/ 0 h 378"/>
                  <a:gd name="T42" fmla="*/ 0 w 300"/>
                  <a:gd name="T43" fmla="*/ 0 h 378"/>
                  <a:gd name="T44" fmla="*/ 0 w 300"/>
                  <a:gd name="T45" fmla="*/ 0 h 378"/>
                  <a:gd name="T46" fmla="*/ 0 w 300"/>
                  <a:gd name="T47" fmla="*/ 0 h 378"/>
                  <a:gd name="T48" fmla="*/ 0 w 300"/>
                  <a:gd name="T49" fmla="*/ 0 h 378"/>
                  <a:gd name="T50" fmla="*/ 0 w 300"/>
                  <a:gd name="T51" fmla="*/ 0 h 378"/>
                  <a:gd name="T52" fmla="*/ 0 w 300"/>
                  <a:gd name="T53" fmla="*/ 0 h 378"/>
                  <a:gd name="T54" fmla="*/ 0 w 300"/>
                  <a:gd name="T55" fmla="*/ 0 h 378"/>
                  <a:gd name="T56" fmla="*/ 0 w 300"/>
                  <a:gd name="T57" fmla="*/ 0 h 378"/>
                  <a:gd name="T58" fmla="*/ 0 w 300"/>
                  <a:gd name="T59" fmla="*/ 0 h 378"/>
                  <a:gd name="T60" fmla="*/ 0 w 300"/>
                  <a:gd name="T61" fmla="*/ 0 h 378"/>
                  <a:gd name="T62" fmla="*/ 0 w 300"/>
                  <a:gd name="T63" fmla="*/ 0 h 378"/>
                  <a:gd name="T64" fmla="*/ 0 w 300"/>
                  <a:gd name="T65" fmla="*/ 0 h 378"/>
                  <a:gd name="T66" fmla="*/ 0 w 300"/>
                  <a:gd name="T67" fmla="*/ 0 h 378"/>
                  <a:gd name="T68" fmla="*/ 0 w 300"/>
                  <a:gd name="T69" fmla="*/ 0 h 378"/>
                  <a:gd name="T70" fmla="*/ 0 w 300"/>
                  <a:gd name="T71" fmla="*/ 0 h 378"/>
                  <a:gd name="T72" fmla="*/ 0 w 300"/>
                  <a:gd name="T73" fmla="*/ 0 h 378"/>
                  <a:gd name="T74" fmla="*/ 0 w 300"/>
                  <a:gd name="T75" fmla="*/ 0 h 378"/>
                  <a:gd name="T76" fmla="*/ 0 w 300"/>
                  <a:gd name="T77" fmla="*/ 0 h 378"/>
                  <a:gd name="T78" fmla="*/ 0 w 300"/>
                  <a:gd name="T79" fmla="*/ 0 h 37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00"/>
                  <a:gd name="T121" fmla="*/ 0 h 378"/>
                  <a:gd name="T122" fmla="*/ 300 w 300"/>
                  <a:gd name="T123" fmla="*/ 378 h 37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00" h="378">
                    <a:moveTo>
                      <a:pt x="128" y="15"/>
                    </a:moveTo>
                    <a:lnTo>
                      <a:pt x="107" y="40"/>
                    </a:lnTo>
                    <a:lnTo>
                      <a:pt x="91" y="67"/>
                    </a:lnTo>
                    <a:lnTo>
                      <a:pt x="78" y="97"/>
                    </a:lnTo>
                    <a:lnTo>
                      <a:pt x="68" y="127"/>
                    </a:lnTo>
                    <a:lnTo>
                      <a:pt x="62" y="158"/>
                    </a:lnTo>
                    <a:lnTo>
                      <a:pt x="59" y="190"/>
                    </a:lnTo>
                    <a:lnTo>
                      <a:pt x="58" y="224"/>
                    </a:lnTo>
                    <a:lnTo>
                      <a:pt x="59" y="257"/>
                    </a:lnTo>
                    <a:lnTo>
                      <a:pt x="63" y="266"/>
                    </a:lnTo>
                    <a:lnTo>
                      <a:pt x="67" y="275"/>
                    </a:lnTo>
                    <a:lnTo>
                      <a:pt x="71" y="284"/>
                    </a:lnTo>
                    <a:lnTo>
                      <a:pt x="77" y="293"/>
                    </a:lnTo>
                    <a:lnTo>
                      <a:pt x="84" y="301"/>
                    </a:lnTo>
                    <a:lnTo>
                      <a:pt x="91" y="307"/>
                    </a:lnTo>
                    <a:lnTo>
                      <a:pt x="100" y="311"/>
                    </a:lnTo>
                    <a:lnTo>
                      <a:pt x="111" y="314"/>
                    </a:lnTo>
                    <a:lnTo>
                      <a:pt x="131" y="310"/>
                    </a:lnTo>
                    <a:lnTo>
                      <a:pt x="151" y="304"/>
                    </a:lnTo>
                    <a:lnTo>
                      <a:pt x="169" y="293"/>
                    </a:lnTo>
                    <a:lnTo>
                      <a:pt x="186" y="280"/>
                    </a:lnTo>
                    <a:lnTo>
                      <a:pt x="201" y="266"/>
                    </a:lnTo>
                    <a:lnTo>
                      <a:pt x="215" y="251"/>
                    </a:lnTo>
                    <a:lnTo>
                      <a:pt x="228" y="235"/>
                    </a:lnTo>
                    <a:lnTo>
                      <a:pt x="241" y="218"/>
                    </a:lnTo>
                    <a:lnTo>
                      <a:pt x="246" y="209"/>
                    </a:lnTo>
                    <a:lnTo>
                      <a:pt x="251" y="200"/>
                    </a:lnTo>
                    <a:lnTo>
                      <a:pt x="258" y="193"/>
                    </a:lnTo>
                    <a:lnTo>
                      <a:pt x="263" y="184"/>
                    </a:lnTo>
                    <a:lnTo>
                      <a:pt x="269" y="176"/>
                    </a:lnTo>
                    <a:lnTo>
                      <a:pt x="275" y="168"/>
                    </a:lnTo>
                    <a:lnTo>
                      <a:pt x="280" y="159"/>
                    </a:lnTo>
                    <a:lnTo>
                      <a:pt x="284" y="150"/>
                    </a:lnTo>
                    <a:lnTo>
                      <a:pt x="286" y="147"/>
                    </a:lnTo>
                    <a:lnTo>
                      <a:pt x="290" y="146"/>
                    </a:lnTo>
                    <a:lnTo>
                      <a:pt x="294" y="147"/>
                    </a:lnTo>
                    <a:lnTo>
                      <a:pt x="298" y="147"/>
                    </a:lnTo>
                    <a:lnTo>
                      <a:pt x="300" y="151"/>
                    </a:lnTo>
                    <a:lnTo>
                      <a:pt x="276" y="236"/>
                    </a:lnTo>
                    <a:lnTo>
                      <a:pt x="268" y="252"/>
                    </a:lnTo>
                    <a:lnTo>
                      <a:pt x="259" y="267"/>
                    </a:lnTo>
                    <a:lnTo>
                      <a:pt x="251" y="284"/>
                    </a:lnTo>
                    <a:lnTo>
                      <a:pt x="242" y="300"/>
                    </a:lnTo>
                    <a:lnTo>
                      <a:pt x="232" y="315"/>
                    </a:lnTo>
                    <a:lnTo>
                      <a:pt x="220" y="328"/>
                    </a:lnTo>
                    <a:lnTo>
                      <a:pt x="207" y="341"/>
                    </a:lnTo>
                    <a:lnTo>
                      <a:pt x="191" y="350"/>
                    </a:lnTo>
                    <a:lnTo>
                      <a:pt x="178" y="356"/>
                    </a:lnTo>
                    <a:lnTo>
                      <a:pt x="165" y="364"/>
                    </a:lnTo>
                    <a:lnTo>
                      <a:pt x="151" y="369"/>
                    </a:lnTo>
                    <a:lnTo>
                      <a:pt x="137" y="374"/>
                    </a:lnTo>
                    <a:lnTo>
                      <a:pt x="121" y="378"/>
                    </a:lnTo>
                    <a:lnTo>
                      <a:pt x="107" y="378"/>
                    </a:lnTo>
                    <a:lnTo>
                      <a:pt x="91" y="376"/>
                    </a:lnTo>
                    <a:lnTo>
                      <a:pt x="77" y="371"/>
                    </a:lnTo>
                    <a:lnTo>
                      <a:pt x="60" y="362"/>
                    </a:lnTo>
                    <a:lnTo>
                      <a:pt x="46" y="350"/>
                    </a:lnTo>
                    <a:lnTo>
                      <a:pt x="33" y="337"/>
                    </a:lnTo>
                    <a:lnTo>
                      <a:pt x="23" y="323"/>
                    </a:lnTo>
                    <a:lnTo>
                      <a:pt x="14" y="307"/>
                    </a:lnTo>
                    <a:lnTo>
                      <a:pt x="8" y="289"/>
                    </a:lnTo>
                    <a:lnTo>
                      <a:pt x="2" y="273"/>
                    </a:lnTo>
                    <a:lnTo>
                      <a:pt x="0" y="254"/>
                    </a:lnTo>
                    <a:lnTo>
                      <a:pt x="0" y="231"/>
                    </a:lnTo>
                    <a:lnTo>
                      <a:pt x="1" y="209"/>
                    </a:lnTo>
                    <a:lnTo>
                      <a:pt x="5" y="187"/>
                    </a:lnTo>
                    <a:lnTo>
                      <a:pt x="11" y="165"/>
                    </a:lnTo>
                    <a:lnTo>
                      <a:pt x="19" y="145"/>
                    </a:lnTo>
                    <a:lnTo>
                      <a:pt x="27" y="124"/>
                    </a:lnTo>
                    <a:lnTo>
                      <a:pt x="37" y="104"/>
                    </a:lnTo>
                    <a:lnTo>
                      <a:pt x="48" y="84"/>
                    </a:lnTo>
                    <a:lnTo>
                      <a:pt x="57" y="73"/>
                    </a:lnTo>
                    <a:lnTo>
                      <a:pt x="63" y="65"/>
                    </a:lnTo>
                    <a:lnTo>
                      <a:pt x="67" y="58"/>
                    </a:lnTo>
                    <a:lnTo>
                      <a:pt x="73" y="47"/>
                    </a:lnTo>
                    <a:lnTo>
                      <a:pt x="94" y="22"/>
                    </a:lnTo>
                    <a:lnTo>
                      <a:pt x="98" y="20"/>
                    </a:lnTo>
                    <a:lnTo>
                      <a:pt x="106" y="12"/>
                    </a:lnTo>
                    <a:lnTo>
                      <a:pt x="116" y="4"/>
                    </a:lnTo>
                    <a:lnTo>
                      <a:pt x="128" y="0"/>
                    </a:lnTo>
                    <a:lnTo>
                      <a:pt x="128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34" name="Freeform 155"/>
              <p:cNvSpPr>
                <a:spLocks/>
              </p:cNvSpPr>
              <p:nvPr/>
            </p:nvSpPr>
            <p:spPr bwMode="auto">
              <a:xfrm flipH="1">
                <a:off x="770" y="2883"/>
                <a:ext cx="53" cy="23"/>
              </a:xfrm>
              <a:custGeom>
                <a:avLst/>
                <a:gdLst>
                  <a:gd name="T0" fmla="*/ 0 w 159"/>
                  <a:gd name="T1" fmla="*/ 0 h 70"/>
                  <a:gd name="T2" fmla="*/ 0 w 159"/>
                  <a:gd name="T3" fmla="*/ 0 h 70"/>
                  <a:gd name="T4" fmla="*/ 0 w 159"/>
                  <a:gd name="T5" fmla="*/ 0 h 70"/>
                  <a:gd name="T6" fmla="*/ 0 w 159"/>
                  <a:gd name="T7" fmla="*/ 0 h 70"/>
                  <a:gd name="T8" fmla="*/ 0 w 159"/>
                  <a:gd name="T9" fmla="*/ 0 h 70"/>
                  <a:gd name="T10" fmla="*/ 0 w 159"/>
                  <a:gd name="T11" fmla="*/ 0 h 70"/>
                  <a:gd name="T12" fmla="*/ 0 w 159"/>
                  <a:gd name="T13" fmla="*/ 0 h 70"/>
                  <a:gd name="T14" fmla="*/ 0 w 159"/>
                  <a:gd name="T15" fmla="*/ 0 h 70"/>
                  <a:gd name="T16" fmla="*/ 0 w 159"/>
                  <a:gd name="T17" fmla="*/ 0 h 70"/>
                  <a:gd name="T18" fmla="*/ 0 w 159"/>
                  <a:gd name="T19" fmla="*/ 0 h 70"/>
                  <a:gd name="T20" fmla="*/ 0 w 159"/>
                  <a:gd name="T21" fmla="*/ 0 h 70"/>
                  <a:gd name="T22" fmla="*/ 0 w 159"/>
                  <a:gd name="T23" fmla="*/ 0 h 70"/>
                  <a:gd name="T24" fmla="*/ 0 w 159"/>
                  <a:gd name="T25" fmla="*/ 0 h 70"/>
                  <a:gd name="T26" fmla="*/ 0 w 159"/>
                  <a:gd name="T27" fmla="*/ 0 h 70"/>
                  <a:gd name="T28" fmla="*/ 0 w 159"/>
                  <a:gd name="T29" fmla="*/ 0 h 70"/>
                  <a:gd name="T30" fmla="*/ 0 w 159"/>
                  <a:gd name="T31" fmla="*/ 0 h 70"/>
                  <a:gd name="T32" fmla="*/ 0 w 159"/>
                  <a:gd name="T33" fmla="*/ 0 h 70"/>
                  <a:gd name="T34" fmla="*/ 0 w 159"/>
                  <a:gd name="T35" fmla="*/ 0 h 70"/>
                  <a:gd name="T36" fmla="*/ 0 w 159"/>
                  <a:gd name="T37" fmla="*/ 0 h 70"/>
                  <a:gd name="T38" fmla="*/ 0 w 159"/>
                  <a:gd name="T39" fmla="*/ 0 h 70"/>
                  <a:gd name="T40" fmla="*/ 0 w 159"/>
                  <a:gd name="T41" fmla="*/ 0 h 70"/>
                  <a:gd name="T42" fmla="*/ 0 w 159"/>
                  <a:gd name="T43" fmla="*/ 0 h 70"/>
                  <a:gd name="T44" fmla="*/ 0 w 159"/>
                  <a:gd name="T45" fmla="*/ 0 h 70"/>
                  <a:gd name="T46" fmla="*/ 0 w 159"/>
                  <a:gd name="T47" fmla="*/ 0 h 70"/>
                  <a:gd name="T48" fmla="*/ 0 w 159"/>
                  <a:gd name="T49" fmla="*/ 0 h 70"/>
                  <a:gd name="T50" fmla="*/ 0 w 159"/>
                  <a:gd name="T51" fmla="*/ 0 h 70"/>
                  <a:gd name="T52" fmla="*/ 0 w 159"/>
                  <a:gd name="T53" fmla="*/ 0 h 70"/>
                  <a:gd name="T54" fmla="*/ 0 w 159"/>
                  <a:gd name="T55" fmla="*/ 0 h 70"/>
                  <a:gd name="T56" fmla="*/ 0 w 159"/>
                  <a:gd name="T57" fmla="*/ 0 h 70"/>
                  <a:gd name="T58" fmla="*/ 0 w 159"/>
                  <a:gd name="T59" fmla="*/ 0 h 70"/>
                  <a:gd name="T60" fmla="*/ 0 w 159"/>
                  <a:gd name="T61" fmla="*/ 0 h 70"/>
                  <a:gd name="T62" fmla="*/ 0 w 159"/>
                  <a:gd name="T63" fmla="*/ 0 h 70"/>
                  <a:gd name="T64" fmla="*/ 0 w 159"/>
                  <a:gd name="T65" fmla="*/ 0 h 70"/>
                  <a:gd name="T66" fmla="*/ 0 w 159"/>
                  <a:gd name="T67" fmla="*/ 0 h 70"/>
                  <a:gd name="T68" fmla="*/ 0 w 159"/>
                  <a:gd name="T69" fmla="*/ 0 h 70"/>
                  <a:gd name="T70" fmla="*/ 0 w 159"/>
                  <a:gd name="T71" fmla="*/ 0 h 70"/>
                  <a:gd name="T72" fmla="*/ 0 w 159"/>
                  <a:gd name="T73" fmla="*/ 0 h 70"/>
                  <a:gd name="T74" fmla="*/ 0 w 159"/>
                  <a:gd name="T75" fmla="*/ 0 h 70"/>
                  <a:gd name="T76" fmla="*/ 0 w 159"/>
                  <a:gd name="T77" fmla="*/ 0 h 70"/>
                  <a:gd name="T78" fmla="*/ 0 w 159"/>
                  <a:gd name="T79" fmla="*/ 0 h 70"/>
                  <a:gd name="T80" fmla="*/ 0 w 159"/>
                  <a:gd name="T81" fmla="*/ 0 h 70"/>
                  <a:gd name="T82" fmla="*/ 0 w 159"/>
                  <a:gd name="T83" fmla="*/ 0 h 70"/>
                  <a:gd name="T84" fmla="*/ 0 w 159"/>
                  <a:gd name="T85" fmla="*/ 0 h 70"/>
                  <a:gd name="T86" fmla="*/ 0 w 159"/>
                  <a:gd name="T87" fmla="*/ 0 h 70"/>
                  <a:gd name="T88" fmla="*/ 0 w 159"/>
                  <a:gd name="T89" fmla="*/ 0 h 7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59"/>
                  <a:gd name="T136" fmla="*/ 0 h 70"/>
                  <a:gd name="T137" fmla="*/ 159 w 159"/>
                  <a:gd name="T138" fmla="*/ 70 h 7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59" h="70">
                    <a:moveTo>
                      <a:pt x="155" y="6"/>
                    </a:moveTo>
                    <a:lnTo>
                      <a:pt x="159" y="16"/>
                    </a:lnTo>
                    <a:lnTo>
                      <a:pt x="157" y="26"/>
                    </a:lnTo>
                    <a:lnTo>
                      <a:pt x="153" y="37"/>
                    </a:lnTo>
                    <a:lnTo>
                      <a:pt x="150" y="47"/>
                    </a:lnTo>
                    <a:lnTo>
                      <a:pt x="146" y="52"/>
                    </a:lnTo>
                    <a:lnTo>
                      <a:pt x="141" y="57"/>
                    </a:lnTo>
                    <a:lnTo>
                      <a:pt x="135" y="60"/>
                    </a:lnTo>
                    <a:lnTo>
                      <a:pt x="129" y="61"/>
                    </a:lnTo>
                    <a:lnTo>
                      <a:pt x="123" y="62"/>
                    </a:lnTo>
                    <a:lnTo>
                      <a:pt x="116" y="64"/>
                    </a:lnTo>
                    <a:lnTo>
                      <a:pt x="111" y="66"/>
                    </a:lnTo>
                    <a:lnTo>
                      <a:pt x="104" y="69"/>
                    </a:lnTo>
                    <a:lnTo>
                      <a:pt x="92" y="70"/>
                    </a:lnTo>
                    <a:lnTo>
                      <a:pt x="77" y="70"/>
                    </a:lnTo>
                    <a:lnTo>
                      <a:pt x="64" y="70"/>
                    </a:lnTo>
                    <a:lnTo>
                      <a:pt x="52" y="67"/>
                    </a:lnTo>
                    <a:lnTo>
                      <a:pt x="39" y="65"/>
                    </a:lnTo>
                    <a:lnTo>
                      <a:pt x="27" y="62"/>
                    </a:lnTo>
                    <a:lnTo>
                      <a:pt x="15" y="57"/>
                    </a:lnTo>
                    <a:lnTo>
                      <a:pt x="4" y="52"/>
                    </a:lnTo>
                    <a:lnTo>
                      <a:pt x="3" y="49"/>
                    </a:lnTo>
                    <a:lnTo>
                      <a:pt x="1" y="46"/>
                    </a:lnTo>
                    <a:lnTo>
                      <a:pt x="0" y="43"/>
                    </a:lnTo>
                    <a:lnTo>
                      <a:pt x="1" y="39"/>
                    </a:lnTo>
                    <a:lnTo>
                      <a:pt x="9" y="37"/>
                    </a:lnTo>
                    <a:lnTo>
                      <a:pt x="17" y="38"/>
                    </a:lnTo>
                    <a:lnTo>
                      <a:pt x="24" y="39"/>
                    </a:lnTo>
                    <a:lnTo>
                      <a:pt x="34" y="40"/>
                    </a:lnTo>
                    <a:lnTo>
                      <a:pt x="44" y="42"/>
                    </a:lnTo>
                    <a:lnTo>
                      <a:pt x="54" y="40"/>
                    </a:lnTo>
                    <a:lnTo>
                      <a:pt x="64" y="38"/>
                    </a:lnTo>
                    <a:lnTo>
                      <a:pt x="74" y="35"/>
                    </a:lnTo>
                    <a:lnTo>
                      <a:pt x="83" y="33"/>
                    </a:lnTo>
                    <a:lnTo>
                      <a:pt x="93" y="29"/>
                    </a:lnTo>
                    <a:lnTo>
                      <a:pt x="102" y="25"/>
                    </a:lnTo>
                    <a:lnTo>
                      <a:pt x="111" y="21"/>
                    </a:lnTo>
                    <a:lnTo>
                      <a:pt x="115" y="16"/>
                    </a:lnTo>
                    <a:lnTo>
                      <a:pt x="120" y="11"/>
                    </a:lnTo>
                    <a:lnTo>
                      <a:pt x="125" y="6"/>
                    </a:lnTo>
                    <a:lnTo>
                      <a:pt x="130" y="3"/>
                    </a:lnTo>
                    <a:lnTo>
                      <a:pt x="137" y="0"/>
                    </a:lnTo>
                    <a:lnTo>
                      <a:pt x="143" y="0"/>
                    </a:lnTo>
                    <a:lnTo>
                      <a:pt x="148" y="2"/>
                    </a:lnTo>
                    <a:lnTo>
                      <a:pt x="155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35" name="Freeform 156"/>
              <p:cNvSpPr>
                <a:spLocks/>
              </p:cNvSpPr>
              <p:nvPr/>
            </p:nvSpPr>
            <p:spPr bwMode="auto">
              <a:xfrm flipH="1">
                <a:off x="736" y="2905"/>
                <a:ext cx="85" cy="100"/>
              </a:xfrm>
              <a:custGeom>
                <a:avLst/>
                <a:gdLst>
                  <a:gd name="T0" fmla="*/ 0 w 255"/>
                  <a:gd name="T1" fmla="*/ 0 h 302"/>
                  <a:gd name="T2" fmla="*/ 0 w 255"/>
                  <a:gd name="T3" fmla="*/ 0 h 302"/>
                  <a:gd name="T4" fmla="*/ 0 w 255"/>
                  <a:gd name="T5" fmla="*/ 0 h 302"/>
                  <a:gd name="T6" fmla="*/ 0 w 255"/>
                  <a:gd name="T7" fmla="*/ 0 h 302"/>
                  <a:gd name="T8" fmla="*/ 0 w 255"/>
                  <a:gd name="T9" fmla="*/ 0 h 302"/>
                  <a:gd name="T10" fmla="*/ 0 w 255"/>
                  <a:gd name="T11" fmla="*/ 0 h 302"/>
                  <a:gd name="T12" fmla="*/ 0 w 255"/>
                  <a:gd name="T13" fmla="*/ 0 h 302"/>
                  <a:gd name="T14" fmla="*/ 0 w 255"/>
                  <a:gd name="T15" fmla="*/ 0 h 302"/>
                  <a:gd name="T16" fmla="*/ 0 w 255"/>
                  <a:gd name="T17" fmla="*/ 0 h 302"/>
                  <a:gd name="T18" fmla="*/ 0 w 255"/>
                  <a:gd name="T19" fmla="*/ 0 h 302"/>
                  <a:gd name="T20" fmla="*/ 0 w 255"/>
                  <a:gd name="T21" fmla="*/ 0 h 302"/>
                  <a:gd name="T22" fmla="*/ 0 w 255"/>
                  <a:gd name="T23" fmla="*/ 0 h 302"/>
                  <a:gd name="T24" fmla="*/ 0 w 255"/>
                  <a:gd name="T25" fmla="*/ 0 h 302"/>
                  <a:gd name="T26" fmla="*/ 0 w 255"/>
                  <a:gd name="T27" fmla="*/ 0 h 302"/>
                  <a:gd name="T28" fmla="*/ 0 w 255"/>
                  <a:gd name="T29" fmla="*/ 0 h 302"/>
                  <a:gd name="T30" fmla="*/ 0 w 255"/>
                  <a:gd name="T31" fmla="*/ 0 h 302"/>
                  <a:gd name="T32" fmla="*/ 0 w 255"/>
                  <a:gd name="T33" fmla="*/ 0 h 302"/>
                  <a:gd name="T34" fmla="*/ 0 w 255"/>
                  <a:gd name="T35" fmla="*/ 0 h 302"/>
                  <a:gd name="T36" fmla="*/ 0 w 255"/>
                  <a:gd name="T37" fmla="*/ 0 h 302"/>
                  <a:gd name="T38" fmla="*/ 0 w 255"/>
                  <a:gd name="T39" fmla="*/ 0 h 302"/>
                  <a:gd name="T40" fmla="*/ 0 w 255"/>
                  <a:gd name="T41" fmla="*/ 0 h 302"/>
                  <a:gd name="T42" fmla="*/ 0 w 255"/>
                  <a:gd name="T43" fmla="*/ 0 h 302"/>
                  <a:gd name="T44" fmla="*/ 0 w 255"/>
                  <a:gd name="T45" fmla="*/ 0 h 302"/>
                  <a:gd name="T46" fmla="*/ 0 w 255"/>
                  <a:gd name="T47" fmla="*/ 0 h 302"/>
                  <a:gd name="T48" fmla="*/ 0 w 255"/>
                  <a:gd name="T49" fmla="*/ 0 h 302"/>
                  <a:gd name="T50" fmla="*/ 0 w 255"/>
                  <a:gd name="T51" fmla="*/ 0 h 302"/>
                  <a:gd name="T52" fmla="*/ 0 w 255"/>
                  <a:gd name="T53" fmla="*/ 0 h 302"/>
                  <a:gd name="T54" fmla="*/ 0 w 255"/>
                  <a:gd name="T55" fmla="*/ 0 h 302"/>
                  <a:gd name="T56" fmla="*/ 0 w 255"/>
                  <a:gd name="T57" fmla="*/ 0 h 302"/>
                  <a:gd name="T58" fmla="*/ 0 w 255"/>
                  <a:gd name="T59" fmla="*/ 0 h 302"/>
                  <a:gd name="T60" fmla="*/ 0 w 255"/>
                  <a:gd name="T61" fmla="*/ 0 h 302"/>
                  <a:gd name="T62" fmla="*/ 0 w 255"/>
                  <a:gd name="T63" fmla="*/ 0 h 302"/>
                  <a:gd name="T64" fmla="*/ 0 w 255"/>
                  <a:gd name="T65" fmla="*/ 0 h 302"/>
                  <a:gd name="T66" fmla="*/ 0 w 255"/>
                  <a:gd name="T67" fmla="*/ 0 h 30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55"/>
                  <a:gd name="T103" fmla="*/ 0 h 302"/>
                  <a:gd name="T104" fmla="*/ 255 w 255"/>
                  <a:gd name="T105" fmla="*/ 302 h 30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55" h="302">
                    <a:moveTo>
                      <a:pt x="173" y="13"/>
                    </a:moveTo>
                    <a:lnTo>
                      <a:pt x="177" y="25"/>
                    </a:lnTo>
                    <a:lnTo>
                      <a:pt x="185" y="35"/>
                    </a:lnTo>
                    <a:lnTo>
                      <a:pt x="194" y="44"/>
                    </a:lnTo>
                    <a:lnTo>
                      <a:pt x="203" y="54"/>
                    </a:lnTo>
                    <a:lnTo>
                      <a:pt x="218" y="81"/>
                    </a:lnTo>
                    <a:lnTo>
                      <a:pt x="231" y="110"/>
                    </a:lnTo>
                    <a:lnTo>
                      <a:pt x="243" y="140"/>
                    </a:lnTo>
                    <a:lnTo>
                      <a:pt x="249" y="170"/>
                    </a:lnTo>
                    <a:lnTo>
                      <a:pt x="253" y="203"/>
                    </a:lnTo>
                    <a:lnTo>
                      <a:pt x="255" y="235"/>
                    </a:lnTo>
                    <a:lnTo>
                      <a:pt x="252" y="267"/>
                    </a:lnTo>
                    <a:lnTo>
                      <a:pt x="244" y="299"/>
                    </a:lnTo>
                    <a:lnTo>
                      <a:pt x="242" y="301"/>
                    </a:lnTo>
                    <a:lnTo>
                      <a:pt x="239" y="302"/>
                    </a:lnTo>
                    <a:lnTo>
                      <a:pt x="238" y="302"/>
                    </a:lnTo>
                    <a:lnTo>
                      <a:pt x="235" y="301"/>
                    </a:lnTo>
                    <a:lnTo>
                      <a:pt x="233" y="292"/>
                    </a:lnTo>
                    <a:lnTo>
                      <a:pt x="233" y="283"/>
                    </a:lnTo>
                    <a:lnTo>
                      <a:pt x="234" y="272"/>
                    </a:lnTo>
                    <a:lnTo>
                      <a:pt x="234" y="262"/>
                    </a:lnTo>
                    <a:lnTo>
                      <a:pt x="231" y="236"/>
                    </a:lnTo>
                    <a:lnTo>
                      <a:pt x="226" y="210"/>
                    </a:lnTo>
                    <a:lnTo>
                      <a:pt x="220" y="186"/>
                    </a:lnTo>
                    <a:lnTo>
                      <a:pt x="212" y="161"/>
                    </a:lnTo>
                    <a:lnTo>
                      <a:pt x="202" y="138"/>
                    </a:lnTo>
                    <a:lnTo>
                      <a:pt x="189" y="116"/>
                    </a:lnTo>
                    <a:lnTo>
                      <a:pt x="175" y="94"/>
                    </a:lnTo>
                    <a:lnTo>
                      <a:pt x="157" y="75"/>
                    </a:lnTo>
                    <a:lnTo>
                      <a:pt x="151" y="76"/>
                    </a:lnTo>
                    <a:lnTo>
                      <a:pt x="146" y="78"/>
                    </a:lnTo>
                    <a:lnTo>
                      <a:pt x="141" y="80"/>
                    </a:lnTo>
                    <a:lnTo>
                      <a:pt x="136" y="83"/>
                    </a:lnTo>
                    <a:lnTo>
                      <a:pt x="131" y="84"/>
                    </a:lnTo>
                    <a:lnTo>
                      <a:pt x="126" y="85"/>
                    </a:lnTo>
                    <a:lnTo>
                      <a:pt x="120" y="87"/>
                    </a:lnTo>
                    <a:lnTo>
                      <a:pt x="115" y="87"/>
                    </a:lnTo>
                    <a:lnTo>
                      <a:pt x="101" y="90"/>
                    </a:lnTo>
                    <a:lnTo>
                      <a:pt x="87" y="92"/>
                    </a:lnTo>
                    <a:lnTo>
                      <a:pt x="71" y="93"/>
                    </a:lnTo>
                    <a:lnTo>
                      <a:pt x="57" y="92"/>
                    </a:lnTo>
                    <a:lnTo>
                      <a:pt x="42" y="89"/>
                    </a:lnTo>
                    <a:lnTo>
                      <a:pt x="28" y="85"/>
                    </a:lnTo>
                    <a:lnTo>
                      <a:pt x="15" y="80"/>
                    </a:lnTo>
                    <a:lnTo>
                      <a:pt x="2" y="74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2" y="66"/>
                    </a:lnTo>
                    <a:lnTo>
                      <a:pt x="2" y="63"/>
                    </a:lnTo>
                    <a:lnTo>
                      <a:pt x="9" y="62"/>
                    </a:lnTo>
                    <a:lnTo>
                      <a:pt x="17" y="63"/>
                    </a:lnTo>
                    <a:lnTo>
                      <a:pt x="25" y="63"/>
                    </a:lnTo>
                    <a:lnTo>
                      <a:pt x="33" y="65"/>
                    </a:lnTo>
                    <a:lnTo>
                      <a:pt x="40" y="67"/>
                    </a:lnTo>
                    <a:lnTo>
                      <a:pt x="48" y="67"/>
                    </a:lnTo>
                    <a:lnTo>
                      <a:pt x="56" y="69"/>
                    </a:lnTo>
                    <a:lnTo>
                      <a:pt x="64" y="67"/>
                    </a:lnTo>
                    <a:lnTo>
                      <a:pt x="78" y="66"/>
                    </a:lnTo>
                    <a:lnTo>
                      <a:pt x="92" y="62"/>
                    </a:lnTo>
                    <a:lnTo>
                      <a:pt x="106" y="56"/>
                    </a:lnTo>
                    <a:lnTo>
                      <a:pt x="118" y="48"/>
                    </a:lnTo>
                    <a:lnTo>
                      <a:pt x="129" y="38"/>
                    </a:lnTo>
                    <a:lnTo>
                      <a:pt x="140" y="27"/>
                    </a:lnTo>
                    <a:lnTo>
                      <a:pt x="149" y="14"/>
                    </a:lnTo>
                    <a:lnTo>
                      <a:pt x="157" y="1"/>
                    </a:lnTo>
                    <a:lnTo>
                      <a:pt x="162" y="0"/>
                    </a:lnTo>
                    <a:lnTo>
                      <a:pt x="167" y="3"/>
                    </a:lnTo>
                    <a:lnTo>
                      <a:pt x="171" y="8"/>
                    </a:lnTo>
                    <a:lnTo>
                      <a:pt x="173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36" name="Freeform 157"/>
              <p:cNvSpPr>
                <a:spLocks/>
              </p:cNvSpPr>
              <p:nvPr/>
            </p:nvSpPr>
            <p:spPr bwMode="auto">
              <a:xfrm flipH="1">
                <a:off x="856" y="2908"/>
                <a:ext cx="31" cy="108"/>
              </a:xfrm>
              <a:custGeom>
                <a:avLst/>
                <a:gdLst>
                  <a:gd name="T0" fmla="*/ 0 w 93"/>
                  <a:gd name="T1" fmla="*/ 0 h 323"/>
                  <a:gd name="T2" fmla="*/ 0 w 93"/>
                  <a:gd name="T3" fmla="*/ 0 h 323"/>
                  <a:gd name="T4" fmla="*/ 0 w 93"/>
                  <a:gd name="T5" fmla="*/ 0 h 323"/>
                  <a:gd name="T6" fmla="*/ 0 w 93"/>
                  <a:gd name="T7" fmla="*/ 0 h 323"/>
                  <a:gd name="T8" fmla="*/ 0 w 93"/>
                  <a:gd name="T9" fmla="*/ 0 h 323"/>
                  <a:gd name="T10" fmla="*/ 0 w 93"/>
                  <a:gd name="T11" fmla="*/ 0 h 323"/>
                  <a:gd name="T12" fmla="*/ 0 w 93"/>
                  <a:gd name="T13" fmla="*/ 0 h 323"/>
                  <a:gd name="T14" fmla="*/ 0 w 93"/>
                  <a:gd name="T15" fmla="*/ 0 h 323"/>
                  <a:gd name="T16" fmla="*/ 0 w 93"/>
                  <a:gd name="T17" fmla="*/ 0 h 323"/>
                  <a:gd name="T18" fmla="*/ 0 w 93"/>
                  <a:gd name="T19" fmla="*/ 0 h 323"/>
                  <a:gd name="T20" fmla="*/ 0 w 93"/>
                  <a:gd name="T21" fmla="*/ 0 h 323"/>
                  <a:gd name="T22" fmla="*/ 0 w 93"/>
                  <a:gd name="T23" fmla="*/ 0 h 323"/>
                  <a:gd name="T24" fmla="*/ 0 w 93"/>
                  <a:gd name="T25" fmla="*/ 0 h 323"/>
                  <a:gd name="T26" fmla="*/ 0 w 93"/>
                  <a:gd name="T27" fmla="*/ 0 h 323"/>
                  <a:gd name="T28" fmla="*/ 0 w 93"/>
                  <a:gd name="T29" fmla="*/ 0 h 323"/>
                  <a:gd name="T30" fmla="*/ 0 w 93"/>
                  <a:gd name="T31" fmla="*/ 0 h 323"/>
                  <a:gd name="T32" fmla="*/ 0 w 93"/>
                  <a:gd name="T33" fmla="*/ 0 h 323"/>
                  <a:gd name="T34" fmla="*/ 0 w 93"/>
                  <a:gd name="T35" fmla="*/ 0 h 323"/>
                  <a:gd name="T36" fmla="*/ 0 w 93"/>
                  <a:gd name="T37" fmla="*/ 0 h 323"/>
                  <a:gd name="T38" fmla="*/ 0 w 93"/>
                  <a:gd name="T39" fmla="*/ 0 h 323"/>
                  <a:gd name="T40" fmla="*/ 0 w 93"/>
                  <a:gd name="T41" fmla="*/ 0 h 323"/>
                  <a:gd name="T42" fmla="*/ 0 w 93"/>
                  <a:gd name="T43" fmla="*/ 0 h 323"/>
                  <a:gd name="T44" fmla="*/ 0 w 93"/>
                  <a:gd name="T45" fmla="*/ 0 h 323"/>
                  <a:gd name="T46" fmla="*/ 0 w 93"/>
                  <a:gd name="T47" fmla="*/ 0 h 323"/>
                  <a:gd name="T48" fmla="*/ 0 w 93"/>
                  <a:gd name="T49" fmla="*/ 0 h 323"/>
                  <a:gd name="T50" fmla="*/ 0 w 93"/>
                  <a:gd name="T51" fmla="*/ 0 h 323"/>
                  <a:gd name="T52" fmla="*/ 0 w 93"/>
                  <a:gd name="T53" fmla="*/ 0 h 323"/>
                  <a:gd name="T54" fmla="*/ 0 w 93"/>
                  <a:gd name="T55" fmla="*/ 0 h 323"/>
                  <a:gd name="T56" fmla="*/ 0 w 93"/>
                  <a:gd name="T57" fmla="*/ 0 h 323"/>
                  <a:gd name="T58" fmla="*/ 0 w 93"/>
                  <a:gd name="T59" fmla="*/ 0 h 323"/>
                  <a:gd name="T60" fmla="*/ 0 w 93"/>
                  <a:gd name="T61" fmla="*/ 0 h 323"/>
                  <a:gd name="T62" fmla="*/ 0 w 93"/>
                  <a:gd name="T63" fmla="*/ 0 h 323"/>
                  <a:gd name="T64" fmla="*/ 0 w 93"/>
                  <a:gd name="T65" fmla="*/ 0 h 323"/>
                  <a:gd name="T66" fmla="*/ 0 w 93"/>
                  <a:gd name="T67" fmla="*/ 0 h 323"/>
                  <a:gd name="T68" fmla="*/ 0 w 93"/>
                  <a:gd name="T69" fmla="*/ 0 h 323"/>
                  <a:gd name="T70" fmla="*/ 0 w 93"/>
                  <a:gd name="T71" fmla="*/ 0 h 323"/>
                  <a:gd name="T72" fmla="*/ 0 w 93"/>
                  <a:gd name="T73" fmla="*/ 0 h 323"/>
                  <a:gd name="T74" fmla="*/ 0 w 93"/>
                  <a:gd name="T75" fmla="*/ 0 h 323"/>
                  <a:gd name="T76" fmla="*/ 0 w 93"/>
                  <a:gd name="T77" fmla="*/ 0 h 323"/>
                  <a:gd name="T78" fmla="*/ 0 w 93"/>
                  <a:gd name="T79" fmla="*/ 0 h 323"/>
                  <a:gd name="T80" fmla="*/ 0 w 93"/>
                  <a:gd name="T81" fmla="*/ 0 h 323"/>
                  <a:gd name="T82" fmla="*/ 0 w 93"/>
                  <a:gd name="T83" fmla="*/ 0 h 323"/>
                  <a:gd name="T84" fmla="*/ 0 w 93"/>
                  <a:gd name="T85" fmla="*/ 0 h 323"/>
                  <a:gd name="T86" fmla="*/ 0 w 93"/>
                  <a:gd name="T87" fmla="*/ 0 h 323"/>
                  <a:gd name="T88" fmla="*/ 0 w 93"/>
                  <a:gd name="T89" fmla="*/ 0 h 323"/>
                  <a:gd name="T90" fmla="*/ 0 w 93"/>
                  <a:gd name="T91" fmla="*/ 0 h 323"/>
                  <a:gd name="T92" fmla="*/ 0 w 93"/>
                  <a:gd name="T93" fmla="*/ 0 h 323"/>
                  <a:gd name="T94" fmla="*/ 0 w 93"/>
                  <a:gd name="T95" fmla="*/ 0 h 323"/>
                  <a:gd name="T96" fmla="*/ 0 w 93"/>
                  <a:gd name="T97" fmla="*/ 0 h 323"/>
                  <a:gd name="T98" fmla="*/ 0 w 93"/>
                  <a:gd name="T99" fmla="*/ 0 h 323"/>
                  <a:gd name="T100" fmla="*/ 0 w 93"/>
                  <a:gd name="T101" fmla="*/ 0 h 323"/>
                  <a:gd name="T102" fmla="*/ 0 w 93"/>
                  <a:gd name="T103" fmla="*/ 0 h 323"/>
                  <a:gd name="T104" fmla="*/ 0 w 93"/>
                  <a:gd name="T105" fmla="*/ 0 h 323"/>
                  <a:gd name="T106" fmla="*/ 0 w 93"/>
                  <a:gd name="T107" fmla="*/ 0 h 323"/>
                  <a:gd name="T108" fmla="*/ 0 w 93"/>
                  <a:gd name="T109" fmla="*/ 0 h 323"/>
                  <a:gd name="T110" fmla="*/ 0 w 93"/>
                  <a:gd name="T111" fmla="*/ 0 h 323"/>
                  <a:gd name="T112" fmla="*/ 0 w 93"/>
                  <a:gd name="T113" fmla="*/ 0 h 323"/>
                  <a:gd name="T114" fmla="*/ 0 w 93"/>
                  <a:gd name="T115" fmla="*/ 0 h 323"/>
                  <a:gd name="T116" fmla="*/ 0 w 93"/>
                  <a:gd name="T117" fmla="*/ 0 h 323"/>
                  <a:gd name="T118" fmla="*/ 0 w 93"/>
                  <a:gd name="T119" fmla="*/ 0 h 323"/>
                  <a:gd name="T120" fmla="*/ 0 w 93"/>
                  <a:gd name="T121" fmla="*/ 0 h 323"/>
                  <a:gd name="T122" fmla="*/ 0 w 93"/>
                  <a:gd name="T123" fmla="*/ 0 h 323"/>
                  <a:gd name="T124" fmla="*/ 0 w 93"/>
                  <a:gd name="T125" fmla="*/ 0 h 323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93"/>
                  <a:gd name="T190" fmla="*/ 0 h 323"/>
                  <a:gd name="T191" fmla="*/ 93 w 93"/>
                  <a:gd name="T192" fmla="*/ 323 h 323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93" h="323">
                    <a:moveTo>
                      <a:pt x="40" y="28"/>
                    </a:moveTo>
                    <a:lnTo>
                      <a:pt x="45" y="25"/>
                    </a:lnTo>
                    <a:lnTo>
                      <a:pt x="49" y="24"/>
                    </a:lnTo>
                    <a:lnTo>
                      <a:pt x="54" y="23"/>
                    </a:lnTo>
                    <a:lnTo>
                      <a:pt x="59" y="21"/>
                    </a:lnTo>
                    <a:lnTo>
                      <a:pt x="65" y="20"/>
                    </a:lnTo>
                    <a:lnTo>
                      <a:pt x="70" y="20"/>
                    </a:lnTo>
                    <a:lnTo>
                      <a:pt x="75" y="21"/>
                    </a:lnTo>
                    <a:lnTo>
                      <a:pt x="80" y="23"/>
                    </a:lnTo>
                    <a:lnTo>
                      <a:pt x="88" y="30"/>
                    </a:lnTo>
                    <a:lnTo>
                      <a:pt x="92" y="41"/>
                    </a:lnTo>
                    <a:lnTo>
                      <a:pt x="93" y="51"/>
                    </a:lnTo>
                    <a:lnTo>
                      <a:pt x="93" y="61"/>
                    </a:lnTo>
                    <a:lnTo>
                      <a:pt x="90" y="70"/>
                    </a:lnTo>
                    <a:lnTo>
                      <a:pt x="83" y="76"/>
                    </a:lnTo>
                    <a:lnTo>
                      <a:pt x="75" y="77"/>
                    </a:lnTo>
                    <a:lnTo>
                      <a:pt x="65" y="77"/>
                    </a:lnTo>
                    <a:lnTo>
                      <a:pt x="54" y="76"/>
                    </a:lnTo>
                    <a:lnTo>
                      <a:pt x="45" y="72"/>
                    </a:lnTo>
                    <a:lnTo>
                      <a:pt x="37" y="72"/>
                    </a:lnTo>
                    <a:lnTo>
                      <a:pt x="32" y="82"/>
                    </a:lnTo>
                    <a:lnTo>
                      <a:pt x="34" y="100"/>
                    </a:lnTo>
                    <a:lnTo>
                      <a:pt x="39" y="99"/>
                    </a:lnTo>
                    <a:lnTo>
                      <a:pt x="45" y="96"/>
                    </a:lnTo>
                    <a:lnTo>
                      <a:pt x="52" y="94"/>
                    </a:lnTo>
                    <a:lnTo>
                      <a:pt x="58" y="92"/>
                    </a:lnTo>
                    <a:lnTo>
                      <a:pt x="65" y="92"/>
                    </a:lnTo>
                    <a:lnTo>
                      <a:pt x="71" y="92"/>
                    </a:lnTo>
                    <a:lnTo>
                      <a:pt x="77" y="95"/>
                    </a:lnTo>
                    <a:lnTo>
                      <a:pt x="83" y="99"/>
                    </a:lnTo>
                    <a:lnTo>
                      <a:pt x="89" y="104"/>
                    </a:lnTo>
                    <a:lnTo>
                      <a:pt x="92" y="109"/>
                    </a:lnTo>
                    <a:lnTo>
                      <a:pt x="93" y="117"/>
                    </a:lnTo>
                    <a:lnTo>
                      <a:pt x="92" y="125"/>
                    </a:lnTo>
                    <a:lnTo>
                      <a:pt x="88" y="135"/>
                    </a:lnTo>
                    <a:lnTo>
                      <a:pt x="81" y="143"/>
                    </a:lnTo>
                    <a:lnTo>
                      <a:pt x="74" y="149"/>
                    </a:lnTo>
                    <a:lnTo>
                      <a:pt x="63" y="153"/>
                    </a:lnTo>
                    <a:lnTo>
                      <a:pt x="54" y="152"/>
                    </a:lnTo>
                    <a:lnTo>
                      <a:pt x="47" y="148"/>
                    </a:lnTo>
                    <a:lnTo>
                      <a:pt x="37" y="144"/>
                    </a:lnTo>
                    <a:lnTo>
                      <a:pt x="30" y="140"/>
                    </a:lnTo>
                    <a:lnTo>
                      <a:pt x="27" y="148"/>
                    </a:lnTo>
                    <a:lnTo>
                      <a:pt x="26" y="156"/>
                    </a:lnTo>
                    <a:lnTo>
                      <a:pt x="27" y="163"/>
                    </a:lnTo>
                    <a:lnTo>
                      <a:pt x="30" y="171"/>
                    </a:lnTo>
                    <a:lnTo>
                      <a:pt x="37" y="167"/>
                    </a:lnTo>
                    <a:lnTo>
                      <a:pt x="45" y="163"/>
                    </a:lnTo>
                    <a:lnTo>
                      <a:pt x="54" y="161"/>
                    </a:lnTo>
                    <a:lnTo>
                      <a:pt x="63" y="162"/>
                    </a:lnTo>
                    <a:lnTo>
                      <a:pt x="71" y="166"/>
                    </a:lnTo>
                    <a:lnTo>
                      <a:pt x="77" y="171"/>
                    </a:lnTo>
                    <a:lnTo>
                      <a:pt x="83" y="178"/>
                    </a:lnTo>
                    <a:lnTo>
                      <a:pt x="85" y="187"/>
                    </a:lnTo>
                    <a:lnTo>
                      <a:pt x="84" y="196"/>
                    </a:lnTo>
                    <a:lnTo>
                      <a:pt x="80" y="203"/>
                    </a:lnTo>
                    <a:lnTo>
                      <a:pt x="75" y="210"/>
                    </a:lnTo>
                    <a:lnTo>
                      <a:pt x="66" y="214"/>
                    </a:lnTo>
                    <a:lnTo>
                      <a:pt x="65" y="214"/>
                    </a:lnTo>
                    <a:lnTo>
                      <a:pt x="63" y="214"/>
                    </a:lnTo>
                    <a:lnTo>
                      <a:pt x="63" y="215"/>
                    </a:lnTo>
                    <a:lnTo>
                      <a:pt x="70" y="219"/>
                    </a:lnTo>
                    <a:lnTo>
                      <a:pt x="76" y="224"/>
                    </a:lnTo>
                    <a:lnTo>
                      <a:pt x="81" y="230"/>
                    </a:lnTo>
                    <a:lnTo>
                      <a:pt x="84" y="238"/>
                    </a:lnTo>
                    <a:lnTo>
                      <a:pt x="84" y="246"/>
                    </a:lnTo>
                    <a:lnTo>
                      <a:pt x="83" y="252"/>
                    </a:lnTo>
                    <a:lnTo>
                      <a:pt x="79" y="257"/>
                    </a:lnTo>
                    <a:lnTo>
                      <a:pt x="72" y="264"/>
                    </a:lnTo>
                    <a:lnTo>
                      <a:pt x="67" y="265"/>
                    </a:lnTo>
                    <a:lnTo>
                      <a:pt x="61" y="267"/>
                    </a:lnTo>
                    <a:lnTo>
                      <a:pt x="52" y="265"/>
                    </a:lnTo>
                    <a:lnTo>
                      <a:pt x="43" y="265"/>
                    </a:lnTo>
                    <a:lnTo>
                      <a:pt x="35" y="268"/>
                    </a:lnTo>
                    <a:lnTo>
                      <a:pt x="28" y="270"/>
                    </a:lnTo>
                    <a:lnTo>
                      <a:pt x="26" y="278"/>
                    </a:lnTo>
                    <a:lnTo>
                      <a:pt x="26" y="290"/>
                    </a:lnTo>
                    <a:lnTo>
                      <a:pt x="31" y="295"/>
                    </a:lnTo>
                    <a:lnTo>
                      <a:pt x="39" y="300"/>
                    </a:lnTo>
                    <a:lnTo>
                      <a:pt x="47" y="301"/>
                    </a:lnTo>
                    <a:lnTo>
                      <a:pt x="54" y="299"/>
                    </a:lnTo>
                    <a:lnTo>
                      <a:pt x="57" y="297"/>
                    </a:lnTo>
                    <a:lnTo>
                      <a:pt x="61" y="296"/>
                    </a:lnTo>
                    <a:lnTo>
                      <a:pt x="65" y="295"/>
                    </a:lnTo>
                    <a:lnTo>
                      <a:pt x="68" y="295"/>
                    </a:lnTo>
                    <a:lnTo>
                      <a:pt x="70" y="299"/>
                    </a:lnTo>
                    <a:lnTo>
                      <a:pt x="71" y="303"/>
                    </a:lnTo>
                    <a:lnTo>
                      <a:pt x="71" y="307"/>
                    </a:lnTo>
                    <a:lnTo>
                      <a:pt x="71" y="310"/>
                    </a:lnTo>
                    <a:lnTo>
                      <a:pt x="66" y="316"/>
                    </a:lnTo>
                    <a:lnTo>
                      <a:pt x="59" y="319"/>
                    </a:lnTo>
                    <a:lnTo>
                      <a:pt x="53" y="322"/>
                    </a:lnTo>
                    <a:lnTo>
                      <a:pt x="47" y="323"/>
                    </a:lnTo>
                    <a:lnTo>
                      <a:pt x="40" y="321"/>
                    </a:lnTo>
                    <a:lnTo>
                      <a:pt x="34" y="319"/>
                    </a:lnTo>
                    <a:lnTo>
                      <a:pt x="27" y="317"/>
                    </a:lnTo>
                    <a:lnTo>
                      <a:pt x="21" y="313"/>
                    </a:lnTo>
                    <a:lnTo>
                      <a:pt x="16" y="309"/>
                    </a:lnTo>
                    <a:lnTo>
                      <a:pt x="10" y="305"/>
                    </a:lnTo>
                    <a:lnTo>
                      <a:pt x="7" y="299"/>
                    </a:lnTo>
                    <a:lnTo>
                      <a:pt x="4" y="292"/>
                    </a:lnTo>
                    <a:lnTo>
                      <a:pt x="1" y="274"/>
                    </a:lnTo>
                    <a:lnTo>
                      <a:pt x="4" y="259"/>
                    </a:lnTo>
                    <a:lnTo>
                      <a:pt x="7" y="242"/>
                    </a:lnTo>
                    <a:lnTo>
                      <a:pt x="5" y="227"/>
                    </a:lnTo>
                    <a:lnTo>
                      <a:pt x="5" y="212"/>
                    </a:lnTo>
                    <a:lnTo>
                      <a:pt x="8" y="197"/>
                    </a:lnTo>
                    <a:lnTo>
                      <a:pt x="9" y="181"/>
                    </a:lnTo>
                    <a:lnTo>
                      <a:pt x="1" y="166"/>
                    </a:lnTo>
                    <a:lnTo>
                      <a:pt x="0" y="153"/>
                    </a:lnTo>
                    <a:lnTo>
                      <a:pt x="1" y="143"/>
                    </a:lnTo>
                    <a:lnTo>
                      <a:pt x="4" y="132"/>
                    </a:lnTo>
                    <a:lnTo>
                      <a:pt x="9" y="121"/>
                    </a:lnTo>
                    <a:lnTo>
                      <a:pt x="5" y="105"/>
                    </a:lnTo>
                    <a:lnTo>
                      <a:pt x="8" y="89"/>
                    </a:lnTo>
                    <a:lnTo>
                      <a:pt x="12" y="73"/>
                    </a:lnTo>
                    <a:lnTo>
                      <a:pt x="17" y="58"/>
                    </a:lnTo>
                    <a:lnTo>
                      <a:pt x="12" y="43"/>
                    </a:lnTo>
                    <a:lnTo>
                      <a:pt x="10" y="28"/>
                    </a:lnTo>
                    <a:lnTo>
                      <a:pt x="14" y="12"/>
                    </a:lnTo>
                    <a:lnTo>
                      <a:pt x="22" y="0"/>
                    </a:lnTo>
                    <a:lnTo>
                      <a:pt x="30" y="3"/>
                    </a:lnTo>
                    <a:lnTo>
                      <a:pt x="34" y="11"/>
                    </a:lnTo>
                    <a:lnTo>
                      <a:pt x="35" y="20"/>
                    </a:lnTo>
                    <a:lnTo>
                      <a:pt x="40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37" name="Freeform 158"/>
              <p:cNvSpPr>
                <a:spLocks/>
              </p:cNvSpPr>
              <p:nvPr/>
            </p:nvSpPr>
            <p:spPr bwMode="auto">
              <a:xfrm flipH="1">
                <a:off x="863" y="2922"/>
                <a:ext cx="11" cy="7"/>
              </a:xfrm>
              <a:custGeom>
                <a:avLst/>
                <a:gdLst>
                  <a:gd name="T0" fmla="*/ 0 w 32"/>
                  <a:gd name="T1" fmla="*/ 0 h 20"/>
                  <a:gd name="T2" fmla="*/ 0 w 32"/>
                  <a:gd name="T3" fmla="*/ 0 h 20"/>
                  <a:gd name="T4" fmla="*/ 0 w 32"/>
                  <a:gd name="T5" fmla="*/ 0 h 20"/>
                  <a:gd name="T6" fmla="*/ 0 w 32"/>
                  <a:gd name="T7" fmla="*/ 0 h 20"/>
                  <a:gd name="T8" fmla="*/ 0 w 32"/>
                  <a:gd name="T9" fmla="*/ 0 h 20"/>
                  <a:gd name="T10" fmla="*/ 0 w 32"/>
                  <a:gd name="T11" fmla="*/ 0 h 20"/>
                  <a:gd name="T12" fmla="*/ 0 w 32"/>
                  <a:gd name="T13" fmla="*/ 0 h 20"/>
                  <a:gd name="T14" fmla="*/ 0 w 32"/>
                  <a:gd name="T15" fmla="*/ 0 h 20"/>
                  <a:gd name="T16" fmla="*/ 0 w 32"/>
                  <a:gd name="T17" fmla="*/ 0 h 20"/>
                  <a:gd name="T18" fmla="*/ 0 w 32"/>
                  <a:gd name="T19" fmla="*/ 0 h 20"/>
                  <a:gd name="T20" fmla="*/ 0 w 32"/>
                  <a:gd name="T21" fmla="*/ 0 h 20"/>
                  <a:gd name="T22" fmla="*/ 0 w 32"/>
                  <a:gd name="T23" fmla="*/ 0 h 20"/>
                  <a:gd name="T24" fmla="*/ 0 w 32"/>
                  <a:gd name="T25" fmla="*/ 0 h 20"/>
                  <a:gd name="T26" fmla="*/ 0 w 32"/>
                  <a:gd name="T27" fmla="*/ 0 h 2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2"/>
                  <a:gd name="T43" fmla="*/ 0 h 20"/>
                  <a:gd name="T44" fmla="*/ 32 w 32"/>
                  <a:gd name="T45" fmla="*/ 20 h 2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2" h="20">
                    <a:moveTo>
                      <a:pt x="32" y="9"/>
                    </a:moveTo>
                    <a:lnTo>
                      <a:pt x="32" y="14"/>
                    </a:lnTo>
                    <a:lnTo>
                      <a:pt x="31" y="17"/>
                    </a:lnTo>
                    <a:lnTo>
                      <a:pt x="28" y="19"/>
                    </a:lnTo>
                    <a:lnTo>
                      <a:pt x="26" y="20"/>
                    </a:lnTo>
                    <a:lnTo>
                      <a:pt x="13" y="20"/>
                    </a:lnTo>
                    <a:lnTo>
                      <a:pt x="12" y="19"/>
                    </a:lnTo>
                    <a:lnTo>
                      <a:pt x="8" y="17"/>
                    </a:lnTo>
                    <a:lnTo>
                      <a:pt x="3" y="13"/>
                    </a:lnTo>
                    <a:lnTo>
                      <a:pt x="0" y="9"/>
                    </a:lnTo>
                    <a:lnTo>
                      <a:pt x="5" y="4"/>
                    </a:lnTo>
                    <a:lnTo>
                      <a:pt x="17" y="0"/>
                    </a:lnTo>
                    <a:lnTo>
                      <a:pt x="27" y="0"/>
                    </a:lnTo>
                    <a:lnTo>
                      <a:pt x="32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38" name="Freeform 159"/>
              <p:cNvSpPr>
                <a:spLocks/>
              </p:cNvSpPr>
              <p:nvPr/>
            </p:nvSpPr>
            <p:spPr bwMode="auto">
              <a:xfrm flipH="1">
                <a:off x="900" y="2855"/>
                <a:ext cx="36" cy="155"/>
              </a:xfrm>
              <a:custGeom>
                <a:avLst/>
                <a:gdLst>
                  <a:gd name="T0" fmla="*/ 0 w 109"/>
                  <a:gd name="T1" fmla="*/ 0 h 463"/>
                  <a:gd name="T2" fmla="*/ 0 w 109"/>
                  <a:gd name="T3" fmla="*/ 0 h 463"/>
                  <a:gd name="T4" fmla="*/ 0 w 109"/>
                  <a:gd name="T5" fmla="*/ 0 h 463"/>
                  <a:gd name="T6" fmla="*/ 0 w 109"/>
                  <a:gd name="T7" fmla="*/ 0 h 463"/>
                  <a:gd name="T8" fmla="*/ 0 w 109"/>
                  <a:gd name="T9" fmla="*/ 0 h 463"/>
                  <a:gd name="T10" fmla="*/ 0 w 109"/>
                  <a:gd name="T11" fmla="*/ 0 h 463"/>
                  <a:gd name="T12" fmla="*/ 0 w 109"/>
                  <a:gd name="T13" fmla="*/ 0 h 463"/>
                  <a:gd name="T14" fmla="*/ 0 w 109"/>
                  <a:gd name="T15" fmla="*/ 0 h 463"/>
                  <a:gd name="T16" fmla="*/ 0 w 109"/>
                  <a:gd name="T17" fmla="*/ 0 h 463"/>
                  <a:gd name="T18" fmla="*/ 0 w 109"/>
                  <a:gd name="T19" fmla="*/ 0 h 463"/>
                  <a:gd name="T20" fmla="*/ 0 w 109"/>
                  <a:gd name="T21" fmla="*/ 0 h 463"/>
                  <a:gd name="T22" fmla="*/ 0 w 109"/>
                  <a:gd name="T23" fmla="*/ 0 h 463"/>
                  <a:gd name="T24" fmla="*/ 0 w 109"/>
                  <a:gd name="T25" fmla="*/ 0 h 463"/>
                  <a:gd name="T26" fmla="*/ 0 w 109"/>
                  <a:gd name="T27" fmla="*/ 0 h 463"/>
                  <a:gd name="T28" fmla="*/ 0 w 109"/>
                  <a:gd name="T29" fmla="*/ 0 h 463"/>
                  <a:gd name="T30" fmla="*/ 0 w 109"/>
                  <a:gd name="T31" fmla="*/ 0 h 463"/>
                  <a:gd name="T32" fmla="*/ 0 w 109"/>
                  <a:gd name="T33" fmla="*/ 0 h 463"/>
                  <a:gd name="T34" fmla="*/ 0 w 109"/>
                  <a:gd name="T35" fmla="*/ 0 h 463"/>
                  <a:gd name="T36" fmla="*/ 0 w 109"/>
                  <a:gd name="T37" fmla="*/ 0 h 463"/>
                  <a:gd name="T38" fmla="*/ 0 w 109"/>
                  <a:gd name="T39" fmla="*/ 0 h 463"/>
                  <a:gd name="T40" fmla="*/ 0 w 109"/>
                  <a:gd name="T41" fmla="*/ 0 h 463"/>
                  <a:gd name="T42" fmla="*/ 0 w 109"/>
                  <a:gd name="T43" fmla="*/ 0 h 463"/>
                  <a:gd name="T44" fmla="*/ 0 w 109"/>
                  <a:gd name="T45" fmla="*/ 0 h 463"/>
                  <a:gd name="T46" fmla="*/ 0 w 109"/>
                  <a:gd name="T47" fmla="*/ 0 h 463"/>
                  <a:gd name="T48" fmla="*/ 0 w 109"/>
                  <a:gd name="T49" fmla="*/ 0 h 463"/>
                  <a:gd name="T50" fmla="*/ 0 w 109"/>
                  <a:gd name="T51" fmla="*/ 0 h 463"/>
                  <a:gd name="T52" fmla="*/ 0 w 109"/>
                  <a:gd name="T53" fmla="*/ 0 h 463"/>
                  <a:gd name="T54" fmla="*/ 0 w 109"/>
                  <a:gd name="T55" fmla="*/ 0 h 463"/>
                  <a:gd name="T56" fmla="*/ 0 w 109"/>
                  <a:gd name="T57" fmla="*/ 0 h 463"/>
                  <a:gd name="T58" fmla="*/ 0 w 109"/>
                  <a:gd name="T59" fmla="*/ 0 h 463"/>
                  <a:gd name="T60" fmla="*/ 0 w 109"/>
                  <a:gd name="T61" fmla="*/ 0 h 463"/>
                  <a:gd name="T62" fmla="*/ 0 w 109"/>
                  <a:gd name="T63" fmla="*/ 0 h 463"/>
                  <a:gd name="T64" fmla="*/ 0 w 109"/>
                  <a:gd name="T65" fmla="*/ 0 h 463"/>
                  <a:gd name="T66" fmla="*/ 0 w 109"/>
                  <a:gd name="T67" fmla="*/ 0 h 463"/>
                  <a:gd name="T68" fmla="*/ 0 w 109"/>
                  <a:gd name="T69" fmla="*/ 0 h 463"/>
                  <a:gd name="T70" fmla="*/ 0 w 109"/>
                  <a:gd name="T71" fmla="*/ 0 h 463"/>
                  <a:gd name="T72" fmla="*/ 0 w 109"/>
                  <a:gd name="T73" fmla="*/ 0 h 463"/>
                  <a:gd name="T74" fmla="*/ 0 w 109"/>
                  <a:gd name="T75" fmla="*/ 0 h 463"/>
                  <a:gd name="T76" fmla="*/ 0 w 109"/>
                  <a:gd name="T77" fmla="*/ 0 h 463"/>
                  <a:gd name="T78" fmla="*/ 0 w 109"/>
                  <a:gd name="T79" fmla="*/ 0 h 463"/>
                  <a:gd name="T80" fmla="*/ 0 w 109"/>
                  <a:gd name="T81" fmla="*/ 0 h 463"/>
                  <a:gd name="T82" fmla="*/ 0 w 109"/>
                  <a:gd name="T83" fmla="*/ 0 h 463"/>
                  <a:gd name="T84" fmla="*/ 0 w 109"/>
                  <a:gd name="T85" fmla="*/ 0 h 463"/>
                  <a:gd name="T86" fmla="*/ 0 w 109"/>
                  <a:gd name="T87" fmla="*/ 0 h 463"/>
                  <a:gd name="T88" fmla="*/ 0 w 109"/>
                  <a:gd name="T89" fmla="*/ 0 h 463"/>
                  <a:gd name="T90" fmla="*/ 0 w 109"/>
                  <a:gd name="T91" fmla="*/ 0 h 463"/>
                  <a:gd name="T92" fmla="*/ 0 w 109"/>
                  <a:gd name="T93" fmla="*/ 0 h 463"/>
                  <a:gd name="T94" fmla="*/ 0 w 109"/>
                  <a:gd name="T95" fmla="*/ 0 h 463"/>
                  <a:gd name="T96" fmla="*/ 0 w 109"/>
                  <a:gd name="T97" fmla="*/ 0 h 463"/>
                  <a:gd name="T98" fmla="*/ 0 w 109"/>
                  <a:gd name="T99" fmla="*/ 0 h 463"/>
                  <a:gd name="T100" fmla="*/ 0 w 109"/>
                  <a:gd name="T101" fmla="*/ 0 h 463"/>
                  <a:gd name="T102" fmla="*/ 0 w 109"/>
                  <a:gd name="T103" fmla="*/ 0 h 463"/>
                  <a:gd name="T104" fmla="*/ 0 w 109"/>
                  <a:gd name="T105" fmla="*/ 0 h 463"/>
                  <a:gd name="T106" fmla="*/ 0 w 109"/>
                  <a:gd name="T107" fmla="*/ 0 h 463"/>
                  <a:gd name="T108" fmla="*/ 0 w 109"/>
                  <a:gd name="T109" fmla="*/ 0 h 463"/>
                  <a:gd name="T110" fmla="*/ 0 w 109"/>
                  <a:gd name="T111" fmla="*/ 0 h 463"/>
                  <a:gd name="T112" fmla="*/ 0 w 109"/>
                  <a:gd name="T113" fmla="*/ 0 h 463"/>
                  <a:gd name="T114" fmla="*/ 0 w 109"/>
                  <a:gd name="T115" fmla="*/ 0 h 46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09"/>
                  <a:gd name="T175" fmla="*/ 0 h 463"/>
                  <a:gd name="T176" fmla="*/ 109 w 109"/>
                  <a:gd name="T177" fmla="*/ 463 h 463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09" h="463">
                    <a:moveTo>
                      <a:pt x="108" y="6"/>
                    </a:moveTo>
                    <a:lnTo>
                      <a:pt x="109" y="0"/>
                    </a:lnTo>
                    <a:lnTo>
                      <a:pt x="107" y="0"/>
                    </a:lnTo>
                    <a:lnTo>
                      <a:pt x="103" y="2"/>
                    </a:lnTo>
                    <a:lnTo>
                      <a:pt x="102" y="4"/>
                    </a:lnTo>
                    <a:lnTo>
                      <a:pt x="95" y="13"/>
                    </a:lnTo>
                    <a:lnTo>
                      <a:pt x="87" y="21"/>
                    </a:lnTo>
                    <a:lnTo>
                      <a:pt x="80" y="30"/>
                    </a:lnTo>
                    <a:lnTo>
                      <a:pt x="72" y="39"/>
                    </a:lnTo>
                    <a:lnTo>
                      <a:pt x="66" y="48"/>
                    </a:lnTo>
                    <a:lnTo>
                      <a:pt x="60" y="55"/>
                    </a:lnTo>
                    <a:lnTo>
                      <a:pt x="56" y="64"/>
                    </a:lnTo>
                    <a:lnTo>
                      <a:pt x="55" y="72"/>
                    </a:lnTo>
                    <a:lnTo>
                      <a:pt x="53" y="85"/>
                    </a:lnTo>
                    <a:lnTo>
                      <a:pt x="47" y="91"/>
                    </a:lnTo>
                    <a:lnTo>
                      <a:pt x="47" y="98"/>
                    </a:lnTo>
                    <a:lnTo>
                      <a:pt x="55" y="110"/>
                    </a:lnTo>
                    <a:lnTo>
                      <a:pt x="67" y="119"/>
                    </a:lnTo>
                    <a:lnTo>
                      <a:pt x="73" y="121"/>
                    </a:lnTo>
                    <a:lnTo>
                      <a:pt x="76" y="120"/>
                    </a:lnTo>
                    <a:lnTo>
                      <a:pt x="76" y="119"/>
                    </a:lnTo>
                    <a:lnTo>
                      <a:pt x="69" y="129"/>
                    </a:lnTo>
                    <a:lnTo>
                      <a:pt x="66" y="135"/>
                    </a:lnTo>
                    <a:lnTo>
                      <a:pt x="58" y="155"/>
                    </a:lnTo>
                    <a:lnTo>
                      <a:pt x="46" y="183"/>
                    </a:lnTo>
                    <a:lnTo>
                      <a:pt x="32" y="222"/>
                    </a:lnTo>
                    <a:lnTo>
                      <a:pt x="19" y="266"/>
                    </a:lnTo>
                    <a:lnTo>
                      <a:pt x="7" y="316"/>
                    </a:lnTo>
                    <a:lnTo>
                      <a:pt x="1" y="369"/>
                    </a:lnTo>
                    <a:lnTo>
                      <a:pt x="0" y="424"/>
                    </a:lnTo>
                    <a:lnTo>
                      <a:pt x="6" y="429"/>
                    </a:lnTo>
                    <a:lnTo>
                      <a:pt x="14" y="435"/>
                    </a:lnTo>
                    <a:lnTo>
                      <a:pt x="22" y="440"/>
                    </a:lnTo>
                    <a:lnTo>
                      <a:pt x="29" y="445"/>
                    </a:lnTo>
                    <a:lnTo>
                      <a:pt x="37" y="450"/>
                    </a:lnTo>
                    <a:lnTo>
                      <a:pt x="45" y="454"/>
                    </a:lnTo>
                    <a:lnTo>
                      <a:pt x="53" y="458"/>
                    </a:lnTo>
                    <a:lnTo>
                      <a:pt x="59" y="460"/>
                    </a:lnTo>
                    <a:lnTo>
                      <a:pt x="68" y="463"/>
                    </a:lnTo>
                    <a:lnTo>
                      <a:pt x="72" y="460"/>
                    </a:lnTo>
                    <a:lnTo>
                      <a:pt x="71" y="449"/>
                    </a:lnTo>
                    <a:lnTo>
                      <a:pt x="69" y="424"/>
                    </a:lnTo>
                    <a:lnTo>
                      <a:pt x="69" y="365"/>
                    </a:lnTo>
                    <a:lnTo>
                      <a:pt x="73" y="273"/>
                    </a:lnTo>
                    <a:lnTo>
                      <a:pt x="80" y="186"/>
                    </a:lnTo>
                    <a:lnTo>
                      <a:pt x="85" y="138"/>
                    </a:lnTo>
                    <a:lnTo>
                      <a:pt x="89" y="126"/>
                    </a:lnTo>
                    <a:lnTo>
                      <a:pt x="89" y="120"/>
                    </a:lnTo>
                    <a:lnTo>
                      <a:pt x="86" y="113"/>
                    </a:lnTo>
                    <a:lnTo>
                      <a:pt x="78" y="106"/>
                    </a:lnTo>
                    <a:lnTo>
                      <a:pt x="75" y="97"/>
                    </a:lnTo>
                    <a:lnTo>
                      <a:pt x="76" y="86"/>
                    </a:lnTo>
                    <a:lnTo>
                      <a:pt x="80" y="76"/>
                    </a:lnTo>
                    <a:lnTo>
                      <a:pt x="81" y="63"/>
                    </a:lnTo>
                    <a:lnTo>
                      <a:pt x="85" y="53"/>
                    </a:lnTo>
                    <a:lnTo>
                      <a:pt x="93" y="36"/>
                    </a:lnTo>
                    <a:lnTo>
                      <a:pt x="102" y="19"/>
                    </a:lnTo>
                    <a:lnTo>
                      <a:pt x="10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39" name="Freeform 160"/>
              <p:cNvSpPr>
                <a:spLocks/>
              </p:cNvSpPr>
              <p:nvPr/>
            </p:nvSpPr>
            <p:spPr bwMode="auto">
              <a:xfrm rot="491364" flipH="1" flipV="1">
                <a:off x="872" y="2764"/>
                <a:ext cx="58" cy="23"/>
              </a:xfrm>
              <a:custGeom>
                <a:avLst/>
                <a:gdLst>
                  <a:gd name="T0" fmla="*/ 1 w 114"/>
                  <a:gd name="T1" fmla="*/ 0 h 60"/>
                  <a:gd name="T2" fmla="*/ 1 w 114"/>
                  <a:gd name="T3" fmla="*/ 0 h 60"/>
                  <a:gd name="T4" fmla="*/ 1 w 114"/>
                  <a:gd name="T5" fmla="*/ 0 h 60"/>
                  <a:gd name="T6" fmla="*/ 1 w 114"/>
                  <a:gd name="T7" fmla="*/ 0 h 60"/>
                  <a:gd name="T8" fmla="*/ 1 w 114"/>
                  <a:gd name="T9" fmla="*/ 0 h 60"/>
                  <a:gd name="T10" fmla="*/ 1 w 114"/>
                  <a:gd name="T11" fmla="*/ 0 h 60"/>
                  <a:gd name="T12" fmla="*/ 1 w 114"/>
                  <a:gd name="T13" fmla="*/ 0 h 60"/>
                  <a:gd name="T14" fmla="*/ 1 w 114"/>
                  <a:gd name="T15" fmla="*/ 0 h 60"/>
                  <a:gd name="T16" fmla="*/ 1 w 114"/>
                  <a:gd name="T17" fmla="*/ 0 h 60"/>
                  <a:gd name="T18" fmla="*/ 1 w 114"/>
                  <a:gd name="T19" fmla="*/ 0 h 60"/>
                  <a:gd name="T20" fmla="*/ 1 w 114"/>
                  <a:gd name="T21" fmla="*/ 0 h 60"/>
                  <a:gd name="T22" fmla="*/ 1 w 114"/>
                  <a:gd name="T23" fmla="*/ 0 h 60"/>
                  <a:gd name="T24" fmla="*/ 1 w 114"/>
                  <a:gd name="T25" fmla="*/ 0 h 60"/>
                  <a:gd name="T26" fmla="*/ 1 w 114"/>
                  <a:gd name="T27" fmla="*/ 0 h 60"/>
                  <a:gd name="T28" fmla="*/ 1 w 114"/>
                  <a:gd name="T29" fmla="*/ 0 h 60"/>
                  <a:gd name="T30" fmla="*/ 1 w 114"/>
                  <a:gd name="T31" fmla="*/ 0 h 60"/>
                  <a:gd name="T32" fmla="*/ 1 w 114"/>
                  <a:gd name="T33" fmla="*/ 0 h 60"/>
                  <a:gd name="T34" fmla="*/ 1 w 114"/>
                  <a:gd name="T35" fmla="*/ 0 h 60"/>
                  <a:gd name="T36" fmla="*/ 1 w 114"/>
                  <a:gd name="T37" fmla="*/ 0 h 60"/>
                  <a:gd name="T38" fmla="*/ 1 w 114"/>
                  <a:gd name="T39" fmla="*/ 0 h 60"/>
                  <a:gd name="T40" fmla="*/ 0 w 114"/>
                  <a:gd name="T41" fmla="*/ 0 h 60"/>
                  <a:gd name="T42" fmla="*/ 1 w 114"/>
                  <a:gd name="T43" fmla="*/ 0 h 60"/>
                  <a:gd name="T44" fmla="*/ 1 w 114"/>
                  <a:gd name="T45" fmla="*/ 0 h 60"/>
                  <a:gd name="T46" fmla="*/ 1 w 114"/>
                  <a:gd name="T47" fmla="*/ 0 h 60"/>
                  <a:gd name="T48" fmla="*/ 1 w 114"/>
                  <a:gd name="T49" fmla="*/ 0 h 60"/>
                  <a:gd name="T50" fmla="*/ 1 w 114"/>
                  <a:gd name="T51" fmla="*/ 0 h 60"/>
                  <a:gd name="T52" fmla="*/ 1 w 114"/>
                  <a:gd name="T53" fmla="*/ 0 h 60"/>
                  <a:gd name="T54" fmla="*/ 1 w 114"/>
                  <a:gd name="T55" fmla="*/ 0 h 60"/>
                  <a:gd name="T56" fmla="*/ 1 w 114"/>
                  <a:gd name="T57" fmla="*/ 0 h 60"/>
                  <a:gd name="T58" fmla="*/ 1 w 114"/>
                  <a:gd name="T59" fmla="*/ 0 h 60"/>
                  <a:gd name="T60" fmla="*/ 1 w 114"/>
                  <a:gd name="T61" fmla="*/ 0 h 60"/>
                  <a:gd name="T62" fmla="*/ 1 w 114"/>
                  <a:gd name="T63" fmla="*/ 0 h 60"/>
                  <a:gd name="T64" fmla="*/ 1 w 114"/>
                  <a:gd name="T65" fmla="*/ 0 h 6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4"/>
                  <a:gd name="T100" fmla="*/ 0 h 60"/>
                  <a:gd name="T101" fmla="*/ 114 w 114"/>
                  <a:gd name="T102" fmla="*/ 60 h 6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4" h="60">
                    <a:moveTo>
                      <a:pt x="112" y="44"/>
                    </a:moveTo>
                    <a:lnTo>
                      <a:pt x="114" y="48"/>
                    </a:lnTo>
                    <a:lnTo>
                      <a:pt x="114" y="52"/>
                    </a:lnTo>
                    <a:lnTo>
                      <a:pt x="112" y="56"/>
                    </a:lnTo>
                    <a:lnTo>
                      <a:pt x="110" y="60"/>
                    </a:lnTo>
                    <a:lnTo>
                      <a:pt x="103" y="56"/>
                    </a:lnTo>
                    <a:lnTo>
                      <a:pt x="97" y="49"/>
                    </a:lnTo>
                    <a:lnTo>
                      <a:pt x="92" y="43"/>
                    </a:lnTo>
                    <a:lnTo>
                      <a:pt x="84" y="39"/>
                    </a:lnTo>
                    <a:lnTo>
                      <a:pt x="75" y="37"/>
                    </a:lnTo>
                    <a:lnTo>
                      <a:pt x="66" y="34"/>
                    </a:lnTo>
                    <a:lnTo>
                      <a:pt x="57" y="33"/>
                    </a:lnTo>
                    <a:lnTo>
                      <a:pt x="47" y="30"/>
                    </a:lnTo>
                    <a:lnTo>
                      <a:pt x="38" y="30"/>
                    </a:lnTo>
                    <a:lnTo>
                      <a:pt x="29" y="31"/>
                    </a:lnTo>
                    <a:lnTo>
                      <a:pt x="19" y="34"/>
                    </a:lnTo>
                    <a:lnTo>
                      <a:pt x="12" y="39"/>
                    </a:lnTo>
                    <a:lnTo>
                      <a:pt x="8" y="38"/>
                    </a:lnTo>
                    <a:lnTo>
                      <a:pt x="4" y="34"/>
                    </a:lnTo>
                    <a:lnTo>
                      <a:pt x="3" y="30"/>
                    </a:lnTo>
                    <a:lnTo>
                      <a:pt x="0" y="26"/>
                    </a:lnTo>
                    <a:lnTo>
                      <a:pt x="3" y="17"/>
                    </a:lnTo>
                    <a:lnTo>
                      <a:pt x="7" y="9"/>
                    </a:lnTo>
                    <a:lnTo>
                      <a:pt x="13" y="4"/>
                    </a:lnTo>
                    <a:lnTo>
                      <a:pt x="21" y="0"/>
                    </a:lnTo>
                    <a:lnTo>
                      <a:pt x="35" y="0"/>
                    </a:lnTo>
                    <a:lnTo>
                      <a:pt x="48" y="2"/>
                    </a:lnTo>
                    <a:lnTo>
                      <a:pt x="61" y="4"/>
                    </a:lnTo>
                    <a:lnTo>
                      <a:pt x="74" y="8"/>
                    </a:lnTo>
                    <a:lnTo>
                      <a:pt x="85" y="15"/>
                    </a:lnTo>
                    <a:lnTo>
                      <a:pt x="96" y="22"/>
                    </a:lnTo>
                    <a:lnTo>
                      <a:pt x="105" y="33"/>
                    </a:lnTo>
                    <a:lnTo>
                      <a:pt x="112" y="4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</p:grpSp>
        <p:sp>
          <p:nvSpPr>
            <p:cNvPr id="22" name="Line 161"/>
            <p:cNvSpPr>
              <a:spLocks noChangeShapeType="1"/>
            </p:cNvSpPr>
            <p:nvPr/>
          </p:nvSpPr>
          <p:spPr bwMode="auto">
            <a:xfrm>
              <a:off x="2899" y="2520"/>
              <a:ext cx="187" cy="129"/>
            </a:xfrm>
            <a:prstGeom prst="line">
              <a:avLst/>
            </a:prstGeom>
            <a:grp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23" name="Oval 162"/>
            <p:cNvSpPr>
              <a:spLocks noChangeAspect="1" noChangeArrowheads="1"/>
            </p:cNvSpPr>
            <p:nvPr/>
          </p:nvSpPr>
          <p:spPr bwMode="auto">
            <a:xfrm>
              <a:off x="2087" y="2520"/>
              <a:ext cx="621" cy="609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>
                <a:solidFill>
                  <a:schemeClr val="accent2"/>
                </a:solidFill>
                <a:latin typeface="Book Antiqua" pitchFamily="18" charset="0"/>
              </a:endParaRPr>
            </a:p>
          </p:txBody>
        </p:sp>
        <p:graphicFrame>
          <p:nvGraphicFramePr>
            <p:cNvPr id="24" name="Object 163"/>
            <p:cNvGraphicFramePr>
              <a:graphicFrameLocks noChangeAspect="1"/>
            </p:cNvGraphicFramePr>
            <p:nvPr/>
          </p:nvGraphicFramePr>
          <p:xfrm>
            <a:off x="2216" y="2552"/>
            <a:ext cx="433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34" name="ClipArt" r:id="rId5" imgW="4763520" imgH="3950640" progId="">
                    <p:embed/>
                  </p:oleObj>
                </mc:Choice>
                <mc:Fallback>
                  <p:oleObj name="ClipArt" r:id="rId5" imgW="4763520" imgH="3950640" progId="">
                    <p:embed/>
                    <p:pic>
                      <p:nvPicPr>
                        <p:cNvPr id="0" name="Object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6" y="2552"/>
                          <a:ext cx="433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164"/>
            <p:cNvSpPr txBox="1">
              <a:spLocks noChangeArrowheads="1"/>
            </p:cNvSpPr>
            <p:nvPr/>
          </p:nvSpPr>
          <p:spPr bwMode="auto">
            <a:xfrm>
              <a:off x="2122" y="2878"/>
              <a:ext cx="834" cy="30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b="1">
                  <a:solidFill>
                    <a:schemeClr val="accent2"/>
                  </a:solidFill>
                  <a:latin typeface="Book Antiqua" pitchFamily="18" charset="0"/>
                </a:rPr>
                <a:t>Unit</a:t>
              </a:r>
            </a:p>
            <a:p>
              <a:pPr algn="r">
                <a:lnSpc>
                  <a:spcPct val="80000"/>
                </a:lnSpc>
              </a:pPr>
              <a:r>
                <a:rPr lang="en-US" sz="1600" b="1">
                  <a:solidFill>
                    <a:schemeClr val="accent2"/>
                  </a:solidFill>
                  <a:latin typeface="Book Antiqua" pitchFamily="18" charset="0"/>
                </a:rPr>
                <a:t>Layanan</a:t>
              </a:r>
            </a:p>
          </p:txBody>
        </p:sp>
        <p:grpSp>
          <p:nvGrpSpPr>
            <p:cNvPr id="26" name="Group 165"/>
            <p:cNvGrpSpPr>
              <a:grpSpLocks/>
            </p:cNvGrpSpPr>
            <p:nvPr/>
          </p:nvGrpSpPr>
          <p:grpSpPr bwMode="auto">
            <a:xfrm>
              <a:off x="2430" y="2424"/>
              <a:ext cx="500" cy="161"/>
              <a:chOff x="2688" y="3024"/>
              <a:chExt cx="768" cy="240"/>
            </a:xfrm>
            <a:grpFill/>
          </p:grpSpPr>
          <p:sp>
            <p:nvSpPr>
              <p:cNvPr id="108" name="Line 166"/>
              <p:cNvSpPr>
                <a:spLocks noChangeShapeType="1"/>
              </p:cNvSpPr>
              <p:nvPr/>
            </p:nvSpPr>
            <p:spPr bwMode="auto">
              <a:xfrm flipV="1">
                <a:off x="2688" y="3024"/>
                <a:ext cx="480" cy="240"/>
              </a:xfrm>
              <a:prstGeom prst="line">
                <a:avLst/>
              </a:prstGeom>
              <a:grp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09" name="Line 167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288" cy="192"/>
              </a:xfrm>
              <a:prstGeom prst="line">
                <a:avLst/>
              </a:prstGeom>
              <a:grp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</p:grpSp>
        <p:grpSp>
          <p:nvGrpSpPr>
            <p:cNvPr id="27" name="Group 168"/>
            <p:cNvGrpSpPr>
              <a:grpSpLocks noChangeAspect="1"/>
            </p:cNvGrpSpPr>
            <p:nvPr/>
          </p:nvGrpSpPr>
          <p:grpSpPr bwMode="auto">
            <a:xfrm>
              <a:off x="2087" y="2713"/>
              <a:ext cx="206" cy="134"/>
              <a:chOff x="3696" y="1859"/>
              <a:chExt cx="801" cy="508"/>
            </a:xfrm>
            <a:grpFill/>
          </p:grpSpPr>
          <p:sp>
            <p:nvSpPr>
              <p:cNvPr id="93" name="Freeform 169"/>
              <p:cNvSpPr>
                <a:spLocks noChangeAspect="1"/>
              </p:cNvSpPr>
              <p:nvPr/>
            </p:nvSpPr>
            <p:spPr bwMode="auto">
              <a:xfrm>
                <a:off x="3780" y="1899"/>
                <a:ext cx="493" cy="389"/>
              </a:xfrm>
              <a:custGeom>
                <a:avLst/>
                <a:gdLst>
                  <a:gd name="T0" fmla="*/ 0 w 987"/>
                  <a:gd name="T1" fmla="*/ 1 h 778"/>
                  <a:gd name="T2" fmla="*/ 0 w 987"/>
                  <a:gd name="T3" fmla="*/ 1 h 778"/>
                  <a:gd name="T4" fmla="*/ 0 w 987"/>
                  <a:gd name="T5" fmla="*/ 0 h 778"/>
                  <a:gd name="T6" fmla="*/ 0 w 987"/>
                  <a:gd name="T7" fmla="*/ 1 h 778"/>
                  <a:gd name="T8" fmla="*/ 0 w 987"/>
                  <a:gd name="T9" fmla="*/ 1 h 778"/>
                  <a:gd name="T10" fmla="*/ 0 w 987"/>
                  <a:gd name="T11" fmla="*/ 1 h 778"/>
                  <a:gd name="T12" fmla="*/ 0 w 987"/>
                  <a:gd name="T13" fmla="*/ 1 h 778"/>
                  <a:gd name="T14" fmla="*/ 0 w 987"/>
                  <a:gd name="T15" fmla="*/ 1 h 778"/>
                  <a:gd name="T16" fmla="*/ 0 w 987"/>
                  <a:gd name="T17" fmla="*/ 1 h 778"/>
                  <a:gd name="T18" fmla="*/ 0 w 987"/>
                  <a:gd name="T19" fmla="*/ 1 h 7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7"/>
                  <a:gd name="T31" fmla="*/ 0 h 778"/>
                  <a:gd name="T32" fmla="*/ 987 w 987"/>
                  <a:gd name="T33" fmla="*/ 778 h 77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7" h="778">
                    <a:moveTo>
                      <a:pt x="0" y="310"/>
                    </a:moveTo>
                    <a:lnTo>
                      <a:pt x="331" y="181"/>
                    </a:lnTo>
                    <a:lnTo>
                      <a:pt x="365" y="0"/>
                    </a:lnTo>
                    <a:lnTo>
                      <a:pt x="652" y="21"/>
                    </a:lnTo>
                    <a:lnTo>
                      <a:pt x="987" y="160"/>
                    </a:lnTo>
                    <a:lnTo>
                      <a:pt x="913" y="508"/>
                    </a:lnTo>
                    <a:lnTo>
                      <a:pt x="242" y="778"/>
                    </a:lnTo>
                    <a:lnTo>
                      <a:pt x="0" y="373"/>
                    </a:lnTo>
                    <a:lnTo>
                      <a:pt x="0" y="3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94" name="Freeform 170"/>
              <p:cNvSpPr>
                <a:spLocks noChangeAspect="1"/>
              </p:cNvSpPr>
              <p:nvPr/>
            </p:nvSpPr>
            <p:spPr bwMode="auto">
              <a:xfrm>
                <a:off x="3697" y="1933"/>
                <a:ext cx="617" cy="428"/>
              </a:xfrm>
              <a:custGeom>
                <a:avLst/>
                <a:gdLst>
                  <a:gd name="T0" fmla="*/ 0 w 1236"/>
                  <a:gd name="T1" fmla="*/ 1 h 855"/>
                  <a:gd name="T2" fmla="*/ 0 w 1236"/>
                  <a:gd name="T3" fmla="*/ 1 h 855"/>
                  <a:gd name="T4" fmla="*/ 0 w 1236"/>
                  <a:gd name="T5" fmla="*/ 1 h 855"/>
                  <a:gd name="T6" fmla="*/ 0 w 1236"/>
                  <a:gd name="T7" fmla="*/ 1 h 855"/>
                  <a:gd name="T8" fmla="*/ 0 w 1236"/>
                  <a:gd name="T9" fmla="*/ 1 h 855"/>
                  <a:gd name="T10" fmla="*/ 0 w 1236"/>
                  <a:gd name="T11" fmla="*/ 1 h 855"/>
                  <a:gd name="T12" fmla="*/ 0 w 1236"/>
                  <a:gd name="T13" fmla="*/ 1 h 855"/>
                  <a:gd name="T14" fmla="*/ 0 w 1236"/>
                  <a:gd name="T15" fmla="*/ 1 h 855"/>
                  <a:gd name="T16" fmla="*/ 0 w 1236"/>
                  <a:gd name="T17" fmla="*/ 1 h 855"/>
                  <a:gd name="T18" fmla="*/ 0 w 1236"/>
                  <a:gd name="T19" fmla="*/ 1 h 855"/>
                  <a:gd name="T20" fmla="*/ 0 w 1236"/>
                  <a:gd name="T21" fmla="*/ 1 h 855"/>
                  <a:gd name="T22" fmla="*/ 0 w 1236"/>
                  <a:gd name="T23" fmla="*/ 1 h 855"/>
                  <a:gd name="T24" fmla="*/ 0 w 1236"/>
                  <a:gd name="T25" fmla="*/ 1 h 855"/>
                  <a:gd name="T26" fmla="*/ 0 w 1236"/>
                  <a:gd name="T27" fmla="*/ 1 h 855"/>
                  <a:gd name="T28" fmla="*/ 0 w 1236"/>
                  <a:gd name="T29" fmla="*/ 1 h 855"/>
                  <a:gd name="T30" fmla="*/ 0 w 1236"/>
                  <a:gd name="T31" fmla="*/ 1 h 855"/>
                  <a:gd name="T32" fmla="*/ 0 w 1236"/>
                  <a:gd name="T33" fmla="*/ 0 h 855"/>
                  <a:gd name="T34" fmla="*/ 0 w 1236"/>
                  <a:gd name="T35" fmla="*/ 1 h 855"/>
                  <a:gd name="T36" fmla="*/ 0 w 1236"/>
                  <a:gd name="T37" fmla="*/ 1 h 855"/>
                  <a:gd name="T38" fmla="*/ 0 w 1236"/>
                  <a:gd name="T39" fmla="*/ 1 h 855"/>
                  <a:gd name="T40" fmla="*/ 0 w 1236"/>
                  <a:gd name="T41" fmla="*/ 1 h 855"/>
                  <a:gd name="T42" fmla="*/ 0 w 1236"/>
                  <a:gd name="T43" fmla="*/ 1 h 855"/>
                  <a:gd name="T44" fmla="*/ 0 w 1236"/>
                  <a:gd name="T45" fmla="*/ 1 h 855"/>
                  <a:gd name="T46" fmla="*/ 0 w 1236"/>
                  <a:gd name="T47" fmla="*/ 1 h 855"/>
                  <a:gd name="T48" fmla="*/ 0 w 1236"/>
                  <a:gd name="T49" fmla="*/ 1 h 855"/>
                  <a:gd name="T50" fmla="*/ 0 w 1236"/>
                  <a:gd name="T51" fmla="*/ 1 h 855"/>
                  <a:gd name="T52" fmla="*/ 0 w 1236"/>
                  <a:gd name="T53" fmla="*/ 1 h 855"/>
                  <a:gd name="T54" fmla="*/ 0 w 1236"/>
                  <a:gd name="T55" fmla="*/ 1 h 855"/>
                  <a:gd name="T56" fmla="*/ 0 w 1236"/>
                  <a:gd name="T57" fmla="*/ 1 h 855"/>
                  <a:gd name="T58" fmla="*/ 0 w 1236"/>
                  <a:gd name="T59" fmla="*/ 1 h 855"/>
                  <a:gd name="T60" fmla="*/ 0 w 1236"/>
                  <a:gd name="T61" fmla="*/ 1 h 855"/>
                  <a:gd name="T62" fmla="*/ 0 w 1236"/>
                  <a:gd name="T63" fmla="*/ 1 h 855"/>
                  <a:gd name="T64" fmla="*/ 0 w 1236"/>
                  <a:gd name="T65" fmla="*/ 1 h 855"/>
                  <a:gd name="T66" fmla="*/ 0 w 1236"/>
                  <a:gd name="T67" fmla="*/ 1 h 85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236"/>
                  <a:gd name="T103" fmla="*/ 0 h 855"/>
                  <a:gd name="T104" fmla="*/ 1236 w 1236"/>
                  <a:gd name="T105" fmla="*/ 855 h 85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236" h="855">
                    <a:moveTo>
                      <a:pt x="0" y="357"/>
                    </a:moveTo>
                    <a:lnTo>
                      <a:pt x="86" y="268"/>
                    </a:lnTo>
                    <a:lnTo>
                      <a:pt x="422" y="663"/>
                    </a:lnTo>
                    <a:lnTo>
                      <a:pt x="517" y="612"/>
                    </a:lnTo>
                    <a:lnTo>
                      <a:pt x="420" y="568"/>
                    </a:lnTo>
                    <a:lnTo>
                      <a:pt x="717" y="397"/>
                    </a:lnTo>
                    <a:lnTo>
                      <a:pt x="893" y="454"/>
                    </a:lnTo>
                    <a:lnTo>
                      <a:pt x="857" y="408"/>
                    </a:lnTo>
                    <a:lnTo>
                      <a:pt x="901" y="323"/>
                    </a:lnTo>
                    <a:lnTo>
                      <a:pt x="950" y="266"/>
                    </a:lnTo>
                    <a:lnTo>
                      <a:pt x="682" y="89"/>
                    </a:lnTo>
                    <a:lnTo>
                      <a:pt x="586" y="142"/>
                    </a:lnTo>
                    <a:lnTo>
                      <a:pt x="498" y="112"/>
                    </a:lnTo>
                    <a:lnTo>
                      <a:pt x="508" y="28"/>
                    </a:lnTo>
                    <a:lnTo>
                      <a:pt x="574" y="43"/>
                    </a:lnTo>
                    <a:lnTo>
                      <a:pt x="567" y="2"/>
                    </a:lnTo>
                    <a:lnTo>
                      <a:pt x="639" y="0"/>
                    </a:lnTo>
                    <a:lnTo>
                      <a:pt x="922" y="95"/>
                    </a:lnTo>
                    <a:lnTo>
                      <a:pt x="1045" y="155"/>
                    </a:lnTo>
                    <a:lnTo>
                      <a:pt x="1023" y="87"/>
                    </a:lnTo>
                    <a:lnTo>
                      <a:pt x="1122" y="55"/>
                    </a:lnTo>
                    <a:lnTo>
                      <a:pt x="1236" y="209"/>
                    </a:lnTo>
                    <a:lnTo>
                      <a:pt x="1228" y="389"/>
                    </a:lnTo>
                    <a:lnTo>
                      <a:pt x="1201" y="509"/>
                    </a:lnTo>
                    <a:lnTo>
                      <a:pt x="1007" y="513"/>
                    </a:lnTo>
                    <a:lnTo>
                      <a:pt x="481" y="716"/>
                    </a:lnTo>
                    <a:lnTo>
                      <a:pt x="384" y="855"/>
                    </a:lnTo>
                    <a:lnTo>
                      <a:pt x="306" y="731"/>
                    </a:lnTo>
                    <a:lnTo>
                      <a:pt x="318" y="690"/>
                    </a:lnTo>
                    <a:lnTo>
                      <a:pt x="205" y="534"/>
                    </a:lnTo>
                    <a:lnTo>
                      <a:pt x="99" y="416"/>
                    </a:lnTo>
                    <a:lnTo>
                      <a:pt x="40" y="448"/>
                    </a:lnTo>
                    <a:lnTo>
                      <a:pt x="0" y="35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95" name="Freeform 171"/>
              <p:cNvSpPr>
                <a:spLocks noChangeAspect="1"/>
              </p:cNvSpPr>
              <p:nvPr/>
            </p:nvSpPr>
            <p:spPr bwMode="auto">
              <a:xfrm>
                <a:off x="3989" y="1992"/>
                <a:ext cx="165" cy="127"/>
              </a:xfrm>
              <a:custGeom>
                <a:avLst/>
                <a:gdLst>
                  <a:gd name="T0" fmla="*/ 0 w 328"/>
                  <a:gd name="T1" fmla="*/ 1 h 253"/>
                  <a:gd name="T2" fmla="*/ 1 w 328"/>
                  <a:gd name="T3" fmla="*/ 1 h 253"/>
                  <a:gd name="T4" fmla="*/ 1 w 328"/>
                  <a:gd name="T5" fmla="*/ 1 h 253"/>
                  <a:gd name="T6" fmla="*/ 1 w 328"/>
                  <a:gd name="T7" fmla="*/ 0 h 253"/>
                  <a:gd name="T8" fmla="*/ 0 w 328"/>
                  <a:gd name="T9" fmla="*/ 1 h 253"/>
                  <a:gd name="T10" fmla="*/ 0 w 328"/>
                  <a:gd name="T11" fmla="*/ 1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8"/>
                  <a:gd name="T19" fmla="*/ 0 h 253"/>
                  <a:gd name="T20" fmla="*/ 328 w 328"/>
                  <a:gd name="T21" fmla="*/ 253 h 2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8" h="253">
                    <a:moveTo>
                      <a:pt x="0" y="25"/>
                    </a:moveTo>
                    <a:lnTo>
                      <a:pt x="249" y="253"/>
                    </a:lnTo>
                    <a:lnTo>
                      <a:pt x="328" y="124"/>
                    </a:lnTo>
                    <a:lnTo>
                      <a:pt x="89" y="0"/>
                    </a:lnTo>
                    <a:lnTo>
                      <a:pt x="0" y="2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96" name="Freeform 172"/>
              <p:cNvSpPr>
                <a:spLocks noChangeAspect="1"/>
              </p:cNvSpPr>
              <p:nvPr/>
            </p:nvSpPr>
            <p:spPr bwMode="auto">
              <a:xfrm>
                <a:off x="3790" y="2098"/>
                <a:ext cx="123" cy="121"/>
              </a:xfrm>
              <a:custGeom>
                <a:avLst/>
                <a:gdLst>
                  <a:gd name="T0" fmla="*/ 0 w 247"/>
                  <a:gd name="T1" fmla="*/ 0 h 244"/>
                  <a:gd name="T2" fmla="*/ 0 w 247"/>
                  <a:gd name="T3" fmla="*/ 0 h 244"/>
                  <a:gd name="T4" fmla="*/ 0 w 247"/>
                  <a:gd name="T5" fmla="*/ 0 h 244"/>
                  <a:gd name="T6" fmla="*/ 0 w 247"/>
                  <a:gd name="T7" fmla="*/ 0 h 244"/>
                  <a:gd name="T8" fmla="*/ 0 w 247"/>
                  <a:gd name="T9" fmla="*/ 0 h 244"/>
                  <a:gd name="T10" fmla="*/ 0 w 247"/>
                  <a:gd name="T11" fmla="*/ 0 h 2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7"/>
                  <a:gd name="T19" fmla="*/ 0 h 244"/>
                  <a:gd name="T20" fmla="*/ 247 w 247"/>
                  <a:gd name="T21" fmla="*/ 244 h 2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7" h="244">
                    <a:moveTo>
                      <a:pt x="57" y="0"/>
                    </a:moveTo>
                    <a:lnTo>
                      <a:pt x="247" y="177"/>
                    </a:lnTo>
                    <a:lnTo>
                      <a:pt x="219" y="244"/>
                    </a:lnTo>
                    <a:lnTo>
                      <a:pt x="0" y="6"/>
                    </a:lnTo>
                    <a:lnTo>
                      <a:pt x="5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97" name="Freeform 173"/>
              <p:cNvSpPr>
                <a:spLocks noChangeAspect="1"/>
              </p:cNvSpPr>
              <p:nvPr/>
            </p:nvSpPr>
            <p:spPr bwMode="auto">
              <a:xfrm>
                <a:off x="3888" y="2160"/>
                <a:ext cx="364" cy="207"/>
              </a:xfrm>
              <a:custGeom>
                <a:avLst/>
                <a:gdLst>
                  <a:gd name="T0" fmla="*/ 0 w 728"/>
                  <a:gd name="T1" fmla="*/ 1 h 412"/>
                  <a:gd name="T2" fmla="*/ 1 w 728"/>
                  <a:gd name="T3" fmla="*/ 1 h 412"/>
                  <a:gd name="T4" fmla="*/ 1 w 728"/>
                  <a:gd name="T5" fmla="*/ 1 h 412"/>
                  <a:gd name="T6" fmla="*/ 1 w 728"/>
                  <a:gd name="T7" fmla="*/ 1 h 412"/>
                  <a:gd name="T8" fmla="*/ 1 w 728"/>
                  <a:gd name="T9" fmla="*/ 1 h 412"/>
                  <a:gd name="T10" fmla="*/ 1 w 728"/>
                  <a:gd name="T11" fmla="*/ 1 h 412"/>
                  <a:gd name="T12" fmla="*/ 1 w 728"/>
                  <a:gd name="T13" fmla="*/ 1 h 412"/>
                  <a:gd name="T14" fmla="*/ 1 w 728"/>
                  <a:gd name="T15" fmla="*/ 0 h 412"/>
                  <a:gd name="T16" fmla="*/ 1 w 728"/>
                  <a:gd name="T17" fmla="*/ 1 h 412"/>
                  <a:gd name="T18" fmla="*/ 0 w 728"/>
                  <a:gd name="T19" fmla="*/ 1 h 412"/>
                  <a:gd name="T20" fmla="*/ 0 w 728"/>
                  <a:gd name="T21" fmla="*/ 1 h 41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28"/>
                  <a:gd name="T34" fmla="*/ 0 h 412"/>
                  <a:gd name="T35" fmla="*/ 728 w 728"/>
                  <a:gd name="T36" fmla="*/ 412 h 41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28" h="412">
                    <a:moveTo>
                      <a:pt x="0" y="412"/>
                    </a:moveTo>
                    <a:lnTo>
                      <a:pt x="160" y="374"/>
                    </a:lnTo>
                    <a:lnTo>
                      <a:pt x="171" y="277"/>
                    </a:lnTo>
                    <a:lnTo>
                      <a:pt x="538" y="182"/>
                    </a:lnTo>
                    <a:lnTo>
                      <a:pt x="549" y="230"/>
                    </a:lnTo>
                    <a:lnTo>
                      <a:pt x="728" y="169"/>
                    </a:lnTo>
                    <a:lnTo>
                      <a:pt x="673" y="53"/>
                    </a:lnTo>
                    <a:lnTo>
                      <a:pt x="511" y="0"/>
                    </a:lnTo>
                    <a:lnTo>
                      <a:pt x="38" y="175"/>
                    </a:lnTo>
                    <a:lnTo>
                      <a:pt x="0" y="4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98" name="Freeform 174"/>
              <p:cNvSpPr>
                <a:spLocks noChangeAspect="1"/>
              </p:cNvSpPr>
              <p:nvPr/>
            </p:nvSpPr>
            <p:spPr bwMode="auto">
              <a:xfrm>
                <a:off x="3830" y="2039"/>
                <a:ext cx="270" cy="180"/>
              </a:xfrm>
              <a:custGeom>
                <a:avLst/>
                <a:gdLst>
                  <a:gd name="T0" fmla="*/ 0 w 542"/>
                  <a:gd name="T1" fmla="*/ 0 h 361"/>
                  <a:gd name="T2" fmla="*/ 0 w 542"/>
                  <a:gd name="T3" fmla="*/ 0 h 361"/>
                  <a:gd name="T4" fmla="*/ 0 w 542"/>
                  <a:gd name="T5" fmla="*/ 0 h 361"/>
                  <a:gd name="T6" fmla="*/ 0 w 542"/>
                  <a:gd name="T7" fmla="*/ 0 h 361"/>
                  <a:gd name="T8" fmla="*/ 0 w 542"/>
                  <a:gd name="T9" fmla="*/ 0 h 361"/>
                  <a:gd name="T10" fmla="*/ 0 w 542"/>
                  <a:gd name="T11" fmla="*/ 0 h 361"/>
                  <a:gd name="T12" fmla="*/ 0 w 542"/>
                  <a:gd name="T13" fmla="*/ 0 h 361"/>
                  <a:gd name="T14" fmla="*/ 0 w 542"/>
                  <a:gd name="T15" fmla="*/ 0 h 361"/>
                  <a:gd name="T16" fmla="*/ 0 w 542"/>
                  <a:gd name="T17" fmla="*/ 0 h 361"/>
                  <a:gd name="T18" fmla="*/ 0 w 542"/>
                  <a:gd name="T19" fmla="*/ 0 h 361"/>
                  <a:gd name="T20" fmla="*/ 0 w 542"/>
                  <a:gd name="T21" fmla="*/ 0 h 361"/>
                  <a:gd name="T22" fmla="*/ 0 w 542"/>
                  <a:gd name="T23" fmla="*/ 0 h 361"/>
                  <a:gd name="T24" fmla="*/ 0 w 542"/>
                  <a:gd name="T25" fmla="*/ 0 h 361"/>
                  <a:gd name="T26" fmla="*/ 0 w 542"/>
                  <a:gd name="T27" fmla="*/ 0 h 36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42"/>
                  <a:gd name="T43" fmla="*/ 0 h 361"/>
                  <a:gd name="T44" fmla="*/ 542 w 542"/>
                  <a:gd name="T45" fmla="*/ 361 h 36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42" h="361">
                    <a:moveTo>
                      <a:pt x="57" y="53"/>
                    </a:moveTo>
                    <a:lnTo>
                      <a:pt x="259" y="228"/>
                    </a:lnTo>
                    <a:lnTo>
                      <a:pt x="335" y="205"/>
                    </a:lnTo>
                    <a:lnTo>
                      <a:pt x="84" y="0"/>
                    </a:lnTo>
                    <a:lnTo>
                      <a:pt x="154" y="15"/>
                    </a:lnTo>
                    <a:lnTo>
                      <a:pt x="384" y="188"/>
                    </a:lnTo>
                    <a:lnTo>
                      <a:pt x="477" y="161"/>
                    </a:lnTo>
                    <a:lnTo>
                      <a:pt x="542" y="209"/>
                    </a:lnTo>
                    <a:lnTo>
                      <a:pt x="139" y="361"/>
                    </a:lnTo>
                    <a:lnTo>
                      <a:pt x="167" y="294"/>
                    </a:lnTo>
                    <a:lnTo>
                      <a:pt x="213" y="258"/>
                    </a:lnTo>
                    <a:lnTo>
                      <a:pt x="0" y="49"/>
                    </a:lnTo>
                    <a:lnTo>
                      <a:pt x="57" y="5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99" name="Freeform 175"/>
              <p:cNvSpPr>
                <a:spLocks noChangeAspect="1"/>
              </p:cNvSpPr>
              <p:nvPr/>
            </p:nvSpPr>
            <p:spPr bwMode="auto">
              <a:xfrm>
                <a:off x="3812" y="2055"/>
                <a:ext cx="173" cy="66"/>
              </a:xfrm>
              <a:custGeom>
                <a:avLst/>
                <a:gdLst>
                  <a:gd name="T0" fmla="*/ 0 w 348"/>
                  <a:gd name="T1" fmla="*/ 1 h 131"/>
                  <a:gd name="T2" fmla="*/ 0 w 348"/>
                  <a:gd name="T3" fmla="*/ 0 h 131"/>
                  <a:gd name="T4" fmla="*/ 0 w 348"/>
                  <a:gd name="T5" fmla="*/ 1 h 131"/>
                  <a:gd name="T6" fmla="*/ 0 w 348"/>
                  <a:gd name="T7" fmla="*/ 1 h 131"/>
                  <a:gd name="T8" fmla="*/ 0 w 348"/>
                  <a:gd name="T9" fmla="*/ 1 h 131"/>
                  <a:gd name="T10" fmla="*/ 0 w 348"/>
                  <a:gd name="T11" fmla="*/ 1 h 131"/>
                  <a:gd name="T12" fmla="*/ 0 w 348"/>
                  <a:gd name="T13" fmla="*/ 1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8"/>
                  <a:gd name="T22" fmla="*/ 0 h 131"/>
                  <a:gd name="T23" fmla="*/ 348 w 348"/>
                  <a:gd name="T24" fmla="*/ 131 h 1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8" h="131">
                    <a:moveTo>
                      <a:pt x="13" y="85"/>
                    </a:moveTo>
                    <a:lnTo>
                      <a:pt x="298" y="0"/>
                    </a:lnTo>
                    <a:lnTo>
                      <a:pt x="348" y="25"/>
                    </a:lnTo>
                    <a:lnTo>
                      <a:pt x="298" y="27"/>
                    </a:lnTo>
                    <a:lnTo>
                      <a:pt x="0" y="131"/>
                    </a:lnTo>
                    <a:lnTo>
                      <a:pt x="13" y="8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00" name="Freeform 176"/>
              <p:cNvSpPr>
                <a:spLocks noChangeAspect="1"/>
              </p:cNvSpPr>
              <p:nvPr/>
            </p:nvSpPr>
            <p:spPr bwMode="auto">
              <a:xfrm>
                <a:off x="3855" y="2089"/>
                <a:ext cx="176" cy="69"/>
              </a:xfrm>
              <a:custGeom>
                <a:avLst/>
                <a:gdLst>
                  <a:gd name="T0" fmla="*/ 0 w 351"/>
                  <a:gd name="T1" fmla="*/ 1 h 137"/>
                  <a:gd name="T2" fmla="*/ 1 w 351"/>
                  <a:gd name="T3" fmla="*/ 1 h 137"/>
                  <a:gd name="T4" fmla="*/ 1 w 351"/>
                  <a:gd name="T5" fmla="*/ 0 h 137"/>
                  <a:gd name="T6" fmla="*/ 1 w 351"/>
                  <a:gd name="T7" fmla="*/ 1 h 137"/>
                  <a:gd name="T8" fmla="*/ 1 w 351"/>
                  <a:gd name="T9" fmla="*/ 1 h 137"/>
                  <a:gd name="T10" fmla="*/ 0 w 351"/>
                  <a:gd name="T11" fmla="*/ 1 h 137"/>
                  <a:gd name="T12" fmla="*/ 0 w 351"/>
                  <a:gd name="T13" fmla="*/ 1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1"/>
                  <a:gd name="T22" fmla="*/ 0 h 137"/>
                  <a:gd name="T23" fmla="*/ 351 w 351"/>
                  <a:gd name="T24" fmla="*/ 137 h 1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1" h="137">
                    <a:moveTo>
                      <a:pt x="0" y="137"/>
                    </a:moveTo>
                    <a:lnTo>
                      <a:pt x="24" y="84"/>
                    </a:lnTo>
                    <a:lnTo>
                      <a:pt x="294" y="0"/>
                    </a:lnTo>
                    <a:lnTo>
                      <a:pt x="351" y="27"/>
                    </a:lnTo>
                    <a:lnTo>
                      <a:pt x="294" y="31"/>
                    </a:lnTo>
                    <a:lnTo>
                      <a:pt x="0" y="1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01" name="Freeform 177"/>
              <p:cNvSpPr>
                <a:spLocks noChangeAspect="1"/>
              </p:cNvSpPr>
              <p:nvPr/>
            </p:nvSpPr>
            <p:spPr bwMode="auto">
              <a:xfrm>
                <a:off x="3931" y="1950"/>
                <a:ext cx="223" cy="169"/>
              </a:xfrm>
              <a:custGeom>
                <a:avLst/>
                <a:gdLst>
                  <a:gd name="T0" fmla="*/ 0 w 444"/>
                  <a:gd name="T1" fmla="*/ 1 h 336"/>
                  <a:gd name="T2" fmla="*/ 1 w 444"/>
                  <a:gd name="T3" fmla="*/ 1 h 336"/>
                  <a:gd name="T4" fmla="*/ 1 w 444"/>
                  <a:gd name="T5" fmla="*/ 1 h 336"/>
                  <a:gd name="T6" fmla="*/ 1 w 444"/>
                  <a:gd name="T7" fmla="*/ 1 h 336"/>
                  <a:gd name="T8" fmla="*/ 1 w 444"/>
                  <a:gd name="T9" fmla="*/ 1 h 336"/>
                  <a:gd name="T10" fmla="*/ 1 w 444"/>
                  <a:gd name="T11" fmla="*/ 1 h 336"/>
                  <a:gd name="T12" fmla="*/ 1 w 444"/>
                  <a:gd name="T13" fmla="*/ 1 h 336"/>
                  <a:gd name="T14" fmla="*/ 1 w 444"/>
                  <a:gd name="T15" fmla="*/ 0 h 336"/>
                  <a:gd name="T16" fmla="*/ 1 w 444"/>
                  <a:gd name="T17" fmla="*/ 1 h 336"/>
                  <a:gd name="T18" fmla="*/ 0 w 444"/>
                  <a:gd name="T19" fmla="*/ 1 h 336"/>
                  <a:gd name="T20" fmla="*/ 0 w 444"/>
                  <a:gd name="T21" fmla="*/ 1 h 3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4"/>
                  <a:gd name="T34" fmla="*/ 0 h 336"/>
                  <a:gd name="T35" fmla="*/ 444 w 444"/>
                  <a:gd name="T36" fmla="*/ 336 h 3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4" h="336">
                    <a:moveTo>
                      <a:pt x="0" y="57"/>
                    </a:moveTo>
                    <a:lnTo>
                      <a:pt x="123" y="165"/>
                    </a:lnTo>
                    <a:lnTo>
                      <a:pt x="197" y="156"/>
                    </a:lnTo>
                    <a:lnTo>
                      <a:pt x="365" y="209"/>
                    </a:lnTo>
                    <a:lnTo>
                      <a:pt x="365" y="336"/>
                    </a:lnTo>
                    <a:lnTo>
                      <a:pt x="444" y="207"/>
                    </a:lnTo>
                    <a:lnTo>
                      <a:pt x="193" y="17"/>
                    </a:lnTo>
                    <a:lnTo>
                      <a:pt x="140" y="0"/>
                    </a:lnTo>
                    <a:lnTo>
                      <a:pt x="125" y="68"/>
                    </a:lnTo>
                    <a:lnTo>
                      <a:pt x="0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02" name="Freeform 178"/>
              <p:cNvSpPr>
                <a:spLocks noChangeAspect="1"/>
              </p:cNvSpPr>
              <p:nvPr/>
            </p:nvSpPr>
            <p:spPr bwMode="auto">
              <a:xfrm>
                <a:off x="3908" y="1859"/>
                <a:ext cx="425" cy="307"/>
              </a:xfrm>
              <a:custGeom>
                <a:avLst/>
                <a:gdLst>
                  <a:gd name="T0" fmla="*/ 0 w 850"/>
                  <a:gd name="T1" fmla="*/ 1 h 614"/>
                  <a:gd name="T2" fmla="*/ 1 w 850"/>
                  <a:gd name="T3" fmla="*/ 1 h 614"/>
                  <a:gd name="T4" fmla="*/ 1 w 850"/>
                  <a:gd name="T5" fmla="*/ 0 h 614"/>
                  <a:gd name="T6" fmla="*/ 1 w 850"/>
                  <a:gd name="T7" fmla="*/ 1 h 614"/>
                  <a:gd name="T8" fmla="*/ 1 w 850"/>
                  <a:gd name="T9" fmla="*/ 1 h 614"/>
                  <a:gd name="T10" fmla="*/ 1 w 850"/>
                  <a:gd name="T11" fmla="*/ 1 h 614"/>
                  <a:gd name="T12" fmla="*/ 1 w 850"/>
                  <a:gd name="T13" fmla="*/ 1 h 614"/>
                  <a:gd name="T14" fmla="*/ 1 w 850"/>
                  <a:gd name="T15" fmla="*/ 1 h 614"/>
                  <a:gd name="T16" fmla="*/ 1 w 850"/>
                  <a:gd name="T17" fmla="*/ 1 h 614"/>
                  <a:gd name="T18" fmla="*/ 1 w 850"/>
                  <a:gd name="T19" fmla="*/ 1 h 614"/>
                  <a:gd name="T20" fmla="*/ 1 w 850"/>
                  <a:gd name="T21" fmla="*/ 1 h 614"/>
                  <a:gd name="T22" fmla="*/ 1 w 850"/>
                  <a:gd name="T23" fmla="*/ 1 h 614"/>
                  <a:gd name="T24" fmla="*/ 1 w 850"/>
                  <a:gd name="T25" fmla="*/ 1 h 614"/>
                  <a:gd name="T26" fmla="*/ 1 w 850"/>
                  <a:gd name="T27" fmla="*/ 1 h 614"/>
                  <a:gd name="T28" fmla="*/ 1 w 850"/>
                  <a:gd name="T29" fmla="*/ 1 h 614"/>
                  <a:gd name="T30" fmla="*/ 1 w 850"/>
                  <a:gd name="T31" fmla="*/ 1 h 614"/>
                  <a:gd name="T32" fmla="*/ 1 w 850"/>
                  <a:gd name="T33" fmla="*/ 1 h 614"/>
                  <a:gd name="T34" fmla="*/ 1 w 850"/>
                  <a:gd name="T35" fmla="*/ 1 h 614"/>
                  <a:gd name="T36" fmla="*/ 1 w 850"/>
                  <a:gd name="T37" fmla="*/ 1 h 614"/>
                  <a:gd name="T38" fmla="*/ 1 w 850"/>
                  <a:gd name="T39" fmla="*/ 1 h 614"/>
                  <a:gd name="T40" fmla="*/ 1 w 850"/>
                  <a:gd name="T41" fmla="*/ 1 h 614"/>
                  <a:gd name="T42" fmla="*/ 1 w 850"/>
                  <a:gd name="T43" fmla="*/ 1 h 614"/>
                  <a:gd name="T44" fmla="*/ 1 w 850"/>
                  <a:gd name="T45" fmla="*/ 1 h 614"/>
                  <a:gd name="T46" fmla="*/ 1 w 850"/>
                  <a:gd name="T47" fmla="*/ 1 h 614"/>
                  <a:gd name="T48" fmla="*/ 1 w 850"/>
                  <a:gd name="T49" fmla="*/ 1 h 614"/>
                  <a:gd name="T50" fmla="*/ 1 w 850"/>
                  <a:gd name="T51" fmla="*/ 1 h 614"/>
                  <a:gd name="T52" fmla="*/ 1 w 850"/>
                  <a:gd name="T53" fmla="*/ 1 h 614"/>
                  <a:gd name="T54" fmla="*/ 1 w 850"/>
                  <a:gd name="T55" fmla="*/ 1 h 614"/>
                  <a:gd name="T56" fmla="*/ 1 w 850"/>
                  <a:gd name="T57" fmla="*/ 1 h 614"/>
                  <a:gd name="T58" fmla="*/ 0 w 850"/>
                  <a:gd name="T59" fmla="*/ 1 h 614"/>
                  <a:gd name="T60" fmla="*/ 0 w 850"/>
                  <a:gd name="T61" fmla="*/ 1 h 61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850"/>
                  <a:gd name="T94" fmla="*/ 0 h 614"/>
                  <a:gd name="T95" fmla="*/ 850 w 850"/>
                  <a:gd name="T96" fmla="*/ 614 h 614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850" h="614">
                    <a:moveTo>
                      <a:pt x="0" y="204"/>
                    </a:moveTo>
                    <a:lnTo>
                      <a:pt x="15" y="63"/>
                    </a:lnTo>
                    <a:lnTo>
                      <a:pt x="59" y="0"/>
                    </a:lnTo>
                    <a:lnTo>
                      <a:pt x="291" y="12"/>
                    </a:lnTo>
                    <a:lnTo>
                      <a:pt x="770" y="225"/>
                    </a:lnTo>
                    <a:lnTo>
                      <a:pt x="831" y="331"/>
                    </a:lnTo>
                    <a:lnTo>
                      <a:pt x="850" y="458"/>
                    </a:lnTo>
                    <a:lnTo>
                      <a:pt x="794" y="590"/>
                    </a:lnTo>
                    <a:lnTo>
                      <a:pt x="787" y="470"/>
                    </a:lnTo>
                    <a:lnTo>
                      <a:pt x="648" y="496"/>
                    </a:lnTo>
                    <a:lnTo>
                      <a:pt x="692" y="536"/>
                    </a:lnTo>
                    <a:lnTo>
                      <a:pt x="749" y="550"/>
                    </a:lnTo>
                    <a:lnTo>
                      <a:pt x="707" y="607"/>
                    </a:lnTo>
                    <a:lnTo>
                      <a:pt x="612" y="614"/>
                    </a:lnTo>
                    <a:lnTo>
                      <a:pt x="498" y="565"/>
                    </a:lnTo>
                    <a:lnTo>
                      <a:pt x="521" y="489"/>
                    </a:lnTo>
                    <a:lnTo>
                      <a:pt x="599" y="403"/>
                    </a:lnTo>
                    <a:lnTo>
                      <a:pt x="357" y="219"/>
                    </a:lnTo>
                    <a:lnTo>
                      <a:pt x="532" y="278"/>
                    </a:lnTo>
                    <a:lnTo>
                      <a:pt x="680" y="403"/>
                    </a:lnTo>
                    <a:lnTo>
                      <a:pt x="791" y="407"/>
                    </a:lnTo>
                    <a:lnTo>
                      <a:pt x="756" y="324"/>
                    </a:lnTo>
                    <a:lnTo>
                      <a:pt x="680" y="238"/>
                    </a:lnTo>
                    <a:lnTo>
                      <a:pt x="395" y="101"/>
                    </a:lnTo>
                    <a:lnTo>
                      <a:pt x="122" y="44"/>
                    </a:lnTo>
                    <a:lnTo>
                      <a:pt x="82" y="63"/>
                    </a:lnTo>
                    <a:lnTo>
                      <a:pt x="118" y="168"/>
                    </a:lnTo>
                    <a:lnTo>
                      <a:pt x="55" y="120"/>
                    </a:lnTo>
                    <a:lnTo>
                      <a:pt x="44" y="185"/>
                    </a:lnTo>
                    <a:lnTo>
                      <a:pt x="0" y="20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03" name="Freeform 179"/>
              <p:cNvSpPr>
                <a:spLocks noChangeAspect="1"/>
              </p:cNvSpPr>
              <p:nvPr/>
            </p:nvSpPr>
            <p:spPr bwMode="auto">
              <a:xfrm>
                <a:off x="4313" y="2084"/>
                <a:ext cx="82" cy="91"/>
              </a:xfrm>
              <a:custGeom>
                <a:avLst/>
                <a:gdLst>
                  <a:gd name="T0" fmla="*/ 1 w 163"/>
                  <a:gd name="T1" fmla="*/ 0 h 180"/>
                  <a:gd name="T2" fmla="*/ 1 w 163"/>
                  <a:gd name="T3" fmla="*/ 1 h 180"/>
                  <a:gd name="T4" fmla="*/ 1 w 163"/>
                  <a:gd name="T5" fmla="*/ 1 h 180"/>
                  <a:gd name="T6" fmla="*/ 1 w 163"/>
                  <a:gd name="T7" fmla="*/ 1 h 180"/>
                  <a:gd name="T8" fmla="*/ 1 w 163"/>
                  <a:gd name="T9" fmla="*/ 1 h 180"/>
                  <a:gd name="T10" fmla="*/ 1 w 163"/>
                  <a:gd name="T11" fmla="*/ 1 h 180"/>
                  <a:gd name="T12" fmla="*/ 1 w 163"/>
                  <a:gd name="T13" fmla="*/ 1 h 180"/>
                  <a:gd name="T14" fmla="*/ 1 w 163"/>
                  <a:gd name="T15" fmla="*/ 1 h 180"/>
                  <a:gd name="T16" fmla="*/ 1 w 163"/>
                  <a:gd name="T17" fmla="*/ 1 h 180"/>
                  <a:gd name="T18" fmla="*/ 1 w 163"/>
                  <a:gd name="T19" fmla="*/ 1 h 180"/>
                  <a:gd name="T20" fmla="*/ 0 w 163"/>
                  <a:gd name="T21" fmla="*/ 1 h 180"/>
                  <a:gd name="T22" fmla="*/ 1 w 163"/>
                  <a:gd name="T23" fmla="*/ 0 h 180"/>
                  <a:gd name="T24" fmla="*/ 1 w 163"/>
                  <a:gd name="T25" fmla="*/ 0 h 1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3"/>
                  <a:gd name="T40" fmla="*/ 0 h 180"/>
                  <a:gd name="T41" fmla="*/ 163 w 163"/>
                  <a:gd name="T42" fmla="*/ 180 h 18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3" h="180">
                    <a:moveTo>
                      <a:pt x="7" y="0"/>
                    </a:moveTo>
                    <a:lnTo>
                      <a:pt x="131" y="34"/>
                    </a:lnTo>
                    <a:lnTo>
                      <a:pt x="163" y="93"/>
                    </a:lnTo>
                    <a:lnTo>
                      <a:pt x="150" y="160"/>
                    </a:lnTo>
                    <a:lnTo>
                      <a:pt x="104" y="180"/>
                    </a:lnTo>
                    <a:lnTo>
                      <a:pt x="59" y="160"/>
                    </a:lnTo>
                    <a:lnTo>
                      <a:pt x="78" y="110"/>
                    </a:lnTo>
                    <a:lnTo>
                      <a:pt x="117" y="137"/>
                    </a:lnTo>
                    <a:lnTo>
                      <a:pt x="119" y="74"/>
                    </a:lnTo>
                    <a:lnTo>
                      <a:pt x="66" y="47"/>
                    </a:lnTo>
                    <a:lnTo>
                      <a:pt x="0" y="5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04" name="Freeform 180"/>
              <p:cNvSpPr>
                <a:spLocks noChangeAspect="1"/>
              </p:cNvSpPr>
              <p:nvPr/>
            </p:nvSpPr>
            <p:spPr bwMode="auto">
              <a:xfrm>
                <a:off x="4335" y="2118"/>
                <a:ext cx="127" cy="114"/>
              </a:xfrm>
              <a:custGeom>
                <a:avLst/>
                <a:gdLst>
                  <a:gd name="T0" fmla="*/ 1 w 253"/>
                  <a:gd name="T1" fmla="*/ 1 h 228"/>
                  <a:gd name="T2" fmla="*/ 0 w 253"/>
                  <a:gd name="T3" fmla="*/ 1 h 228"/>
                  <a:gd name="T4" fmla="*/ 1 w 253"/>
                  <a:gd name="T5" fmla="*/ 1 h 228"/>
                  <a:gd name="T6" fmla="*/ 1 w 253"/>
                  <a:gd name="T7" fmla="*/ 0 h 228"/>
                  <a:gd name="T8" fmla="*/ 1 w 253"/>
                  <a:gd name="T9" fmla="*/ 1 h 228"/>
                  <a:gd name="T10" fmla="*/ 1 w 253"/>
                  <a:gd name="T11" fmla="*/ 1 h 228"/>
                  <a:gd name="T12" fmla="*/ 1 w 253"/>
                  <a:gd name="T13" fmla="*/ 1 h 228"/>
                  <a:gd name="T14" fmla="*/ 1 w 253"/>
                  <a:gd name="T15" fmla="*/ 1 h 228"/>
                  <a:gd name="T16" fmla="*/ 1 w 253"/>
                  <a:gd name="T17" fmla="*/ 1 h 228"/>
                  <a:gd name="T18" fmla="*/ 1 w 253"/>
                  <a:gd name="T19" fmla="*/ 1 h 228"/>
                  <a:gd name="T20" fmla="*/ 1 w 253"/>
                  <a:gd name="T21" fmla="*/ 1 h 228"/>
                  <a:gd name="T22" fmla="*/ 1 w 253"/>
                  <a:gd name="T23" fmla="*/ 1 h 228"/>
                  <a:gd name="T24" fmla="*/ 1 w 253"/>
                  <a:gd name="T25" fmla="*/ 1 h 228"/>
                  <a:gd name="T26" fmla="*/ 1 w 253"/>
                  <a:gd name="T27" fmla="*/ 1 h 228"/>
                  <a:gd name="T28" fmla="*/ 1 w 253"/>
                  <a:gd name="T29" fmla="*/ 1 h 228"/>
                  <a:gd name="T30" fmla="*/ 1 w 253"/>
                  <a:gd name="T31" fmla="*/ 1 h 228"/>
                  <a:gd name="T32" fmla="*/ 1 w 253"/>
                  <a:gd name="T33" fmla="*/ 1 h 228"/>
                  <a:gd name="T34" fmla="*/ 1 w 253"/>
                  <a:gd name="T35" fmla="*/ 1 h 228"/>
                  <a:gd name="T36" fmla="*/ 1 w 253"/>
                  <a:gd name="T37" fmla="*/ 1 h 228"/>
                  <a:gd name="T38" fmla="*/ 1 w 253"/>
                  <a:gd name="T39" fmla="*/ 1 h 228"/>
                  <a:gd name="T40" fmla="*/ 1 w 253"/>
                  <a:gd name="T41" fmla="*/ 1 h 228"/>
                  <a:gd name="T42" fmla="*/ 1 w 253"/>
                  <a:gd name="T43" fmla="*/ 1 h 228"/>
                  <a:gd name="T44" fmla="*/ 1 w 253"/>
                  <a:gd name="T45" fmla="*/ 1 h 22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53"/>
                  <a:gd name="T70" fmla="*/ 0 h 228"/>
                  <a:gd name="T71" fmla="*/ 253 w 253"/>
                  <a:gd name="T72" fmla="*/ 228 h 22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53" h="228">
                    <a:moveTo>
                      <a:pt x="16" y="94"/>
                    </a:moveTo>
                    <a:lnTo>
                      <a:pt x="0" y="38"/>
                    </a:lnTo>
                    <a:lnTo>
                      <a:pt x="27" y="8"/>
                    </a:lnTo>
                    <a:lnTo>
                      <a:pt x="137" y="0"/>
                    </a:lnTo>
                    <a:lnTo>
                      <a:pt x="217" y="57"/>
                    </a:lnTo>
                    <a:lnTo>
                      <a:pt x="253" y="128"/>
                    </a:lnTo>
                    <a:lnTo>
                      <a:pt x="249" y="196"/>
                    </a:lnTo>
                    <a:lnTo>
                      <a:pt x="208" y="228"/>
                    </a:lnTo>
                    <a:lnTo>
                      <a:pt x="141" y="211"/>
                    </a:lnTo>
                    <a:lnTo>
                      <a:pt x="128" y="168"/>
                    </a:lnTo>
                    <a:lnTo>
                      <a:pt x="143" y="145"/>
                    </a:lnTo>
                    <a:lnTo>
                      <a:pt x="181" y="137"/>
                    </a:lnTo>
                    <a:lnTo>
                      <a:pt x="181" y="164"/>
                    </a:lnTo>
                    <a:lnTo>
                      <a:pt x="175" y="189"/>
                    </a:lnTo>
                    <a:lnTo>
                      <a:pt x="213" y="187"/>
                    </a:lnTo>
                    <a:lnTo>
                      <a:pt x="227" y="147"/>
                    </a:lnTo>
                    <a:lnTo>
                      <a:pt x="208" y="84"/>
                    </a:lnTo>
                    <a:lnTo>
                      <a:pt x="143" y="48"/>
                    </a:lnTo>
                    <a:lnTo>
                      <a:pt x="101" y="40"/>
                    </a:lnTo>
                    <a:lnTo>
                      <a:pt x="35" y="44"/>
                    </a:lnTo>
                    <a:lnTo>
                      <a:pt x="50" y="75"/>
                    </a:lnTo>
                    <a:lnTo>
                      <a:pt x="16" y="9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05" name="Freeform 181"/>
              <p:cNvSpPr>
                <a:spLocks noChangeAspect="1"/>
              </p:cNvSpPr>
              <p:nvPr/>
            </p:nvSpPr>
            <p:spPr bwMode="auto">
              <a:xfrm>
                <a:off x="4406" y="2177"/>
                <a:ext cx="91" cy="119"/>
              </a:xfrm>
              <a:custGeom>
                <a:avLst/>
                <a:gdLst>
                  <a:gd name="T0" fmla="*/ 0 w 180"/>
                  <a:gd name="T1" fmla="*/ 0 h 240"/>
                  <a:gd name="T2" fmla="*/ 1 w 180"/>
                  <a:gd name="T3" fmla="*/ 0 h 240"/>
                  <a:gd name="T4" fmla="*/ 1 w 180"/>
                  <a:gd name="T5" fmla="*/ 0 h 240"/>
                  <a:gd name="T6" fmla="*/ 1 w 180"/>
                  <a:gd name="T7" fmla="*/ 0 h 240"/>
                  <a:gd name="T8" fmla="*/ 1 w 180"/>
                  <a:gd name="T9" fmla="*/ 0 h 240"/>
                  <a:gd name="T10" fmla="*/ 1 w 180"/>
                  <a:gd name="T11" fmla="*/ 0 h 240"/>
                  <a:gd name="T12" fmla="*/ 1 w 180"/>
                  <a:gd name="T13" fmla="*/ 0 h 240"/>
                  <a:gd name="T14" fmla="*/ 1 w 180"/>
                  <a:gd name="T15" fmla="*/ 0 h 240"/>
                  <a:gd name="T16" fmla="*/ 1 w 180"/>
                  <a:gd name="T17" fmla="*/ 0 h 240"/>
                  <a:gd name="T18" fmla="*/ 1 w 180"/>
                  <a:gd name="T19" fmla="*/ 0 h 240"/>
                  <a:gd name="T20" fmla="*/ 1 w 180"/>
                  <a:gd name="T21" fmla="*/ 0 h 240"/>
                  <a:gd name="T22" fmla="*/ 1 w 180"/>
                  <a:gd name="T23" fmla="*/ 0 h 240"/>
                  <a:gd name="T24" fmla="*/ 1 w 180"/>
                  <a:gd name="T25" fmla="*/ 0 h 240"/>
                  <a:gd name="T26" fmla="*/ 0 w 180"/>
                  <a:gd name="T27" fmla="*/ 0 h 240"/>
                  <a:gd name="T28" fmla="*/ 0 w 180"/>
                  <a:gd name="T29" fmla="*/ 0 h 24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80"/>
                  <a:gd name="T46" fmla="*/ 0 h 240"/>
                  <a:gd name="T47" fmla="*/ 180 w 180"/>
                  <a:gd name="T48" fmla="*/ 240 h 24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80" h="240">
                    <a:moveTo>
                      <a:pt x="0" y="27"/>
                    </a:moveTo>
                    <a:lnTo>
                      <a:pt x="55" y="0"/>
                    </a:lnTo>
                    <a:lnTo>
                      <a:pt x="114" y="0"/>
                    </a:lnTo>
                    <a:lnTo>
                      <a:pt x="156" y="36"/>
                    </a:lnTo>
                    <a:lnTo>
                      <a:pt x="180" y="76"/>
                    </a:lnTo>
                    <a:lnTo>
                      <a:pt x="167" y="152"/>
                    </a:lnTo>
                    <a:lnTo>
                      <a:pt x="91" y="240"/>
                    </a:lnTo>
                    <a:lnTo>
                      <a:pt x="30" y="213"/>
                    </a:lnTo>
                    <a:lnTo>
                      <a:pt x="110" y="169"/>
                    </a:lnTo>
                    <a:lnTo>
                      <a:pt x="141" y="93"/>
                    </a:lnTo>
                    <a:lnTo>
                      <a:pt x="112" y="42"/>
                    </a:lnTo>
                    <a:lnTo>
                      <a:pt x="70" y="34"/>
                    </a:lnTo>
                    <a:lnTo>
                      <a:pt x="38" y="46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06" name="Line 182"/>
              <p:cNvSpPr>
                <a:spLocks noChangeAspect="1" noChangeShapeType="1"/>
              </p:cNvSpPr>
              <p:nvPr/>
            </p:nvSpPr>
            <p:spPr bwMode="auto">
              <a:xfrm flipV="1">
                <a:off x="3696" y="1968"/>
                <a:ext cx="240" cy="96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107" name="AutoShape 183"/>
              <p:cNvSpPr>
                <a:spLocks noChangeAspect="1" noChangeArrowheads="1"/>
              </p:cNvSpPr>
              <p:nvPr/>
            </p:nvSpPr>
            <p:spPr bwMode="auto">
              <a:xfrm rot="-1284459">
                <a:off x="3845" y="2236"/>
                <a:ext cx="480" cy="47"/>
              </a:xfrm>
              <a:prstGeom prst="parallelogram">
                <a:avLst>
                  <a:gd name="adj" fmla="val 170213"/>
                </a:avLst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</p:grpSp>
        <p:grpSp>
          <p:nvGrpSpPr>
            <p:cNvPr id="28" name="Group 184"/>
            <p:cNvGrpSpPr>
              <a:grpSpLocks/>
            </p:cNvGrpSpPr>
            <p:nvPr/>
          </p:nvGrpSpPr>
          <p:grpSpPr bwMode="auto">
            <a:xfrm>
              <a:off x="2493" y="2604"/>
              <a:ext cx="94" cy="45"/>
              <a:chOff x="2506" y="2352"/>
              <a:chExt cx="477" cy="306"/>
            </a:xfrm>
            <a:grpFill/>
          </p:grpSpPr>
          <p:sp>
            <p:nvSpPr>
              <p:cNvPr id="91" name="Freeform 185"/>
              <p:cNvSpPr>
                <a:spLocks/>
              </p:cNvSpPr>
              <p:nvPr/>
            </p:nvSpPr>
            <p:spPr bwMode="ltGray">
              <a:xfrm>
                <a:off x="2506" y="2568"/>
                <a:ext cx="138" cy="90"/>
              </a:xfrm>
              <a:custGeom>
                <a:avLst/>
                <a:gdLst>
                  <a:gd name="T0" fmla="*/ 141391 w 84"/>
                  <a:gd name="T1" fmla="*/ 31016 h 51"/>
                  <a:gd name="T2" fmla="*/ 141391 w 84"/>
                  <a:gd name="T3" fmla="*/ 19087 h 51"/>
                  <a:gd name="T4" fmla="*/ 139025 w 84"/>
                  <a:gd name="T5" fmla="*/ 0 h 51"/>
                  <a:gd name="T6" fmla="*/ 66864 w 84"/>
                  <a:gd name="T7" fmla="*/ 115710 h 51"/>
                  <a:gd name="T8" fmla="*/ 63309 w 84"/>
                  <a:gd name="T9" fmla="*/ 104896 h 51"/>
                  <a:gd name="T10" fmla="*/ 60339 w 84"/>
                  <a:gd name="T11" fmla="*/ 104896 h 51"/>
                  <a:gd name="T12" fmla="*/ 56388 w 84"/>
                  <a:gd name="T13" fmla="*/ 96589 h 51"/>
                  <a:gd name="T14" fmla="*/ 53426 w 84"/>
                  <a:gd name="T15" fmla="*/ 90485 h 51"/>
                  <a:gd name="T16" fmla="*/ 45721 w 84"/>
                  <a:gd name="T17" fmla="*/ 90485 h 51"/>
                  <a:gd name="T18" fmla="*/ 42571 w 84"/>
                  <a:gd name="T19" fmla="*/ 90485 h 51"/>
                  <a:gd name="T20" fmla="*/ 39481 w 84"/>
                  <a:gd name="T21" fmla="*/ 90485 h 51"/>
                  <a:gd name="T22" fmla="*/ 36728 w 84"/>
                  <a:gd name="T23" fmla="*/ 85744 h 51"/>
                  <a:gd name="T24" fmla="*/ 29392 w 84"/>
                  <a:gd name="T25" fmla="*/ 78556 h 51"/>
                  <a:gd name="T26" fmla="*/ 22356 w 84"/>
                  <a:gd name="T27" fmla="*/ 78556 h 51"/>
                  <a:gd name="T28" fmla="*/ 19085 w 84"/>
                  <a:gd name="T29" fmla="*/ 85744 h 51"/>
                  <a:gd name="T30" fmla="*/ 15773 w 84"/>
                  <a:gd name="T31" fmla="*/ 90485 h 51"/>
                  <a:gd name="T32" fmla="*/ 10186 w 84"/>
                  <a:gd name="T33" fmla="*/ 96589 h 51"/>
                  <a:gd name="T34" fmla="*/ 5042 w 84"/>
                  <a:gd name="T35" fmla="*/ 104896 h 51"/>
                  <a:gd name="T36" fmla="*/ 3069 w 84"/>
                  <a:gd name="T37" fmla="*/ 115710 h 51"/>
                  <a:gd name="T38" fmla="*/ 1868 w 84"/>
                  <a:gd name="T39" fmla="*/ 130256 h 51"/>
                  <a:gd name="T40" fmla="*/ 0 w 84"/>
                  <a:gd name="T41" fmla="*/ 151313 h 51"/>
                  <a:gd name="T42" fmla="*/ 0 w 84"/>
                  <a:gd name="T43" fmla="*/ 170451 h 51"/>
                  <a:gd name="T44" fmla="*/ 0 w 84"/>
                  <a:gd name="T45" fmla="*/ 189900 h 51"/>
                  <a:gd name="T46" fmla="*/ 1868 w 84"/>
                  <a:gd name="T47" fmla="*/ 204194 h 51"/>
                  <a:gd name="T48" fmla="*/ 5042 w 84"/>
                  <a:gd name="T49" fmla="*/ 222902 h 51"/>
                  <a:gd name="T50" fmla="*/ 7741 w 84"/>
                  <a:gd name="T51" fmla="*/ 223260 h 51"/>
                  <a:gd name="T52" fmla="*/ 10186 w 84"/>
                  <a:gd name="T53" fmla="*/ 235239 h 51"/>
                  <a:gd name="T54" fmla="*/ 13608 w 84"/>
                  <a:gd name="T55" fmla="*/ 242028 h 51"/>
                  <a:gd name="T56" fmla="*/ 19085 w 84"/>
                  <a:gd name="T57" fmla="*/ 244638 h 51"/>
                  <a:gd name="T58" fmla="*/ 25913 w 84"/>
                  <a:gd name="T59" fmla="*/ 250078 h 51"/>
                  <a:gd name="T60" fmla="*/ 32520 w 84"/>
                  <a:gd name="T61" fmla="*/ 250078 h 51"/>
                  <a:gd name="T62" fmla="*/ 39481 w 84"/>
                  <a:gd name="T63" fmla="*/ 242028 h 51"/>
                  <a:gd name="T64" fmla="*/ 45165 w 84"/>
                  <a:gd name="T65" fmla="*/ 229864 h 51"/>
                  <a:gd name="T66" fmla="*/ 53426 w 84"/>
                  <a:gd name="T67" fmla="*/ 204194 h 51"/>
                  <a:gd name="T68" fmla="*/ 56388 w 84"/>
                  <a:gd name="T69" fmla="*/ 201469 h 51"/>
                  <a:gd name="T70" fmla="*/ 61436 w 84"/>
                  <a:gd name="T71" fmla="*/ 189900 h 51"/>
                  <a:gd name="T72" fmla="*/ 63309 w 84"/>
                  <a:gd name="T73" fmla="*/ 181279 h 51"/>
                  <a:gd name="T74" fmla="*/ 66864 w 84"/>
                  <a:gd name="T75" fmla="*/ 170451 h 51"/>
                  <a:gd name="T76" fmla="*/ 68438 w 84"/>
                  <a:gd name="T77" fmla="*/ 151313 h 51"/>
                  <a:gd name="T78" fmla="*/ 68438 w 84"/>
                  <a:gd name="T79" fmla="*/ 151313 h 51"/>
                  <a:gd name="T80" fmla="*/ 141391 w 84"/>
                  <a:gd name="T81" fmla="*/ 31016 h 51"/>
                  <a:gd name="T82" fmla="*/ 141391 w 84"/>
                  <a:gd name="T83" fmla="*/ 31016 h 5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4"/>
                  <a:gd name="T127" fmla="*/ 0 h 51"/>
                  <a:gd name="T128" fmla="*/ 84 w 84"/>
                  <a:gd name="T129" fmla="*/ 51 h 5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4" h="51">
                    <a:moveTo>
                      <a:pt x="83" y="6"/>
                    </a:moveTo>
                    <a:lnTo>
                      <a:pt x="83" y="4"/>
                    </a:lnTo>
                    <a:lnTo>
                      <a:pt x="81" y="0"/>
                    </a:lnTo>
                    <a:lnTo>
                      <a:pt x="39" y="23"/>
                    </a:lnTo>
                    <a:lnTo>
                      <a:pt x="37" y="21"/>
                    </a:lnTo>
                    <a:lnTo>
                      <a:pt x="35" y="21"/>
                    </a:lnTo>
                    <a:lnTo>
                      <a:pt x="33" y="19"/>
                    </a:lnTo>
                    <a:lnTo>
                      <a:pt x="31" y="18"/>
                    </a:lnTo>
                    <a:lnTo>
                      <a:pt x="27" y="18"/>
                    </a:lnTo>
                    <a:lnTo>
                      <a:pt x="25" y="18"/>
                    </a:lnTo>
                    <a:lnTo>
                      <a:pt x="23" y="18"/>
                    </a:lnTo>
                    <a:lnTo>
                      <a:pt x="21" y="17"/>
                    </a:lnTo>
                    <a:lnTo>
                      <a:pt x="17" y="16"/>
                    </a:lnTo>
                    <a:lnTo>
                      <a:pt x="13" y="16"/>
                    </a:lnTo>
                    <a:lnTo>
                      <a:pt x="11" y="17"/>
                    </a:lnTo>
                    <a:lnTo>
                      <a:pt x="9" y="18"/>
                    </a:lnTo>
                    <a:lnTo>
                      <a:pt x="6" y="19"/>
                    </a:lnTo>
                    <a:lnTo>
                      <a:pt x="3" y="21"/>
                    </a:lnTo>
                    <a:lnTo>
                      <a:pt x="2" y="23"/>
                    </a:lnTo>
                    <a:lnTo>
                      <a:pt x="1" y="26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1" y="41"/>
                    </a:lnTo>
                    <a:lnTo>
                      <a:pt x="3" y="44"/>
                    </a:lnTo>
                    <a:lnTo>
                      <a:pt x="4" y="45"/>
                    </a:lnTo>
                    <a:lnTo>
                      <a:pt x="6" y="47"/>
                    </a:lnTo>
                    <a:lnTo>
                      <a:pt x="8" y="48"/>
                    </a:lnTo>
                    <a:lnTo>
                      <a:pt x="11" y="49"/>
                    </a:lnTo>
                    <a:lnTo>
                      <a:pt x="15" y="50"/>
                    </a:lnTo>
                    <a:lnTo>
                      <a:pt x="19" y="50"/>
                    </a:lnTo>
                    <a:lnTo>
                      <a:pt x="23" y="48"/>
                    </a:lnTo>
                    <a:lnTo>
                      <a:pt x="26" y="46"/>
                    </a:lnTo>
                    <a:lnTo>
                      <a:pt x="31" y="41"/>
                    </a:lnTo>
                    <a:lnTo>
                      <a:pt x="33" y="40"/>
                    </a:lnTo>
                    <a:lnTo>
                      <a:pt x="36" y="38"/>
                    </a:lnTo>
                    <a:lnTo>
                      <a:pt x="37" y="36"/>
                    </a:lnTo>
                    <a:lnTo>
                      <a:pt x="39" y="34"/>
                    </a:lnTo>
                    <a:lnTo>
                      <a:pt x="40" y="30"/>
                    </a:lnTo>
                    <a:lnTo>
                      <a:pt x="83" y="6"/>
                    </a:lnTo>
                  </a:path>
                </a:pathLst>
              </a:custGeom>
              <a:grp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92" name="Freeform 186"/>
              <p:cNvSpPr>
                <a:spLocks/>
              </p:cNvSpPr>
              <p:nvPr/>
            </p:nvSpPr>
            <p:spPr bwMode="ltGray">
              <a:xfrm>
                <a:off x="2640" y="2352"/>
                <a:ext cx="343" cy="232"/>
              </a:xfrm>
              <a:custGeom>
                <a:avLst/>
                <a:gdLst>
                  <a:gd name="T0" fmla="*/ 1799 w 209"/>
                  <a:gd name="T1" fmla="*/ 686576 h 131"/>
                  <a:gd name="T2" fmla="*/ 237604 w 209"/>
                  <a:gd name="T3" fmla="*/ 290087 h 131"/>
                  <a:gd name="T4" fmla="*/ 241654 w 209"/>
                  <a:gd name="T5" fmla="*/ 301612 h 131"/>
                  <a:gd name="T6" fmla="*/ 250013 w 209"/>
                  <a:gd name="T7" fmla="*/ 334510 h 131"/>
                  <a:gd name="T8" fmla="*/ 254949 w 209"/>
                  <a:gd name="T9" fmla="*/ 343638 h 131"/>
                  <a:gd name="T10" fmla="*/ 264860 w 209"/>
                  <a:gd name="T11" fmla="*/ 358962 h 131"/>
                  <a:gd name="T12" fmla="*/ 275701 w 209"/>
                  <a:gd name="T13" fmla="*/ 371634 h 131"/>
                  <a:gd name="T14" fmla="*/ 290116 w 209"/>
                  <a:gd name="T15" fmla="*/ 376316 h 131"/>
                  <a:gd name="T16" fmla="*/ 300015 w 209"/>
                  <a:gd name="T17" fmla="*/ 371634 h 131"/>
                  <a:gd name="T18" fmla="*/ 307965 w 209"/>
                  <a:gd name="T19" fmla="*/ 358962 h 131"/>
                  <a:gd name="T20" fmla="*/ 318601 w 209"/>
                  <a:gd name="T21" fmla="*/ 349264 h 131"/>
                  <a:gd name="T22" fmla="*/ 326932 w 209"/>
                  <a:gd name="T23" fmla="*/ 334510 h 131"/>
                  <a:gd name="T24" fmla="*/ 337077 w 209"/>
                  <a:gd name="T25" fmla="*/ 301612 h 131"/>
                  <a:gd name="T26" fmla="*/ 342836 w 209"/>
                  <a:gd name="T27" fmla="*/ 268323 h 131"/>
                  <a:gd name="T28" fmla="*/ 345122 w 209"/>
                  <a:gd name="T29" fmla="*/ 240586 h 131"/>
                  <a:gd name="T30" fmla="*/ 349683 w 209"/>
                  <a:gd name="T31" fmla="*/ 212489 h 131"/>
                  <a:gd name="T32" fmla="*/ 350784 w 209"/>
                  <a:gd name="T33" fmla="*/ 185400 h 131"/>
                  <a:gd name="T34" fmla="*/ 349683 w 209"/>
                  <a:gd name="T35" fmla="*/ 151510 h 131"/>
                  <a:gd name="T36" fmla="*/ 345122 w 209"/>
                  <a:gd name="T37" fmla="*/ 122524 h 131"/>
                  <a:gd name="T38" fmla="*/ 342836 w 209"/>
                  <a:gd name="T39" fmla="*/ 101136 h 131"/>
                  <a:gd name="T40" fmla="*/ 336334 w 209"/>
                  <a:gd name="T41" fmla="*/ 62879 h 131"/>
                  <a:gd name="T42" fmla="*/ 326932 w 209"/>
                  <a:gd name="T43" fmla="*/ 41808 h 131"/>
                  <a:gd name="T44" fmla="*/ 318601 w 209"/>
                  <a:gd name="T45" fmla="*/ 27089 h 131"/>
                  <a:gd name="T46" fmla="*/ 312639 w 209"/>
                  <a:gd name="T47" fmla="*/ 15296 h 131"/>
                  <a:gd name="T48" fmla="*/ 305070 w 209"/>
                  <a:gd name="T49" fmla="*/ 0 h 131"/>
                  <a:gd name="T50" fmla="*/ 298215 w 209"/>
                  <a:gd name="T51" fmla="*/ 0 h 131"/>
                  <a:gd name="T52" fmla="*/ 293928 w 209"/>
                  <a:gd name="T53" fmla="*/ 0 h 131"/>
                  <a:gd name="T54" fmla="*/ 287014 w 209"/>
                  <a:gd name="T55" fmla="*/ 0 h 131"/>
                  <a:gd name="T56" fmla="*/ 276369 w 209"/>
                  <a:gd name="T57" fmla="*/ 0 h 131"/>
                  <a:gd name="T58" fmla="*/ 267963 w 209"/>
                  <a:gd name="T59" fmla="*/ 6392 h 131"/>
                  <a:gd name="T60" fmla="*/ 263061 w 209"/>
                  <a:gd name="T61" fmla="*/ 15296 h 131"/>
                  <a:gd name="T62" fmla="*/ 256169 w 209"/>
                  <a:gd name="T63" fmla="*/ 20048 h 131"/>
                  <a:gd name="T64" fmla="*/ 251867 w 209"/>
                  <a:gd name="T65" fmla="*/ 35505 h 131"/>
                  <a:gd name="T66" fmla="*/ 245165 w 209"/>
                  <a:gd name="T67" fmla="*/ 54300 h 131"/>
                  <a:gd name="T68" fmla="*/ 239403 w 209"/>
                  <a:gd name="T69" fmla="*/ 74042 h 131"/>
                  <a:gd name="T70" fmla="*/ 234404 w 209"/>
                  <a:gd name="T71" fmla="*/ 101136 h 131"/>
                  <a:gd name="T72" fmla="*/ 229262 w 209"/>
                  <a:gd name="T73" fmla="*/ 128294 h 131"/>
                  <a:gd name="T74" fmla="*/ 227916 w 209"/>
                  <a:gd name="T75" fmla="*/ 158238 h 131"/>
                  <a:gd name="T76" fmla="*/ 227916 w 209"/>
                  <a:gd name="T77" fmla="*/ 200924 h 131"/>
                  <a:gd name="T78" fmla="*/ 229262 w 209"/>
                  <a:gd name="T79" fmla="*/ 232227 h 131"/>
                  <a:gd name="T80" fmla="*/ 231451 w 209"/>
                  <a:gd name="T81" fmla="*/ 247356 h 131"/>
                  <a:gd name="T82" fmla="*/ 232367 w 209"/>
                  <a:gd name="T83" fmla="*/ 259443 h 131"/>
                  <a:gd name="T84" fmla="*/ 0 w 209"/>
                  <a:gd name="T85" fmla="*/ 651038 h 131"/>
                  <a:gd name="T86" fmla="*/ 1799 w 209"/>
                  <a:gd name="T87" fmla="*/ 671264 h 131"/>
                  <a:gd name="T88" fmla="*/ 1799 w 209"/>
                  <a:gd name="T89" fmla="*/ 686576 h 131"/>
                  <a:gd name="T90" fmla="*/ 1799 w 209"/>
                  <a:gd name="T91" fmla="*/ 686576 h 13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09"/>
                  <a:gd name="T139" fmla="*/ 0 h 131"/>
                  <a:gd name="T140" fmla="*/ 209 w 209"/>
                  <a:gd name="T141" fmla="*/ 131 h 13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09" h="131">
                    <a:moveTo>
                      <a:pt x="1" y="130"/>
                    </a:moveTo>
                    <a:lnTo>
                      <a:pt x="141" y="55"/>
                    </a:lnTo>
                    <a:lnTo>
                      <a:pt x="143" y="57"/>
                    </a:lnTo>
                    <a:lnTo>
                      <a:pt x="148" y="63"/>
                    </a:lnTo>
                    <a:lnTo>
                      <a:pt x="151" y="65"/>
                    </a:lnTo>
                    <a:lnTo>
                      <a:pt x="157" y="68"/>
                    </a:lnTo>
                    <a:lnTo>
                      <a:pt x="163" y="70"/>
                    </a:lnTo>
                    <a:lnTo>
                      <a:pt x="172" y="71"/>
                    </a:lnTo>
                    <a:lnTo>
                      <a:pt x="178" y="70"/>
                    </a:lnTo>
                    <a:lnTo>
                      <a:pt x="183" y="68"/>
                    </a:lnTo>
                    <a:lnTo>
                      <a:pt x="189" y="66"/>
                    </a:lnTo>
                    <a:lnTo>
                      <a:pt x="194" y="63"/>
                    </a:lnTo>
                    <a:lnTo>
                      <a:pt x="200" y="57"/>
                    </a:lnTo>
                    <a:lnTo>
                      <a:pt x="203" y="51"/>
                    </a:lnTo>
                    <a:lnTo>
                      <a:pt x="205" y="46"/>
                    </a:lnTo>
                    <a:lnTo>
                      <a:pt x="207" y="40"/>
                    </a:lnTo>
                    <a:lnTo>
                      <a:pt x="208" y="35"/>
                    </a:lnTo>
                    <a:lnTo>
                      <a:pt x="207" y="29"/>
                    </a:lnTo>
                    <a:lnTo>
                      <a:pt x="205" y="23"/>
                    </a:lnTo>
                    <a:lnTo>
                      <a:pt x="203" y="19"/>
                    </a:lnTo>
                    <a:lnTo>
                      <a:pt x="199" y="12"/>
                    </a:lnTo>
                    <a:lnTo>
                      <a:pt x="194" y="8"/>
                    </a:lnTo>
                    <a:lnTo>
                      <a:pt x="189" y="5"/>
                    </a:lnTo>
                    <a:lnTo>
                      <a:pt x="185" y="3"/>
                    </a:lnTo>
                    <a:lnTo>
                      <a:pt x="181" y="0"/>
                    </a:lnTo>
                    <a:lnTo>
                      <a:pt x="177" y="0"/>
                    </a:lnTo>
                    <a:lnTo>
                      <a:pt x="174" y="0"/>
                    </a:lnTo>
                    <a:lnTo>
                      <a:pt x="170" y="0"/>
                    </a:lnTo>
                    <a:lnTo>
                      <a:pt x="164" y="0"/>
                    </a:lnTo>
                    <a:lnTo>
                      <a:pt x="159" y="1"/>
                    </a:lnTo>
                    <a:lnTo>
                      <a:pt x="156" y="3"/>
                    </a:lnTo>
                    <a:lnTo>
                      <a:pt x="152" y="4"/>
                    </a:lnTo>
                    <a:lnTo>
                      <a:pt x="149" y="7"/>
                    </a:lnTo>
                    <a:lnTo>
                      <a:pt x="145" y="10"/>
                    </a:lnTo>
                    <a:lnTo>
                      <a:pt x="142" y="14"/>
                    </a:lnTo>
                    <a:lnTo>
                      <a:pt x="139" y="19"/>
                    </a:lnTo>
                    <a:lnTo>
                      <a:pt x="136" y="24"/>
                    </a:lnTo>
                    <a:lnTo>
                      <a:pt x="135" y="30"/>
                    </a:lnTo>
                    <a:lnTo>
                      <a:pt x="135" y="38"/>
                    </a:lnTo>
                    <a:lnTo>
                      <a:pt x="136" y="44"/>
                    </a:lnTo>
                    <a:lnTo>
                      <a:pt x="137" y="47"/>
                    </a:lnTo>
                    <a:lnTo>
                      <a:pt x="138" y="49"/>
                    </a:lnTo>
                    <a:lnTo>
                      <a:pt x="0" y="123"/>
                    </a:lnTo>
                    <a:lnTo>
                      <a:pt x="1" y="127"/>
                    </a:lnTo>
                    <a:lnTo>
                      <a:pt x="1" y="130"/>
                    </a:lnTo>
                  </a:path>
                </a:pathLst>
              </a:custGeom>
              <a:grp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</p:grpSp>
        <p:grpSp>
          <p:nvGrpSpPr>
            <p:cNvPr id="29" name="Group 187"/>
            <p:cNvGrpSpPr>
              <a:grpSpLocks noChangeAspect="1"/>
            </p:cNvGrpSpPr>
            <p:nvPr/>
          </p:nvGrpSpPr>
          <p:grpSpPr bwMode="auto">
            <a:xfrm rot="110942">
              <a:off x="2680" y="2522"/>
              <a:ext cx="164" cy="223"/>
              <a:chOff x="4608" y="2736"/>
              <a:chExt cx="443" cy="586"/>
            </a:xfrm>
            <a:grpFill/>
          </p:grpSpPr>
          <p:sp>
            <p:nvSpPr>
              <p:cNvPr id="83" name="Freeform 188"/>
              <p:cNvSpPr>
                <a:spLocks noChangeAspect="1"/>
              </p:cNvSpPr>
              <p:nvPr/>
            </p:nvSpPr>
            <p:spPr bwMode="auto">
              <a:xfrm>
                <a:off x="4611" y="3131"/>
                <a:ext cx="180" cy="191"/>
              </a:xfrm>
              <a:custGeom>
                <a:avLst/>
                <a:gdLst>
                  <a:gd name="T0" fmla="*/ 0 w 180"/>
                  <a:gd name="T1" fmla="*/ 0 h 191"/>
                  <a:gd name="T2" fmla="*/ 0 w 180"/>
                  <a:gd name="T3" fmla="*/ 83 h 191"/>
                  <a:gd name="T4" fmla="*/ 179 w 180"/>
                  <a:gd name="T5" fmla="*/ 190 h 191"/>
                  <a:gd name="T6" fmla="*/ 179 w 180"/>
                  <a:gd name="T7" fmla="*/ 102 h 191"/>
                  <a:gd name="T8" fmla="*/ 0 w 180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91"/>
                  <a:gd name="T17" fmla="*/ 180 w 180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91">
                    <a:moveTo>
                      <a:pt x="0" y="0"/>
                    </a:moveTo>
                    <a:lnTo>
                      <a:pt x="0" y="83"/>
                    </a:lnTo>
                    <a:lnTo>
                      <a:pt x="179" y="190"/>
                    </a:lnTo>
                    <a:lnTo>
                      <a:pt x="179" y="102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84" name="Freeform 189"/>
              <p:cNvSpPr>
                <a:spLocks noChangeAspect="1"/>
              </p:cNvSpPr>
              <p:nvPr/>
            </p:nvSpPr>
            <p:spPr bwMode="auto">
              <a:xfrm>
                <a:off x="4787" y="3059"/>
                <a:ext cx="258" cy="262"/>
              </a:xfrm>
              <a:custGeom>
                <a:avLst/>
                <a:gdLst>
                  <a:gd name="T0" fmla="*/ 2 w 258"/>
                  <a:gd name="T1" fmla="*/ 261 h 262"/>
                  <a:gd name="T2" fmla="*/ 257 w 258"/>
                  <a:gd name="T3" fmla="*/ 89 h 262"/>
                  <a:gd name="T4" fmla="*/ 257 w 258"/>
                  <a:gd name="T5" fmla="*/ 0 h 262"/>
                  <a:gd name="T6" fmla="*/ 0 w 258"/>
                  <a:gd name="T7" fmla="*/ 179 h 262"/>
                  <a:gd name="T8" fmla="*/ 2 w 258"/>
                  <a:gd name="T9" fmla="*/ 261 h 2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262"/>
                  <a:gd name="T17" fmla="*/ 258 w 258"/>
                  <a:gd name="T18" fmla="*/ 262 h 2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262">
                    <a:moveTo>
                      <a:pt x="2" y="261"/>
                    </a:moveTo>
                    <a:lnTo>
                      <a:pt x="257" y="89"/>
                    </a:lnTo>
                    <a:lnTo>
                      <a:pt x="257" y="0"/>
                    </a:lnTo>
                    <a:lnTo>
                      <a:pt x="0" y="179"/>
                    </a:lnTo>
                    <a:lnTo>
                      <a:pt x="2" y="261"/>
                    </a:lnTo>
                  </a:path>
                </a:pathLst>
              </a:custGeom>
              <a:grpFill/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85" name="Freeform 190"/>
              <p:cNvSpPr>
                <a:spLocks noChangeAspect="1"/>
              </p:cNvSpPr>
              <p:nvPr/>
            </p:nvSpPr>
            <p:spPr bwMode="auto">
              <a:xfrm>
                <a:off x="4608" y="2958"/>
                <a:ext cx="443" cy="274"/>
              </a:xfrm>
              <a:custGeom>
                <a:avLst/>
                <a:gdLst>
                  <a:gd name="T0" fmla="*/ 0 w 443"/>
                  <a:gd name="T1" fmla="*/ 168 h 274"/>
                  <a:gd name="T2" fmla="*/ 261 w 443"/>
                  <a:gd name="T3" fmla="*/ 0 h 274"/>
                  <a:gd name="T4" fmla="*/ 442 w 443"/>
                  <a:gd name="T5" fmla="*/ 101 h 274"/>
                  <a:gd name="T6" fmla="*/ 180 w 443"/>
                  <a:gd name="T7" fmla="*/ 273 h 274"/>
                  <a:gd name="T8" fmla="*/ 0 w 443"/>
                  <a:gd name="T9" fmla="*/ 168 h 2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3"/>
                  <a:gd name="T16" fmla="*/ 0 h 274"/>
                  <a:gd name="T17" fmla="*/ 443 w 443"/>
                  <a:gd name="T18" fmla="*/ 274 h 2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3" h="274">
                    <a:moveTo>
                      <a:pt x="0" y="168"/>
                    </a:moveTo>
                    <a:lnTo>
                      <a:pt x="261" y="0"/>
                    </a:lnTo>
                    <a:lnTo>
                      <a:pt x="442" y="101"/>
                    </a:lnTo>
                    <a:lnTo>
                      <a:pt x="180" y="273"/>
                    </a:lnTo>
                    <a:lnTo>
                      <a:pt x="0" y="168"/>
                    </a:lnTo>
                  </a:path>
                </a:pathLst>
              </a:custGeom>
              <a:grpFill/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86" name="Freeform 191"/>
              <p:cNvSpPr>
                <a:spLocks noChangeAspect="1"/>
              </p:cNvSpPr>
              <p:nvPr/>
            </p:nvSpPr>
            <p:spPr bwMode="auto">
              <a:xfrm>
                <a:off x="4617" y="2736"/>
                <a:ext cx="401" cy="258"/>
              </a:xfrm>
              <a:custGeom>
                <a:avLst/>
                <a:gdLst>
                  <a:gd name="T0" fmla="*/ 0 w 401"/>
                  <a:gd name="T1" fmla="*/ 127 h 258"/>
                  <a:gd name="T2" fmla="*/ 81 w 401"/>
                  <a:gd name="T3" fmla="*/ 176 h 258"/>
                  <a:gd name="T4" fmla="*/ 57 w 401"/>
                  <a:gd name="T5" fmla="*/ 193 h 258"/>
                  <a:gd name="T6" fmla="*/ 163 w 401"/>
                  <a:gd name="T7" fmla="*/ 257 h 258"/>
                  <a:gd name="T8" fmla="*/ 400 w 401"/>
                  <a:gd name="T9" fmla="*/ 83 h 258"/>
                  <a:gd name="T10" fmla="*/ 303 w 401"/>
                  <a:gd name="T11" fmla="*/ 33 h 258"/>
                  <a:gd name="T12" fmla="*/ 283 w 401"/>
                  <a:gd name="T13" fmla="*/ 45 h 258"/>
                  <a:gd name="T14" fmla="*/ 189 w 401"/>
                  <a:gd name="T15" fmla="*/ 0 h 258"/>
                  <a:gd name="T16" fmla="*/ 0 w 401"/>
                  <a:gd name="T17" fmla="*/ 127 h 25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01"/>
                  <a:gd name="T28" fmla="*/ 0 h 258"/>
                  <a:gd name="T29" fmla="*/ 401 w 401"/>
                  <a:gd name="T30" fmla="*/ 258 h 25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01" h="258">
                    <a:moveTo>
                      <a:pt x="0" y="127"/>
                    </a:moveTo>
                    <a:lnTo>
                      <a:pt x="81" y="176"/>
                    </a:lnTo>
                    <a:lnTo>
                      <a:pt x="57" y="193"/>
                    </a:lnTo>
                    <a:lnTo>
                      <a:pt x="163" y="257"/>
                    </a:lnTo>
                    <a:lnTo>
                      <a:pt x="400" y="83"/>
                    </a:lnTo>
                    <a:lnTo>
                      <a:pt x="303" y="33"/>
                    </a:lnTo>
                    <a:lnTo>
                      <a:pt x="283" y="45"/>
                    </a:lnTo>
                    <a:lnTo>
                      <a:pt x="189" y="0"/>
                    </a:lnTo>
                    <a:lnTo>
                      <a:pt x="0" y="127"/>
                    </a:lnTo>
                  </a:path>
                </a:pathLst>
              </a:custGeom>
              <a:grpFill/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87" name="Freeform 192"/>
              <p:cNvSpPr>
                <a:spLocks noChangeAspect="1"/>
              </p:cNvSpPr>
              <p:nvPr/>
            </p:nvSpPr>
            <p:spPr bwMode="auto">
              <a:xfrm>
                <a:off x="4617" y="2857"/>
                <a:ext cx="179" cy="311"/>
              </a:xfrm>
              <a:custGeom>
                <a:avLst/>
                <a:gdLst>
                  <a:gd name="T0" fmla="*/ 2 w 179"/>
                  <a:gd name="T1" fmla="*/ 0 h 311"/>
                  <a:gd name="T2" fmla="*/ 0 w 179"/>
                  <a:gd name="T3" fmla="*/ 147 h 311"/>
                  <a:gd name="T4" fmla="*/ 61 w 179"/>
                  <a:gd name="T5" fmla="*/ 220 h 311"/>
                  <a:gd name="T6" fmla="*/ 61 w 179"/>
                  <a:gd name="T7" fmla="*/ 241 h 311"/>
                  <a:gd name="T8" fmla="*/ 174 w 179"/>
                  <a:gd name="T9" fmla="*/ 310 h 311"/>
                  <a:gd name="T10" fmla="*/ 178 w 179"/>
                  <a:gd name="T11" fmla="*/ 125 h 311"/>
                  <a:gd name="T12" fmla="*/ 67 w 179"/>
                  <a:gd name="T13" fmla="*/ 76 h 311"/>
                  <a:gd name="T14" fmla="*/ 85 w 179"/>
                  <a:gd name="T15" fmla="*/ 57 h 311"/>
                  <a:gd name="T16" fmla="*/ 2 w 179"/>
                  <a:gd name="T17" fmla="*/ 0 h 3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9"/>
                  <a:gd name="T28" fmla="*/ 0 h 311"/>
                  <a:gd name="T29" fmla="*/ 179 w 179"/>
                  <a:gd name="T30" fmla="*/ 311 h 31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9" h="311">
                    <a:moveTo>
                      <a:pt x="2" y="0"/>
                    </a:moveTo>
                    <a:lnTo>
                      <a:pt x="0" y="147"/>
                    </a:lnTo>
                    <a:lnTo>
                      <a:pt x="61" y="220"/>
                    </a:lnTo>
                    <a:lnTo>
                      <a:pt x="61" y="241"/>
                    </a:lnTo>
                    <a:lnTo>
                      <a:pt x="174" y="310"/>
                    </a:lnTo>
                    <a:lnTo>
                      <a:pt x="178" y="125"/>
                    </a:lnTo>
                    <a:lnTo>
                      <a:pt x="67" y="76"/>
                    </a:lnTo>
                    <a:lnTo>
                      <a:pt x="85" y="57"/>
                    </a:lnTo>
                    <a:lnTo>
                      <a:pt x="2" y="0"/>
                    </a:lnTo>
                  </a:path>
                </a:pathLst>
              </a:custGeom>
              <a:grpFill/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88" name="Freeform 193"/>
              <p:cNvSpPr>
                <a:spLocks noChangeAspect="1"/>
              </p:cNvSpPr>
              <p:nvPr/>
            </p:nvSpPr>
            <p:spPr bwMode="auto">
              <a:xfrm>
                <a:off x="4794" y="2815"/>
                <a:ext cx="220" cy="353"/>
              </a:xfrm>
              <a:custGeom>
                <a:avLst/>
                <a:gdLst>
                  <a:gd name="T0" fmla="*/ 219 w 220"/>
                  <a:gd name="T1" fmla="*/ 0 h 353"/>
                  <a:gd name="T2" fmla="*/ 219 w 220"/>
                  <a:gd name="T3" fmla="*/ 197 h 353"/>
                  <a:gd name="T4" fmla="*/ 0 w 220"/>
                  <a:gd name="T5" fmla="*/ 352 h 353"/>
                  <a:gd name="T6" fmla="*/ 0 w 220"/>
                  <a:gd name="T7" fmla="*/ 167 h 353"/>
                  <a:gd name="T8" fmla="*/ 219 w 220"/>
                  <a:gd name="T9" fmla="*/ 0 h 3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53"/>
                  <a:gd name="T17" fmla="*/ 220 w 220"/>
                  <a:gd name="T18" fmla="*/ 353 h 3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53">
                    <a:moveTo>
                      <a:pt x="219" y="0"/>
                    </a:moveTo>
                    <a:lnTo>
                      <a:pt x="219" y="197"/>
                    </a:lnTo>
                    <a:lnTo>
                      <a:pt x="0" y="352"/>
                    </a:lnTo>
                    <a:lnTo>
                      <a:pt x="0" y="167"/>
                    </a:lnTo>
                    <a:lnTo>
                      <a:pt x="219" y="0"/>
                    </a:lnTo>
                  </a:path>
                </a:pathLst>
              </a:custGeom>
              <a:grpFill/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89" name="Freeform 194"/>
              <p:cNvSpPr>
                <a:spLocks noChangeAspect="1"/>
              </p:cNvSpPr>
              <p:nvPr/>
            </p:nvSpPr>
            <p:spPr bwMode="auto">
              <a:xfrm>
                <a:off x="4824" y="2864"/>
                <a:ext cx="163" cy="247"/>
              </a:xfrm>
              <a:custGeom>
                <a:avLst/>
                <a:gdLst>
                  <a:gd name="T0" fmla="*/ 162 w 163"/>
                  <a:gd name="T1" fmla="*/ 0 h 247"/>
                  <a:gd name="T2" fmla="*/ 162 w 163"/>
                  <a:gd name="T3" fmla="*/ 135 h 247"/>
                  <a:gd name="T4" fmla="*/ 0 w 163"/>
                  <a:gd name="T5" fmla="*/ 246 h 247"/>
                  <a:gd name="T6" fmla="*/ 0 w 163"/>
                  <a:gd name="T7" fmla="*/ 125 h 247"/>
                  <a:gd name="T8" fmla="*/ 162 w 163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247"/>
                  <a:gd name="T17" fmla="*/ 163 w 163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247">
                    <a:moveTo>
                      <a:pt x="162" y="0"/>
                    </a:moveTo>
                    <a:lnTo>
                      <a:pt x="162" y="135"/>
                    </a:lnTo>
                    <a:lnTo>
                      <a:pt x="0" y="246"/>
                    </a:lnTo>
                    <a:lnTo>
                      <a:pt x="0" y="125"/>
                    </a:lnTo>
                    <a:lnTo>
                      <a:pt x="162" y="0"/>
                    </a:lnTo>
                  </a:path>
                </a:pathLst>
              </a:custGeom>
              <a:grpFill/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90" name="Freeform 195"/>
              <p:cNvSpPr>
                <a:spLocks noChangeAspect="1"/>
              </p:cNvSpPr>
              <p:nvPr/>
            </p:nvSpPr>
            <p:spPr bwMode="auto">
              <a:xfrm>
                <a:off x="4825" y="2870"/>
                <a:ext cx="162" cy="241"/>
              </a:xfrm>
              <a:custGeom>
                <a:avLst/>
                <a:gdLst>
                  <a:gd name="T0" fmla="*/ 161 w 162"/>
                  <a:gd name="T1" fmla="*/ 0 h 241"/>
                  <a:gd name="T2" fmla="*/ 161 w 162"/>
                  <a:gd name="T3" fmla="*/ 134 h 241"/>
                  <a:gd name="T4" fmla="*/ 0 w 162"/>
                  <a:gd name="T5" fmla="*/ 240 h 241"/>
                  <a:gd name="T6" fmla="*/ 0 60000 65536"/>
                  <a:gd name="T7" fmla="*/ 0 60000 65536"/>
                  <a:gd name="T8" fmla="*/ 0 60000 65536"/>
                  <a:gd name="T9" fmla="*/ 0 w 162"/>
                  <a:gd name="T10" fmla="*/ 0 h 241"/>
                  <a:gd name="T11" fmla="*/ 162 w 162"/>
                  <a:gd name="T12" fmla="*/ 241 h 2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2" h="241">
                    <a:moveTo>
                      <a:pt x="161" y="0"/>
                    </a:moveTo>
                    <a:lnTo>
                      <a:pt x="161" y="134"/>
                    </a:lnTo>
                    <a:lnTo>
                      <a:pt x="0" y="240"/>
                    </a:lnTo>
                  </a:path>
                </a:pathLst>
              </a:custGeom>
              <a:grp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</p:grpSp>
        <p:sp>
          <p:nvSpPr>
            <p:cNvPr id="30" name="Text Box 196"/>
            <p:cNvSpPr txBox="1">
              <a:spLocks noChangeArrowheads="1"/>
            </p:cNvSpPr>
            <p:nvPr/>
          </p:nvSpPr>
          <p:spPr bwMode="auto">
            <a:xfrm>
              <a:off x="882" y="1940"/>
              <a:ext cx="744" cy="1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  <a:latin typeface="Book Antiqua" pitchFamily="18" charset="0"/>
                </a:rPr>
                <a:t>Datang ke PemKo</a:t>
              </a:r>
            </a:p>
          </p:txBody>
        </p:sp>
        <p:pic>
          <p:nvPicPr>
            <p:cNvPr id="31" name="Picture 19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055" y="905"/>
              <a:ext cx="1217" cy="82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Oval 199"/>
            <p:cNvSpPr>
              <a:spLocks noChangeAspect="1" noChangeArrowheads="1"/>
            </p:cNvSpPr>
            <p:nvPr/>
          </p:nvSpPr>
          <p:spPr bwMode="auto">
            <a:xfrm>
              <a:off x="1804" y="1478"/>
              <a:ext cx="621" cy="609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>
                <a:latin typeface="Book Antiqua" pitchFamily="18" charset="0"/>
              </a:endParaRPr>
            </a:p>
          </p:txBody>
        </p:sp>
        <p:grpSp>
          <p:nvGrpSpPr>
            <p:cNvPr id="33" name="Group 200"/>
            <p:cNvGrpSpPr>
              <a:grpSpLocks noChangeAspect="1"/>
            </p:cNvGrpSpPr>
            <p:nvPr/>
          </p:nvGrpSpPr>
          <p:grpSpPr bwMode="auto">
            <a:xfrm>
              <a:off x="1852" y="1814"/>
              <a:ext cx="206" cy="134"/>
              <a:chOff x="3696" y="1859"/>
              <a:chExt cx="801" cy="508"/>
            </a:xfrm>
            <a:grpFill/>
          </p:grpSpPr>
          <p:sp>
            <p:nvSpPr>
              <p:cNvPr id="68" name="Freeform 201"/>
              <p:cNvSpPr>
                <a:spLocks noChangeAspect="1"/>
              </p:cNvSpPr>
              <p:nvPr/>
            </p:nvSpPr>
            <p:spPr bwMode="auto">
              <a:xfrm>
                <a:off x="3780" y="1899"/>
                <a:ext cx="493" cy="389"/>
              </a:xfrm>
              <a:custGeom>
                <a:avLst/>
                <a:gdLst>
                  <a:gd name="T0" fmla="*/ 0 w 987"/>
                  <a:gd name="T1" fmla="*/ 1 h 778"/>
                  <a:gd name="T2" fmla="*/ 0 w 987"/>
                  <a:gd name="T3" fmla="*/ 1 h 778"/>
                  <a:gd name="T4" fmla="*/ 0 w 987"/>
                  <a:gd name="T5" fmla="*/ 0 h 778"/>
                  <a:gd name="T6" fmla="*/ 0 w 987"/>
                  <a:gd name="T7" fmla="*/ 1 h 778"/>
                  <a:gd name="T8" fmla="*/ 0 w 987"/>
                  <a:gd name="T9" fmla="*/ 1 h 778"/>
                  <a:gd name="T10" fmla="*/ 0 w 987"/>
                  <a:gd name="T11" fmla="*/ 1 h 778"/>
                  <a:gd name="T12" fmla="*/ 0 w 987"/>
                  <a:gd name="T13" fmla="*/ 1 h 778"/>
                  <a:gd name="T14" fmla="*/ 0 w 987"/>
                  <a:gd name="T15" fmla="*/ 1 h 778"/>
                  <a:gd name="T16" fmla="*/ 0 w 987"/>
                  <a:gd name="T17" fmla="*/ 1 h 778"/>
                  <a:gd name="T18" fmla="*/ 0 w 987"/>
                  <a:gd name="T19" fmla="*/ 1 h 7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7"/>
                  <a:gd name="T31" fmla="*/ 0 h 778"/>
                  <a:gd name="T32" fmla="*/ 987 w 987"/>
                  <a:gd name="T33" fmla="*/ 778 h 77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7" h="778">
                    <a:moveTo>
                      <a:pt x="0" y="310"/>
                    </a:moveTo>
                    <a:lnTo>
                      <a:pt x="331" y="181"/>
                    </a:lnTo>
                    <a:lnTo>
                      <a:pt x="365" y="0"/>
                    </a:lnTo>
                    <a:lnTo>
                      <a:pt x="652" y="21"/>
                    </a:lnTo>
                    <a:lnTo>
                      <a:pt x="987" y="160"/>
                    </a:lnTo>
                    <a:lnTo>
                      <a:pt x="913" y="508"/>
                    </a:lnTo>
                    <a:lnTo>
                      <a:pt x="242" y="778"/>
                    </a:lnTo>
                    <a:lnTo>
                      <a:pt x="0" y="373"/>
                    </a:lnTo>
                    <a:lnTo>
                      <a:pt x="0" y="3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69" name="Freeform 202"/>
              <p:cNvSpPr>
                <a:spLocks noChangeAspect="1"/>
              </p:cNvSpPr>
              <p:nvPr/>
            </p:nvSpPr>
            <p:spPr bwMode="auto">
              <a:xfrm>
                <a:off x="3697" y="1933"/>
                <a:ext cx="617" cy="428"/>
              </a:xfrm>
              <a:custGeom>
                <a:avLst/>
                <a:gdLst>
                  <a:gd name="T0" fmla="*/ 0 w 1236"/>
                  <a:gd name="T1" fmla="*/ 1 h 855"/>
                  <a:gd name="T2" fmla="*/ 0 w 1236"/>
                  <a:gd name="T3" fmla="*/ 1 h 855"/>
                  <a:gd name="T4" fmla="*/ 0 w 1236"/>
                  <a:gd name="T5" fmla="*/ 1 h 855"/>
                  <a:gd name="T6" fmla="*/ 0 w 1236"/>
                  <a:gd name="T7" fmla="*/ 1 h 855"/>
                  <a:gd name="T8" fmla="*/ 0 w 1236"/>
                  <a:gd name="T9" fmla="*/ 1 h 855"/>
                  <a:gd name="T10" fmla="*/ 0 w 1236"/>
                  <a:gd name="T11" fmla="*/ 1 h 855"/>
                  <a:gd name="T12" fmla="*/ 0 w 1236"/>
                  <a:gd name="T13" fmla="*/ 1 h 855"/>
                  <a:gd name="T14" fmla="*/ 0 w 1236"/>
                  <a:gd name="T15" fmla="*/ 1 h 855"/>
                  <a:gd name="T16" fmla="*/ 0 w 1236"/>
                  <a:gd name="T17" fmla="*/ 1 h 855"/>
                  <a:gd name="T18" fmla="*/ 0 w 1236"/>
                  <a:gd name="T19" fmla="*/ 1 h 855"/>
                  <a:gd name="T20" fmla="*/ 0 w 1236"/>
                  <a:gd name="T21" fmla="*/ 1 h 855"/>
                  <a:gd name="T22" fmla="*/ 0 w 1236"/>
                  <a:gd name="T23" fmla="*/ 1 h 855"/>
                  <a:gd name="T24" fmla="*/ 0 w 1236"/>
                  <a:gd name="T25" fmla="*/ 1 h 855"/>
                  <a:gd name="T26" fmla="*/ 0 w 1236"/>
                  <a:gd name="T27" fmla="*/ 1 h 855"/>
                  <a:gd name="T28" fmla="*/ 0 w 1236"/>
                  <a:gd name="T29" fmla="*/ 1 h 855"/>
                  <a:gd name="T30" fmla="*/ 0 w 1236"/>
                  <a:gd name="T31" fmla="*/ 1 h 855"/>
                  <a:gd name="T32" fmla="*/ 0 w 1236"/>
                  <a:gd name="T33" fmla="*/ 0 h 855"/>
                  <a:gd name="T34" fmla="*/ 0 w 1236"/>
                  <a:gd name="T35" fmla="*/ 1 h 855"/>
                  <a:gd name="T36" fmla="*/ 0 w 1236"/>
                  <a:gd name="T37" fmla="*/ 1 h 855"/>
                  <a:gd name="T38" fmla="*/ 0 w 1236"/>
                  <a:gd name="T39" fmla="*/ 1 h 855"/>
                  <a:gd name="T40" fmla="*/ 0 w 1236"/>
                  <a:gd name="T41" fmla="*/ 1 h 855"/>
                  <a:gd name="T42" fmla="*/ 0 w 1236"/>
                  <a:gd name="T43" fmla="*/ 1 h 855"/>
                  <a:gd name="T44" fmla="*/ 0 w 1236"/>
                  <a:gd name="T45" fmla="*/ 1 h 855"/>
                  <a:gd name="T46" fmla="*/ 0 w 1236"/>
                  <a:gd name="T47" fmla="*/ 1 h 855"/>
                  <a:gd name="T48" fmla="*/ 0 w 1236"/>
                  <a:gd name="T49" fmla="*/ 1 h 855"/>
                  <a:gd name="T50" fmla="*/ 0 w 1236"/>
                  <a:gd name="T51" fmla="*/ 1 h 855"/>
                  <a:gd name="T52" fmla="*/ 0 w 1236"/>
                  <a:gd name="T53" fmla="*/ 1 h 855"/>
                  <a:gd name="T54" fmla="*/ 0 w 1236"/>
                  <a:gd name="T55" fmla="*/ 1 h 855"/>
                  <a:gd name="T56" fmla="*/ 0 w 1236"/>
                  <a:gd name="T57" fmla="*/ 1 h 855"/>
                  <a:gd name="T58" fmla="*/ 0 w 1236"/>
                  <a:gd name="T59" fmla="*/ 1 h 855"/>
                  <a:gd name="T60" fmla="*/ 0 w 1236"/>
                  <a:gd name="T61" fmla="*/ 1 h 855"/>
                  <a:gd name="T62" fmla="*/ 0 w 1236"/>
                  <a:gd name="T63" fmla="*/ 1 h 855"/>
                  <a:gd name="T64" fmla="*/ 0 w 1236"/>
                  <a:gd name="T65" fmla="*/ 1 h 855"/>
                  <a:gd name="T66" fmla="*/ 0 w 1236"/>
                  <a:gd name="T67" fmla="*/ 1 h 85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236"/>
                  <a:gd name="T103" fmla="*/ 0 h 855"/>
                  <a:gd name="T104" fmla="*/ 1236 w 1236"/>
                  <a:gd name="T105" fmla="*/ 855 h 85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236" h="855">
                    <a:moveTo>
                      <a:pt x="0" y="357"/>
                    </a:moveTo>
                    <a:lnTo>
                      <a:pt x="86" y="268"/>
                    </a:lnTo>
                    <a:lnTo>
                      <a:pt x="422" y="663"/>
                    </a:lnTo>
                    <a:lnTo>
                      <a:pt x="517" y="612"/>
                    </a:lnTo>
                    <a:lnTo>
                      <a:pt x="420" y="568"/>
                    </a:lnTo>
                    <a:lnTo>
                      <a:pt x="717" y="397"/>
                    </a:lnTo>
                    <a:lnTo>
                      <a:pt x="893" y="454"/>
                    </a:lnTo>
                    <a:lnTo>
                      <a:pt x="857" y="408"/>
                    </a:lnTo>
                    <a:lnTo>
                      <a:pt x="901" y="323"/>
                    </a:lnTo>
                    <a:lnTo>
                      <a:pt x="950" y="266"/>
                    </a:lnTo>
                    <a:lnTo>
                      <a:pt x="682" y="89"/>
                    </a:lnTo>
                    <a:lnTo>
                      <a:pt x="586" y="142"/>
                    </a:lnTo>
                    <a:lnTo>
                      <a:pt x="498" y="112"/>
                    </a:lnTo>
                    <a:lnTo>
                      <a:pt x="508" y="28"/>
                    </a:lnTo>
                    <a:lnTo>
                      <a:pt x="574" y="43"/>
                    </a:lnTo>
                    <a:lnTo>
                      <a:pt x="567" y="2"/>
                    </a:lnTo>
                    <a:lnTo>
                      <a:pt x="639" y="0"/>
                    </a:lnTo>
                    <a:lnTo>
                      <a:pt x="922" y="95"/>
                    </a:lnTo>
                    <a:lnTo>
                      <a:pt x="1045" y="155"/>
                    </a:lnTo>
                    <a:lnTo>
                      <a:pt x="1023" y="87"/>
                    </a:lnTo>
                    <a:lnTo>
                      <a:pt x="1122" y="55"/>
                    </a:lnTo>
                    <a:lnTo>
                      <a:pt x="1236" y="209"/>
                    </a:lnTo>
                    <a:lnTo>
                      <a:pt x="1228" y="389"/>
                    </a:lnTo>
                    <a:lnTo>
                      <a:pt x="1201" y="509"/>
                    </a:lnTo>
                    <a:lnTo>
                      <a:pt x="1007" y="513"/>
                    </a:lnTo>
                    <a:lnTo>
                      <a:pt x="481" y="716"/>
                    </a:lnTo>
                    <a:lnTo>
                      <a:pt x="384" y="855"/>
                    </a:lnTo>
                    <a:lnTo>
                      <a:pt x="306" y="731"/>
                    </a:lnTo>
                    <a:lnTo>
                      <a:pt x="318" y="690"/>
                    </a:lnTo>
                    <a:lnTo>
                      <a:pt x="205" y="534"/>
                    </a:lnTo>
                    <a:lnTo>
                      <a:pt x="99" y="416"/>
                    </a:lnTo>
                    <a:lnTo>
                      <a:pt x="40" y="448"/>
                    </a:lnTo>
                    <a:lnTo>
                      <a:pt x="0" y="35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70" name="Freeform 203"/>
              <p:cNvSpPr>
                <a:spLocks noChangeAspect="1"/>
              </p:cNvSpPr>
              <p:nvPr/>
            </p:nvSpPr>
            <p:spPr bwMode="auto">
              <a:xfrm>
                <a:off x="3989" y="1992"/>
                <a:ext cx="165" cy="127"/>
              </a:xfrm>
              <a:custGeom>
                <a:avLst/>
                <a:gdLst>
                  <a:gd name="T0" fmla="*/ 0 w 328"/>
                  <a:gd name="T1" fmla="*/ 1 h 253"/>
                  <a:gd name="T2" fmla="*/ 1 w 328"/>
                  <a:gd name="T3" fmla="*/ 1 h 253"/>
                  <a:gd name="T4" fmla="*/ 1 w 328"/>
                  <a:gd name="T5" fmla="*/ 1 h 253"/>
                  <a:gd name="T6" fmla="*/ 1 w 328"/>
                  <a:gd name="T7" fmla="*/ 0 h 253"/>
                  <a:gd name="T8" fmla="*/ 0 w 328"/>
                  <a:gd name="T9" fmla="*/ 1 h 253"/>
                  <a:gd name="T10" fmla="*/ 0 w 328"/>
                  <a:gd name="T11" fmla="*/ 1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8"/>
                  <a:gd name="T19" fmla="*/ 0 h 253"/>
                  <a:gd name="T20" fmla="*/ 328 w 328"/>
                  <a:gd name="T21" fmla="*/ 253 h 2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8" h="253">
                    <a:moveTo>
                      <a:pt x="0" y="25"/>
                    </a:moveTo>
                    <a:lnTo>
                      <a:pt x="249" y="253"/>
                    </a:lnTo>
                    <a:lnTo>
                      <a:pt x="328" y="124"/>
                    </a:lnTo>
                    <a:lnTo>
                      <a:pt x="89" y="0"/>
                    </a:lnTo>
                    <a:lnTo>
                      <a:pt x="0" y="2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71" name="Freeform 204"/>
              <p:cNvSpPr>
                <a:spLocks noChangeAspect="1"/>
              </p:cNvSpPr>
              <p:nvPr/>
            </p:nvSpPr>
            <p:spPr bwMode="auto">
              <a:xfrm>
                <a:off x="3790" y="2098"/>
                <a:ext cx="123" cy="121"/>
              </a:xfrm>
              <a:custGeom>
                <a:avLst/>
                <a:gdLst>
                  <a:gd name="T0" fmla="*/ 0 w 247"/>
                  <a:gd name="T1" fmla="*/ 0 h 244"/>
                  <a:gd name="T2" fmla="*/ 0 w 247"/>
                  <a:gd name="T3" fmla="*/ 0 h 244"/>
                  <a:gd name="T4" fmla="*/ 0 w 247"/>
                  <a:gd name="T5" fmla="*/ 0 h 244"/>
                  <a:gd name="T6" fmla="*/ 0 w 247"/>
                  <a:gd name="T7" fmla="*/ 0 h 244"/>
                  <a:gd name="T8" fmla="*/ 0 w 247"/>
                  <a:gd name="T9" fmla="*/ 0 h 244"/>
                  <a:gd name="T10" fmla="*/ 0 w 247"/>
                  <a:gd name="T11" fmla="*/ 0 h 2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7"/>
                  <a:gd name="T19" fmla="*/ 0 h 244"/>
                  <a:gd name="T20" fmla="*/ 247 w 247"/>
                  <a:gd name="T21" fmla="*/ 244 h 2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7" h="244">
                    <a:moveTo>
                      <a:pt x="57" y="0"/>
                    </a:moveTo>
                    <a:lnTo>
                      <a:pt x="247" y="177"/>
                    </a:lnTo>
                    <a:lnTo>
                      <a:pt x="219" y="244"/>
                    </a:lnTo>
                    <a:lnTo>
                      <a:pt x="0" y="6"/>
                    </a:lnTo>
                    <a:lnTo>
                      <a:pt x="5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72" name="Freeform 205"/>
              <p:cNvSpPr>
                <a:spLocks noChangeAspect="1"/>
              </p:cNvSpPr>
              <p:nvPr/>
            </p:nvSpPr>
            <p:spPr bwMode="auto">
              <a:xfrm>
                <a:off x="3888" y="2160"/>
                <a:ext cx="364" cy="207"/>
              </a:xfrm>
              <a:custGeom>
                <a:avLst/>
                <a:gdLst>
                  <a:gd name="T0" fmla="*/ 0 w 728"/>
                  <a:gd name="T1" fmla="*/ 1 h 412"/>
                  <a:gd name="T2" fmla="*/ 1 w 728"/>
                  <a:gd name="T3" fmla="*/ 1 h 412"/>
                  <a:gd name="T4" fmla="*/ 1 w 728"/>
                  <a:gd name="T5" fmla="*/ 1 h 412"/>
                  <a:gd name="T6" fmla="*/ 1 w 728"/>
                  <a:gd name="T7" fmla="*/ 1 h 412"/>
                  <a:gd name="T8" fmla="*/ 1 w 728"/>
                  <a:gd name="T9" fmla="*/ 1 h 412"/>
                  <a:gd name="T10" fmla="*/ 1 w 728"/>
                  <a:gd name="T11" fmla="*/ 1 h 412"/>
                  <a:gd name="T12" fmla="*/ 1 w 728"/>
                  <a:gd name="T13" fmla="*/ 1 h 412"/>
                  <a:gd name="T14" fmla="*/ 1 w 728"/>
                  <a:gd name="T15" fmla="*/ 0 h 412"/>
                  <a:gd name="T16" fmla="*/ 1 w 728"/>
                  <a:gd name="T17" fmla="*/ 1 h 412"/>
                  <a:gd name="T18" fmla="*/ 0 w 728"/>
                  <a:gd name="T19" fmla="*/ 1 h 412"/>
                  <a:gd name="T20" fmla="*/ 0 w 728"/>
                  <a:gd name="T21" fmla="*/ 1 h 41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28"/>
                  <a:gd name="T34" fmla="*/ 0 h 412"/>
                  <a:gd name="T35" fmla="*/ 728 w 728"/>
                  <a:gd name="T36" fmla="*/ 412 h 41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28" h="412">
                    <a:moveTo>
                      <a:pt x="0" y="412"/>
                    </a:moveTo>
                    <a:lnTo>
                      <a:pt x="160" y="374"/>
                    </a:lnTo>
                    <a:lnTo>
                      <a:pt x="171" y="277"/>
                    </a:lnTo>
                    <a:lnTo>
                      <a:pt x="538" y="182"/>
                    </a:lnTo>
                    <a:lnTo>
                      <a:pt x="549" y="230"/>
                    </a:lnTo>
                    <a:lnTo>
                      <a:pt x="728" y="169"/>
                    </a:lnTo>
                    <a:lnTo>
                      <a:pt x="673" y="53"/>
                    </a:lnTo>
                    <a:lnTo>
                      <a:pt x="511" y="0"/>
                    </a:lnTo>
                    <a:lnTo>
                      <a:pt x="38" y="175"/>
                    </a:lnTo>
                    <a:lnTo>
                      <a:pt x="0" y="4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73" name="Freeform 206"/>
              <p:cNvSpPr>
                <a:spLocks noChangeAspect="1"/>
              </p:cNvSpPr>
              <p:nvPr/>
            </p:nvSpPr>
            <p:spPr bwMode="auto">
              <a:xfrm>
                <a:off x="3830" y="2039"/>
                <a:ext cx="270" cy="180"/>
              </a:xfrm>
              <a:custGeom>
                <a:avLst/>
                <a:gdLst>
                  <a:gd name="T0" fmla="*/ 0 w 542"/>
                  <a:gd name="T1" fmla="*/ 0 h 361"/>
                  <a:gd name="T2" fmla="*/ 0 w 542"/>
                  <a:gd name="T3" fmla="*/ 0 h 361"/>
                  <a:gd name="T4" fmla="*/ 0 w 542"/>
                  <a:gd name="T5" fmla="*/ 0 h 361"/>
                  <a:gd name="T6" fmla="*/ 0 w 542"/>
                  <a:gd name="T7" fmla="*/ 0 h 361"/>
                  <a:gd name="T8" fmla="*/ 0 w 542"/>
                  <a:gd name="T9" fmla="*/ 0 h 361"/>
                  <a:gd name="T10" fmla="*/ 0 w 542"/>
                  <a:gd name="T11" fmla="*/ 0 h 361"/>
                  <a:gd name="T12" fmla="*/ 0 w 542"/>
                  <a:gd name="T13" fmla="*/ 0 h 361"/>
                  <a:gd name="T14" fmla="*/ 0 w 542"/>
                  <a:gd name="T15" fmla="*/ 0 h 361"/>
                  <a:gd name="T16" fmla="*/ 0 w 542"/>
                  <a:gd name="T17" fmla="*/ 0 h 361"/>
                  <a:gd name="T18" fmla="*/ 0 w 542"/>
                  <a:gd name="T19" fmla="*/ 0 h 361"/>
                  <a:gd name="T20" fmla="*/ 0 w 542"/>
                  <a:gd name="T21" fmla="*/ 0 h 361"/>
                  <a:gd name="T22" fmla="*/ 0 w 542"/>
                  <a:gd name="T23" fmla="*/ 0 h 361"/>
                  <a:gd name="T24" fmla="*/ 0 w 542"/>
                  <a:gd name="T25" fmla="*/ 0 h 361"/>
                  <a:gd name="T26" fmla="*/ 0 w 542"/>
                  <a:gd name="T27" fmla="*/ 0 h 36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42"/>
                  <a:gd name="T43" fmla="*/ 0 h 361"/>
                  <a:gd name="T44" fmla="*/ 542 w 542"/>
                  <a:gd name="T45" fmla="*/ 361 h 36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42" h="361">
                    <a:moveTo>
                      <a:pt x="57" y="53"/>
                    </a:moveTo>
                    <a:lnTo>
                      <a:pt x="259" y="228"/>
                    </a:lnTo>
                    <a:lnTo>
                      <a:pt x="335" y="205"/>
                    </a:lnTo>
                    <a:lnTo>
                      <a:pt x="84" y="0"/>
                    </a:lnTo>
                    <a:lnTo>
                      <a:pt x="154" y="15"/>
                    </a:lnTo>
                    <a:lnTo>
                      <a:pt x="384" y="188"/>
                    </a:lnTo>
                    <a:lnTo>
                      <a:pt x="477" y="161"/>
                    </a:lnTo>
                    <a:lnTo>
                      <a:pt x="542" y="209"/>
                    </a:lnTo>
                    <a:lnTo>
                      <a:pt x="139" y="361"/>
                    </a:lnTo>
                    <a:lnTo>
                      <a:pt x="167" y="294"/>
                    </a:lnTo>
                    <a:lnTo>
                      <a:pt x="213" y="258"/>
                    </a:lnTo>
                    <a:lnTo>
                      <a:pt x="0" y="49"/>
                    </a:lnTo>
                    <a:lnTo>
                      <a:pt x="57" y="5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74" name="Freeform 207"/>
              <p:cNvSpPr>
                <a:spLocks noChangeAspect="1"/>
              </p:cNvSpPr>
              <p:nvPr/>
            </p:nvSpPr>
            <p:spPr bwMode="auto">
              <a:xfrm>
                <a:off x="3812" y="2055"/>
                <a:ext cx="173" cy="66"/>
              </a:xfrm>
              <a:custGeom>
                <a:avLst/>
                <a:gdLst>
                  <a:gd name="T0" fmla="*/ 0 w 348"/>
                  <a:gd name="T1" fmla="*/ 1 h 131"/>
                  <a:gd name="T2" fmla="*/ 0 w 348"/>
                  <a:gd name="T3" fmla="*/ 0 h 131"/>
                  <a:gd name="T4" fmla="*/ 0 w 348"/>
                  <a:gd name="T5" fmla="*/ 1 h 131"/>
                  <a:gd name="T6" fmla="*/ 0 w 348"/>
                  <a:gd name="T7" fmla="*/ 1 h 131"/>
                  <a:gd name="T8" fmla="*/ 0 w 348"/>
                  <a:gd name="T9" fmla="*/ 1 h 131"/>
                  <a:gd name="T10" fmla="*/ 0 w 348"/>
                  <a:gd name="T11" fmla="*/ 1 h 131"/>
                  <a:gd name="T12" fmla="*/ 0 w 348"/>
                  <a:gd name="T13" fmla="*/ 1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8"/>
                  <a:gd name="T22" fmla="*/ 0 h 131"/>
                  <a:gd name="T23" fmla="*/ 348 w 348"/>
                  <a:gd name="T24" fmla="*/ 131 h 1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8" h="131">
                    <a:moveTo>
                      <a:pt x="13" y="85"/>
                    </a:moveTo>
                    <a:lnTo>
                      <a:pt x="298" y="0"/>
                    </a:lnTo>
                    <a:lnTo>
                      <a:pt x="348" y="25"/>
                    </a:lnTo>
                    <a:lnTo>
                      <a:pt x="298" y="27"/>
                    </a:lnTo>
                    <a:lnTo>
                      <a:pt x="0" y="131"/>
                    </a:lnTo>
                    <a:lnTo>
                      <a:pt x="13" y="8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75" name="Freeform 208"/>
              <p:cNvSpPr>
                <a:spLocks noChangeAspect="1"/>
              </p:cNvSpPr>
              <p:nvPr/>
            </p:nvSpPr>
            <p:spPr bwMode="auto">
              <a:xfrm>
                <a:off x="3855" y="2089"/>
                <a:ext cx="176" cy="69"/>
              </a:xfrm>
              <a:custGeom>
                <a:avLst/>
                <a:gdLst>
                  <a:gd name="T0" fmla="*/ 0 w 351"/>
                  <a:gd name="T1" fmla="*/ 1 h 137"/>
                  <a:gd name="T2" fmla="*/ 1 w 351"/>
                  <a:gd name="T3" fmla="*/ 1 h 137"/>
                  <a:gd name="T4" fmla="*/ 1 w 351"/>
                  <a:gd name="T5" fmla="*/ 0 h 137"/>
                  <a:gd name="T6" fmla="*/ 1 w 351"/>
                  <a:gd name="T7" fmla="*/ 1 h 137"/>
                  <a:gd name="T8" fmla="*/ 1 w 351"/>
                  <a:gd name="T9" fmla="*/ 1 h 137"/>
                  <a:gd name="T10" fmla="*/ 0 w 351"/>
                  <a:gd name="T11" fmla="*/ 1 h 137"/>
                  <a:gd name="T12" fmla="*/ 0 w 351"/>
                  <a:gd name="T13" fmla="*/ 1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1"/>
                  <a:gd name="T22" fmla="*/ 0 h 137"/>
                  <a:gd name="T23" fmla="*/ 351 w 351"/>
                  <a:gd name="T24" fmla="*/ 137 h 1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1" h="137">
                    <a:moveTo>
                      <a:pt x="0" y="137"/>
                    </a:moveTo>
                    <a:lnTo>
                      <a:pt x="24" y="84"/>
                    </a:lnTo>
                    <a:lnTo>
                      <a:pt x="294" y="0"/>
                    </a:lnTo>
                    <a:lnTo>
                      <a:pt x="351" y="27"/>
                    </a:lnTo>
                    <a:lnTo>
                      <a:pt x="294" y="31"/>
                    </a:lnTo>
                    <a:lnTo>
                      <a:pt x="0" y="1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76" name="Freeform 209"/>
              <p:cNvSpPr>
                <a:spLocks noChangeAspect="1"/>
              </p:cNvSpPr>
              <p:nvPr/>
            </p:nvSpPr>
            <p:spPr bwMode="auto">
              <a:xfrm>
                <a:off x="3931" y="1950"/>
                <a:ext cx="223" cy="169"/>
              </a:xfrm>
              <a:custGeom>
                <a:avLst/>
                <a:gdLst>
                  <a:gd name="T0" fmla="*/ 0 w 444"/>
                  <a:gd name="T1" fmla="*/ 1 h 336"/>
                  <a:gd name="T2" fmla="*/ 1 w 444"/>
                  <a:gd name="T3" fmla="*/ 1 h 336"/>
                  <a:gd name="T4" fmla="*/ 1 w 444"/>
                  <a:gd name="T5" fmla="*/ 1 h 336"/>
                  <a:gd name="T6" fmla="*/ 1 w 444"/>
                  <a:gd name="T7" fmla="*/ 1 h 336"/>
                  <a:gd name="T8" fmla="*/ 1 w 444"/>
                  <a:gd name="T9" fmla="*/ 1 h 336"/>
                  <a:gd name="T10" fmla="*/ 1 w 444"/>
                  <a:gd name="T11" fmla="*/ 1 h 336"/>
                  <a:gd name="T12" fmla="*/ 1 w 444"/>
                  <a:gd name="T13" fmla="*/ 1 h 336"/>
                  <a:gd name="T14" fmla="*/ 1 w 444"/>
                  <a:gd name="T15" fmla="*/ 0 h 336"/>
                  <a:gd name="T16" fmla="*/ 1 w 444"/>
                  <a:gd name="T17" fmla="*/ 1 h 336"/>
                  <a:gd name="T18" fmla="*/ 0 w 444"/>
                  <a:gd name="T19" fmla="*/ 1 h 336"/>
                  <a:gd name="T20" fmla="*/ 0 w 444"/>
                  <a:gd name="T21" fmla="*/ 1 h 3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4"/>
                  <a:gd name="T34" fmla="*/ 0 h 336"/>
                  <a:gd name="T35" fmla="*/ 444 w 444"/>
                  <a:gd name="T36" fmla="*/ 336 h 3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4" h="336">
                    <a:moveTo>
                      <a:pt x="0" y="57"/>
                    </a:moveTo>
                    <a:lnTo>
                      <a:pt x="123" y="165"/>
                    </a:lnTo>
                    <a:lnTo>
                      <a:pt x="197" y="156"/>
                    </a:lnTo>
                    <a:lnTo>
                      <a:pt x="365" y="209"/>
                    </a:lnTo>
                    <a:lnTo>
                      <a:pt x="365" y="336"/>
                    </a:lnTo>
                    <a:lnTo>
                      <a:pt x="444" y="207"/>
                    </a:lnTo>
                    <a:lnTo>
                      <a:pt x="193" y="17"/>
                    </a:lnTo>
                    <a:lnTo>
                      <a:pt x="140" y="0"/>
                    </a:lnTo>
                    <a:lnTo>
                      <a:pt x="125" y="68"/>
                    </a:lnTo>
                    <a:lnTo>
                      <a:pt x="0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77" name="Freeform 210"/>
              <p:cNvSpPr>
                <a:spLocks noChangeAspect="1"/>
              </p:cNvSpPr>
              <p:nvPr/>
            </p:nvSpPr>
            <p:spPr bwMode="auto">
              <a:xfrm>
                <a:off x="3908" y="1859"/>
                <a:ext cx="425" cy="307"/>
              </a:xfrm>
              <a:custGeom>
                <a:avLst/>
                <a:gdLst>
                  <a:gd name="T0" fmla="*/ 0 w 850"/>
                  <a:gd name="T1" fmla="*/ 1 h 614"/>
                  <a:gd name="T2" fmla="*/ 1 w 850"/>
                  <a:gd name="T3" fmla="*/ 1 h 614"/>
                  <a:gd name="T4" fmla="*/ 1 w 850"/>
                  <a:gd name="T5" fmla="*/ 0 h 614"/>
                  <a:gd name="T6" fmla="*/ 1 w 850"/>
                  <a:gd name="T7" fmla="*/ 1 h 614"/>
                  <a:gd name="T8" fmla="*/ 1 w 850"/>
                  <a:gd name="T9" fmla="*/ 1 h 614"/>
                  <a:gd name="T10" fmla="*/ 1 w 850"/>
                  <a:gd name="T11" fmla="*/ 1 h 614"/>
                  <a:gd name="T12" fmla="*/ 1 w 850"/>
                  <a:gd name="T13" fmla="*/ 1 h 614"/>
                  <a:gd name="T14" fmla="*/ 1 w 850"/>
                  <a:gd name="T15" fmla="*/ 1 h 614"/>
                  <a:gd name="T16" fmla="*/ 1 w 850"/>
                  <a:gd name="T17" fmla="*/ 1 h 614"/>
                  <a:gd name="T18" fmla="*/ 1 w 850"/>
                  <a:gd name="T19" fmla="*/ 1 h 614"/>
                  <a:gd name="T20" fmla="*/ 1 w 850"/>
                  <a:gd name="T21" fmla="*/ 1 h 614"/>
                  <a:gd name="T22" fmla="*/ 1 w 850"/>
                  <a:gd name="T23" fmla="*/ 1 h 614"/>
                  <a:gd name="T24" fmla="*/ 1 w 850"/>
                  <a:gd name="T25" fmla="*/ 1 h 614"/>
                  <a:gd name="T26" fmla="*/ 1 w 850"/>
                  <a:gd name="T27" fmla="*/ 1 h 614"/>
                  <a:gd name="T28" fmla="*/ 1 w 850"/>
                  <a:gd name="T29" fmla="*/ 1 h 614"/>
                  <a:gd name="T30" fmla="*/ 1 w 850"/>
                  <a:gd name="T31" fmla="*/ 1 h 614"/>
                  <a:gd name="T32" fmla="*/ 1 w 850"/>
                  <a:gd name="T33" fmla="*/ 1 h 614"/>
                  <a:gd name="T34" fmla="*/ 1 w 850"/>
                  <a:gd name="T35" fmla="*/ 1 h 614"/>
                  <a:gd name="T36" fmla="*/ 1 w 850"/>
                  <a:gd name="T37" fmla="*/ 1 h 614"/>
                  <a:gd name="T38" fmla="*/ 1 w 850"/>
                  <a:gd name="T39" fmla="*/ 1 h 614"/>
                  <a:gd name="T40" fmla="*/ 1 w 850"/>
                  <a:gd name="T41" fmla="*/ 1 h 614"/>
                  <a:gd name="T42" fmla="*/ 1 w 850"/>
                  <a:gd name="T43" fmla="*/ 1 h 614"/>
                  <a:gd name="T44" fmla="*/ 1 w 850"/>
                  <a:gd name="T45" fmla="*/ 1 h 614"/>
                  <a:gd name="T46" fmla="*/ 1 w 850"/>
                  <a:gd name="T47" fmla="*/ 1 h 614"/>
                  <a:gd name="T48" fmla="*/ 1 w 850"/>
                  <a:gd name="T49" fmla="*/ 1 h 614"/>
                  <a:gd name="T50" fmla="*/ 1 w 850"/>
                  <a:gd name="T51" fmla="*/ 1 h 614"/>
                  <a:gd name="T52" fmla="*/ 1 w 850"/>
                  <a:gd name="T53" fmla="*/ 1 h 614"/>
                  <a:gd name="T54" fmla="*/ 1 w 850"/>
                  <a:gd name="T55" fmla="*/ 1 h 614"/>
                  <a:gd name="T56" fmla="*/ 1 w 850"/>
                  <a:gd name="T57" fmla="*/ 1 h 614"/>
                  <a:gd name="T58" fmla="*/ 0 w 850"/>
                  <a:gd name="T59" fmla="*/ 1 h 614"/>
                  <a:gd name="T60" fmla="*/ 0 w 850"/>
                  <a:gd name="T61" fmla="*/ 1 h 61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850"/>
                  <a:gd name="T94" fmla="*/ 0 h 614"/>
                  <a:gd name="T95" fmla="*/ 850 w 850"/>
                  <a:gd name="T96" fmla="*/ 614 h 614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850" h="614">
                    <a:moveTo>
                      <a:pt x="0" y="204"/>
                    </a:moveTo>
                    <a:lnTo>
                      <a:pt x="15" y="63"/>
                    </a:lnTo>
                    <a:lnTo>
                      <a:pt x="59" y="0"/>
                    </a:lnTo>
                    <a:lnTo>
                      <a:pt x="291" y="12"/>
                    </a:lnTo>
                    <a:lnTo>
                      <a:pt x="770" y="225"/>
                    </a:lnTo>
                    <a:lnTo>
                      <a:pt x="831" y="331"/>
                    </a:lnTo>
                    <a:lnTo>
                      <a:pt x="850" y="458"/>
                    </a:lnTo>
                    <a:lnTo>
                      <a:pt x="794" y="590"/>
                    </a:lnTo>
                    <a:lnTo>
                      <a:pt x="787" y="470"/>
                    </a:lnTo>
                    <a:lnTo>
                      <a:pt x="648" y="496"/>
                    </a:lnTo>
                    <a:lnTo>
                      <a:pt x="692" y="536"/>
                    </a:lnTo>
                    <a:lnTo>
                      <a:pt x="749" y="550"/>
                    </a:lnTo>
                    <a:lnTo>
                      <a:pt x="707" y="607"/>
                    </a:lnTo>
                    <a:lnTo>
                      <a:pt x="612" y="614"/>
                    </a:lnTo>
                    <a:lnTo>
                      <a:pt x="498" y="565"/>
                    </a:lnTo>
                    <a:lnTo>
                      <a:pt x="521" y="489"/>
                    </a:lnTo>
                    <a:lnTo>
                      <a:pt x="599" y="403"/>
                    </a:lnTo>
                    <a:lnTo>
                      <a:pt x="357" y="219"/>
                    </a:lnTo>
                    <a:lnTo>
                      <a:pt x="532" y="278"/>
                    </a:lnTo>
                    <a:lnTo>
                      <a:pt x="680" y="403"/>
                    </a:lnTo>
                    <a:lnTo>
                      <a:pt x="791" y="407"/>
                    </a:lnTo>
                    <a:lnTo>
                      <a:pt x="756" y="324"/>
                    </a:lnTo>
                    <a:lnTo>
                      <a:pt x="680" y="238"/>
                    </a:lnTo>
                    <a:lnTo>
                      <a:pt x="395" y="101"/>
                    </a:lnTo>
                    <a:lnTo>
                      <a:pt x="122" y="44"/>
                    </a:lnTo>
                    <a:lnTo>
                      <a:pt x="82" y="63"/>
                    </a:lnTo>
                    <a:lnTo>
                      <a:pt x="118" y="168"/>
                    </a:lnTo>
                    <a:lnTo>
                      <a:pt x="55" y="120"/>
                    </a:lnTo>
                    <a:lnTo>
                      <a:pt x="44" y="185"/>
                    </a:lnTo>
                    <a:lnTo>
                      <a:pt x="0" y="20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78" name="Freeform 211"/>
              <p:cNvSpPr>
                <a:spLocks noChangeAspect="1"/>
              </p:cNvSpPr>
              <p:nvPr/>
            </p:nvSpPr>
            <p:spPr bwMode="auto">
              <a:xfrm>
                <a:off x="4313" y="2084"/>
                <a:ext cx="82" cy="91"/>
              </a:xfrm>
              <a:custGeom>
                <a:avLst/>
                <a:gdLst>
                  <a:gd name="T0" fmla="*/ 1 w 163"/>
                  <a:gd name="T1" fmla="*/ 0 h 180"/>
                  <a:gd name="T2" fmla="*/ 1 w 163"/>
                  <a:gd name="T3" fmla="*/ 1 h 180"/>
                  <a:gd name="T4" fmla="*/ 1 w 163"/>
                  <a:gd name="T5" fmla="*/ 1 h 180"/>
                  <a:gd name="T6" fmla="*/ 1 w 163"/>
                  <a:gd name="T7" fmla="*/ 1 h 180"/>
                  <a:gd name="T8" fmla="*/ 1 w 163"/>
                  <a:gd name="T9" fmla="*/ 1 h 180"/>
                  <a:gd name="T10" fmla="*/ 1 w 163"/>
                  <a:gd name="T11" fmla="*/ 1 h 180"/>
                  <a:gd name="T12" fmla="*/ 1 w 163"/>
                  <a:gd name="T13" fmla="*/ 1 h 180"/>
                  <a:gd name="T14" fmla="*/ 1 w 163"/>
                  <a:gd name="T15" fmla="*/ 1 h 180"/>
                  <a:gd name="T16" fmla="*/ 1 w 163"/>
                  <a:gd name="T17" fmla="*/ 1 h 180"/>
                  <a:gd name="T18" fmla="*/ 1 w 163"/>
                  <a:gd name="T19" fmla="*/ 1 h 180"/>
                  <a:gd name="T20" fmla="*/ 0 w 163"/>
                  <a:gd name="T21" fmla="*/ 1 h 180"/>
                  <a:gd name="T22" fmla="*/ 1 w 163"/>
                  <a:gd name="T23" fmla="*/ 0 h 180"/>
                  <a:gd name="T24" fmla="*/ 1 w 163"/>
                  <a:gd name="T25" fmla="*/ 0 h 1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3"/>
                  <a:gd name="T40" fmla="*/ 0 h 180"/>
                  <a:gd name="T41" fmla="*/ 163 w 163"/>
                  <a:gd name="T42" fmla="*/ 180 h 18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3" h="180">
                    <a:moveTo>
                      <a:pt x="7" y="0"/>
                    </a:moveTo>
                    <a:lnTo>
                      <a:pt x="131" y="34"/>
                    </a:lnTo>
                    <a:lnTo>
                      <a:pt x="163" y="93"/>
                    </a:lnTo>
                    <a:lnTo>
                      <a:pt x="150" y="160"/>
                    </a:lnTo>
                    <a:lnTo>
                      <a:pt x="104" y="180"/>
                    </a:lnTo>
                    <a:lnTo>
                      <a:pt x="59" y="160"/>
                    </a:lnTo>
                    <a:lnTo>
                      <a:pt x="78" y="110"/>
                    </a:lnTo>
                    <a:lnTo>
                      <a:pt x="117" y="137"/>
                    </a:lnTo>
                    <a:lnTo>
                      <a:pt x="119" y="74"/>
                    </a:lnTo>
                    <a:lnTo>
                      <a:pt x="66" y="47"/>
                    </a:lnTo>
                    <a:lnTo>
                      <a:pt x="0" y="5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79" name="Freeform 212"/>
              <p:cNvSpPr>
                <a:spLocks noChangeAspect="1"/>
              </p:cNvSpPr>
              <p:nvPr/>
            </p:nvSpPr>
            <p:spPr bwMode="auto">
              <a:xfrm>
                <a:off x="4335" y="2118"/>
                <a:ext cx="127" cy="114"/>
              </a:xfrm>
              <a:custGeom>
                <a:avLst/>
                <a:gdLst>
                  <a:gd name="T0" fmla="*/ 1 w 253"/>
                  <a:gd name="T1" fmla="*/ 1 h 228"/>
                  <a:gd name="T2" fmla="*/ 0 w 253"/>
                  <a:gd name="T3" fmla="*/ 1 h 228"/>
                  <a:gd name="T4" fmla="*/ 1 w 253"/>
                  <a:gd name="T5" fmla="*/ 1 h 228"/>
                  <a:gd name="T6" fmla="*/ 1 w 253"/>
                  <a:gd name="T7" fmla="*/ 0 h 228"/>
                  <a:gd name="T8" fmla="*/ 1 w 253"/>
                  <a:gd name="T9" fmla="*/ 1 h 228"/>
                  <a:gd name="T10" fmla="*/ 1 w 253"/>
                  <a:gd name="T11" fmla="*/ 1 h 228"/>
                  <a:gd name="T12" fmla="*/ 1 w 253"/>
                  <a:gd name="T13" fmla="*/ 1 h 228"/>
                  <a:gd name="T14" fmla="*/ 1 w 253"/>
                  <a:gd name="T15" fmla="*/ 1 h 228"/>
                  <a:gd name="T16" fmla="*/ 1 w 253"/>
                  <a:gd name="T17" fmla="*/ 1 h 228"/>
                  <a:gd name="T18" fmla="*/ 1 w 253"/>
                  <a:gd name="T19" fmla="*/ 1 h 228"/>
                  <a:gd name="T20" fmla="*/ 1 w 253"/>
                  <a:gd name="T21" fmla="*/ 1 h 228"/>
                  <a:gd name="T22" fmla="*/ 1 w 253"/>
                  <a:gd name="T23" fmla="*/ 1 h 228"/>
                  <a:gd name="T24" fmla="*/ 1 w 253"/>
                  <a:gd name="T25" fmla="*/ 1 h 228"/>
                  <a:gd name="T26" fmla="*/ 1 w 253"/>
                  <a:gd name="T27" fmla="*/ 1 h 228"/>
                  <a:gd name="T28" fmla="*/ 1 w 253"/>
                  <a:gd name="T29" fmla="*/ 1 h 228"/>
                  <a:gd name="T30" fmla="*/ 1 w 253"/>
                  <a:gd name="T31" fmla="*/ 1 h 228"/>
                  <a:gd name="T32" fmla="*/ 1 w 253"/>
                  <a:gd name="T33" fmla="*/ 1 h 228"/>
                  <a:gd name="T34" fmla="*/ 1 w 253"/>
                  <a:gd name="T35" fmla="*/ 1 h 228"/>
                  <a:gd name="T36" fmla="*/ 1 w 253"/>
                  <a:gd name="T37" fmla="*/ 1 h 228"/>
                  <a:gd name="T38" fmla="*/ 1 w 253"/>
                  <a:gd name="T39" fmla="*/ 1 h 228"/>
                  <a:gd name="T40" fmla="*/ 1 w 253"/>
                  <a:gd name="T41" fmla="*/ 1 h 228"/>
                  <a:gd name="T42" fmla="*/ 1 w 253"/>
                  <a:gd name="T43" fmla="*/ 1 h 228"/>
                  <a:gd name="T44" fmla="*/ 1 w 253"/>
                  <a:gd name="T45" fmla="*/ 1 h 22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53"/>
                  <a:gd name="T70" fmla="*/ 0 h 228"/>
                  <a:gd name="T71" fmla="*/ 253 w 253"/>
                  <a:gd name="T72" fmla="*/ 228 h 22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53" h="228">
                    <a:moveTo>
                      <a:pt x="16" y="94"/>
                    </a:moveTo>
                    <a:lnTo>
                      <a:pt x="0" y="38"/>
                    </a:lnTo>
                    <a:lnTo>
                      <a:pt x="27" y="8"/>
                    </a:lnTo>
                    <a:lnTo>
                      <a:pt x="137" y="0"/>
                    </a:lnTo>
                    <a:lnTo>
                      <a:pt x="217" y="57"/>
                    </a:lnTo>
                    <a:lnTo>
                      <a:pt x="253" y="128"/>
                    </a:lnTo>
                    <a:lnTo>
                      <a:pt x="249" y="196"/>
                    </a:lnTo>
                    <a:lnTo>
                      <a:pt x="208" y="228"/>
                    </a:lnTo>
                    <a:lnTo>
                      <a:pt x="141" y="211"/>
                    </a:lnTo>
                    <a:lnTo>
                      <a:pt x="128" y="168"/>
                    </a:lnTo>
                    <a:lnTo>
                      <a:pt x="143" y="145"/>
                    </a:lnTo>
                    <a:lnTo>
                      <a:pt x="181" y="137"/>
                    </a:lnTo>
                    <a:lnTo>
                      <a:pt x="181" y="164"/>
                    </a:lnTo>
                    <a:lnTo>
                      <a:pt x="175" y="189"/>
                    </a:lnTo>
                    <a:lnTo>
                      <a:pt x="213" y="187"/>
                    </a:lnTo>
                    <a:lnTo>
                      <a:pt x="227" y="147"/>
                    </a:lnTo>
                    <a:lnTo>
                      <a:pt x="208" y="84"/>
                    </a:lnTo>
                    <a:lnTo>
                      <a:pt x="143" y="48"/>
                    </a:lnTo>
                    <a:lnTo>
                      <a:pt x="101" y="40"/>
                    </a:lnTo>
                    <a:lnTo>
                      <a:pt x="35" y="44"/>
                    </a:lnTo>
                    <a:lnTo>
                      <a:pt x="50" y="75"/>
                    </a:lnTo>
                    <a:lnTo>
                      <a:pt x="16" y="9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80" name="Freeform 213"/>
              <p:cNvSpPr>
                <a:spLocks noChangeAspect="1"/>
              </p:cNvSpPr>
              <p:nvPr/>
            </p:nvSpPr>
            <p:spPr bwMode="auto">
              <a:xfrm>
                <a:off x="4406" y="2177"/>
                <a:ext cx="91" cy="119"/>
              </a:xfrm>
              <a:custGeom>
                <a:avLst/>
                <a:gdLst>
                  <a:gd name="T0" fmla="*/ 0 w 180"/>
                  <a:gd name="T1" fmla="*/ 0 h 240"/>
                  <a:gd name="T2" fmla="*/ 1 w 180"/>
                  <a:gd name="T3" fmla="*/ 0 h 240"/>
                  <a:gd name="T4" fmla="*/ 1 w 180"/>
                  <a:gd name="T5" fmla="*/ 0 h 240"/>
                  <a:gd name="T6" fmla="*/ 1 w 180"/>
                  <a:gd name="T7" fmla="*/ 0 h 240"/>
                  <a:gd name="T8" fmla="*/ 1 w 180"/>
                  <a:gd name="T9" fmla="*/ 0 h 240"/>
                  <a:gd name="T10" fmla="*/ 1 w 180"/>
                  <a:gd name="T11" fmla="*/ 0 h 240"/>
                  <a:gd name="T12" fmla="*/ 1 w 180"/>
                  <a:gd name="T13" fmla="*/ 0 h 240"/>
                  <a:gd name="T14" fmla="*/ 1 w 180"/>
                  <a:gd name="T15" fmla="*/ 0 h 240"/>
                  <a:gd name="T16" fmla="*/ 1 w 180"/>
                  <a:gd name="T17" fmla="*/ 0 h 240"/>
                  <a:gd name="T18" fmla="*/ 1 w 180"/>
                  <a:gd name="T19" fmla="*/ 0 h 240"/>
                  <a:gd name="T20" fmla="*/ 1 w 180"/>
                  <a:gd name="T21" fmla="*/ 0 h 240"/>
                  <a:gd name="T22" fmla="*/ 1 w 180"/>
                  <a:gd name="T23" fmla="*/ 0 h 240"/>
                  <a:gd name="T24" fmla="*/ 1 w 180"/>
                  <a:gd name="T25" fmla="*/ 0 h 240"/>
                  <a:gd name="T26" fmla="*/ 0 w 180"/>
                  <a:gd name="T27" fmla="*/ 0 h 240"/>
                  <a:gd name="T28" fmla="*/ 0 w 180"/>
                  <a:gd name="T29" fmla="*/ 0 h 24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80"/>
                  <a:gd name="T46" fmla="*/ 0 h 240"/>
                  <a:gd name="T47" fmla="*/ 180 w 180"/>
                  <a:gd name="T48" fmla="*/ 240 h 24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80" h="240">
                    <a:moveTo>
                      <a:pt x="0" y="27"/>
                    </a:moveTo>
                    <a:lnTo>
                      <a:pt x="55" y="0"/>
                    </a:lnTo>
                    <a:lnTo>
                      <a:pt x="114" y="0"/>
                    </a:lnTo>
                    <a:lnTo>
                      <a:pt x="156" y="36"/>
                    </a:lnTo>
                    <a:lnTo>
                      <a:pt x="180" y="76"/>
                    </a:lnTo>
                    <a:lnTo>
                      <a:pt x="167" y="152"/>
                    </a:lnTo>
                    <a:lnTo>
                      <a:pt x="91" y="240"/>
                    </a:lnTo>
                    <a:lnTo>
                      <a:pt x="30" y="213"/>
                    </a:lnTo>
                    <a:lnTo>
                      <a:pt x="110" y="169"/>
                    </a:lnTo>
                    <a:lnTo>
                      <a:pt x="141" y="93"/>
                    </a:lnTo>
                    <a:lnTo>
                      <a:pt x="112" y="42"/>
                    </a:lnTo>
                    <a:lnTo>
                      <a:pt x="70" y="34"/>
                    </a:lnTo>
                    <a:lnTo>
                      <a:pt x="38" y="46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81" name="Line 214"/>
              <p:cNvSpPr>
                <a:spLocks noChangeAspect="1" noChangeShapeType="1"/>
              </p:cNvSpPr>
              <p:nvPr/>
            </p:nvSpPr>
            <p:spPr bwMode="auto">
              <a:xfrm flipV="1">
                <a:off x="3696" y="1968"/>
                <a:ext cx="240" cy="96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82" name="AutoShape 215"/>
              <p:cNvSpPr>
                <a:spLocks noChangeAspect="1" noChangeArrowheads="1"/>
              </p:cNvSpPr>
              <p:nvPr/>
            </p:nvSpPr>
            <p:spPr bwMode="auto">
              <a:xfrm rot="-1284459">
                <a:off x="3845" y="2236"/>
                <a:ext cx="480" cy="47"/>
              </a:xfrm>
              <a:prstGeom prst="parallelogram">
                <a:avLst>
                  <a:gd name="adj" fmla="val 170213"/>
                </a:avLst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</p:grpSp>
        <p:sp>
          <p:nvSpPr>
            <p:cNvPr id="34" name="Freeform 216"/>
            <p:cNvSpPr>
              <a:spLocks/>
            </p:cNvSpPr>
            <p:nvPr/>
          </p:nvSpPr>
          <p:spPr bwMode="auto">
            <a:xfrm>
              <a:off x="2524" y="2039"/>
              <a:ext cx="528" cy="432"/>
            </a:xfrm>
            <a:custGeom>
              <a:avLst/>
              <a:gdLst>
                <a:gd name="T0" fmla="*/ 432 w 528"/>
                <a:gd name="T1" fmla="*/ 432 h 432"/>
                <a:gd name="T2" fmla="*/ 528 w 528"/>
                <a:gd name="T3" fmla="*/ 384 h 432"/>
                <a:gd name="T4" fmla="*/ 0 w 528"/>
                <a:gd name="T5" fmla="*/ 48 h 432"/>
                <a:gd name="T6" fmla="*/ 144 w 528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432"/>
                <a:gd name="T14" fmla="*/ 528 w 52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432">
                  <a:moveTo>
                    <a:pt x="432" y="432"/>
                  </a:moveTo>
                  <a:lnTo>
                    <a:pt x="528" y="384"/>
                  </a:lnTo>
                  <a:lnTo>
                    <a:pt x="0" y="48"/>
                  </a:lnTo>
                  <a:lnTo>
                    <a:pt x="144" y="0"/>
                  </a:lnTo>
                </a:path>
              </a:pathLst>
            </a:custGeom>
            <a:grpFill/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graphicFrame>
          <p:nvGraphicFramePr>
            <p:cNvPr id="35" name="Object 217"/>
            <p:cNvGraphicFramePr>
              <a:graphicFrameLocks noChangeAspect="1"/>
            </p:cNvGraphicFramePr>
            <p:nvPr/>
          </p:nvGraphicFramePr>
          <p:xfrm>
            <a:off x="1900" y="1622"/>
            <a:ext cx="433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35" name="ClipArt" r:id="rId8" imgW="4763520" imgH="3950640" progId="">
                    <p:embed/>
                  </p:oleObj>
                </mc:Choice>
                <mc:Fallback>
                  <p:oleObj name="ClipArt" r:id="rId8" imgW="4763520" imgH="3950640" progId="">
                    <p:embed/>
                    <p:pic>
                      <p:nvPicPr>
                        <p:cNvPr id="0" name="Object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" y="1622"/>
                          <a:ext cx="433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218"/>
            <p:cNvSpPr>
              <a:spLocks noChangeShapeType="1"/>
            </p:cNvSpPr>
            <p:nvPr/>
          </p:nvSpPr>
          <p:spPr bwMode="auto">
            <a:xfrm flipH="1">
              <a:off x="2388" y="2009"/>
              <a:ext cx="250" cy="86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grpSp>
          <p:nvGrpSpPr>
            <p:cNvPr id="37" name="Group 219"/>
            <p:cNvGrpSpPr>
              <a:grpSpLocks/>
            </p:cNvGrpSpPr>
            <p:nvPr/>
          </p:nvGrpSpPr>
          <p:grpSpPr bwMode="auto">
            <a:xfrm>
              <a:off x="2812" y="2372"/>
              <a:ext cx="167" cy="187"/>
              <a:chOff x="287" y="1737"/>
              <a:chExt cx="529" cy="363"/>
            </a:xfrm>
            <a:grpFill/>
          </p:grpSpPr>
          <p:sp>
            <p:nvSpPr>
              <p:cNvPr id="66" name="AutoShape 220"/>
              <p:cNvSpPr>
                <a:spLocks noChangeArrowheads="1"/>
              </p:cNvSpPr>
              <p:nvPr/>
            </p:nvSpPr>
            <p:spPr bwMode="auto">
              <a:xfrm>
                <a:off x="320" y="1737"/>
                <a:ext cx="446" cy="305"/>
              </a:xfrm>
              <a:prstGeom prst="flowChartMagneticDisk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Book Antiqua" pitchFamily="18" charset="0"/>
                </a:endParaRPr>
              </a:p>
            </p:txBody>
          </p:sp>
          <p:sp>
            <p:nvSpPr>
              <p:cNvPr id="67" name="Text Box 221"/>
              <p:cNvSpPr txBox="1">
                <a:spLocks noChangeArrowheads="1"/>
              </p:cNvSpPr>
              <p:nvPr/>
            </p:nvSpPr>
            <p:spPr bwMode="auto">
              <a:xfrm>
                <a:off x="287" y="1801"/>
                <a:ext cx="529" cy="29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000">
                  <a:solidFill>
                    <a:schemeClr val="accent2"/>
                  </a:solidFill>
                  <a:latin typeface="Book Antiqua" pitchFamily="18" charset="0"/>
                </a:endParaRPr>
              </a:p>
            </p:txBody>
          </p:sp>
        </p:grpSp>
        <p:grpSp>
          <p:nvGrpSpPr>
            <p:cNvPr id="38" name="Group 222"/>
            <p:cNvGrpSpPr>
              <a:grpSpLocks/>
            </p:cNvGrpSpPr>
            <p:nvPr/>
          </p:nvGrpSpPr>
          <p:grpSpPr bwMode="auto">
            <a:xfrm>
              <a:off x="2236" y="1958"/>
              <a:ext cx="167" cy="187"/>
              <a:chOff x="287" y="1737"/>
              <a:chExt cx="529" cy="363"/>
            </a:xfrm>
            <a:grpFill/>
          </p:grpSpPr>
          <p:sp>
            <p:nvSpPr>
              <p:cNvPr id="64" name="AutoShape 223"/>
              <p:cNvSpPr>
                <a:spLocks noChangeArrowheads="1"/>
              </p:cNvSpPr>
              <p:nvPr/>
            </p:nvSpPr>
            <p:spPr bwMode="auto">
              <a:xfrm>
                <a:off x="319" y="1737"/>
                <a:ext cx="451" cy="303"/>
              </a:xfrm>
              <a:prstGeom prst="flowChartMagneticDisk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Book Antiqua" pitchFamily="18" charset="0"/>
                </a:endParaRPr>
              </a:p>
            </p:txBody>
          </p:sp>
          <p:sp>
            <p:nvSpPr>
              <p:cNvPr id="65" name="Text Box 224"/>
              <p:cNvSpPr txBox="1">
                <a:spLocks noChangeArrowheads="1"/>
              </p:cNvSpPr>
              <p:nvPr/>
            </p:nvSpPr>
            <p:spPr bwMode="auto">
              <a:xfrm>
                <a:off x="287" y="1801"/>
                <a:ext cx="529" cy="29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000">
                  <a:solidFill>
                    <a:schemeClr val="accent2"/>
                  </a:solidFill>
                  <a:latin typeface="Book Antiqua" pitchFamily="18" charset="0"/>
                </a:endParaRPr>
              </a:p>
            </p:txBody>
          </p:sp>
        </p:grpSp>
        <p:sp>
          <p:nvSpPr>
            <p:cNvPr id="39" name="Freeform 225"/>
            <p:cNvSpPr>
              <a:spLocks/>
            </p:cNvSpPr>
            <p:nvPr/>
          </p:nvSpPr>
          <p:spPr bwMode="auto">
            <a:xfrm>
              <a:off x="2044" y="1847"/>
              <a:ext cx="192" cy="192"/>
            </a:xfrm>
            <a:custGeom>
              <a:avLst/>
              <a:gdLst>
                <a:gd name="T0" fmla="*/ 0 w 192"/>
                <a:gd name="T1" fmla="*/ 0 h 192"/>
                <a:gd name="T2" fmla="*/ 0 w 192"/>
                <a:gd name="T3" fmla="*/ 192 h 192"/>
                <a:gd name="T4" fmla="*/ 192 w 192"/>
                <a:gd name="T5" fmla="*/ 192 h 192"/>
                <a:gd name="T6" fmla="*/ 0 60000 65536"/>
                <a:gd name="T7" fmla="*/ 0 60000 65536"/>
                <a:gd name="T8" fmla="*/ 0 60000 65536"/>
                <a:gd name="T9" fmla="*/ 0 w 192"/>
                <a:gd name="T10" fmla="*/ 0 h 192"/>
                <a:gd name="T11" fmla="*/ 192 w 19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92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</a:path>
              </a:pathLst>
            </a:custGeom>
            <a:grp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40" name="Freeform 226"/>
            <p:cNvSpPr>
              <a:spLocks/>
            </p:cNvSpPr>
            <p:nvPr/>
          </p:nvSpPr>
          <p:spPr bwMode="auto">
            <a:xfrm>
              <a:off x="3052" y="1319"/>
              <a:ext cx="624" cy="480"/>
            </a:xfrm>
            <a:custGeom>
              <a:avLst/>
              <a:gdLst>
                <a:gd name="T0" fmla="*/ 0 w 624"/>
                <a:gd name="T1" fmla="*/ 480 h 480"/>
                <a:gd name="T2" fmla="*/ 240 w 624"/>
                <a:gd name="T3" fmla="*/ 288 h 480"/>
                <a:gd name="T4" fmla="*/ 432 w 624"/>
                <a:gd name="T5" fmla="*/ 288 h 480"/>
                <a:gd name="T6" fmla="*/ 624 w 624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0"/>
                <a:gd name="T14" fmla="*/ 624 w 624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0">
                  <a:moveTo>
                    <a:pt x="0" y="480"/>
                  </a:moveTo>
                  <a:lnTo>
                    <a:pt x="240" y="288"/>
                  </a:lnTo>
                  <a:lnTo>
                    <a:pt x="432" y="288"/>
                  </a:lnTo>
                  <a:lnTo>
                    <a:pt x="624" y="0"/>
                  </a:lnTo>
                </a:path>
              </a:pathLst>
            </a:custGeom>
            <a:grpFill/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grpSp>
          <p:nvGrpSpPr>
            <p:cNvPr id="41" name="Group 227"/>
            <p:cNvGrpSpPr>
              <a:grpSpLocks/>
            </p:cNvGrpSpPr>
            <p:nvPr/>
          </p:nvGrpSpPr>
          <p:grpSpPr bwMode="auto">
            <a:xfrm>
              <a:off x="2717" y="1511"/>
              <a:ext cx="375" cy="490"/>
              <a:chOff x="3744" y="2016"/>
              <a:chExt cx="384" cy="356"/>
            </a:xfrm>
            <a:grpFill/>
          </p:grpSpPr>
          <p:sp>
            <p:nvSpPr>
              <p:cNvPr id="61" name="AutoShape 228"/>
              <p:cNvSpPr>
                <a:spLocks noChangeArrowheads="1"/>
              </p:cNvSpPr>
              <p:nvPr/>
            </p:nvSpPr>
            <p:spPr bwMode="auto">
              <a:xfrm>
                <a:off x="3744" y="2235"/>
                <a:ext cx="384" cy="137"/>
              </a:xfrm>
              <a:prstGeom prst="can">
                <a:avLst>
                  <a:gd name="adj" fmla="val 25000"/>
                </a:avLst>
              </a:prstGeom>
              <a:grpFill/>
              <a:ln w="9525">
                <a:solidFill>
                  <a:srgbClr val="9999FF"/>
                </a:solidFill>
                <a:round/>
                <a:headEnd/>
                <a:tailEnd/>
              </a:ln>
              <a:effectLst>
                <a:prstShdw prst="shdw17" dist="17961" dir="13500000">
                  <a:srgbClr val="5C5C99"/>
                </a:prstShdw>
              </a:effectLst>
            </p:spPr>
            <p:txBody>
              <a:bodyPr wrap="none" anchor="ctr"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62" name="AutoShape 229"/>
              <p:cNvSpPr>
                <a:spLocks noChangeArrowheads="1"/>
              </p:cNvSpPr>
              <p:nvPr/>
            </p:nvSpPr>
            <p:spPr bwMode="auto">
              <a:xfrm>
                <a:off x="3744" y="2127"/>
                <a:ext cx="384" cy="137"/>
              </a:xfrm>
              <a:prstGeom prst="can">
                <a:avLst>
                  <a:gd name="adj" fmla="val 25000"/>
                </a:avLst>
              </a:prstGeom>
              <a:grpFill/>
              <a:ln w="9525">
                <a:solidFill>
                  <a:srgbClr val="9999FF"/>
                </a:solidFill>
                <a:round/>
                <a:headEnd/>
                <a:tailEnd/>
              </a:ln>
              <a:effectLst>
                <a:prstShdw prst="shdw17" dist="17961" dir="13500000">
                  <a:srgbClr val="5C5C99"/>
                </a:prstShdw>
              </a:effectLst>
            </p:spPr>
            <p:txBody>
              <a:bodyPr wrap="none" anchor="ctr"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  <p:sp>
            <p:nvSpPr>
              <p:cNvPr id="63" name="AutoShape 230"/>
              <p:cNvSpPr>
                <a:spLocks noChangeArrowheads="1"/>
              </p:cNvSpPr>
              <p:nvPr/>
            </p:nvSpPr>
            <p:spPr bwMode="auto">
              <a:xfrm>
                <a:off x="3744" y="2016"/>
                <a:ext cx="384" cy="137"/>
              </a:xfrm>
              <a:prstGeom prst="can">
                <a:avLst>
                  <a:gd name="adj" fmla="val 25000"/>
                </a:avLst>
              </a:prstGeom>
              <a:grpFill/>
              <a:ln w="9525">
                <a:solidFill>
                  <a:srgbClr val="9999FF"/>
                </a:solidFill>
                <a:round/>
                <a:headEnd/>
                <a:tailEnd/>
              </a:ln>
              <a:effectLst>
                <a:prstShdw prst="shdw17" dist="17961" dir="13500000">
                  <a:srgbClr val="5C5C99"/>
                </a:prstShdw>
              </a:effectLst>
            </p:spPr>
            <p:txBody>
              <a:bodyPr wrap="none" anchor="ctr"/>
              <a:lstStyle/>
              <a:p>
                <a:endParaRPr lang="en-US">
                  <a:latin typeface="Book Antiqua" pitchFamily="18" charset="0"/>
                </a:endParaRPr>
              </a:p>
            </p:txBody>
          </p:sp>
        </p:grpSp>
        <p:sp>
          <p:nvSpPr>
            <p:cNvPr id="42" name="Line 231"/>
            <p:cNvSpPr>
              <a:spLocks noChangeShapeType="1"/>
            </p:cNvSpPr>
            <p:nvPr/>
          </p:nvSpPr>
          <p:spPr bwMode="auto">
            <a:xfrm>
              <a:off x="3009" y="1912"/>
              <a:ext cx="125" cy="44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grpSp>
          <p:nvGrpSpPr>
            <p:cNvPr id="43" name="Group 232"/>
            <p:cNvGrpSpPr>
              <a:grpSpLocks/>
            </p:cNvGrpSpPr>
            <p:nvPr/>
          </p:nvGrpSpPr>
          <p:grpSpPr bwMode="auto">
            <a:xfrm>
              <a:off x="3092" y="1866"/>
              <a:ext cx="167" cy="188"/>
              <a:chOff x="287" y="1736"/>
              <a:chExt cx="529" cy="364"/>
            </a:xfrm>
            <a:grpFill/>
          </p:grpSpPr>
          <p:sp>
            <p:nvSpPr>
              <p:cNvPr id="59" name="AutoShape 233"/>
              <p:cNvSpPr>
                <a:spLocks noChangeArrowheads="1"/>
              </p:cNvSpPr>
              <p:nvPr/>
            </p:nvSpPr>
            <p:spPr bwMode="auto">
              <a:xfrm>
                <a:off x="316" y="1736"/>
                <a:ext cx="451" cy="301"/>
              </a:xfrm>
              <a:prstGeom prst="flowChartMagneticDisk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Book Antiqua" pitchFamily="18" charset="0"/>
                </a:endParaRPr>
              </a:p>
            </p:txBody>
          </p:sp>
          <p:sp>
            <p:nvSpPr>
              <p:cNvPr id="60" name="Text Box 234"/>
              <p:cNvSpPr txBox="1">
                <a:spLocks noChangeArrowheads="1"/>
              </p:cNvSpPr>
              <p:nvPr/>
            </p:nvSpPr>
            <p:spPr bwMode="auto">
              <a:xfrm>
                <a:off x="287" y="1801"/>
                <a:ext cx="529" cy="29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000">
                  <a:solidFill>
                    <a:schemeClr val="accent2"/>
                  </a:solidFill>
                  <a:latin typeface="Book Antiqua" pitchFamily="18" charset="0"/>
                </a:endParaRPr>
              </a:p>
            </p:txBody>
          </p:sp>
        </p:grpSp>
        <p:sp>
          <p:nvSpPr>
            <p:cNvPr id="44" name="Line 235"/>
            <p:cNvSpPr>
              <a:spLocks noChangeShapeType="1"/>
            </p:cNvSpPr>
            <p:nvPr/>
          </p:nvSpPr>
          <p:spPr bwMode="auto">
            <a:xfrm flipH="1">
              <a:off x="2769" y="1917"/>
              <a:ext cx="41" cy="45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grpSp>
          <p:nvGrpSpPr>
            <p:cNvPr id="45" name="Group 236"/>
            <p:cNvGrpSpPr>
              <a:grpSpLocks/>
            </p:cNvGrpSpPr>
            <p:nvPr/>
          </p:nvGrpSpPr>
          <p:grpSpPr bwMode="auto">
            <a:xfrm>
              <a:off x="2832" y="1954"/>
              <a:ext cx="166" cy="188"/>
              <a:chOff x="290" y="1737"/>
              <a:chExt cx="523" cy="367"/>
            </a:xfrm>
            <a:grpFill/>
          </p:grpSpPr>
          <p:sp>
            <p:nvSpPr>
              <p:cNvPr id="57" name="AutoShape 237"/>
              <p:cNvSpPr>
                <a:spLocks noChangeArrowheads="1"/>
              </p:cNvSpPr>
              <p:nvPr/>
            </p:nvSpPr>
            <p:spPr bwMode="auto">
              <a:xfrm>
                <a:off x="320" y="1737"/>
                <a:ext cx="446" cy="305"/>
              </a:xfrm>
              <a:prstGeom prst="flowChartMagneticDisk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Book Antiqua" pitchFamily="18" charset="0"/>
                </a:endParaRPr>
              </a:p>
            </p:txBody>
          </p:sp>
          <p:sp>
            <p:nvSpPr>
              <p:cNvPr id="58" name="Text Box 238"/>
              <p:cNvSpPr txBox="1">
                <a:spLocks noChangeArrowheads="1"/>
              </p:cNvSpPr>
              <p:nvPr/>
            </p:nvSpPr>
            <p:spPr bwMode="auto">
              <a:xfrm>
                <a:off x="290" y="1802"/>
                <a:ext cx="523" cy="3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000">
                  <a:solidFill>
                    <a:schemeClr val="accent2"/>
                  </a:solidFill>
                  <a:latin typeface="Book Antiqua" pitchFamily="18" charset="0"/>
                </a:endParaRPr>
              </a:p>
            </p:txBody>
          </p:sp>
        </p:grpSp>
        <p:sp>
          <p:nvSpPr>
            <p:cNvPr id="46" name="Line 239"/>
            <p:cNvSpPr>
              <a:spLocks noChangeShapeType="1"/>
            </p:cNvSpPr>
            <p:nvPr/>
          </p:nvSpPr>
          <p:spPr bwMode="auto">
            <a:xfrm>
              <a:off x="2925" y="1920"/>
              <a:ext cx="0" cy="45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grpSp>
          <p:nvGrpSpPr>
            <p:cNvPr id="47" name="Group 240"/>
            <p:cNvGrpSpPr>
              <a:grpSpLocks/>
            </p:cNvGrpSpPr>
            <p:nvPr/>
          </p:nvGrpSpPr>
          <p:grpSpPr bwMode="auto">
            <a:xfrm>
              <a:off x="2620" y="1881"/>
              <a:ext cx="167" cy="188"/>
              <a:chOff x="287" y="1738"/>
              <a:chExt cx="529" cy="364"/>
            </a:xfrm>
            <a:grpFill/>
          </p:grpSpPr>
          <p:sp>
            <p:nvSpPr>
              <p:cNvPr id="55" name="AutoShape 241"/>
              <p:cNvSpPr>
                <a:spLocks noChangeArrowheads="1"/>
              </p:cNvSpPr>
              <p:nvPr/>
            </p:nvSpPr>
            <p:spPr bwMode="auto">
              <a:xfrm>
                <a:off x="318" y="1738"/>
                <a:ext cx="449" cy="303"/>
              </a:xfrm>
              <a:prstGeom prst="flowChartMagneticDisk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Book Antiqua" pitchFamily="18" charset="0"/>
                </a:endParaRPr>
              </a:p>
            </p:txBody>
          </p:sp>
          <p:sp>
            <p:nvSpPr>
              <p:cNvPr id="56" name="Text Box 242"/>
              <p:cNvSpPr txBox="1">
                <a:spLocks noChangeArrowheads="1"/>
              </p:cNvSpPr>
              <p:nvPr/>
            </p:nvSpPr>
            <p:spPr bwMode="auto">
              <a:xfrm>
                <a:off x="287" y="1803"/>
                <a:ext cx="529" cy="29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000">
                  <a:solidFill>
                    <a:schemeClr val="accent2"/>
                  </a:solidFill>
                  <a:latin typeface="Book Antiqua" pitchFamily="18" charset="0"/>
                </a:endParaRPr>
              </a:p>
            </p:txBody>
          </p:sp>
        </p:grpSp>
        <p:grpSp>
          <p:nvGrpSpPr>
            <p:cNvPr id="48" name="Group 243"/>
            <p:cNvGrpSpPr>
              <a:grpSpLocks/>
            </p:cNvGrpSpPr>
            <p:nvPr/>
          </p:nvGrpSpPr>
          <p:grpSpPr bwMode="auto">
            <a:xfrm>
              <a:off x="3101" y="1715"/>
              <a:ext cx="167" cy="185"/>
              <a:chOff x="287" y="1741"/>
              <a:chExt cx="529" cy="359"/>
            </a:xfrm>
            <a:grpFill/>
          </p:grpSpPr>
          <p:sp>
            <p:nvSpPr>
              <p:cNvPr id="53" name="AutoShape 244"/>
              <p:cNvSpPr>
                <a:spLocks noChangeArrowheads="1"/>
              </p:cNvSpPr>
              <p:nvPr/>
            </p:nvSpPr>
            <p:spPr bwMode="auto">
              <a:xfrm>
                <a:off x="317" y="1741"/>
                <a:ext cx="453" cy="303"/>
              </a:xfrm>
              <a:prstGeom prst="flowChartMagneticDisk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Book Antiqua" pitchFamily="18" charset="0"/>
                </a:endParaRPr>
              </a:p>
            </p:txBody>
          </p:sp>
          <p:sp>
            <p:nvSpPr>
              <p:cNvPr id="54" name="Text Box 245"/>
              <p:cNvSpPr txBox="1">
                <a:spLocks noChangeArrowheads="1"/>
              </p:cNvSpPr>
              <p:nvPr/>
            </p:nvSpPr>
            <p:spPr bwMode="auto">
              <a:xfrm>
                <a:off x="287" y="1801"/>
                <a:ext cx="529" cy="29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000">
                  <a:solidFill>
                    <a:schemeClr val="accent2"/>
                  </a:solidFill>
                  <a:latin typeface="Book Antiqua" pitchFamily="18" charset="0"/>
                </a:endParaRPr>
              </a:p>
            </p:txBody>
          </p:sp>
        </p:grpSp>
        <p:sp>
          <p:nvSpPr>
            <p:cNvPr id="49" name="Line 246"/>
            <p:cNvSpPr>
              <a:spLocks noChangeShapeType="1"/>
            </p:cNvSpPr>
            <p:nvPr/>
          </p:nvSpPr>
          <p:spPr bwMode="auto">
            <a:xfrm flipH="1">
              <a:off x="3100" y="1817"/>
              <a:ext cx="48" cy="48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Book Antiqua" pitchFamily="18" charset="0"/>
              </a:endParaRPr>
            </a:p>
          </p:txBody>
        </p:sp>
        <p:sp>
          <p:nvSpPr>
            <p:cNvPr id="50" name="Text Box 247"/>
            <p:cNvSpPr txBox="1">
              <a:spLocks noChangeArrowheads="1"/>
            </p:cNvSpPr>
            <p:nvPr/>
          </p:nvSpPr>
          <p:spPr bwMode="auto">
            <a:xfrm>
              <a:off x="1771" y="2087"/>
              <a:ext cx="834" cy="3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b="1">
                  <a:solidFill>
                    <a:schemeClr val="accent2"/>
                  </a:solidFill>
                  <a:latin typeface="Book Antiqua" pitchFamily="18" charset="0"/>
                </a:rPr>
                <a:t>Unit</a:t>
              </a:r>
            </a:p>
            <a:p>
              <a:pPr algn="r">
                <a:lnSpc>
                  <a:spcPct val="80000"/>
                </a:lnSpc>
              </a:pPr>
              <a:r>
                <a:rPr lang="en-US" sz="1600" b="1">
                  <a:solidFill>
                    <a:schemeClr val="accent2"/>
                  </a:solidFill>
                  <a:latin typeface="Book Antiqua" pitchFamily="18" charset="0"/>
                </a:rPr>
                <a:t>Layanan</a:t>
              </a:r>
            </a:p>
          </p:txBody>
        </p:sp>
        <p:pic>
          <p:nvPicPr>
            <p:cNvPr id="51" name="Picture 248" descr="PE02097_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324" y="2734"/>
              <a:ext cx="528" cy="42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AutoShape 249"/>
            <p:cNvSpPr>
              <a:spLocks noChangeArrowheads="1"/>
            </p:cNvSpPr>
            <p:nvPr/>
          </p:nvSpPr>
          <p:spPr bwMode="auto">
            <a:xfrm>
              <a:off x="1564" y="1678"/>
              <a:ext cx="156" cy="161"/>
            </a:xfrm>
            <a:prstGeom prst="leftRightArrow">
              <a:avLst>
                <a:gd name="adj1" fmla="val 50000"/>
                <a:gd name="adj2" fmla="val 2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Book Antiqua" pitchFamily="18" charset="0"/>
              </a:endParaRPr>
            </a:p>
          </p:txBody>
        </p:sp>
      </p:grpSp>
      <p:sp>
        <p:nvSpPr>
          <p:cNvPr id="249" name="Text Box 197"/>
          <p:cNvSpPr txBox="1">
            <a:spLocks noChangeArrowheads="1"/>
          </p:cNvSpPr>
          <p:nvPr/>
        </p:nvSpPr>
        <p:spPr bwMode="auto">
          <a:xfrm>
            <a:off x="1582023" y="261208"/>
            <a:ext cx="8638719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Contoh</a:t>
            </a: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: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Akses</a:t>
            </a: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Layanan</a:t>
            </a: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PerijinanTerpadu</a:t>
            </a: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UP2T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ook Antiqua" pitchFamily="18" charset="0"/>
              </a:rPr>
              <a:t>Tugas</a:t>
            </a:r>
            <a:r>
              <a:rPr lang="en-US" dirty="0" smtClean="0">
                <a:latin typeface="Book Antiqua" pitchFamily="18" charset="0"/>
              </a:rPr>
              <a:t> ?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56519" y="1524000"/>
            <a:ext cx="99060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Untuk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melindungi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basisdata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,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jelaskan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level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level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pengamanan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basisdata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yang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harus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di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lakukan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!.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200" dirty="0" smtClean="0">
                <a:solidFill>
                  <a:srgbClr val="004C22"/>
                </a:solidFill>
                <a:latin typeface="Book Antiqua" pitchFamily="18" charset="0"/>
              </a:rPr>
              <a:t>Langkah-langkah pemaksaan integritas basis data pada  DBMS dapat dilakukan melalui 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cara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apa</a:t>
            </a:r>
            <a:r>
              <a:rPr lang="id-ID" sz="2200" dirty="0" smtClean="0">
                <a:solidFill>
                  <a:srgbClr val="004C22"/>
                </a:solidFill>
                <a:latin typeface="Book Antiqua" pitchFamily="18" charset="0"/>
              </a:rPr>
              <a:t>?</a:t>
            </a:r>
            <a:endParaRPr lang="en-US" sz="2200" dirty="0" smtClean="0">
              <a:solidFill>
                <a:srgbClr val="004C22"/>
              </a:solidFill>
              <a:latin typeface="Book Antiqua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Sebutkan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penyebabnya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inkonsistensi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data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secara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konsisten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200" dirty="0" smtClean="0">
                <a:solidFill>
                  <a:srgbClr val="004C22"/>
                </a:solidFill>
                <a:latin typeface="Book Antiqua" pitchFamily="18" charset="0"/>
              </a:rPr>
              <a:t>Apa kegunaan </a:t>
            </a:r>
            <a:r>
              <a:rPr lang="id-ID" sz="2200" i="1" dirty="0" smtClean="0">
                <a:solidFill>
                  <a:srgbClr val="004C22"/>
                </a:solidFill>
                <a:latin typeface="Book Antiqua" pitchFamily="18" charset="0"/>
              </a:rPr>
              <a:t>integritas basis data</a:t>
            </a:r>
            <a:r>
              <a:rPr lang="id-ID" sz="2200" dirty="0" smtClean="0">
                <a:solidFill>
                  <a:srgbClr val="004C22"/>
                </a:solidFill>
                <a:latin typeface="Book Antiqua" pitchFamily="18" charset="0"/>
              </a:rPr>
              <a:t>, jelaskan</a:t>
            </a:r>
            <a:r>
              <a:rPr lang="id-ID" sz="2200" i="1" dirty="0" smtClean="0">
                <a:solidFill>
                  <a:srgbClr val="004C22"/>
                </a:solidFill>
                <a:latin typeface="Book Antiqua" pitchFamily="18" charset="0"/>
              </a:rPr>
              <a:t> jenis-jenis integritas basis data</a:t>
            </a:r>
            <a:r>
              <a:rPr lang="id-ID" sz="2200" dirty="0" smtClean="0">
                <a:solidFill>
                  <a:srgbClr val="004C22"/>
                </a:solidFill>
                <a:latin typeface="Book Antiqua" pitchFamily="18" charset="0"/>
              </a:rPr>
              <a:t>?</a:t>
            </a:r>
            <a:endParaRPr lang="en-US" sz="2200" dirty="0" smtClean="0">
              <a:solidFill>
                <a:srgbClr val="004C22"/>
              </a:solidFill>
              <a:latin typeface="Book Antiqua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Untuk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melindungi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basisdata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,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jelaskan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level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level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pengamanan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basisdata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yang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harus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di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lakukan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!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Sebuatkan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perkemmbangan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database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dan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implementasinya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pada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lingkungan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dan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organisasi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yg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selalu</a:t>
            </a:r>
            <a:r>
              <a:rPr lang="en-US" sz="2200" dirty="0" smtClean="0">
                <a:solidFill>
                  <a:srgbClr val="004C22"/>
                </a:solidFill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4C22"/>
                </a:solidFill>
                <a:latin typeface="Book Antiqua" pitchFamily="18" charset="0"/>
              </a:rPr>
              <a:t>berkembang</a:t>
            </a:r>
            <a:r>
              <a:rPr lang="en-US" sz="2200" smtClean="0">
                <a:solidFill>
                  <a:srgbClr val="004C22"/>
                </a:solidFill>
                <a:latin typeface="Book Antiqua" pitchFamily="18" charset="0"/>
              </a:rPr>
              <a:t>.</a:t>
            </a:r>
            <a:endParaRPr lang="en-US" sz="2200" dirty="0" smtClean="0">
              <a:solidFill>
                <a:srgbClr val="004C22"/>
              </a:solidFill>
              <a:latin typeface="Book Antiqu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lvl="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/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lvl="0" indent="-457200">
              <a:buFont typeface="+mj-lt"/>
              <a:buAutoNum type="arabicPeriod"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Lingkungan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Basis Data</a:t>
            </a:r>
            <a:endParaRPr lang="en-US" sz="3600" dirty="0"/>
          </a:p>
        </p:txBody>
      </p:sp>
      <p:sp>
        <p:nvSpPr>
          <p:cNvPr id="4" name="Text Placeholder 1048591"/>
          <p:cNvSpPr txBox="1">
            <a:spLocks/>
          </p:cNvSpPr>
          <p:nvPr/>
        </p:nvSpPr>
        <p:spPr>
          <a:xfrm>
            <a:off x="1125951" y="1369328"/>
            <a:ext cx="9603167" cy="495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0" rtlCol="0" anchor="t">
            <a:normAutofit lnSpcReduction="10000"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2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8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4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5pPr>
          </a:lstStyle>
          <a:p>
            <a:pPr marL="342900" marR="0" lvl="0" indent="-342900" algn="l" defTabSz="897514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28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  <a:sym typeface="Times New Roman" pitchFamily="18" charset="0"/>
              </a:rPr>
              <a:t>Arsitektur</a:t>
            </a:r>
            <a:r>
              <a:rPr kumimoji="0" lang="en-US" altLang="zh-CN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  <a:sym typeface="Times New Roman" pitchFamily="18" charset="0"/>
              </a:rPr>
              <a:t> Database</a:t>
            </a:r>
          </a:p>
          <a:p>
            <a:pPr marL="342900" marR="0" lvl="0" indent="-342900" algn="l" defTabSz="897514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1800" b="1" i="0" u="sng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  <a:sym typeface="Times New Roman" pitchFamily="18" charset="0"/>
            </a:endParaRPr>
          </a:p>
          <a:p>
            <a:pPr marL="342900" marR="0" lvl="0" indent="-342900" algn="l" defTabSz="897514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Tingkat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Eksternal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(External Level)</a:t>
            </a:r>
          </a:p>
          <a:p>
            <a:pPr marL="342900" marR="0" lvl="0" indent="-342900" algn="just" defTabSz="897514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Menerangkan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view 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tampilan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) basis data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sekelompok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pemakai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Pada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tingkatan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ini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digambarkan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sebagian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basis data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relevan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dengan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user. View level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suatu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application program,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tidak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memperlihatkan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data type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juga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menyembunyikan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informasi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misal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gaji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)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mempunyai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tingkat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security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tertentu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terkait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dengan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otoritas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user.      </a:t>
            </a:r>
          </a:p>
          <a:p>
            <a:pPr marL="342900" marR="0" lvl="0" indent="-342900" algn="just" defTabSz="897514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  <a:sym typeface="Times New Roman" pitchFamily="18" charset="0"/>
            </a:endParaRPr>
          </a:p>
          <a:p>
            <a:pPr marL="342900" marR="0" lvl="0" indent="-342900" algn="just" defTabSz="897514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Tingkat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Konseptual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Conseptual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Level)</a:t>
            </a:r>
          </a:p>
          <a:p>
            <a:pPr marL="342900" marR="0" lvl="0" indent="-342900" algn="just" defTabSz="897514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Menerangkan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struktur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basis data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terdiri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entities, data types, relationship, user operations, and constraints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untuk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setiap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kategori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user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dapat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digunakan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high-level or implementation model</a:t>
            </a:r>
          </a:p>
          <a:p>
            <a:pPr marL="342900" marR="0" lvl="0" indent="-342900" algn="just" defTabSz="897514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</a:p>
          <a:p>
            <a:pPr marL="342900" marR="0" lvl="0" indent="-342900" algn="just" defTabSz="897514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Tingkat Internal (Internal Level)</a:t>
            </a:r>
          </a:p>
          <a:p>
            <a:pPr marL="342900" marR="0" lvl="0" indent="-342900" algn="just" defTabSz="897514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Menerangkan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struktur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penyimpanan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basis data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secara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fisik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pada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sistem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komputer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organisasi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file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digunakan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dalam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menyimpan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mengakses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basis data.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Three-schema Architecture Database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 cstate="print"/>
          <a:srcRect t="41505" b="3152"/>
          <a:stretch>
            <a:fillRect/>
          </a:stretch>
        </p:blipFill>
        <p:spPr>
          <a:xfrm>
            <a:off x="2623816" y="1388664"/>
            <a:ext cx="6781800" cy="47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Three-schema Architecture Database</a:t>
            </a:r>
            <a:endParaRPr lang="en-US" sz="3600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146136" y="1462020"/>
            <a:ext cx="76962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Book Antiqua" pitchFamily="18" charset="0"/>
              </a:rPr>
              <a:t>Conceptual Data Model</a:t>
            </a:r>
            <a:endParaRPr lang="en-US" sz="3600" dirty="0">
              <a:latin typeface="Book Antiqua" pitchFamily="18" charset="0"/>
            </a:endParaRPr>
          </a:p>
        </p:txBody>
      </p:sp>
      <p:sp>
        <p:nvSpPr>
          <p:cNvPr id="4" name="Text Placeholder 1048596"/>
          <p:cNvSpPr txBox="1">
            <a:spLocks/>
          </p:cNvSpPr>
          <p:nvPr/>
        </p:nvSpPr>
        <p:spPr>
          <a:xfrm>
            <a:off x="1057711" y="1328384"/>
            <a:ext cx="9202832" cy="495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0" rtlCol="0" anchor="t">
            <a:norm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2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8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4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 b="0" i="0" baseline="0">
                <a:solidFill>
                  <a:schemeClr val="dk1"/>
                </a:solidFill>
                <a:latin typeface="Arial" charset="0"/>
                <a:sym typeface="Times New Roman" pitchFamily="18" charset="0"/>
              </a:defRPr>
            </a:lvl5pPr>
          </a:lstStyle>
          <a:p>
            <a:pPr marL="342900" marR="0" lvl="0" indent="-342900" algn="just" defTabSz="897514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  <a:sym typeface="Times New Roman" pitchFamily="18" charset="0"/>
              </a:rPr>
              <a:t>High-level or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  <a:sym typeface="Times New Roman" pitchFamily="18" charset="0"/>
              </a:rPr>
              <a:t>C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  <a:sym typeface="Times New Roman" pitchFamily="18" charset="0"/>
              </a:rPr>
              <a:t>onceptual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  <a:sym typeface="Times New Roman" pitchFamily="18" charset="0"/>
              </a:rPr>
              <a:t>D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  <a:sym typeface="Times New Roman" pitchFamily="18" charset="0"/>
              </a:rPr>
              <a:t>ata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  <a:sym typeface="Times New Roman" pitchFamily="18" charset="0"/>
              </a:rPr>
              <a:t>M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  <a:sym typeface="Times New Roman" pitchFamily="18" charset="0"/>
              </a:rPr>
              <a:t>odel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  <a:sym typeface="Times New Roman" pitchFamily="18" charset="0"/>
              </a:rPr>
              <a:t>.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  <a:sym typeface="Times New Roman" pitchFamily="18" charset="0"/>
              </a:rPr>
              <a:t> </a:t>
            </a:r>
          </a:p>
          <a:p>
            <a:pPr marL="342900" marR="0" lvl="0" indent="-342900" algn="just" defTabSz="897514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K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onsep yang mudah dimengerti oleh end-user. Menggunakan konsep entities, attributes, dan relationships.</a:t>
            </a:r>
          </a:p>
          <a:p>
            <a:pPr marL="342900" marR="0" lvl="0" indent="-342900" algn="just" defTabSz="897514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  <a:sym typeface="Times New Roman" pitchFamily="18" charset="0"/>
              </a:rPr>
              <a:t>Entity :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representasi obyek dalam dunia nyata (misal mahasiswa) atau obyek dalam konsep (agama).</a:t>
            </a:r>
          </a:p>
          <a:p>
            <a:pPr marL="342900" marR="0" lvl="0" indent="-342900" algn="just" defTabSz="897514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  <a:sym typeface="Times New Roman" pitchFamily="18" charset="0"/>
              </a:rPr>
              <a:t>Attribute :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representasi property yang dimiliki oleh suatu entitas, misal alamat atau gaji karyawan.</a:t>
            </a:r>
          </a:p>
          <a:p>
            <a:pPr marL="342900" marR="0" lvl="0" indent="-342900" algn="just" defTabSz="897514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  <a:sym typeface="Times New Roman" pitchFamily="18" charset="0"/>
              </a:rPr>
              <a:t>Relationship :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Times New Roman" pitchFamily="18" charset="0"/>
              </a:rPr>
              <a:t> hubungan antara beberapa entitas, misal hubungan antara entitas pegawai dengan entitas proyek adalah pelaksana proyek.</a:t>
            </a:r>
          </a:p>
          <a:p>
            <a:pPr marL="342900" marR="0" lvl="0" indent="-342900" algn="l" defTabSz="897514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Book Antiqua" pitchFamily="18" charset="0"/>
              <a:sym typeface="Times New Roman" pitchFamily="18" charset="0"/>
            </a:endParaRPr>
          </a:p>
          <a:p>
            <a:pPr marL="342900" marR="0" lvl="0" indent="-342900" algn="l" defTabSz="897514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Book Antiqua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Contoh Entity Relationship 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odel 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(ER-Model)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718275" y="1610869"/>
            <a:ext cx="6602412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13871</TotalTime>
  <Words>1798</Words>
  <Application>Microsoft Office PowerPoint</Application>
  <PresentationFormat>Custom</PresentationFormat>
  <Paragraphs>375</Paragraphs>
  <Slides>44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Office Theme</vt:lpstr>
      <vt:lpstr>Designer Zeichnung</vt:lpstr>
      <vt:lpstr>Image</vt:lpstr>
      <vt:lpstr>ClipArt</vt:lpstr>
      <vt:lpstr>PowerPoint Presentation</vt:lpstr>
      <vt:lpstr>Pokok Bahasan (?)</vt:lpstr>
      <vt:lpstr>Capaian Pembelajaran- CP (?)</vt:lpstr>
      <vt:lpstr>Lingkungan Basis Data </vt:lpstr>
      <vt:lpstr>Lingkungan Basis Data</vt:lpstr>
      <vt:lpstr>Three-schema Architecture Database</vt:lpstr>
      <vt:lpstr>Three-schema Architecture Database</vt:lpstr>
      <vt:lpstr>Conceptual Data Model</vt:lpstr>
      <vt:lpstr>Contoh Entity Relationship Model (ER-Model)</vt:lpstr>
      <vt:lpstr>Implementation Data Model</vt:lpstr>
      <vt:lpstr>Contoh Relational Model</vt:lpstr>
      <vt:lpstr>Contoh Network Model</vt:lpstr>
      <vt:lpstr>MAPPING (TRANSFORMASI)</vt:lpstr>
      <vt:lpstr>Data Independece </vt:lpstr>
      <vt:lpstr>Logical Data Independence</vt:lpstr>
      <vt:lpstr>Perubahan logical schema tidak mengubah external schema /  application programs</vt:lpstr>
      <vt:lpstr>Physical Data Independence</vt:lpstr>
      <vt:lpstr>DBMS (Database Management Systems)</vt:lpstr>
      <vt:lpstr>Procedural DML</vt:lpstr>
      <vt:lpstr>Non-Procedural DML</vt:lpstr>
      <vt:lpstr>Data Definition Language</vt:lpstr>
      <vt:lpstr>DML (Data Manipulation Language)</vt:lpstr>
      <vt:lpstr>FUNGSI DBMS</vt:lpstr>
      <vt:lpstr>Lanjutan fungsi DBMS</vt:lpstr>
      <vt:lpstr>Komponen DBMS</vt:lpstr>
      <vt:lpstr>Komponen DBMS</vt:lpstr>
      <vt:lpstr>RDBMS Environment</vt:lpstr>
      <vt:lpstr>PowerPoint Presentation</vt:lpstr>
      <vt:lpstr>Komponen Sistem Basis Data</vt:lpstr>
      <vt:lpstr>Komponen Lingkungan Database</vt:lpstr>
      <vt:lpstr>2-tier Architecture vs. 3-tier Architecture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Tugas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 Bab 1 Overview of Database Systems (Chap. 1 – Ramakrishnan)</dc:title>
  <dc:creator>ACER</dc:creator>
  <cp:lastModifiedBy>ismail - [2010]</cp:lastModifiedBy>
  <cp:revision>87</cp:revision>
  <dcterms:created xsi:type="dcterms:W3CDTF">2020-01-22T10:19:39Z</dcterms:created>
  <dcterms:modified xsi:type="dcterms:W3CDTF">2022-02-24T15:00:28Z</dcterms:modified>
</cp:coreProperties>
</file>