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79" r:id="rId2"/>
    <p:sldId id="284" r:id="rId3"/>
    <p:sldId id="285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283" r:id="rId36"/>
    <p:sldId id="28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9" r:id="rId54"/>
    <p:sldId id="330" r:id="rId55"/>
    <p:sldId id="331" r:id="rId56"/>
    <p:sldId id="332" r:id="rId57"/>
  </p:sldIdLst>
  <p:sldSz cx="12161838" cy="6858000"/>
  <p:notesSz cx="6858000" cy="9144000"/>
  <p:defaultTextStyle>
    <a:defPPr>
      <a:defRPr lang="en-US"/>
    </a:defPPr>
    <a:lvl1pPr marL="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  <a:srgbClr val="00487E"/>
    <a:srgbClr val="00CC00"/>
    <a:srgbClr val="00A84C"/>
    <a:srgbClr val="07A10B"/>
    <a:srgbClr val="FF0000"/>
    <a:srgbClr val="0AE00F"/>
    <a:srgbClr val="002611"/>
    <a:srgbClr val="004C22"/>
    <a:srgbClr val="23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6" y="-72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8BEE-9EFC-434D-82FA-F5E1D3BA998C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25E6-AE84-436B-BD4A-4F4DB2A3B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7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7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4" y="274640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4" y="274640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457200"/>
            <a:ext cx="1094565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981200"/>
            <a:ext cx="537147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981200"/>
            <a:ext cx="537147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55295" y="6248400"/>
            <a:ext cx="3851249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15984" y="6248400"/>
            <a:ext cx="2837762" cy="457200"/>
          </a:xfrm>
        </p:spPr>
        <p:txBody>
          <a:bodyPr/>
          <a:lstStyle>
            <a:lvl1pPr>
              <a:defRPr/>
            </a:lvl1pPr>
          </a:lstStyle>
          <a:p>
            <a:fld id="{CC64C780-D230-4121-BDA9-E64B9AFA6B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8092" y="6245225"/>
            <a:ext cx="2837762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7814"/>
            <a:ext cx="10945654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1"/>
            <a:ext cx="5371478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2268" y="1600201"/>
            <a:ext cx="5371478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2268" y="3941763"/>
            <a:ext cx="5371478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8092" y="6248400"/>
            <a:ext cx="283776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55295" y="6248400"/>
            <a:ext cx="3851249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15984" y="6248400"/>
            <a:ext cx="2837762" cy="457200"/>
          </a:xfrm>
        </p:spPr>
        <p:txBody>
          <a:bodyPr/>
          <a:lstStyle>
            <a:lvl1pPr>
              <a:defRPr/>
            </a:lvl1pPr>
          </a:lstStyle>
          <a:p>
            <a:fld id="{0C735B77-1C03-4465-8F45-C934D06A53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8092" y="277813"/>
            <a:ext cx="10945654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8092" y="6248400"/>
            <a:ext cx="283776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5295" y="6248400"/>
            <a:ext cx="3851249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5984" y="6248400"/>
            <a:ext cx="2837762" cy="457200"/>
          </a:xfrm>
        </p:spPr>
        <p:txBody>
          <a:bodyPr/>
          <a:lstStyle>
            <a:lvl1pPr>
              <a:defRPr/>
            </a:lvl1pPr>
          </a:lstStyle>
          <a:p>
            <a:fld id="{1C76D933-321A-4FA9-BF3A-6E9BACD3C0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6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87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75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46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5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3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2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12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00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70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5"/>
            <a:ext cx="5373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8"/>
            <a:ext cx="537359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0" y="1535115"/>
            <a:ext cx="537570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0" y="2174878"/>
            <a:ext cx="537570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6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6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2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8757" indent="0">
              <a:buNone/>
              <a:defRPr sz="2800"/>
            </a:lvl2pPr>
            <a:lvl3pPr marL="897514" indent="0">
              <a:buNone/>
              <a:defRPr sz="2300"/>
            </a:lvl3pPr>
            <a:lvl4pPr marL="1346270" indent="0">
              <a:buNone/>
              <a:defRPr sz="2000"/>
            </a:lvl4pPr>
            <a:lvl5pPr marL="1795029" indent="0">
              <a:buNone/>
              <a:defRPr sz="2000"/>
            </a:lvl5pPr>
            <a:lvl6pPr marL="2243785" indent="0">
              <a:buNone/>
              <a:defRPr sz="2000"/>
            </a:lvl6pPr>
            <a:lvl7pPr marL="2692542" indent="0">
              <a:buNone/>
              <a:defRPr sz="2000"/>
            </a:lvl7pPr>
            <a:lvl8pPr marL="3141299" indent="0">
              <a:buNone/>
              <a:defRPr sz="2000"/>
            </a:lvl8pPr>
            <a:lvl9pPr marL="359005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40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71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7"/>
            <a:ext cx="10945654" cy="1143000"/>
          </a:xfrm>
          <a:prstGeom prst="rect">
            <a:avLst/>
          </a:prstGeom>
        </p:spPr>
        <p:txBody>
          <a:bodyPr vert="horz" lIns="89752" tIns="44876" rIns="89752" bIns="44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10945654" cy="4525964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673" name="Picture 1" descr="D:\KEL-ADM-DOSEN\A-PJJ-2019\Membuat-E-Modul-2019\LOGO-GAMBAR-PJJ\Logo-PJJ-PanjangOk-N01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520" y="12702"/>
            <a:ext cx="2184399" cy="395276"/>
          </a:xfrm>
          <a:prstGeom prst="rect">
            <a:avLst/>
          </a:prstGeom>
          <a:noFill/>
          <a:effectLst>
            <a:outerShdw blurRad="304800" dist="292100" dir="2100000" sx="104000" sy="104000" algn="ctr" rotWithShape="0">
              <a:schemeClr val="tx1"/>
            </a:outerShdw>
          </a:effectLst>
          <a:scene3d>
            <a:camera prst="orthographicFront"/>
            <a:lightRig rig="balanced" dir="t"/>
          </a:scene3d>
          <a:sp3d extrusionH="76200" prstMaterial="flat">
            <a:bevelT prst="slope"/>
            <a:extrusionClr>
              <a:srgbClr val="FFFF00"/>
            </a:extrusionClr>
          </a:sp3d>
        </p:spPr>
      </p:pic>
      <p:pic>
        <p:nvPicPr>
          <p:cNvPr id="28676" name="Picture 4" descr="D:\KEL-ADM-DOSEN\A-PJJ-2019\Membuat-E-Modul-2019\LOGO-GAMBAR-PJJ\Logo udinus-fik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247435" y="76201"/>
            <a:ext cx="838201" cy="838200"/>
          </a:xfrm>
          <a:prstGeom prst="rect">
            <a:avLst/>
          </a:prstGeom>
          <a:solidFill>
            <a:schemeClr val="tx1"/>
          </a:solidFill>
          <a:ln cmpd="dbl">
            <a:noFill/>
          </a:ln>
          <a:effectLst>
            <a:outerShdw blurRad="673100" dist="330200" dir="7680000" sx="158000" sy="158000" algn="t" rotWithShape="0">
              <a:srgbClr val="FFFF00">
                <a:alpha val="36000"/>
              </a:srgbClr>
            </a:outerShdw>
          </a:effectLst>
          <a:scene3d>
            <a:camera prst="orthographicFront"/>
            <a:lightRig rig="sunset" dir="t"/>
          </a:scene3d>
          <a:sp3d extrusionH="76200" contourW="12700" prstMaterial="dkEdge">
            <a:bevelT w="152400" h="50800" prst="softRound"/>
            <a:bevelB prst="slope"/>
            <a:extrusionClr>
              <a:schemeClr val="tx1"/>
            </a:extrusionClr>
            <a:contourClr>
              <a:schemeClr val="tx1"/>
            </a:contourClr>
          </a:sp3d>
        </p:spPr>
      </p:pic>
      <p:pic>
        <p:nvPicPr>
          <p:cNvPr id="28677" name="Picture 5" descr="D:\KEL-ADM-DOSEN\A-PJJ-2019\Membuat-E-Modul-2019\LOGO-GAMBAR-PJJ\LogoPJJ-Bulat-N01.pn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719" y="5257800"/>
            <a:ext cx="1244600" cy="1524362"/>
          </a:xfrm>
          <a:prstGeom prst="rect">
            <a:avLst/>
          </a:prstGeom>
          <a:noFill/>
        </p:spPr>
      </p:pic>
      <p:pic>
        <p:nvPicPr>
          <p:cNvPr id="11" name="Picture 6" descr="E:\Back-Up-1 Okt-2019\20190827_060250-1-1.jpg"/>
          <p:cNvPicPr>
            <a:picLocks noChangeAspect="1" noChangeArrowheads="1"/>
          </p:cNvPicPr>
          <p:nvPr userDrawn="1"/>
        </p:nvPicPr>
        <p:blipFill>
          <a:blip r:embed="rId19" cstate="print">
            <a:lum bright="12000" contrast="50000"/>
          </a:blip>
          <a:srcRect/>
          <a:stretch>
            <a:fillRect/>
          </a:stretch>
        </p:blipFill>
        <p:spPr bwMode="auto">
          <a:xfrm>
            <a:off x="10094769" y="5905500"/>
            <a:ext cx="1602769" cy="952500"/>
          </a:xfrm>
          <a:prstGeom prst="rect">
            <a:avLst/>
          </a:prstGeom>
          <a:ln>
            <a:noFill/>
          </a:ln>
          <a:effectLst>
            <a:outerShdw blurRad="1244600" sx="64000" sy="64000" algn="ctr">
              <a:schemeClr val="tx1">
                <a:alpha val="2000"/>
              </a:scheme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2700">
            <a:bevelT w="82550" h="44450" prst="angle"/>
            <a:bevelB w="82550" h="44450" prst="angle"/>
            <a:extrusionClr>
              <a:schemeClr val="tx1"/>
            </a:extrusionClr>
            <a:contourClr>
              <a:schemeClr val="accent3"/>
            </a:contourClr>
          </a:sp3d>
        </p:spPr>
      </p:pic>
      <p:pic>
        <p:nvPicPr>
          <p:cNvPr id="17" name="Picture 8" descr="D:\KEL-ADM-DOSEN\A-PJJ-2019\Membuat-E-Modul-2019\LOGO-GAMBAR-PJJ\ddaun.jpg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 rot="1527490">
            <a:off x="11108471" y="5364495"/>
            <a:ext cx="1625753" cy="160474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2060"/>
            </a:outerShdw>
            <a:softEdge rad="317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897514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568" indent="-336568" algn="l" defTabSz="8975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9230" indent="-280473" algn="l" defTabSz="8975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892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0650" indent="-224378" algn="l" defTabSz="8975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9407" indent="-224378" algn="l" defTabSz="8975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16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6920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5677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443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757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514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7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02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785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542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29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0056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D:\KEL-ADM-DOSEN\A-PJJ-2019\Membuat-E-Modul-2019\LOGO-GAMBAR-PJJ\ddau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27490">
            <a:off x="10714714" y="5468670"/>
            <a:ext cx="1314455" cy="1467886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3" name="TextBox 12"/>
          <p:cNvSpPr txBox="1"/>
          <p:nvPr/>
        </p:nvSpPr>
        <p:spPr>
          <a:xfrm>
            <a:off x="2976055" y="2562408"/>
            <a:ext cx="5638800" cy="106182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PJJ-A11-CF 1234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Konsep</a:t>
            </a: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Basis Data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(3 SKS)</a:t>
            </a:r>
            <a:endParaRPr lang="id-ID" sz="21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51469" y="908474"/>
            <a:ext cx="8381999" cy="683825"/>
          </a:xfrm>
          <a:prstGeom prst="rect">
            <a:avLst/>
          </a:prstGeom>
          <a:ln>
            <a:noFill/>
            <a:prstDash val="solid"/>
          </a:ln>
        </p:spPr>
        <p:txBody>
          <a:bodyPr vert="horz" lIns="89752" tIns="44876" rIns="89752" bIns="4487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ER-Model 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4" name="Flowchart: Extract 13"/>
          <p:cNvSpPr/>
          <p:nvPr/>
        </p:nvSpPr>
        <p:spPr>
          <a:xfrm>
            <a:off x="5090319" y="236525"/>
            <a:ext cx="1219200" cy="838200"/>
          </a:xfrm>
          <a:prstGeom prst="flowChartExtract">
            <a:avLst/>
          </a:prstGeom>
          <a:solidFill>
            <a:schemeClr val="accent3"/>
          </a:solidFill>
          <a:ln>
            <a:noFill/>
          </a:ln>
          <a:effectLst>
            <a:outerShdw blurRad="622300" dist="139700" dir="5400000" algn="ctr" rotWithShape="0">
              <a:srgbClr val="002060">
                <a:alpha val="90000"/>
              </a:srgbClr>
            </a:outerShdw>
          </a:effectLst>
          <a:scene3d>
            <a:camera prst="orthographicFront"/>
            <a:lightRig rig="threePt" dir="t"/>
          </a:scene3d>
          <a:sp3d contourW="12700">
            <a:bevelT prst="convex"/>
            <a:contourClr>
              <a:srgbClr val="00CC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4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.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676" y="274637"/>
            <a:ext cx="10945654" cy="1143000"/>
          </a:xfrm>
        </p:spPr>
        <p:txBody>
          <a:bodyPr/>
          <a:lstStyle/>
          <a:p>
            <a:r>
              <a:rPr lang="en-US" b="1">
                <a:latin typeface="Book Antiqua" pitchFamily="18" charset="0"/>
              </a:rPr>
              <a:t>Contoh Key Attribute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96979" y="1752600"/>
            <a:ext cx="10945654" cy="2014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Super Key </a:t>
            </a:r>
            <a:r>
              <a:rPr lang="en-US" b="1" dirty="0" err="1">
                <a:solidFill>
                  <a:srgbClr val="C00000"/>
                </a:solidFill>
                <a:latin typeface="Book Antiqua" pitchFamily="18" charset="0"/>
              </a:rPr>
              <a:t>untuk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Book Antiqua" pitchFamily="18" charset="0"/>
              </a:rPr>
              <a:t>entitas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Book Antiqua" pitchFamily="18" charset="0"/>
              </a:rPr>
              <a:t>Pegawai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: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/>
            </a:r>
            <a:br>
              <a:rPr lang="en-US" b="1" dirty="0">
                <a:solidFill>
                  <a:srgbClr val="00487E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NoKTP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Nama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Alamat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JenisKel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Gaji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br>
              <a:rPr lang="en-US" b="1" dirty="0">
                <a:solidFill>
                  <a:srgbClr val="00487E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NoKTP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Nama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Alamat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JenisKel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/>
            </a:r>
            <a:br>
              <a:rPr lang="en-US" b="1" dirty="0">
                <a:solidFill>
                  <a:srgbClr val="00487E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NoKTP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Nama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Alamat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/>
            </a:r>
            <a:br>
              <a:rPr lang="en-US" b="1" dirty="0">
                <a:solidFill>
                  <a:srgbClr val="00487E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NoKTP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Nama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/>
            </a:r>
            <a:br>
              <a:rPr lang="en-US" b="1" dirty="0">
                <a:solidFill>
                  <a:srgbClr val="00487E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Nama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(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jika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kita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menjamin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tidak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ada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nilai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yang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sama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untuk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attribut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ini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)</a:t>
            </a:r>
            <a:br>
              <a:rPr lang="en-US" b="1" dirty="0">
                <a:solidFill>
                  <a:srgbClr val="00487E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NoKTP</a:t>
            </a:r>
            <a:endParaRPr lang="en-US" b="1" dirty="0">
              <a:solidFill>
                <a:srgbClr val="00487E"/>
              </a:solidFill>
              <a:latin typeface="Book Antiqua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196978" y="4038600"/>
            <a:ext cx="10844306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Candidate Key </a:t>
            </a:r>
            <a:r>
              <a:rPr lang="en-US" b="1" dirty="0" err="1">
                <a:solidFill>
                  <a:srgbClr val="C00000"/>
                </a:solidFill>
                <a:latin typeface="Book Antiqua" pitchFamily="18" charset="0"/>
              </a:rPr>
              <a:t>untuk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Book Antiqua" pitchFamily="18" charset="0"/>
              </a:rPr>
              <a:t>entitas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Book Antiqua" pitchFamily="18" charset="0"/>
              </a:rPr>
              <a:t>Pegawai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: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/>
            </a:r>
            <a:br>
              <a:rPr lang="en-US" b="1" dirty="0">
                <a:solidFill>
                  <a:srgbClr val="00487E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Nama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(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jika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kita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menjamin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tidak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ada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nilai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yang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sama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untuk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attribut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ini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)</a:t>
            </a:r>
            <a:br>
              <a:rPr lang="en-US" b="1" dirty="0">
                <a:solidFill>
                  <a:srgbClr val="00487E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NoKTP</a:t>
            </a:r>
            <a:endParaRPr lang="en-US" b="1" dirty="0">
              <a:solidFill>
                <a:srgbClr val="00487E"/>
              </a:solidFill>
              <a:latin typeface="Book Antiqua" pitchFamily="18" charset="0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8327" y="5181600"/>
            <a:ext cx="5675524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Primary Key </a:t>
            </a:r>
            <a:r>
              <a:rPr lang="en-US" b="1" dirty="0" err="1">
                <a:solidFill>
                  <a:srgbClr val="C00000"/>
                </a:solidFill>
                <a:latin typeface="Book Antiqua" pitchFamily="18" charset="0"/>
              </a:rPr>
              <a:t>untuk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Book Antiqua" pitchFamily="18" charset="0"/>
              </a:rPr>
              <a:t>entitas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Book Antiqua" pitchFamily="18" charset="0"/>
              </a:rPr>
              <a:t>Pegawai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:</a:t>
            </a:r>
            <a:br>
              <a:rPr lang="en-US" b="1" dirty="0">
                <a:solidFill>
                  <a:srgbClr val="C00000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NoKTP</a:t>
            </a:r>
            <a:endParaRPr lang="en-US" b="1" dirty="0">
              <a:solidFill>
                <a:srgbClr val="00487E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8" grpId="0"/>
      <p:bldP spid="727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Simple Attribute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1"/>
            <a:ext cx="10945654" cy="12430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b="1" i="1" dirty="0">
                <a:solidFill>
                  <a:srgbClr val="66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Simple Attribute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attribut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terkecil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tidak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bisa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dipilah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lagi</a:t>
            </a:r>
            <a:endParaRPr lang="en-US" b="1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08092" y="342900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709441" y="4114801"/>
            <a:ext cx="1013486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00682F"/>
                </a:solidFill>
                <a:latin typeface="Book Antiqua" pitchFamily="18" charset="0"/>
              </a:rPr>
              <a:t>Pada entitas Pegawai : Nama, Alamat, Gaji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709441" y="4648201"/>
            <a:ext cx="1013486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Proyek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: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Nomor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Lokasi</a:t>
            </a:r>
            <a:endParaRPr lang="en-US" sz="2000" b="1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Composite Attribute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1"/>
            <a:ext cx="10945654" cy="1954213"/>
          </a:xfrm>
        </p:spPr>
        <p:txBody>
          <a:bodyPr/>
          <a:lstStyle/>
          <a:p>
            <a:pPr mar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b="1" i="1" dirty="0">
                <a:solidFill>
                  <a:srgbClr val="66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Composite Attribute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attribut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dipilah-pilah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lagi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menjadi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sub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attribut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masing-masing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memiliki</a:t>
            </a:r>
            <a:r>
              <a:rPr lang="en-US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682F"/>
                </a:solidFill>
                <a:latin typeface="Book Antiqua" pitchFamily="18" charset="0"/>
              </a:rPr>
              <a:t>makna</a:t>
            </a:r>
            <a:endParaRPr lang="en-US" b="1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181308" y="3141248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282657" y="3674649"/>
            <a:ext cx="10134865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kasus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yang lain,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bisa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jadi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merupakan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Composite Attribute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karena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perlu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dipilah-pilah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lagi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menjadi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C00000"/>
                </a:solidFill>
                <a:latin typeface="Book Antiqua" pitchFamily="18" charset="0"/>
              </a:rPr>
              <a:t>NmDepan</a:t>
            </a:r>
            <a:r>
              <a:rPr lang="en-US" sz="2000" b="1" dirty="0">
                <a:solidFill>
                  <a:srgbClr val="C00000"/>
                </a:solidFill>
                <a:latin typeface="Book Antiqua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Book Antiqua" pitchFamily="18" charset="0"/>
              </a:rPr>
              <a:t>Inisial</a:t>
            </a:r>
            <a:r>
              <a:rPr lang="en-US" sz="2000" b="1" dirty="0">
                <a:solidFill>
                  <a:srgbClr val="C00000"/>
                </a:solidFill>
                <a:latin typeface="Book Antiqua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Book Antiqua" pitchFamily="18" charset="0"/>
              </a:rPr>
              <a:t>NmBlk</a:t>
            </a:r>
            <a:r>
              <a:rPr lang="en-US" sz="2000" b="1" dirty="0">
                <a:solidFill>
                  <a:srgbClr val="C00000"/>
                </a:solidFill>
                <a:latin typeface="Book Antiqua" pitchFamily="18" charset="0"/>
              </a:rPr>
              <a:t> 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5281755" y="4899536"/>
            <a:ext cx="3952597" cy="1131888"/>
            <a:chOff x="3120" y="3168"/>
            <a:chExt cx="1872" cy="713"/>
          </a:xfrm>
        </p:grpSpPr>
        <p:sp>
          <p:nvSpPr>
            <p:cNvPr id="74759" name="AutoShape 7"/>
            <p:cNvSpPr>
              <a:spLocks noChangeAspect="1" noChangeArrowheads="1" noTextEdit="1"/>
            </p:cNvSpPr>
            <p:nvPr/>
          </p:nvSpPr>
          <p:spPr bwMode="auto">
            <a:xfrm>
              <a:off x="3120" y="3168"/>
              <a:ext cx="1872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4760" name="Freeform 8"/>
            <p:cNvSpPr>
              <a:spLocks/>
            </p:cNvSpPr>
            <p:nvPr/>
          </p:nvSpPr>
          <p:spPr bwMode="auto">
            <a:xfrm>
              <a:off x="3679" y="3602"/>
              <a:ext cx="559" cy="279"/>
            </a:xfrm>
            <a:custGeom>
              <a:avLst/>
              <a:gdLst/>
              <a:ahLst/>
              <a:cxnLst>
                <a:cxn ang="0">
                  <a:pos x="0" y="140"/>
                </a:cxn>
                <a:cxn ang="0">
                  <a:pos x="6" y="109"/>
                </a:cxn>
                <a:cxn ang="0">
                  <a:pos x="25" y="81"/>
                </a:cxn>
                <a:cxn ang="0">
                  <a:pos x="53" y="56"/>
                </a:cxn>
                <a:cxn ang="0">
                  <a:pos x="93" y="34"/>
                </a:cxn>
                <a:cxn ang="0">
                  <a:pos x="140" y="19"/>
                </a:cxn>
                <a:cxn ang="0">
                  <a:pos x="192" y="6"/>
                </a:cxn>
                <a:cxn ang="0">
                  <a:pos x="251" y="0"/>
                </a:cxn>
                <a:cxn ang="0">
                  <a:pos x="307" y="0"/>
                </a:cxn>
                <a:cxn ang="0">
                  <a:pos x="366" y="6"/>
                </a:cxn>
                <a:cxn ang="0">
                  <a:pos x="419" y="19"/>
                </a:cxn>
                <a:cxn ang="0">
                  <a:pos x="465" y="34"/>
                </a:cxn>
                <a:cxn ang="0">
                  <a:pos x="506" y="56"/>
                </a:cxn>
                <a:cxn ang="0">
                  <a:pos x="534" y="81"/>
                </a:cxn>
                <a:cxn ang="0">
                  <a:pos x="552" y="109"/>
                </a:cxn>
                <a:cxn ang="0">
                  <a:pos x="559" y="140"/>
                </a:cxn>
                <a:cxn ang="0">
                  <a:pos x="552" y="167"/>
                </a:cxn>
                <a:cxn ang="0">
                  <a:pos x="534" y="195"/>
                </a:cxn>
                <a:cxn ang="0">
                  <a:pos x="506" y="220"/>
                </a:cxn>
                <a:cxn ang="0">
                  <a:pos x="465" y="242"/>
                </a:cxn>
                <a:cxn ang="0">
                  <a:pos x="419" y="260"/>
                </a:cxn>
                <a:cxn ang="0">
                  <a:pos x="366" y="273"/>
                </a:cxn>
                <a:cxn ang="0">
                  <a:pos x="307" y="279"/>
                </a:cxn>
                <a:cxn ang="0">
                  <a:pos x="251" y="279"/>
                </a:cxn>
                <a:cxn ang="0">
                  <a:pos x="192" y="273"/>
                </a:cxn>
                <a:cxn ang="0">
                  <a:pos x="140" y="260"/>
                </a:cxn>
                <a:cxn ang="0">
                  <a:pos x="93" y="242"/>
                </a:cxn>
                <a:cxn ang="0">
                  <a:pos x="53" y="220"/>
                </a:cxn>
                <a:cxn ang="0">
                  <a:pos x="25" y="195"/>
                </a:cxn>
                <a:cxn ang="0">
                  <a:pos x="6" y="167"/>
                </a:cxn>
                <a:cxn ang="0">
                  <a:pos x="0" y="140"/>
                </a:cxn>
              </a:cxnLst>
              <a:rect l="0" t="0" r="r" b="b"/>
              <a:pathLst>
                <a:path w="559" h="279">
                  <a:moveTo>
                    <a:pt x="0" y="140"/>
                  </a:moveTo>
                  <a:lnTo>
                    <a:pt x="6" y="109"/>
                  </a:lnTo>
                  <a:lnTo>
                    <a:pt x="25" y="81"/>
                  </a:lnTo>
                  <a:lnTo>
                    <a:pt x="53" y="56"/>
                  </a:lnTo>
                  <a:lnTo>
                    <a:pt x="93" y="34"/>
                  </a:lnTo>
                  <a:lnTo>
                    <a:pt x="140" y="19"/>
                  </a:lnTo>
                  <a:lnTo>
                    <a:pt x="192" y="6"/>
                  </a:lnTo>
                  <a:lnTo>
                    <a:pt x="251" y="0"/>
                  </a:lnTo>
                  <a:lnTo>
                    <a:pt x="307" y="0"/>
                  </a:lnTo>
                  <a:lnTo>
                    <a:pt x="366" y="6"/>
                  </a:lnTo>
                  <a:lnTo>
                    <a:pt x="419" y="19"/>
                  </a:lnTo>
                  <a:lnTo>
                    <a:pt x="465" y="34"/>
                  </a:lnTo>
                  <a:lnTo>
                    <a:pt x="506" y="56"/>
                  </a:lnTo>
                  <a:lnTo>
                    <a:pt x="534" y="81"/>
                  </a:lnTo>
                  <a:lnTo>
                    <a:pt x="552" y="109"/>
                  </a:lnTo>
                  <a:lnTo>
                    <a:pt x="559" y="140"/>
                  </a:lnTo>
                  <a:lnTo>
                    <a:pt x="552" y="167"/>
                  </a:lnTo>
                  <a:lnTo>
                    <a:pt x="534" y="195"/>
                  </a:lnTo>
                  <a:lnTo>
                    <a:pt x="506" y="220"/>
                  </a:lnTo>
                  <a:lnTo>
                    <a:pt x="465" y="242"/>
                  </a:lnTo>
                  <a:lnTo>
                    <a:pt x="419" y="260"/>
                  </a:lnTo>
                  <a:lnTo>
                    <a:pt x="366" y="273"/>
                  </a:lnTo>
                  <a:lnTo>
                    <a:pt x="307" y="279"/>
                  </a:lnTo>
                  <a:lnTo>
                    <a:pt x="251" y="279"/>
                  </a:lnTo>
                  <a:lnTo>
                    <a:pt x="192" y="273"/>
                  </a:lnTo>
                  <a:lnTo>
                    <a:pt x="140" y="260"/>
                  </a:lnTo>
                  <a:lnTo>
                    <a:pt x="93" y="242"/>
                  </a:lnTo>
                  <a:lnTo>
                    <a:pt x="53" y="220"/>
                  </a:lnTo>
                  <a:lnTo>
                    <a:pt x="25" y="195"/>
                  </a:lnTo>
                  <a:lnTo>
                    <a:pt x="6" y="167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3837" y="3682"/>
              <a:ext cx="19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Book Antiqua" pitchFamily="18" charset="0"/>
                </a:rPr>
                <a:t>Nama</a:t>
              </a:r>
              <a:endParaRPr lang="en-US" dirty="0">
                <a:latin typeface="Book Antiqua" pitchFamily="18" charset="0"/>
              </a:endParaRPr>
            </a:p>
          </p:txBody>
        </p:sp>
        <p:sp>
          <p:nvSpPr>
            <p:cNvPr id="74762" name="Freeform 10"/>
            <p:cNvSpPr>
              <a:spLocks/>
            </p:cNvSpPr>
            <p:nvPr/>
          </p:nvSpPr>
          <p:spPr bwMode="auto">
            <a:xfrm>
              <a:off x="3126" y="3177"/>
              <a:ext cx="559" cy="276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6" y="109"/>
                </a:cxn>
                <a:cxn ang="0">
                  <a:pos x="25" y="81"/>
                </a:cxn>
                <a:cxn ang="0">
                  <a:pos x="56" y="56"/>
                </a:cxn>
                <a:cxn ang="0">
                  <a:pos x="93" y="34"/>
                </a:cxn>
                <a:cxn ang="0">
                  <a:pos x="140" y="16"/>
                </a:cxn>
                <a:cxn ang="0">
                  <a:pos x="196" y="7"/>
                </a:cxn>
                <a:cxn ang="0">
                  <a:pos x="252" y="0"/>
                </a:cxn>
                <a:cxn ang="0">
                  <a:pos x="311" y="0"/>
                </a:cxn>
                <a:cxn ang="0">
                  <a:pos x="367" y="7"/>
                </a:cxn>
                <a:cxn ang="0">
                  <a:pos x="419" y="16"/>
                </a:cxn>
                <a:cxn ang="0">
                  <a:pos x="469" y="34"/>
                </a:cxn>
                <a:cxn ang="0">
                  <a:pos x="506" y="56"/>
                </a:cxn>
                <a:cxn ang="0">
                  <a:pos x="537" y="81"/>
                </a:cxn>
                <a:cxn ang="0">
                  <a:pos x="553" y="109"/>
                </a:cxn>
                <a:cxn ang="0">
                  <a:pos x="559" y="137"/>
                </a:cxn>
                <a:cxn ang="0">
                  <a:pos x="553" y="168"/>
                </a:cxn>
                <a:cxn ang="0">
                  <a:pos x="537" y="196"/>
                </a:cxn>
                <a:cxn ang="0">
                  <a:pos x="506" y="220"/>
                </a:cxn>
                <a:cxn ang="0">
                  <a:pos x="469" y="242"/>
                </a:cxn>
                <a:cxn ang="0">
                  <a:pos x="419" y="258"/>
                </a:cxn>
                <a:cxn ang="0">
                  <a:pos x="367" y="270"/>
                </a:cxn>
                <a:cxn ang="0">
                  <a:pos x="311" y="276"/>
                </a:cxn>
                <a:cxn ang="0">
                  <a:pos x="252" y="276"/>
                </a:cxn>
                <a:cxn ang="0">
                  <a:pos x="196" y="270"/>
                </a:cxn>
                <a:cxn ang="0">
                  <a:pos x="140" y="258"/>
                </a:cxn>
                <a:cxn ang="0">
                  <a:pos x="93" y="242"/>
                </a:cxn>
                <a:cxn ang="0">
                  <a:pos x="56" y="220"/>
                </a:cxn>
                <a:cxn ang="0">
                  <a:pos x="25" y="196"/>
                </a:cxn>
                <a:cxn ang="0">
                  <a:pos x="6" y="168"/>
                </a:cxn>
                <a:cxn ang="0">
                  <a:pos x="0" y="137"/>
                </a:cxn>
              </a:cxnLst>
              <a:rect l="0" t="0" r="r" b="b"/>
              <a:pathLst>
                <a:path w="559" h="276">
                  <a:moveTo>
                    <a:pt x="0" y="137"/>
                  </a:moveTo>
                  <a:lnTo>
                    <a:pt x="6" y="109"/>
                  </a:lnTo>
                  <a:lnTo>
                    <a:pt x="25" y="81"/>
                  </a:lnTo>
                  <a:lnTo>
                    <a:pt x="56" y="56"/>
                  </a:lnTo>
                  <a:lnTo>
                    <a:pt x="93" y="34"/>
                  </a:lnTo>
                  <a:lnTo>
                    <a:pt x="140" y="16"/>
                  </a:lnTo>
                  <a:lnTo>
                    <a:pt x="196" y="7"/>
                  </a:lnTo>
                  <a:lnTo>
                    <a:pt x="252" y="0"/>
                  </a:lnTo>
                  <a:lnTo>
                    <a:pt x="311" y="0"/>
                  </a:lnTo>
                  <a:lnTo>
                    <a:pt x="367" y="7"/>
                  </a:lnTo>
                  <a:lnTo>
                    <a:pt x="419" y="16"/>
                  </a:lnTo>
                  <a:lnTo>
                    <a:pt x="469" y="34"/>
                  </a:lnTo>
                  <a:lnTo>
                    <a:pt x="506" y="56"/>
                  </a:lnTo>
                  <a:lnTo>
                    <a:pt x="537" y="81"/>
                  </a:lnTo>
                  <a:lnTo>
                    <a:pt x="553" y="109"/>
                  </a:lnTo>
                  <a:lnTo>
                    <a:pt x="559" y="137"/>
                  </a:lnTo>
                  <a:lnTo>
                    <a:pt x="553" y="168"/>
                  </a:lnTo>
                  <a:lnTo>
                    <a:pt x="537" y="196"/>
                  </a:lnTo>
                  <a:lnTo>
                    <a:pt x="506" y="220"/>
                  </a:lnTo>
                  <a:lnTo>
                    <a:pt x="469" y="242"/>
                  </a:lnTo>
                  <a:lnTo>
                    <a:pt x="419" y="258"/>
                  </a:lnTo>
                  <a:lnTo>
                    <a:pt x="367" y="270"/>
                  </a:lnTo>
                  <a:lnTo>
                    <a:pt x="311" y="276"/>
                  </a:lnTo>
                  <a:lnTo>
                    <a:pt x="252" y="276"/>
                  </a:lnTo>
                  <a:lnTo>
                    <a:pt x="196" y="270"/>
                  </a:lnTo>
                  <a:lnTo>
                    <a:pt x="140" y="258"/>
                  </a:lnTo>
                  <a:lnTo>
                    <a:pt x="93" y="242"/>
                  </a:lnTo>
                  <a:lnTo>
                    <a:pt x="56" y="220"/>
                  </a:lnTo>
                  <a:lnTo>
                    <a:pt x="25" y="196"/>
                  </a:lnTo>
                  <a:lnTo>
                    <a:pt x="6" y="168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3198" y="3255"/>
              <a:ext cx="33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Book Antiqua" pitchFamily="18" charset="0"/>
                </a:rPr>
                <a:t>NmDepan</a:t>
              </a:r>
              <a:endParaRPr lang="en-US">
                <a:latin typeface="Book Antiqua" pitchFamily="18" charset="0"/>
              </a:endParaRPr>
            </a:p>
          </p:txBody>
        </p:sp>
        <p:sp>
          <p:nvSpPr>
            <p:cNvPr id="74764" name="Freeform 12"/>
            <p:cNvSpPr>
              <a:spLocks/>
            </p:cNvSpPr>
            <p:nvPr/>
          </p:nvSpPr>
          <p:spPr bwMode="auto">
            <a:xfrm>
              <a:off x="3750" y="3184"/>
              <a:ext cx="559" cy="27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3" y="108"/>
                </a:cxn>
                <a:cxn ang="0">
                  <a:pos x="22" y="80"/>
                </a:cxn>
                <a:cxn ang="0">
                  <a:pos x="53" y="55"/>
                </a:cxn>
                <a:cxn ang="0">
                  <a:pos x="90" y="34"/>
                </a:cxn>
                <a:cxn ang="0">
                  <a:pos x="140" y="18"/>
                </a:cxn>
                <a:cxn ang="0">
                  <a:pos x="193" y="6"/>
                </a:cxn>
                <a:cxn ang="0">
                  <a:pos x="249" y="0"/>
                </a:cxn>
                <a:cxn ang="0">
                  <a:pos x="308" y="0"/>
                </a:cxn>
                <a:cxn ang="0">
                  <a:pos x="363" y="6"/>
                </a:cxn>
                <a:cxn ang="0">
                  <a:pos x="419" y="18"/>
                </a:cxn>
                <a:cxn ang="0">
                  <a:pos x="466" y="34"/>
                </a:cxn>
                <a:cxn ang="0">
                  <a:pos x="503" y="55"/>
                </a:cxn>
                <a:cxn ang="0">
                  <a:pos x="534" y="80"/>
                </a:cxn>
                <a:cxn ang="0">
                  <a:pos x="553" y="108"/>
                </a:cxn>
                <a:cxn ang="0">
                  <a:pos x="559" y="139"/>
                </a:cxn>
                <a:cxn ang="0">
                  <a:pos x="553" y="167"/>
                </a:cxn>
                <a:cxn ang="0">
                  <a:pos x="534" y="195"/>
                </a:cxn>
                <a:cxn ang="0">
                  <a:pos x="503" y="220"/>
                </a:cxn>
                <a:cxn ang="0">
                  <a:pos x="466" y="241"/>
                </a:cxn>
                <a:cxn ang="0">
                  <a:pos x="419" y="260"/>
                </a:cxn>
                <a:cxn ang="0">
                  <a:pos x="363" y="272"/>
                </a:cxn>
                <a:cxn ang="0">
                  <a:pos x="308" y="279"/>
                </a:cxn>
                <a:cxn ang="0">
                  <a:pos x="249" y="279"/>
                </a:cxn>
                <a:cxn ang="0">
                  <a:pos x="193" y="272"/>
                </a:cxn>
                <a:cxn ang="0">
                  <a:pos x="140" y="260"/>
                </a:cxn>
                <a:cxn ang="0">
                  <a:pos x="90" y="241"/>
                </a:cxn>
                <a:cxn ang="0">
                  <a:pos x="53" y="220"/>
                </a:cxn>
                <a:cxn ang="0">
                  <a:pos x="22" y="195"/>
                </a:cxn>
                <a:cxn ang="0">
                  <a:pos x="3" y="167"/>
                </a:cxn>
                <a:cxn ang="0">
                  <a:pos x="0" y="139"/>
                </a:cxn>
              </a:cxnLst>
              <a:rect l="0" t="0" r="r" b="b"/>
              <a:pathLst>
                <a:path w="559" h="279">
                  <a:moveTo>
                    <a:pt x="0" y="139"/>
                  </a:moveTo>
                  <a:lnTo>
                    <a:pt x="3" y="108"/>
                  </a:lnTo>
                  <a:lnTo>
                    <a:pt x="22" y="80"/>
                  </a:lnTo>
                  <a:lnTo>
                    <a:pt x="53" y="55"/>
                  </a:lnTo>
                  <a:lnTo>
                    <a:pt x="90" y="34"/>
                  </a:lnTo>
                  <a:lnTo>
                    <a:pt x="140" y="18"/>
                  </a:lnTo>
                  <a:lnTo>
                    <a:pt x="193" y="6"/>
                  </a:lnTo>
                  <a:lnTo>
                    <a:pt x="249" y="0"/>
                  </a:lnTo>
                  <a:lnTo>
                    <a:pt x="308" y="0"/>
                  </a:lnTo>
                  <a:lnTo>
                    <a:pt x="363" y="6"/>
                  </a:lnTo>
                  <a:lnTo>
                    <a:pt x="419" y="18"/>
                  </a:lnTo>
                  <a:lnTo>
                    <a:pt x="466" y="34"/>
                  </a:lnTo>
                  <a:lnTo>
                    <a:pt x="503" y="55"/>
                  </a:lnTo>
                  <a:lnTo>
                    <a:pt x="534" y="80"/>
                  </a:lnTo>
                  <a:lnTo>
                    <a:pt x="553" y="108"/>
                  </a:lnTo>
                  <a:lnTo>
                    <a:pt x="559" y="139"/>
                  </a:lnTo>
                  <a:lnTo>
                    <a:pt x="553" y="167"/>
                  </a:lnTo>
                  <a:lnTo>
                    <a:pt x="534" y="195"/>
                  </a:lnTo>
                  <a:lnTo>
                    <a:pt x="503" y="220"/>
                  </a:lnTo>
                  <a:lnTo>
                    <a:pt x="466" y="241"/>
                  </a:lnTo>
                  <a:lnTo>
                    <a:pt x="419" y="260"/>
                  </a:lnTo>
                  <a:lnTo>
                    <a:pt x="363" y="272"/>
                  </a:lnTo>
                  <a:lnTo>
                    <a:pt x="308" y="279"/>
                  </a:lnTo>
                  <a:lnTo>
                    <a:pt x="249" y="279"/>
                  </a:lnTo>
                  <a:lnTo>
                    <a:pt x="193" y="272"/>
                  </a:lnTo>
                  <a:lnTo>
                    <a:pt x="140" y="260"/>
                  </a:lnTo>
                  <a:lnTo>
                    <a:pt x="90" y="241"/>
                  </a:lnTo>
                  <a:lnTo>
                    <a:pt x="53" y="220"/>
                  </a:lnTo>
                  <a:lnTo>
                    <a:pt x="22" y="195"/>
                  </a:lnTo>
                  <a:lnTo>
                    <a:pt x="3" y="167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3912" y="3264"/>
              <a:ext cx="19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Book Antiqua" pitchFamily="18" charset="0"/>
                </a:rPr>
                <a:t>Inisial</a:t>
              </a:r>
              <a:endParaRPr lang="en-US">
                <a:latin typeface="Book Antiqua" pitchFamily="18" charset="0"/>
              </a:endParaRPr>
            </a:p>
          </p:txBody>
        </p:sp>
        <p:sp>
          <p:nvSpPr>
            <p:cNvPr id="74766" name="Freeform 14"/>
            <p:cNvSpPr>
              <a:spLocks/>
            </p:cNvSpPr>
            <p:nvPr/>
          </p:nvSpPr>
          <p:spPr bwMode="auto">
            <a:xfrm>
              <a:off x="4377" y="3184"/>
              <a:ext cx="559" cy="27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" y="108"/>
                </a:cxn>
                <a:cxn ang="0">
                  <a:pos x="25" y="80"/>
                </a:cxn>
                <a:cxn ang="0">
                  <a:pos x="53" y="55"/>
                </a:cxn>
                <a:cxn ang="0">
                  <a:pos x="93" y="34"/>
                </a:cxn>
                <a:cxn ang="0">
                  <a:pos x="140" y="18"/>
                </a:cxn>
                <a:cxn ang="0">
                  <a:pos x="193" y="6"/>
                </a:cxn>
                <a:cxn ang="0">
                  <a:pos x="252" y="0"/>
                </a:cxn>
                <a:cxn ang="0">
                  <a:pos x="308" y="0"/>
                </a:cxn>
                <a:cxn ang="0">
                  <a:pos x="367" y="6"/>
                </a:cxn>
                <a:cxn ang="0">
                  <a:pos x="419" y="18"/>
                </a:cxn>
                <a:cxn ang="0">
                  <a:pos x="466" y="34"/>
                </a:cxn>
                <a:cxn ang="0">
                  <a:pos x="506" y="55"/>
                </a:cxn>
                <a:cxn ang="0">
                  <a:pos x="534" y="80"/>
                </a:cxn>
                <a:cxn ang="0">
                  <a:pos x="553" y="108"/>
                </a:cxn>
                <a:cxn ang="0">
                  <a:pos x="559" y="139"/>
                </a:cxn>
                <a:cxn ang="0">
                  <a:pos x="553" y="167"/>
                </a:cxn>
                <a:cxn ang="0">
                  <a:pos x="534" y="195"/>
                </a:cxn>
                <a:cxn ang="0">
                  <a:pos x="506" y="220"/>
                </a:cxn>
                <a:cxn ang="0">
                  <a:pos x="466" y="241"/>
                </a:cxn>
                <a:cxn ang="0">
                  <a:pos x="419" y="260"/>
                </a:cxn>
                <a:cxn ang="0">
                  <a:pos x="367" y="272"/>
                </a:cxn>
                <a:cxn ang="0">
                  <a:pos x="308" y="279"/>
                </a:cxn>
                <a:cxn ang="0">
                  <a:pos x="252" y="279"/>
                </a:cxn>
                <a:cxn ang="0">
                  <a:pos x="193" y="272"/>
                </a:cxn>
                <a:cxn ang="0">
                  <a:pos x="140" y="260"/>
                </a:cxn>
                <a:cxn ang="0">
                  <a:pos x="93" y="241"/>
                </a:cxn>
                <a:cxn ang="0">
                  <a:pos x="53" y="220"/>
                </a:cxn>
                <a:cxn ang="0">
                  <a:pos x="25" y="195"/>
                </a:cxn>
                <a:cxn ang="0">
                  <a:pos x="7" y="167"/>
                </a:cxn>
                <a:cxn ang="0">
                  <a:pos x="0" y="139"/>
                </a:cxn>
              </a:cxnLst>
              <a:rect l="0" t="0" r="r" b="b"/>
              <a:pathLst>
                <a:path w="559" h="279">
                  <a:moveTo>
                    <a:pt x="0" y="139"/>
                  </a:moveTo>
                  <a:lnTo>
                    <a:pt x="7" y="108"/>
                  </a:lnTo>
                  <a:lnTo>
                    <a:pt x="25" y="80"/>
                  </a:lnTo>
                  <a:lnTo>
                    <a:pt x="53" y="55"/>
                  </a:lnTo>
                  <a:lnTo>
                    <a:pt x="93" y="34"/>
                  </a:lnTo>
                  <a:lnTo>
                    <a:pt x="140" y="18"/>
                  </a:lnTo>
                  <a:lnTo>
                    <a:pt x="193" y="6"/>
                  </a:lnTo>
                  <a:lnTo>
                    <a:pt x="252" y="0"/>
                  </a:lnTo>
                  <a:lnTo>
                    <a:pt x="308" y="0"/>
                  </a:lnTo>
                  <a:lnTo>
                    <a:pt x="367" y="6"/>
                  </a:lnTo>
                  <a:lnTo>
                    <a:pt x="419" y="18"/>
                  </a:lnTo>
                  <a:lnTo>
                    <a:pt x="466" y="34"/>
                  </a:lnTo>
                  <a:lnTo>
                    <a:pt x="506" y="55"/>
                  </a:lnTo>
                  <a:lnTo>
                    <a:pt x="534" y="80"/>
                  </a:lnTo>
                  <a:lnTo>
                    <a:pt x="553" y="108"/>
                  </a:lnTo>
                  <a:lnTo>
                    <a:pt x="559" y="139"/>
                  </a:lnTo>
                  <a:lnTo>
                    <a:pt x="553" y="167"/>
                  </a:lnTo>
                  <a:lnTo>
                    <a:pt x="534" y="195"/>
                  </a:lnTo>
                  <a:lnTo>
                    <a:pt x="506" y="220"/>
                  </a:lnTo>
                  <a:lnTo>
                    <a:pt x="466" y="241"/>
                  </a:lnTo>
                  <a:lnTo>
                    <a:pt x="419" y="260"/>
                  </a:lnTo>
                  <a:lnTo>
                    <a:pt x="367" y="272"/>
                  </a:lnTo>
                  <a:lnTo>
                    <a:pt x="308" y="279"/>
                  </a:lnTo>
                  <a:lnTo>
                    <a:pt x="252" y="279"/>
                  </a:lnTo>
                  <a:lnTo>
                    <a:pt x="193" y="272"/>
                  </a:lnTo>
                  <a:lnTo>
                    <a:pt x="140" y="260"/>
                  </a:lnTo>
                  <a:lnTo>
                    <a:pt x="93" y="241"/>
                  </a:lnTo>
                  <a:lnTo>
                    <a:pt x="53" y="220"/>
                  </a:lnTo>
                  <a:lnTo>
                    <a:pt x="25" y="195"/>
                  </a:lnTo>
                  <a:lnTo>
                    <a:pt x="7" y="167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4520" y="3264"/>
              <a:ext cx="23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Book Antiqua" pitchFamily="18" charset="0"/>
                </a:rPr>
                <a:t>NmBlk</a:t>
              </a:r>
              <a:endParaRPr lang="en-US">
                <a:latin typeface="Book Antiqua" pitchFamily="18" charset="0"/>
              </a:endParaRPr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H="1">
              <a:off x="3958" y="3463"/>
              <a:ext cx="72" cy="139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H="1">
              <a:off x="4157" y="3463"/>
              <a:ext cx="500" cy="179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flipH="1" flipV="1">
              <a:off x="3406" y="3453"/>
              <a:ext cx="354" cy="189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</p:grp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2880519" y="5334000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Notasi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Single Valued Attribute</a:t>
            </a:r>
            <a:r>
              <a:rPr lang="en-US">
                <a:latin typeface="Book Antiqua" pitchFamily="18" charset="0"/>
              </a:rPr>
              <a:t>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1"/>
            <a:ext cx="10945654" cy="20431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000" b="1" i="1" dirty="0">
                <a:solidFill>
                  <a:srgbClr val="66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Single Valued Attribute</a:t>
            </a:r>
            <a:r>
              <a:rPr lang="en-US" sz="3000" b="1" dirty="0"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merupakan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attribut-attribut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hanya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memiliki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nilai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3000" b="1" dirty="0" err="1" smtClean="0">
                <a:solidFill>
                  <a:srgbClr val="00682F"/>
                </a:solidFill>
                <a:latin typeface="Book Antiqua" pitchFamily="18" charset="0"/>
              </a:rPr>
              <a:t>tunggal</a:t>
            </a:r>
            <a:r>
              <a:rPr lang="en-US" sz="3000" b="1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endParaRPr lang="en-US" b="1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94956" y="3755408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: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331436" y="4343400"/>
            <a:ext cx="912137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mengepalai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antara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Pegawai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Departemen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Multi Valued Attribute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8092" y="1600201"/>
            <a:ext cx="10641608" cy="24876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000" b="1" i="1" dirty="0">
                <a:solidFill>
                  <a:srgbClr val="66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Multi Valued Attribute</a:t>
            </a:r>
            <a:r>
              <a:rPr lang="en-US" sz="3000" b="1" dirty="0"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merupakan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attribut-attribut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bisa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memiliki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lebih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nilai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jenisnya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sama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tunggal</a:t>
            </a:r>
            <a:r>
              <a:rPr lang="en-US" sz="28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06743" y="3358473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140364" y="3891873"/>
            <a:ext cx="9121379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00682F"/>
                </a:solidFill>
                <a:latin typeface="Book Antiqua" pitchFamily="18" charset="0"/>
              </a:rPr>
              <a:t>Multi Valued: atribut lokasi pada Departemen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02050" y="4591320"/>
            <a:ext cx="1824276" cy="914400"/>
            <a:chOff x="3936" y="3312"/>
            <a:chExt cx="864" cy="576"/>
          </a:xfrm>
        </p:grpSpPr>
        <p:sp>
          <p:nvSpPr>
            <p:cNvPr id="76807" name="Oval 7"/>
            <p:cNvSpPr>
              <a:spLocks noChangeArrowheads="1"/>
            </p:cNvSpPr>
            <p:nvPr/>
          </p:nvSpPr>
          <p:spPr bwMode="auto">
            <a:xfrm>
              <a:off x="3936" y="3312"/>
              <a:ext cx="864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76808" name="Oval 8"/>
            <p:cNvSpPr>
              <a:spLocks noChangeArrowheads="1"/>
            </p:cNvSpPr>
            <p:nvPr/>
          </p:nvSpPr>
          <p:spPr bwMode="auto">
            <a:xfrm>
              <a:off x="3984" y="3360"/>
              <a:ext cx="76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682F"/>
                  </a:solidFill>
                  <a:latin typeface="Book Antiqua" pitchFamily="18" charset="0"/>
                </a:rPr>
                <a:t>Lokasi</a:t>
              </a:r>
            </a:p>
          </p:txBody>
        </p:sp>
      </p:grp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516695" y="478012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Notasi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Mandatory Attribute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1"/>
            <a:ext cx="10945654" cy="17764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000" b="1" i="1">
                <a:solidFill>
                  <a:srgbClr val="0068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Mandatory attribute</a:t>
            </a:r>
            <a:r>
              <a:rPr lang="en-US" sz="3000" b="1">
                <a:solidFill>
                  <a:srgbClr val="00682F"/>
                </a:solidFill>
                <a:latin typeface="Book Antiqua" pitchFamily="18" charset="0"/>
              </a:rPr>
              <a:t> adalah attribut yang harus berisi data yang ada nilainya (tidak boleh kosong / NOT NULL) 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02535" y="3236784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0068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003884" y="3762225"/>
            <a:ext cx="8918681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Mandatory Attribute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Pegawai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NoKTP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Selain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itu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boleh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kosong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.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Book Antiqua" pitchFamily="18" charset="0"/>
              </a:rPr>
              <a:t>Derived Attribute (Attribut Turunan)</a:t>
            </a:r>
            <a:r>
              <a:rPr lang="en-US" sz="4000">
                <a:latin typeface="Book Antiqua" pitchFamily="18" charset="0"/>
              </a:rPr>
              <a:t>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8092" y="1600201"/>
            <a:ext cx="10033516" cy="222091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i="1" dirty="0">
                <a:solidFill>
                  <a:srgbClr val="66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Derived Attribute</a:t>
            </a:r>
            <a:r>
              <a:rPr lang="en-US" sz="3000" b="1" dirty="0"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atribut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nilai-nilainya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diperoleh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pengolahan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diturunkan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atribut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lain yang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berhubungan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386028" y="3260665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386028" y="3717865"/>
            <a:ext cx="8918681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atribut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JmlPegawai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Departemen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284679" y="4251265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Notasi:</a:t>
            </a:r>
          </a:p>
        </p:txBody>
      </p:sp>
      <p:graphicFrame>
        <p:nvGraphicFramePr>
          <p:cNvPr id="7885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21093" y="4641790"/>
          <a:ext cx="2331019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697680" imgH="240480" progId="">
                  <p:embed/>
                </p:oleObj>
              </mc:Choice>
              <mc:Fallback>
                <p:oleObj name="VISIO" r:id="rId3" imgW="697680" imgH="240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093" y="4641790"/>
                        <a:ext cx="2331019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Entitas Lemah (Weak Entity)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1"/>
            <a:ext cx="10945654" cy="168751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i="1" dirty="0" err="1">
                <a:solidFill>
                  <a:srgbClr val="66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Entitas</a:t>
            </a:r>
            <a:r>
              <a:rPr lang="en-US" sz="3000" b="1" i="1" dirty="0">
                <a:solidFill>
                  <a:srgbClr val="66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i="1" dirty="0" err="1">
                <a:solidFill>
                  <a:srgbClr val="66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lemah</a:t>
            </a:r>
            <a:r>
              <a:rPr lang="en-US" sz="3000" b="1" dirty="0"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entitas-entitas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keberadaannya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tergantung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terhadap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3000" b="1" dirty="0">
                <a:solidFill>
                  <a:srgbClr val="00682F"/>
                </a:solidFill>
                <a:latin typeface="Book Antiqua" pitchFamily="18" charset="0"/>
              </a:rPr>
              <a:t> lain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031180" y="290696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: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031180" y="3364161"/>
            <a:ext cx="9932168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Tanggungan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Jika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misalnya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seorang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pegawai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tidak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ada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ditiadakan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maka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tanggungan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pegawai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tersebut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tak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ada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929831" y="458336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Notasi: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71639" y="4659560"/>
            <a:ext cx="2736414" cy="762000"/>
            <a:chOff x="1728" y="3408"/>
            <a:chExt cx="1296" cy="480"/>
          </a:xfrm>
        </p:grpSpPr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1728" y="3408"/>
              <a:ext cx="129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1776" y="3456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682F"/>
                  </a:solidFill>
                  <a:latin typeface="Book Antiqua" pitchFamily="18" charset="0"/>
                </a:rPr>
                <a:t>Tanggungan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4835" y="1752601"/>
            <a:ext cx="10337562" cy="1470025"/>
          </a:xfrm>
        </p:spPr>
        <p:txBody>
          <a:bodyPr/>
          <a:lstStyle/>
          <a:p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Trans -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Pemodelan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 Antiqua" pitchFamily="18" charset="0"/>
              </a:rPr>
              <a:t>Konsep Foreign Key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5395" y="1600200"/>
            <a:ext cx="10438911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00682F"/>
                </a:solidFill>
                <a:latin typeface="Book Antiqua" pitchFamily="18" charset="0"/>
              </a:rPr>
              <a:t>Foreign key adalah kolom yang diambil dari primary key entitas lain yang menggunakan hubungan antar 2 tabel tsb.</a:t>
            </a:r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8092" y="2590801"/>
          <a:ext cx="527013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3" imgW="3457143" imgH="1238423" progId="PBrush">
                  <p:embed/>
                </p:oleObj>
              </mc:Choice>
              <mc:Fallback>
                <p:oleObj name="Bitmap Image" r:id="rId3" imgW="3457143" imgH="123842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92" y="2590801"/>
                        <a:ext cx="527013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8092" y="4191000"/>
          <a:ext cx="5270130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5" imgW="4200000" imgH="2610214" progId="PBrush">
                  <p:embed/>
                </p:oleObj>
              </mc:Choice>
              <mc:Fallback>
                <p:oleObj name="Bitmap Image" r:id="rId5" imgW="4200000" imgH="2610214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92" y="4191000"/>
                        <a:ext cx="5270130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6182268" y="2590800"/>
            <a:ext cx="121618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Fakta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182268" y="3048000"/>
            <a:ext cx="537147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Adi, Budi dan Cici bekerja pada bagian Persinalia. Sedangkan Rudi dan Santo bekerja pada bagian Gudang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6182268" y="4343400"/>
            <a:ext cx="55741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Dari fakta diatas dan panah relasi sebelah kiri, bagaimana cara menuliskan data yang menunjukkan hubungan/relasi antar tabel pegawai dan departemen?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/>
      <p:bldP spid="57353" grpId="0"/>
      <p:bldP spid="573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44" y="304800"/>
            <a:ext cx="8915400" cy="876300"/>
          </a:xfrm>
        </p:spPr>
        <p:txBody>
          <a:bodyPr>
            <a:normAutofit/>
          </a:bodyPr>
          <a:lstStyle/>
          <a:p>
            <a:r>
              <a:rPr lang="en-US" sz="3700" b="1" dirty="0" err="1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Pokok</a:t>
            </a:r>
            <a:r>
              <a:rPr lang="en-US" sz="3700" b="1" dirty="0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700" b="1" dirty="0" err="1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Bahasan</a:t>
            </a:r>
            <a:r>
              <a:rPr lang="en-US" sz="3700" b="1" dirty="0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(?)</a:t>
            </a:r>
            <a:endParaRPr lang="en-US" sz="3700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04119" y="1752600"/>
            <a:ext cx="10124700" cy="48936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langkah-langkah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suatu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Mengapa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 model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digunakan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utk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membuat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awal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konsep-konsep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utama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 model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petunjuk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utk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menggunakan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 model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secara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efektif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Bagaimana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digunakan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secara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“pas”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keseluruhan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kerangka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aplikasi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komplek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suatu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perusahaan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besar</a:t>
            </a:r>
            <a:r>
              <a:rPr lang="en-US" sz="2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endParaRPr lang="en-US" sz="25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476250" indent="-476250" algn="just" eaLnBrk="0" hangingPunct="0">
              <a:defRPr/>
            </a:pPr>
            <a:endParaRPr lang="en-US" sz="2500" b="1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476250" indent="-476250" algn="just" eaLnBrk="0" hangingPunct="0">
              <a:buFontTx/>
              <a:buBlip>
                <a:blip r:embed="rId2"/>
              </a:buBlip>
              <a:defRPr/>
            </a:pPr>
            <a:endParaRPr lang="en-US" sz="2200" dirty="0" smtClean="0">
              <a:solidFill>
                <a:srgbClr val="00682F"/>
              </a:solidFill>
              <a:latin typeface="Book Antiqua" pitchFamily="18" charset="0"/>
              <a:cs typeface="Arial" charset="0"/>
            </a:endParaRPr>
          </a:p>
          <a:p>
            <a:pPr marL="476250" indent="-476250" algn="just" eaLnBrk="0" hangingPunct="0">
              <a:buFontTx/>
              <a:buBlip>
                <a:blip r:embed="rId2"/>
              </a:buBlip>
              <a:defRPr/>
            </a:pPr>
            <a:endParaRPr lang="en-US" sz="2200" dirty="0">
              <a:solidFill>
                <a:srgbClr val="00682F"/>
              </a:solidFill>
              <a:latin typeface="Book Antiqu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92" y="-184256"/>
            <a:ext cx="10945654" cy="137160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Foreign Key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4444" y="1177112"/>
            <a:ext cx="10033516" cy="20574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Ada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3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alternatif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menyimpan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endParaRPr lang="en-US" sz="2000" dirty="0">
              <a:solidFill>
                <a:srgbClr val="00682F"/>
              </a:solidFill>
              <a:latin typeface="Book Antiqua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Membuat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baru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yang field-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fieldnya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berisi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primari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key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kedua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endParaRPr lang="en-US" sz="2000" dirty="0">
              <a:solidFill>
                <a:srgbClr val="00682F"/>
              </a:solidFill>
              <a:latin typeface="Book Antiqua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Primary key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pegawai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ditempatkan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pula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departemen</a:t>
            </a:r>
            <a:endParaRPr lang="en-US" sz="2000" dirty="0">
              <a:solidFill>
                <a:srgbClr val="00682F"/>
              </a:solidFill>
              <a:latin typeface="Book Antiqua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Primary key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departemen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ditempatkan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pula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pegawai</a:t>
            </a:r>
            <a:endParaRPr lang="en-US" sz="20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94444" y="3463112"/>
            <a:ext cx="104389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Alternatif 1 dan 2 </a:t>
            </a:r>
            <a:r>
              <a:rPr lang="en-US" sz="2000">
                <a:solidFill>
                  <a:srgbClr val="00682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tidak dipakai</a:t>
            </a:r>
            <a:r>
              <a:rPr lang="en-US" sz="200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karena mengakibatkan pengulangan yang tidak perlu (boros). Alternatif ke-3 dipilih, sehingga struktur tabelnya menjadi:</a:t>
            </a:r>
          </a:p>
        </p:txBody>
      </p:sp>
      <p:graphicFrame>
        <p:nvGraphicFramePr>
          <p:cNvPr id="6042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95793" y="4453712"/>
          <a:ext cx="537147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3" imgW="4600000" imgH="1009791" progId="PBrush">
                  <p:embed/>
                </p:oleObj>
              </mc:Choice>
              <mc:Fallback>
                <p:oleObj name="Bitmap Image" r:id="rId3" imgW="4600000" imgH="100979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93" y="4453712"/>
                        <a:ext cx="537147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472666" y="4529912"/>
            <a:ext cx="42564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Kolom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DEP_Nomor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dan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DEP_Nama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pada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tabel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Pegawai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disebut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dengan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foreign key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,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karena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diambil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dari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primary key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entitas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>
                <a:latin typeface="Book Antiqua" pitchFamily="18" charset="0"/>
              </a:rPr>
              <a:t>Derajat</a:t>
            </a:r>
            <a:r>
              <a:rPr lang="en-US" sz="3600" b="1" dirty="0">
                <a:latin typeface="Book Antiqua" pitchFamily="18" charset="0"/>
              </a:rPr>
              <a:t> </a:t>
            </a:r>
            <a:r>
              <a:rPr lang="en-US" sz="3600" b="1" dirty="0" err="1">
                <a:latin typeface="Book Antiqua" pitchFamily="18" charset="0"/>
              </a:rPr>
              <a:t>kardinalitas</a:t>
            </a:r>
            <a:r>
              <a:rPr lang="en-US" sz="3600" b="1" dirty="0">
                <a:latin typeface="Book Antiqua" pitchFamily="18" charset="0"/>
              </a:rPr>
              <a:t> </a:t>
            </a:r>
            <a:r>
              <a:rPr lang="en-US" sz="3600" b="1" dirty="0" err="1">
                <a:latin typeface="Book Antiqua" pitchFamily="18" charset="0"/>
              </a:rPr>
              <a:t>relasi</a:t>
            </a:r>
            <a:r>
              <a:rPr lang="en-US" sz="3600" b="1" dirty="0">
                <a:latin typeface="Book Antiqua" pitchFamily="18" charset="0"/>
              </a:rPr>
              <a:t> </a:t>
            </a:r>
            <a:r>
              <a:rPr lang="en-US" sz="3600" b="1" dirty="0" smtClean="0">
                <a:latin typeface="Book Antiqua" pitchFamily="18" charset="0"/>
              </a:rPr>
              <a:t/>
            </a:r>
            <a:br>
              <a:rPr lang="en-US" sz="3600" b="1" dirty="0" smtClean="0">
                <a:latin typeface="Book Antiqua" pitchFamily="18" charset="0"/>
              </a:rPr>
            </a:br>
            <a:r>
              <a:rPr lang="en-US" sz="3600" b="1" dirty="0" smtClean="0">
                <a:latin typeface="Book Antiqua" pitchFamily="18" charset="0"/>
              </a:rPr>
              <a:t>(</a:t>
            </a:r>
            <a:r>
              <a:rPr lang="en-US" sz="3600" b="1" dirty="0">
                <a:latin typeface="Book Antiqua" pitchFamily="18" charset="0"/>
              </a:rPr>
              <a:t>Cardinality Ratio)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7118" y="1752600"/>
            <a:ext cx="8153401" cy="19050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Kardinalitas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menunjukkan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jumlah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maksimum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berelasi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lain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Grp="1" noChangeAspect="1"/>
          </p:cNvGraphicFramePr>
          <p:nvPr>
            <p:ph/>
          </p:nvPr>
        </p:nvGraphicFramePr>
        <p:xfrm>
          <a:off x="1737519" y="1183286"/>
          <a:ext cx="9008972" cy="485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5457825" imgH="4152900" progId="">
                  <p:embed/>
                </p:oleObj>
              </mc:Choice>
              <mc:Fallback>
                <p:oleObj name="Visio" r:id="rId3" imgW="5457825" imgH="4152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519" y="1183286"/>
                        <a:ext cx="9008972" cy="485951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877383" y="427633"/>
            <a:ext cx="8114679" cy="563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2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</a:t>
            </a:r>
            <a:r>
              <a:rPr lang="en-US" sz="32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 : ERD </a:t>
            </a:r>
            <a:r>
              <a:rPr lang="en-US" sz="3200" b="1" dirty="0">
                <a:solidFill>
                  <a:srgbClr val="0068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Perusahaan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ook Antiqua" pitchFamily="18" charset="0"/>
              </a:rPr>
              <a:t>Satu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err="1">
                <a:latin typeface="Book Antiqua" pitchFamily="18" charset="0"/>
              </a:rPr>
              <a:t>ke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err="1">
                <a:latin typeface="Book Antiqua" pitchFamily="18" charset="0"/>
              </a:rPr>
              <a:t>satu</a:t>
            </a:r>
            <a:r>
              <a:rPr lang="en-US" b="1" dirty="0">
                <a:latin typeface="Book Antiqua" pitchFamily="18" charset="0"/>
              </a:rPr>
              <a:t> (one to one)</a:t>
            </a:r>
            <a:r>
              <a:rPr lang="en-US" dirty="0">
                <a:latin typeface="Book Antiqua" pitchFamily="18" charset="0"/>
              </a:rPr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0"/>
            <a:ext cx="10945654" cy="160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>
                <a:solidFill>
                  <a:srgbClr val="00682F"/>
                </a:solidFill>
                <a:latin typeface="Book Antiqua" pitchFamily="18" charset="0"/>
              </a:rPr>
              <a:t>Setiap data pada entitas A berhubungan dengan maksimal satu data pada entitas B, begitu pula sebaliknya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08092" y="365760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00682F"/>
                </a:solidFill>
                <a:latin typeface="Book Antiqua" pitchFamily="18" charset="0"/>
              </a:rPr>
              <a:t>Contoh: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2129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106098" y="3352800"/>
          <a:ext cx="486473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2781300" imgH="2228850" progId="">
                  <p:embed/>
                </p:oleObj>
              </mc:Choice>
              <mc:Fallback>
                <p:oleObj name="Visio" r:id="rId3" imgW="2781300" imgH="22288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098" y="3352800"/>
                        <a:ext cx="4864735" cy="27432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08092" y="4191000"/>
            <a:ext cx="486473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00682F"/>
                </a:solidFill>
                <a:latin typeface="Book Antiqua" pitchFamily="18" charset="0"/>
              </a:rPr>
              <a:t>relasi “mengepalai” antara entitas Pegawai dengan entitas Departemen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Satu ke Banyak (one to many)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0"/>
            <a:ext cx="10945654" cy="198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Setiap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A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bisa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berhubungan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banyak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B,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tetapi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B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berhubungan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maksimal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hanya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di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A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8092" y="388620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8092" y="4343400"/>
            <a:ext cx="486473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relasi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“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menanggung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”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antara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pegawai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terhadap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tanggungan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2129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129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6182268" y="3581401"/>
          <a:ext cx="4864735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2357018" imgH="1883664" progId="">
                  <p:embed/>
                </p:oleObj>
              </mc:Choice>
              <mc:Fallback>
                <p:oleObj name="Visio" r:id="rId3" imgW="2357018" imgH="188366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268" y="3581401"/>
                        <a:ext cx="4864735" cy="269081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ook Antiqua" pitchFamily="18" charset="0"/>
              </a:rPr>
              <a:t>Banyak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err="1">
                <a:latin typeface="Book Antiqua" pitchFamily="18" charset="0"/>
              </a:rPr>
              <a:t>ke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err="1">
                <a:latin typeface="Book Antiqua" pitchFamily="18" charset="0"/>
              </a:rPr>
              <a:t>Satu</a:t>
            </a:r>
            <a:r>
              <a:rPr lang="en-US" b="1" dirty="0">
                <a:latin typeface="Book Antiqua" pitchFamily="18" charset="0"/>
              </a:rPr>
              <a:t> (many to one)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0"/>
            <a:ext cx="10945654" cy="1066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Merupakan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kebalikan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3000" i="1" dirty="0" err="1">
                <a:solidFill>
                  <a:srgbClr val="00682F"/>
                </a:solidFill>
                <a:latin typeface="Book Antiqua" pitchFamily="18" charset="0"/>
              </a:rPr>
              <a:t>satu-ke-banyak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8092" y="304800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08092" y="3581400"/>
            <a:ext cx="55741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relasi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“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bekerja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untuk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”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pada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pegawai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terhadap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2129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283616" y="2743201"/>
          <a:ext cx="5067433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2781300" imgH="2228850" progId="">
                  <p:embed/>
                </p:oleObj>
              </mc:Choice>
              <mc:Fallback>
                <p:oleObj name="Visio" r:id="rId3" imgW="2781300" imgH="22288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616" y="2743201"/>
                        <a:ext cx="5067433" cy="305276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latin typeface="Book Antiqua" pitchFamily="18" charset="0"/>
              </a:rPr>
              <a:t>Banyak ke banyak </a:t>
            </a:r>
            <a:br>
              <a:rPr lang="en-US" sz="4000" b="1">
                <a:latin typeface="Book Antiqua" pitchFamily="18" charset="0"/>
              </a:rPr>
            </a:br>
            <a:r>
              <a:rPr lang="en-US" sz="4000" b="1">
                <a:latin typeface="Book Antiqua" pitchFamily="18" charset="0"/>
              </a:rPr>
              <a:t>(many to many)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0"/>
            <a:ext cx="10945654" cy="160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000">
                <a:solidFill>
                  <a:srgbClr val="00682F"/>
                </a:solidFill>
                <a:latin typeface="Book Antiqua" pitchFamily="18" charset="0"/>
              </a:rPr>
              <a:t>Setiap data pada entitas A bisa berhubungan dengan banyak data pada entitas B, demikian pula sebaliknya</a:t>
            </a:r>
            <a:r>
              <a:rPr lang="en-US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08092" y="342900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0068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08092" y="3886200"/>
            <a:ext cx="618226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relasi “bekerja pada” pada entitas Pegawai terhadap entitas proyek</a:t>
            </a:r>
            <a:r>
              <a:rPr lang="en-US" sz="200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2129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6283616" y="2895601"/>
          <a:ext cx="486473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2781300" imgH="2228850" progId="">
                  <p:embed/>
                </p:oleObj>
              </mc:Choice>
              <mc:Fallback>
                <p:oleObj name="Visio" r:id="rId3" imgW="2781300" imgH="22288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616" y="2895601"/>
                        <a:ext cx="4864735" cy="29305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Book Antiqua" pitchFamily="18" charset="0"/>
              </a:rPr>
              <a:t>Batasan</a:t>
            </a:r>
            <a:r>
              <a:rPr lang="en-US" sz="3600" b="1" dirty="0">
                <a:latin typeface="Book Antiqua" pitchFamily="18" charset="0"/>
              </a:rPr>
              <a:t> </a:t>
            </a:r>
            <a:r>
              <a:rPr lang="en-US" sz="3600" b="1" dirty="0" err="1">
                <a:latin typeface="Book Antiqua" pitchFamily="18" charset="0"/>
              </a:rPr>
              <a:t>Partisipasi</a:t>
            </a:r>
            <a:r>
              <a:rPr lang="en-US" sz="3600" b="1" dirty="0">
                <a:latin typeface="Book Antiqua" pitchFamily="18" charset="0"/>
              </a:rPr>
              <a:t> (Participation Constraint)</a:t>
            </a:r>
            <a:r>
              <a:rPr lang="en-US" sz="3600" dirty="0">
                <a:latin typeface="Book Antiqua" pitchFamily="18" charset="0"/>
              </a:rPr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0"/>
            <a:ext cx="10945654" cy="144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>
                <a:solidFill>
                  <a:srgbClr val="00682F"/>
                </a:solidFill>
                <a:latin typeface="Book Antiqua" pitchFamily="18" charset="0"/>
              </a:rPr>
              <a:t>Menentukan apakah keberadaan sebuah entitas tergantung pada hubungannya ke entitas lain melalui jenis relasinya</a:t>
            </a:r>
            <a:r>
              <a:rPr lang="en-US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08092" y="3048000"/>
            <a:ext cx="1094565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Ada 2 jenis: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08092" y="3657600"/>
            <a:ext cx="109456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1. </a:t>
            </a:r>
            <a:r>
              <a:rPr lang="en-US" sz="2000" b="1" u="sng">
                <a:solidFill>
                  <a:srgbClr val="0068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Partisipasi Total</a:t>
            </a:r>
            <a:r>
              <a:rPr lang="en-US" sz="2000" b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  <a:sym typeface="Wingdings" pitchFamily="2" charset="2"/>
              </a:rPr>
              <a:t>partisipasi pegawai dalam relasi “bekerja untuk”, memberikan arti bahwa setiap data pada pegawai, harus direlasikan pada sebuah departemen. Atau tidak ada data pegawai yang tidak berelasi dengan data departemen 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06743" y="4953000"/>
            <a:ext cx="109456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2. </a:t>
            </a:r>
            <a:r>
              <a:rPr lang="en-US" sz="2000" b="1" u="sng">
                <a:solidFill>
                  <a:srgbClr val="0068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Partisipasi sebagian</a:t>
            </a:r>
            <a:r>
              <a:rPr lang="en-US" sz="320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  <a:sym typeface="Wingdings" pitchFamily="2" charset="2"/>
              </a:rPr>
              <a:t>partisipasi pegawai dalam relasi “mengepalai” terhadap departemen, tidak setiap data pada pegawai dihubungkan dengan departemen dengan relasi ini. Atau tidak semua pegawai mengepalai departemen</a:t>
            </a:r>
            <a:r>
              <a:rPr lang="en-US" sz="200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4" grpId="0"/>
      <p:bldP spid="40965" grpId="0"/>
      <p:bldP spid="409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Derajat Relasi Minimum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5395" y="1600200"/>
            <a:ext cx="10641608" cy="3124200"/>
          </a:xfrm>
        </p:spPr>
        <p:txBody>
          <a:bodyPr/>
          <a:lstStyle/>
          <a:p>
            <a:pPr marL="350838" indent="-350838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Menunjukkan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hubungan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korespondensi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) minimum   yang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boleh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terjadi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antar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. </a:t>
            </a:r>
          </a:p>
          <a:p>
            <a:pPr marL="350838" indent="-350838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Notasi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x,y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)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menunjukkan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derajat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minimum (x)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derajat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maksimum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(y)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  <a:p>
            <a:pPr marL="350838" indent="-350838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Partisipasi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total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bisa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dinotasikan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memberikan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derajat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2600" dirty="0">
                <a:solidFill>
                  <a:srgbClr val="00682F"/>
                </a:solidFill>
                <a:latin typeface="Book Antiqua" pitchFamily="18" charset="0"/>
              </a:rPr>
              <a:t> minimum (x) = 1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92677" y="433088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892677" y="4788080"/>
            <a:ext cx="1003351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pada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relasi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“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bekerja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untuk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”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pada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pegawai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terhadap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Derajat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relasi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minimumnya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adalah</a:t>
            </a:r>
            <a:r>
              <a:rPr lang="en-US" sz="2000" b="1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satu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724563" y="2135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724563" y="2135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724563" y="2135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3724563" y="2135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42092" name="Rectangle 108"/>
          <p:cNvSpPr>
            <a:spLocks noChangeArrowheads="1"/>
          </p:cNvSpPr>
          <p:nvPr/>
        </p:nvSpPr>
        <p:spPr bwMode="auto">
          <a:xfrm>
            <a:off x="3724563" y="2135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42096" name="Rectangle 112"/>
          <p:cNvSpPr>
            <a:spLocks noChangeArrowheads="1"/>
          </p:cNvSpPr>
          <p:nvPr/>
        </p:nvSpPr>
        <p:spPr bwMode="auto">
          <a:xfrm>
            <a:off x="3724563" y="2135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42100" name="Rectangle 116"/>
          <p:cNvSpPr>
            <a:spLocks noChangeArrowheads="1"/>
          </p:cNvSpPr>
          <p:nvPr/>
        </p:nvSpPr>
        <p:spPr bwMode="auto">
          <a:xfrm>
            <a:off x="3724563" y="2135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42104" name="Rectangle 120"/>
          <p:cNvSpPr>
            <a:spLocks noChangeArrowheads="1"/>
          </p:cNvSpPr>
          <p:nvPr/>
        </p:nvSpPr>
        <p:spPr bwMode="auto">
          <a:xfrm>
            <a:off x="3724563" y="2135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Notasi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lain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608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18881" y="1905000"/>
            <a:ext cx="9121379" cy="37734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-93488"/>
            <a:ext cx="10945654" cy="1143000"/>
          </a:xfrm>
        </p:spPr>
        <p:txBody>
          <a:bodyPr>
            <a:normAutofit/>
          </a:bodyPr>
          <a:lstStyle/>
          <a:p>
            <a:r>
              <a:rPr lang="en-US" sz="3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Capaian</a:t>
            </a:r>
            <a:r>
              <a:rPr lang="en-US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Pembelajaran</a:t>
            </a:r>
            <a:r>
              <a:rPr lang="en-US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- </a:t>
            </a:r>
            <a:r>
              <a:rPr lang="en-US" sz="3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CP</a:t>
            </a:r>
            <a:r>
              <a:rPr lang="en-US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(?)</a:t>
            </a:r>
            <a:endParaRPr lang="en-US" sz="3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9265" name="Rectangle 1"/>
          <p:cNvSpPr>
            <a:spLocks noChangeArrowheads="1"/>
          </p:cNvSpPr>
          <p:nvPr/>
        </p:nvSpPr>
        <p:spPr bwMode="auto">
          <a:xfrm>
            <a:off x="1661319" y="876820"/>
            <a:ext cx="84582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>
                <a:tab pos="228600" algn="l"/>
              </a:tabLst>
            </a:pP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Mahasiswa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dapat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menjelaskan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hubungan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anatar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konsep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data model 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dan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model data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fisik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Arial" pitchFamily="34" charset="0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>
                <a:tab pos="228600" algn="l"/>
              </a:tabLst>
            </a:pP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Mahasiswa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dapat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menjelaskan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kegunaan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atau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fungsi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Pentingnya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ER-Model 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dalam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menghasilkan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Relation Model 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dalam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basis data.</a:t>
            </a: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>
                <a:tab pos="228600" algn="l"/>
              </a:tabLst>
            </a:pP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Mahasiswa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memahami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simbol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gamabar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yg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ada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pada</a:t>
            </a:r>
            <a:r>
              <a:rPr lang="en-GB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ER-Model</a:t>
            </a:r>
            <a:endParaRPr kumimoji="0" lang="en-GB" sz="2200" b="0" i="0" u="none" strike="noStrike" cap="none" normalizeH="0" baseline="0" dirty="0" smtClean="0">
              <a:ln>
                <a:noFill/>
              </a:ln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Times New Roman" pitchFamily="18" charset="0"/>
              <a:cs typeface="Arial" pitchFamily="34" charset="0"/>
            </a:endParaRPr>
          </a:p>
          <a:p>
            <a:pPr marL="17780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tabLst>
                <a:tab pos="228600" algn="l"/>
              </a:tabLst>
            </a:pP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Mahasiswa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menjelaskan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 independence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secara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logic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secara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fisik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  <a:p>
            <a:pPr marL="17780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tabLst>
                <a:tab pos="228600" algn="l"/>
              </a:tabLst>
            </a:pP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Mahasiswa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menjelaskan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perbedaan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model data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berbasis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objek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record,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konseptual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fisik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Arial" pitchFamily="34" charset="0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>
                <a:tab pos="228600" algn="l"/>
              </a:tabLst>
            </a:pP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Mahasiswa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dapat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menyebutkan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bentuk-bentuk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relasi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dan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2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jenisnya</a:t>
            </a: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17780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tabLst>
                <a:tab pos="228600" algn="l"/>
              </a:tabLst>
            </a:pP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Mahasiswa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menjelaskan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manfaat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ER-Model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Normalisasi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  <a:p>
            <a:pPr marL="177800" lvl="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sz="20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17780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sz="20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682F"/>
              </a:solidFill>
              <a:effectLst/>
              <a:latin typeface="Book Antiqu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3756" y="356525"/>
            <a:ext cx="10945654" cy="1143000"/>
          </a:xfrm>
        </p:spPr>
        <p:txBody>
          <a:bodyPr/>
          <a:lstStyle/>
          <a:p>
            <a:r>
              <a:rPr lang="en-US" b="1" dirty="0" err="1">
                <a:latin typeface="Book Antiqua" pitchFamily="18" charset="0"/>
              </a:rPr>
              <a:t>Macam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err="1">
                <a:latin typeface="Book Antiqua" pitchFamily="18" charset="0"/>
              </a:rPr>
              <a:t>R</a:t>
            </a:r>
            <a:r>
              <a:rPr lang="en-US" b="1" dirty="0" err="1" smtClean="0">
                <a:latin typeface="Book Antiqua" pitchFamily="18" charset="0"/>
              </a:rPr>
              <a:t>elasi</a:t>
            </a:r>
            <a:r>
              <a:rPr lang="en-US" dirty="0" smtClean="0">
                <a:latin typeface="Book Antiqua" pitchFamily="18" charset="0"/>
              </a:rPr>
              <a:t>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756" y="1682088"/>
            <a:ext cx="10945654" cy="2514600"/>
          </a:xfrm>
        </p:spPr>
        <p:txBody>
          <a:bodyPr/>
          <a:lstStyle/>
          <a:p>
            <a:r>
              <a:rPr lang="en-US">
                <a:solidFill>
                  <a:srgbClr val="00682F"/>
                </a:solidFill>
                <a:latin typeface="Book Antiqua" pitchFamily="18" charset="0"/>
              </a:rPr>
              <a:t>relasi Biner (binary relation)</a:t>
            </a:r>
          </a:p>
          <a:p>
            <a:r>
              <a:rPr lang="en-US">
                <a:solidFill>
                  <a:srgbClr val="00682F"/>
                </a:solidFill>
                <a:latin typeface="Book Antiqua" pitchFamily="18" charset="0"/>
              </a:rPr>
              <a:t>relasi tunggal (unary relation)</a:t>
            </a:r>
          </a:p>
          <a:p>
            <a:r>
              <a:rPr lang="en-US">
                <a:solidFill>
                  <a:srgbClr val="00682F"/>
                </a:solidFill>
                <a:latin typeface="Book Antiqua" pitchFamily="18" charset="0"/>
              </a:rPr>
              <a:t>relasi Multi entitas (n-ary relation)</a:t>
            </a:r>
          </a:p>
          <a:p>
            <a:r>
              <a:rPr lang="en-US">
                <a:solidFill>
                  <a:srgbClr val="00682F"/>
                </a:solidFill>
                <a:latin typeface="Book Antiqua" pitchFamily="18" charset="0"/>
              </a:rPr>
              <a:t>relasi ganda (redundant relation)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924" y="771104"/>
            <a:ext cx="10945654" cy="1371600"/>
          </a:xfrm>
        </p:spPr>
        <p:txBody>
          <a:bodyPr/>
          <a:lstStyle/>
          <a:p>
            <a:r>
              <a:rPr lang="en-US" b="1" dirty="0" err="1">
                <a:latin typeface="Book Antiqua" pitchFamily="18" charset="0"/>
              </a:rPr>
              <a:t>Relasi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err="1">
                <a:latin typeface="Book Antiqua" pitchFamily="18" charset="0"/>
              </a:rPr>
              <a:t>Biner</a:t>
            </a:r>
            <a:r>
              <a:rPr lang="en-US" b="1" dirty="0">
                <a:latin typeface="Book Antiqua" pitchFamily="18" charset="0"/>
              </a:rPr>
              <a:t> (Binary Relation)</a:t>
            </a:r>
            <a:r>
              <a:rPr lang="en-US" dirty="0">
                <a:latin typeface="Book Antiqua" pitchFamily="18" charset="0"/>
              </a:rPr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0924" y="1914104"/>
            <a:ext cx="10641608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Merupakan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terbentuk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antar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2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buah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30924" y="3209505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: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204118" y="3590504"/>
            <a:ext cx="956032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relasi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“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bekerja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pada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”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pada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pegawai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terhadap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proyek</a:t>
            </a:r>
            <a:r>
              <a:rPr lang="en-US" sz="32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</a:p>
        </p:txBody>
      </p:sp>
      <p:graphicFrame>
        <p:nvGraphicFramePr>
          <p:cNvPr id="4915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866570" y="4698248"/>
          <a:ext cx="638496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3" imgW="3811829" imgH="607466" progId="">
                  <p:embed/>
                </p:oleObj>
              </mc:Choice>
              <mc:Fallback>
                <p:oleObj name="Visio" r:id="rId3" imgW="3811829" imgH="60746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570" y="4698248"/>
                        <a:ext cx="6384965" cy="9144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Book Antiqua" pitchFamily="18" charset="0"/>
              </a:rPr>
              <a:t>Relasi Tunggal (Unary Relation)</a:t>
            </a:r>
            <a:r>
              <a:rPr lang="en-US" sz="4000">
                <a:latin typeface="Book Antiqua" pitchFamily="18" charset="0"/>
              </a:rPr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340888"/>
            <a:ext cx="10945654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Merupakan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terjadi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ke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sama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30924" y="255440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: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250750" y="2935400"/>
            <a:ext cx="95136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relasi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memimpin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pada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pegawai</a:t>
            </a:r>
            <a:r>
              <a:rPr lang="en-US" sz="3200" dirty="0">
                <a:solidFill>
                  <a:srgbClr val="00682F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25966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4864735" y="3825920"/>
          <a:ext cx="283776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3" imgW="1009650" imgH="1295400" progId="">
                  <p:embed/>
                </p:oleObj>
              </mc:Choice>
              <mc:Fallback>
                <p:oleObj name="Visio" r:id="rId3" imgW="1009650" imgH="1295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735" y="3825920"/>
                        <a:ext cx="2837762" cy="2590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latin typeface="Book Antiqua" pitchFamily="18" charset="0"/>
              </a:rPr>
              <a:t>Relasi Multi Entitas </a:t>
            </a:r>
            <a:br>
              <a:rPr lang="en-US" sz="4000" b="1">
                <a:latin typeface="Book Antiqua" pitchFamily="18" charset="0"/>
              </a:rPr>
            </a:br>
            <a:r>
              <a:rPr lang="en-US" sz="4000" b="1">
                <a:latin typeface="Book Antiqua" pitchFamily="18" charset="0"/>
              </a:rPr>
              <a:t>(N-ary Relation)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0"/>
            <a:ext cx="10945654" cy="205740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</a:pP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Merupakan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3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buah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entitas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lebih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Seharusnya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dihindari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karena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mengaburkan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derajat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ada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.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06743" y="3810000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24680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3243157" y="3915769"/>
          <a:ext cx="6182268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3" imgW="3381375" imgH="1552575" progId="">
                  <p:embed/>
                </p:oleObj>
              </mc:Choice>
              <mc:Fallback>
                <p:oleObj name="Visio" r:id="rId3" imgW="3381375" imgH="155257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157" y="3915769"/>
                        <a:ext cx="6182268" cy="23336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latin typeface="Book Antiqua" pitchFamily="18" charset="0"/>
              </a:rPr>
              <a:t>Relasi Ganda </a:t>
            </a:r>
            <a:br>
              <a:rPr lang="en-US" sz="4000" b="1">
                <a:latin typeface="Book Antiqua" pitchFamily="18" charset="0"/>
              </a:rPr>
            </a:br>
            <a:r>
              <a:rPr lang="en-US" sz="4000" b="1">
                <a:latin typeface="Book Antiqua" pitchFamily="18" charset="0"/>
              </a:rPr>
              <a:t>(Redundant Relation)</a:t>
            </a:r>
            <a:r>
              <a:rPr lang="en-US" sz="4000">
                <a:latin typeface="Book Antiqua" pitchFamily="18" charset="0"/>
              </a:rPr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76400"/>
            <a:ext cx="10945654" cy="121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>
                <a:solidFill>
                  <a:srgbClr val="00682F"/>
                </a:solidFill>
                <a:latin typeface="Book Antiqua" pitchFamily="18" charset="0"/>
              </a:rPr>
              <a:t>Relasi yang jumlahnya lebih dari satu untuk dua buah entitas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06743" y="2895601"/>
            <a:ext cx="16215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Contoh: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28252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966118" y="3657600"/>
          <a:ext cx="8001001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3" imgW="3743325" imgH="838200" progId="">
                  <p:embed/>
                </p:oleObj>
              </mc:Choice>
              <mc:Fallback>
                <p:oleObj name="Visio" r:id="rId3" imgW="3743325" imgH="838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118" y="3657600"/>
                        <a:ext cx="8001001" cy="18923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>
            <a:spLocks noGrp="1" noChangeArrowheads="1"/>
          </p:cNvSpPr>
          <p:nvPr>
            <p:ph sz="quarter" idx="4294967295"/>
          </p:nvPr>
        </p:nvSpPr>
        <p:spPr>
          <a:xfrm>
            <a:off x="1683248" y="2035792"/>
            <a:ext cx="8610600" cy="4495800"/>
          </a:xfrm>
          <a:prstGeom prst="rect">
            <a:avLst/>
          </a:prstGeom>
        </p:spPr>
        <p:txBody>
          <a:bodyPr/>
          <a:lstStyle/>
          <a:p>
            <a:pPr marL="533400" indent="-533400" fontAlgn="auto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langkah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pertama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sangat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relevan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dengan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model :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1149350" lvl="2" indent="-387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Analisis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kebutuhan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 Analysis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  <a:p>
            <a:pPr marL="1149350" lvl="2" indent="-387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</a:t>
            </a: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konseptual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Conceptual Database Design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  <a:p>
            <a:pPr marL="1149350" lvl="2" indent="-387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logikal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(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Logical Database Design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  <a:p>
            <a:pPr marL="1149350" lvl="2" indent="-387350" fontAlgn="auto">
              <a:spcAft>
                <a:spcPts val="0"/>
              </a:spcAft>
              <a:buNone/>
              <a:defRPr/>
            </a:pPr>
            <a:endParaRPr lang="en-US" sz="2200" dirty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533400" indent="-533400" fontAlgn="auto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langkah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berikutnya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luar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cakupan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 :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1149350" lvl="2" indent="-387350" fontAlgn="auto">
              <a:spcAft>
                <a:spcPts val="0"/>
              </a:spcAft>
              <a:buFont typeface="Wingdings" pitchFamily="2" charset="2"/>
              <a:buAutoNum type="arabicPeriod" startAt="4"/>
              <a:defRPr/>
            </a:pP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Penghalusan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Schema Refinement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  <a:p>
            <a:pPr marL="1149350" lvl="2" indent="-387350" fontAlgn="auto">
              <a:spcAft>
                <a:spcPts val="0"/>
              </a:spcAft>
              <a:buFont typeface="Wingdings" pitchFamily="2" charset="2"/>
              <a:buAutoNum type="arabicPeriod" startAt="4"/>
              <a:defRPr/>
            </a:pP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</a:t>
            </a: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fisik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Physical Database Design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  <a:p>
            <a:pPr marL="1149350" lvl="2" indent="-387350" fontAlgn="auto">
              <a:spcAft>
                <a:spcPts val="0"/>
              </a:spcAft>
              <a:buFont typeface="Wingdings" pitchFamily="2" charset="2"/>
              <a:buAutoNum type="arabicPeriod" startAt="4"/>
              <a:defRPr/>
            </a:pP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aplikasi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&amp; </a:t>
            </a:r>
            <a:r>
              <a:rPr lang="en-US" sz="22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sekuritas</a:t>
            </a:r>
            <a:r>
              <a:rPr lang="en-US" sz="22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Application and Security Design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  <a:p>
            <a:pPr marL="533400" indent="-533400" fontAlgn="auto"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defRPr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9448" y="359392"/>
            <a:ext cx="8458200" cy="7620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Desain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 Basis Data &amp; ER Diagram (ERD)</a:t>
            </a:r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1683248" y="1349992"/>
            <a:ext cx="85344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 anchor="ctr"/>
          <a:lstStyle/>
          <a:p>
            <a:pPr marL="342900" indent="-342900" eaLnBrk="0" hangingPunct="0">
              <a:spcBef>
                <a:spcPct val="20000"/>
              </a:spcBef>
              <a:buClr>
                <a:srgbClr val="434FD6"/>
              </a:buClr>
              <a:buSzPct val="75000"/>
              <a:buBlip>
                <a:blip r:embed="rId2"/>
              </a:buBlip>
              <a:defRPr/>
            </a:pPr>
            <a:r>
              <a:rPr lang="en-US" sz="25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Proses</a:t>
            </a:r>
            <a:r>
              <a:rPr lang="en-US" sz="25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5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</a:t>
            </a:r>
            <a:r>
              <a:rPr lang="en-US" sz="25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dpt</a:t>
            </a:r>
            <a:r>
              <a:rPr lang="en-US" sz="25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dibagi</a:t>
            </a:r>
            <a:r>
              <a:rPr lang="en-US" sz="25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menjadi</a:t>
            </a:r>
            <a:r>
              <a:rPr lang="en-US" sz="25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6 </a:t>
            </a:r>
            <a:r>
              <a:rPr lang="en-US" sz="25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langkah</a:t>
            </a:r>
            <a:r>
              <a:rPr lang="en-US" sz="25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14495" y="873456"/>
            <a:ext cx="9638424" cy="5715000"/>
          </a:xfrm>
          <a:prstGeom prst="rect">
            <a:avLst/>
          </a:prstGeom>
        </p:spPr>
        <p:txBody>
          <a:bodyPr/>
          <a:lstStyle/>
          <a:p>
            <a:pPr marL="0" indent="0" algn="just" fontAlgn="auto">
              <a:lnSpc>
                <a:spcPct val="80000"/>
              </a:lnSpc>
              <a:spcAft>
                <a:spcPts val="0"/>
              </a:spcAft>
              <a:buClr>
                <a:srgbClr val="2832BA"/>
              </a:buClr>
              <a:buFont typeface="Arial" pitchFamily="34" charset="0"/>
              <a:buNone/>
              <a:defRPr/>
            </a:pP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Suatu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perusahaan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membutuhkan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guna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mencatat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semua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berbagai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proyek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ditanganinya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Penjelasan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sebagian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 yang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diperoleh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setelah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fase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analisis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pengumpulan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kebutuhan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adalah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seperti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berikut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</a:t>
            </a:r>
          </a:p>
          <a:p>
            <a:pPr marL="0" indent="0" algn="just" fontAlgn="auto">
              <a:lnSpc>
                <a:spcPct val="80000"/>
              </a:lnSpc>
              <a:spcAft>
                <a:spcPts val="0"/>
              </a:spcAft>
              <a:buClr>
                <a:srgbClr val="2832BA"/>
              </a:buClr>
              <a:buFont typeface="Arial" pitchFamily="34" charset="0"/>
              <a:buNone/>
              <a:defRPr/>
            </a:pPr>
            <a:endParaRPr lang="en-US" sz="1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407988" lvl="2" indent="-342900" algn="just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1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Perusahaan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terdiri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sejumlah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yang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masing-masing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mempunyai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nomor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unik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Setiap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dipimpin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oleh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seorang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bertindak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sebagai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manajer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tersebut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perlu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dicatat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tanggal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kapan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manajer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tersebut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diangkat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ditempatkan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lebih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satu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lokasi</a:t>
            </a:r>
            <a:r>
              <a:rPr lang="en-US" sz="1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  <a:p>
            <a:pPr marL="407988" lvl="2" indent="-342900" algn="just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endParaRPr lang="en-US" sz="1800" dirty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407988" lvl="2" indent="-342900" algn="just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mengendalikan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sejumlah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proyek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Setiap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proyek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mempunyai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nomor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unik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serta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mempunyai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satu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lokasi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tertentu</a:t>
            </a:r>
            <a:r>
              <a:rPr lang="en-US" sz="1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  <a:p>
            <a:pPr marL="407988" lvl="2" indent="-342900" algn="just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endParaRPr lang="en-US" sz="1800" dirty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407988" lvl="2" indent="-342900" algn="just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perlu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dicatat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berupa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nomor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alamat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gaji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jenis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kelamin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tempat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serta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tanggal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lahir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Seorang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dipekerjakan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satu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tertentu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dilibatkan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lebih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satu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proyek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Perlu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dicatat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jumlah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jam per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minggu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setiap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terlibat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suatu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proyek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Selain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itu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perlu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juga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dicatat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menjadi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supervisor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langsung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sejumlah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lainnya</a:t>
            </a:r>
            <a:r>
              <a:rPr lang="en-US" sz="18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  <a:p>
            <a:pPr marL="407988" lvl="2" indent="-342900" algn="just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endParaRPr lang="en-US" sz="1800" dirty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407988" lvl="2" indent="-342900" algn="just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keperluan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asuransi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maka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perlu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dicatat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anggota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keluarga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setiap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pegawai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Data yang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dicatat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berupa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anggota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keluarga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tanggal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lahir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jenis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kelamin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hubungan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keluarga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(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sebagai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isteri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/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suami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atau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anak</a:t>
            </a:r>
            <a:r>
              <a:rPr lang="en-US" sz="1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3527" y="100080"/>
            <a:ext cx="9018723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Narasi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Kebutuhan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"/>
          <p:cNvSpPr>
            <a:spLocks noChangeArrowheads="1"/>
          </p:cNvSpPr>
          <p:nvPr/>
        </p:nvSpPr>
        <p:spPr bwMode="auto">
          <a:xfrm>
            <a:off x="2228024" y="616651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2" name="Rectangle 3"/>
          <p:cNvSpPr>
            <a:spLocks noChangeArrowheads="1"/>
          </p:cNvSpPr>
          <p:nvPr/>
        </p:nvSpPr>
        <p:spPr bwMode="auto">
          <a:xfrm>
            <a:off x="4666424" y="6166512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3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923223" y="1365912"/>
            <a:ext cx="8958296" cy="42672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200" b="1" i="1" u="sng" dirty="0" err="1">
                <a:solidFill>
                  <a:srgbClr val="FF0000"/>
                </a:solidFill>
                <a:latin typeface="Book Antiqua" pitchFamily="18" charset="0"/>
              </a:rPr>
              <a:t>Desain</a:t>
            </a:r>
            <a:r>
              <a:rPr lang="en-US" sz="2200" b="1" i="1" u="sng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200" b="1" i="1" u="sng" dirty="0" err="1" smtClean="0">
                <a:solidFill>
                  <a:srgbClr val="FF0000"/>
                </a:solidFill>
                <a:latin typeface="Book Antiqua" pitchFamily="18" charset="0"/>
              </a:rPr>
              <a:t>konseptual</a:t>
            </a:r>
            <a:r>
              <a:rPr lang="en-US" sz="2200" b="1" i="1" u="sng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:  </a:t>
            </a:r>
            <a:r>
              <a:rPr lang="en-US" sz="2200" b="1" i="1" dirty="0">
                <a:solidFill>
                  <a:srgbClr val="00682F"/>
                </a:solidFill>
                <a:latin typeface="Book Antiqua" pitchFamily="18" charset="0"/>
              </a:rPr>
              <a:t>(</a:t>
            </a:r>
            <a:r>
              <a:rPr lang="en-US" sz="2200" b="1" i="1" dirty="0">
                <a:solidFill>
                  <a:srgbClr val="FF0000"/>
                </a:solidFill>
                <a:latin typeface="Book Antiqua" pitchFamily="18" charset="0"/>
              </a:rPr>
              <a:t>ER Model </a:t>
            </a:r>
            <a:r>
              <a:rPr lang="en-US" sz="2200" b="1" i="1" dirty="0" err="1">
                <a:solidFill>
                  <a:srgbClr val="00682F"/>
                </a:solidFill>
                <a:latin typeface="Book Antiqua" pitchFamily="18" charset="0"/>
              </a:rPr>
              <a:t>digunakan</a:t>
            </a:r>
            <a:r>
              <a:rPr lang="en-US" sz="2200" b="1" i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i="1" dirty="0" err="1">
                <a:solidFill>
                  <a:srgbClr val="00682F"/>
                </a:solidFill>
                <a:latin typeface="Book Antiqua" pitchFamily="18" charset="0"/>
              </a:rPr>
              <a:t>dlm</a:t>
            </a:r>
            <a:r>
              <a:rPr lang="en-US" sz="2200" b="1" i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i="1" dirty="0" err="1">
                <a:solidFill>
                  <a:srgbClr val="00682F"/>
                </a:solidFill>
                <a:latin typeface="Book Antiqua" pitchFamily="18" charset="0"/>
              </a:rPr>
              <a:t>tahap</a:t>
            </a:r>
            <a:r>
              <a:rPr lang="en-US" sz="2200" b="1" i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i="1" dirty="0" err="1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lang="en-US" sz="2200" b="1" i="1" dirty="0">
                <a:solidFill>
                  <a:srgbClr val="00682F"/>
                </a:solidFill>
                <a:latin typeface="Book Antiqua" pitchFamily="18" charset="0"/>
              </a:rPr>
              <a:t>) </a:t>
            </a:r>
            <a:endParaRPr lang="en-US" sz="2200" b="1" dirty="0">
              <a:solidFill>
                <a:srgbClr val="00682F"/>
              </a:solidFill>
              <a:latin typeface="Book Antiqua" pitchFamily="18" charset="0"/>
            </a:endParaRPr>
          </a:p>
          <a:p>
            <a:pPr lvl="1" fontAlgn="auto">
              <a:spcAft>
                <a:spcPts val="0"/>
              </a:spcAft>
              <a:buSzPct val="75000"/>
              <a:buBlip>
                <a:blip r:embed="rId2"/>
              </a:buBlip>
              <a:defRPr/>
            </a:pPr>
            <a:r>
              <a:rPr lang="en-US" sz="2200" b="1" i="1" dirty="0" smtClean="0">
                <a:solidFill>
                  <a:srgbClr val="FF0000"/>
                </a:solidFill>
                <a:latin typeface="Book Antiqua" pitchFamily="18" charset="0"/>
              </a:rPr>
              <a:t>Entities</a:t>
            </a:r>
            <a:r>
              <a:rPr lang="en-US" sz="2200" b="1" dirty="0" smtClean="0">
                <a:latin typeface="Book Antiqua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Book Antiqua" pitchFamily="18" charset="0"/>
              </a:rPr>
              <a:t>(</a:t>
            </a:r>
            <a:r>
              <a:rPr lang="en-US" sz="2200" b="1" i="1" dirty="0" err="1">
                <a:solidFill>
                  <a:srgbClr val="434FD6"/>
                </a:solidFill>
                <a:latin typeface="Book Antiqua" pitchFamily="18" charset="0"/>
              </a:rPr>
              <a:t>entitas</a:t>
            </a:r>
            <a:r>
              <a:rPr lang="en-US" sz="2200" b="1" dirty="0">
                <a:solidFill>
                  <a:srgbClr val="0070C0"/>
                </a:solidFill>
                <a:latin typeface="Book Antiqua" pitchFamily="18" charset="0"/>
              </a:rPr>
              <a:t>)</a:t>
            </a:r>
            <a:r>
              <a:rPr lang="en-US" sz="2200" b="1" dirty="0"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200" b="1" dirty="0">
                <a:latin typeface="Book Antiqua" pitchFamily="18" charset="0"/>
              </a:rPr>
              <a:t> </a:t>
            </a:r>
            <a:r>
              <a:rPr lang="en-US" sz="2200" b="1" i="1" dirty="0">
                <a:solidFill>
                  <a:schemeClr val="accent2"/>
                </a:solidFill>
                <a:latin typeface="Book Antiqua" pitchFamily="18" charset="0"/>
              </a:rPr>
              <a:t>relationships</a:t>
            </a:r>
            <a:r>
              <a:rPr lang="en-US" sz="2200" b="1" dirty="0">
                <a:latin typeface="Book Antiqua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Book Antiqua" pitchFamily="18" charset="0"/>
              </a:rPr>
              <a:t>(</a:t>
            </a:r>
            <a:r>
              <a:rPr lang="en-US" sz="2200" b="1" i="1" dirty="0" err="1">
                <a:solidFill>
                  <a:srgbClr val="434FD6"/>
                </a:solidFill>
                <a:latin typeface="Book Antiqua" pitchFamily="18" charset="0"/>
              </a:rPr>
              <a:t>keterhubungan</a:t>
            </a:r>
            <a:r>
              <a:rPr lang="en-US" sz="2200" b="1" dirty="0">
                <a:solidFill>
                  <a:srgbClr val="0070C0"/>
                </a:solidFill>
                <a:latin typeface="Book Antiqua" pitchFamily="18" charset="0"/>
              </a:rPr>
              <a:t>)</a:t>
            </a:r>
            <a:r>
              <a:rPr lang="en-US" sz="2200" b="1" dirty="0"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apa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ada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perusahaan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?</a:t>
            </a:r>
          </a:p>
          <a:p>
            <a:pPr lvl="1" fontAlgn="auto">
              <a:spcAft>
                <a:spcPts val="0"/>
              </a:spcAft>
              <a:buSzPct val="75000"/>
              <a:buBlip>
                <a:blip r:embed="rId2"/>
              </a:buBlip>
              <a:defRPr/>
            </a:pP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Informasi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apa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entities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relationships yang hrs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disimpan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dlm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basis data?</a:t>
            </a:r>
          </a:p>
          <a:p>
            <a:pPr lvl="1" fontAlgn="auto">
              <a:spcAft>
                <a:spcPts val="0"/>
              </a:spcAft>
              <a:buSzPct val="75000"/>
              <a:buBlip>
                <a:blip r:embed="rId2"/>
              </a:buBlip>
              <a:defRPr/>
            </a:pPr>
            <a:r>
              <a:rPr lang="en-US" sz="2200" b="1" i="1" dirty="0" smtClean="0">
                <a:solidFill>
                  <a:srgbClr val="00682F"/>
                </a:solidFill>
                <a:latin typeface="Book Antiqua" pitchFamily="18" charset="0"/>
              </a:rPr>
              <a:t>Integrity </a:t>
            </a:r>
            <a:r>
              <a:rPr lang="en-US" sz="2200" b="1" i="1" dirty="0">
                <a:solidFill>
                  <a:srgbClr val="00682F"/>
                </a:solidFill>
                <a:latin typeface="Book Antiqua" pitchFamily="18" charset="0"/>
              </a:rPr>
              <a:t>constraints </a:t>
            </a:r>
            <a:r>
              <a:rPr lang="en-US" sz="2200" b="1" dirty="0">
                <a:solidFill>
                  <a:srgbClr val="0070C0"/>
                </a:solidFill>
                <a:latin typeface="Book Antiqua" pitchFamily="18" charset="0"/>
              </a:rPr>
              <a:t>(</a:t>
            </a:r>
            <a:r>
              <a:rPr lang="en-US" sz="2200" b="1" i="1" dirty="0" err="1">
                <a:solidFill>
                  <a:srgbClr val="434FD6"/>
                </a:solidFill>
                <a:latin typeface="Book Antiqua" pitchFamily="18" charset="0"/>
              </a:rPr>
              <a:t>batasan</a:t>
            </a:r>
            <a:r>
              <a:rPr lang="en-US" sz="2200" b="1" i="1" dirty="0">
                <a:solidFill>
                  <a:srgbClr val="434FD6"/>
                </a:solidFill>
                <a:latin typeface="Book Antiqua" pitchFamily="18" charset="0"/>
              </a:rPr>
              <a:t> </a:t>
            </a:r>
            <a:r>
              <a:rPr lang="en-US" sz="2200" b="1" i="1" dirty="0" err="1">
                <a:solidFill>
                  <a:srgbClr val="434FD6"/>
                </a:solidFill>
                <a:latin typeface="Book Antiqua" pitchFamily="18" charset="0"/>
              </a:rPr>
              <a:t>integritas</a:t>
            </a:r>
            <a:r>
              <a:rPr lang="en-US" sz="2200" b="1" dirty="0">
                <a:solidFill>
                  <a:srgbClr val="0070C0"/>
                </a:solidFill>
                <a:latin typeface="Book Antiqua" pitchFamily="18" charset="0"/>
              </a:rPr>
              <a:t>)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i="1" dirty="0">
                <a:solidFill>
                  <a:srgbClr val="00682F"/>
                </a:solidFill>
                <a:latin typeface="Book Antiqua" pitchFamily="18" charset="0"/>
              </a:rPr>
              <a:t>business rules </a:t>
            </a:r>
            <a:r>
              <a:rPr lang="en-US" sz="2200" b="1" dirty="0">
                <a:solidFill>
                  <a:srgbClr val="434FD6"/>
                </a:solidFill>
                <a:latin typeface="Book Antiqua" pitchFamily="18" charset="0"/>
              </a:rPr>
              <a:t>(</a:t>
            </a:r>
            <a:r>
              <a:rPr lang="en-US" sz="2200" b="1" i="1" dirty="0" err="1">
                <a:solidFill>
                  <a:srgbClr val="434FD6"/>
                </a:solidFill>
                <a:latin typeface="Book Antiqua" pitchFamily="18" charset="0"/>
              </a:rPr>
              <a:t>aturan-aturan</a:t>
            </a:r>
            <a:r>
              <a:rPr lang="en-US" sz="2200" b="1" i="1" dirty="0">
                <a:solidFill>
                  <a:srgbClr val="434FD6"/>
                </a:solidFill>
                <a:latin typeface="Book Antiqua" pitchFamily="18" charset="0"/>
              </a:rPr>
              <a:t> </a:t>
            </a:r>
            <a:r>
              <a:rPr lang="en-US" sz="2200" b="1" i="1" dirty="0" err="1">
                <a:solidFill>
                  <a:srgbClr val="434FD6"/>
                </a:solidFill>
                <a:latin typeface="Book Antiqua" pitchFamily="18" charset="0"/>
              </a:rPr>
              <a:t>bisnis</a:t>
            </a:r>
            <a:r>
              <a:rPr lang="en-US" sz="2200" b="1" dirty="0">
                <a:solidFill>
                  <a:srgbClr val="434FD6"/>
                </a:solidFill>
                <a:latin typeface="Book Antiqua" pitchFamily="18" charset="0"/>
              </a:rPr>
              <a:t>)</a:t>
            </a:r>
            <a:r>
              <a:rPr lang="en-US" sz="2200" b="1" dirty="0"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apa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saja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yang hrs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diberlakukan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? </a:t>
            </a:r>
          </a:p>
          <a:p>
            <a:pPr lvl="1" fontAlgn="auto">
              <a:spcAft>
                <a:spcPts val="0"/>
              </a:spcAft>
              <a:buSzPct val="75000"/>
              <a:buBlip>
                <a:blip r:embed="rId2"/>
              </a:buBlip>
              <a:defRPr/>
            </a:pP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“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skema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” basis data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dlm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ER Model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dpt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disajikan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dlm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bentuk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diagram</a:t>
            </a:r>
            <a:r>
              <a:rPr lang="en-US" sz="2200" b="1" dirty="0">
                <a:latin typeface="Book Antiqua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Book Antiqua" pitchFamily="18" charset="0"/>
                <a:sym typeface="Wingdings" pitchFamily="2" charset="2"/>
              </a:rPr>
              <a:t> </a:t>
            </a:r>
            <a:r>
              <a:rPr lang="en-US" sz="2200" b="1" i="1" dirty="0">
                <a:solidFill>
                  <a:srgbClr val="FF0000"/>
                </a:solidFill>
                <a:latin typeface="Book Antiqua" pitchFamily="18" charset="0"/>
              </a:rPr>
              <a:t>ER Diagram / ERD</a:t>
            </a:r>
            <a:r>
              <a:rPr lang="en-US" sz="2200" b="1" dirty="0">
                <a:solidFill>
                  <a:srgbClr val="FF0000"/>
                </a:solidFill>
                <a:latin typeface="Book Antiqua" pitchFamily="18" charset="0"/>
              </a:rPr>
              <a:t>.</a:t>
            </a:r>
          </a:p>
          <a:p>
            <a:pPr lvl="1" fontAlgn="auto">
              <a:spcAft>
                <a:spcPts val="0"/>
              </a:spcAft>
              <a:buSzPct val="75000"/>
              <a:buBlip>
                <a:blip r:embed="rId2"/>
              </a:buBlip>
              <a:defRPr/>
            </a:pPr>
            <a:r>
              <a:rPr lang="en-US" sz="2200" b="1" dirty="0">
                <a:solidFill>
                  <a:srgbClr val="FF0000"/>
                </a:solidFill>
                <a:latin typeface="Book Antiqua" pitchFamily="18" charset="0"/>
              </a:rPr>
              <a:t>ERD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dpt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dipetakan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menjadi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skema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relasional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skema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 basis data </a:t>
            </a:r>
            <a:r>
              <a:rPr lang="en-US" sz="2200" b="1" dirty="0" err="1">
                <a:solidFill>
                  <a:srgbClr val="00682F"/>
                </a:solidFill>
                <a:latin typeface="Book Antiqua" pitchFamily="18" charset="0"/>
              </a:rPr>
              <a:t>relasional</a:t>
            </a:r>
            <a:r>
              <a:rPr lang="en-US" sz="2200" b="1" dirty="0">
                <a:solidFill>
                  <a:srgbClr val="00682F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254" name="Rectangle 4"/>
          <p:cNvSpPr>
            <a:spLocks noGrp="1" noChangeArrowheads="1"/>
          </p:cNvSpPr>
          <p:nvPr>
            <p:ph type="title"/>
          </p:nvPr>
        </p:nvSpPr>
        <p:spPr>
          <a:xfrm>
            <a:off x="1999424" y="299112"/>
            <a:ext cx="7772400" cy="685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Overview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</a:t>
            </a:r>
            <a:r>
              <a:rPr lang="en-US" sz="3600" b="1" dirty="0" smtClean="0">
                <a:latin typeface="Book Antiqua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Basis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3912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Book Antiqua" pitchFamily="18" charset="0"/>
            </a:endParaRP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>
          <a:xfrm>
            <a:off x="1743528" y="1981200"/>
            <a:ext cx="8534400" cy="44958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Entity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itchFamily="18" charset="0"/>
              </a:rPr>
              <a:t>:</a:t>
            </a:r>
            <a:r>
              <a:rPr lang="en-US" sz="2400" b="1" i="1" dirty="0" smtClean="0">
                <a:solidFill>
                  <a:srgbClr val="00682F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Objek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dunia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nyata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dpt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dibedakan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secara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unik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objek-objek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lainnya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entity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dijelaskan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dlm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DB)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menggunakan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set </a:t>
            </a:r>
            <a:r>
              <a:rPr lang="en-US" sz="2400" i="1" u="sng" dirty="0">
                <a:solidFill>
                  <a:srgbClr val="FF0000"/>
                </a:solidFill>
                <a:latin typeface="Book Antiqua" pitchFamily="18" charset="0"/>
              </a:rPr>
              <a:t>attributes</a:t>
            </a:r>
            <a:endParaRPr lang="en-US" sz="2400" dirty="0">
              <a:solidFill>
                <a:srgbClr val="FF0000"/>
              </a:solidFill>
              <a:latin typeface="Book Antiqua" pitchFamily="18" charset="0"/>
            </a:endParaRPr>
          </a:p>
          <a:p>
            <a:pPr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Entity </a:t>
            </a:r>
            <a:r>
              <a:rPr lang="en-US" sz="2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Sekumpulan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00682F"/>
                </a:solidFill>
                <a:latin typeface="Book Antiqua" pitchFamily="18" charset="0"/>
              </a:rPr>
              <a:t>entities 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yang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sama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. 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Contoh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semua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mahasiswa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semua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mata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kuliah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Semua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Book Antiqua" pitchFamily="18" charset="0"/>
              </a:rPr>
              <a:t>entities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rgbClr val="00682F"/>
                </a:solidFill>
                <a:latin typeface="Book Antiqua" pitchFamily="18" charset="0"/>
              </a:rPr>
              <a:t>entity set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mempunyai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sekumpulan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attributes yang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sama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Setiap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Book Antiqua" pitchFamily="18" charset="0"/>
              </a:rPr>
              <a:t>entity</a:t>
            </a:r>
            <a:r>
              <a:rPr lang="en-US" sz="2000" i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mempunyai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Book Antiqua" pitchFamily="18" charset="0"/>
              </a:rPr>
              <a:t>key</a:t>
            </a:r>
            <a:r>
              <a:rPr lang="en-US" sz="2000" i="1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(</a:t>
            </a:r>
            <a:r>
              <a:rPr lang="en-US" sz="2100" dirty="0" err="1">
                <a:solidFill>
                  <a:srgbClr val="00682F"/>
                </a:solidFill>
                <a:latin typeface="Book Antiqua" pitchFamily="18" charset="0"/>
              </a:rPr>
              <a:t>dpt</a:t>
            </a:r>
            <a:r>
              <a:rPr lang="en-US" sz="21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100" dirty="0" err="1">
                <a:solidFill>
                  <a:srgbClr val="00682F"/>
                </a:solidFill>
                <a:latin typeface="Book Antiqua" pitchFamily="18" charset="0"/>
              </a:rPr>
              <a:t>lebih</a:t>
            </a:r>
            <a:r>
              <a:rPr lang="en-US" sz="21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1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1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100"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) 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Setiap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Book Antiqua" pitchFamily="18" charset="0"/>
              </a:rPr>
              <a:t>attribute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mempunyai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Book Antiqua" pitchFamily="18" charset="0"/>
              </a:rPr>
              <a:t>domain</a:t>
            </a:r>
            <a:r>
              <a:rPr lang="en-US" sz="2000" i="1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(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set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nilai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diperobolehkan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/valid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utk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attribute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tsb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)</a:t>
            </a:r>
            <a:endParaRPr lang="en-US" sz="20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127919" y="381000"/>
            <a:ext cx="4806609" cy="8763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Dasar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-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dasar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 Model</a:t>
            </a: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6515704" y="228600"/>
            <a:ext cx="4406900" cy="1663700"/>
            <a:chOff x="2836" y="196"/>
            <a:chExt cx="2776" cy="1048"/>
          </a:xfr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959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 dirty="0">
                    <a:solidFill>
                      <a:srgbClr val="FF0000"/>
                    </a:solidFill>
                    <a:latin typeface="Book Antiqua" pitchFamily="18" charset="0"/>
                  </a:rPr>
                  <a:t>Employees</a:t>
                </a:r>
              </a:p>
            </p:txBody>
          </p:sp>
        </p:grp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10" y="40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u="sng">
                  <a:solidFill>
                    <a:srgbClr val="FF0000"/>
                  </a:solidFill>
                  <a:latin typeface="Book Antiqua" pitchFamily="18" charset="0"/>
                </a:rPr>
                <a:t>Id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92" y="257"/>
              <a:ext cx="5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FF0000"/>
                  </a:solidFill>
                  <a:latin typeface="Book Antiqua" pitchFamily="18" charset="0"/>
                </a:rPr>
                <a:t>name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930" y="399"/>
              <a:ext cx="6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 err="1">
                  <a:solidFill>
                    <a:srgbClr val="FF0000"/>
                  </a:solidFill>
                  <a:latin typeface="Book Antiqua" pitchFamily="18" charset="0"/>
                </a:rPr>
                <a:t>Alamat</a:t>
              </a:r>
              <a:endParaRPr lang="en-US" sz="2000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803808" y="3352800"/>
            <a:ext cx="8458200" cy="3200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i="1" u="sng" dirty="0" smtClean="0">
                <a:solidFill>
                  <a:srgbClr val="FF0000"/>
                </a:solidFill>
                <a:latin typeface="Book Antiqua" pitchFamily="18" charset="0"/>
              </a:rPr>
              <a:t>Relationship </a:t>
            </a:r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: 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Asosiasi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antara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dua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lebih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00682F"/>
                </a:solidFill>
                <a:latin typeface="Book Antiqua" pitchFamily="18" charset="0"/>
              </a:rPr>
              <a:t>entities.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dirty="0" err="1" smtClean="0">
                <a:solidFill>
                  <a:srgbClr val="C00000"/>
                </a:solidFill>
                <a:latin typeface="Book Antiqua" pitchFamily="18" charset="0"/>
              </a:rPr>
              <a:t>Contoh</a:t>
            </a:r>
            <a:r>
              <a:rPr lang="en-US" sz="1900" dirty="0" smtClean="0">
                <a:solidFill>
                  <a:srgbClr val="C00000"/>
                </a:solidFill>
                <a:latin typeface="Book Antiqua" pitchFamily="18" charset="0"/>
              </a:rPr>
              <a:t>: </a:t>
            </a:r>
            <a:r>
              <a:rPr lang="en-US" sz="1900" dirty="0" err="1">
                <a:solidFill>
                  <a:srgbClr val="C00000"/>
                </a:solidFill>
                <a:latin typeface="Book Antiqua" pitchFamily="18" charset="0"/>
              </a:rPr>
              <a:t>Siti</a:t>
            </a:r>
            <a:r>
              <a:rPr lang="en-US" sz="19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900" i="1" dirty="0" err="1">
                <a:solidFill>
                  <a:srgbClr val="C00000"/>
                </a:solidFill>
                <a:latin typeface="Book Antiqua" pitchFamily="18" charset="0"/>
              </a:rPr>
              <a:t>works_in</a:t>
            </a:r>
            <a:r>
              <a:rPr lang="en-US" sz="1900" dirty="0">
                <a:solidFill>
                  <a:srgbClr val="C00000"/>
                </a:solidFill>
                <a:latin typeface="Book Antiqua" pitchFamily="18" charset="0"/>
              </a:rPr>
              <a:t> Information Systems department</a:t>
            </a:r>
          </a:p>
          <a:p>
            <a:pPr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i="1" u="sng" dirty="0">
                <a:solidFill>
                  <a:srgbClr val="FF0000"/>
                </a:solidFill>
                <a:latin typeface="Book Antiqua" pitchFamily="18" charset="0"/>
              </a:rPr>
              <a:t>Relationship </a:t>
            </a:r>
            <a:r>
              <a:rPr lang="en-US" sz="2400" i="1" u="sng" dirty="0" smtClean="0">
                <a:solidFill>
                  <a:srgbClr val="FF0000"/>
                </a:solidFill>
                <a:latin typeface="Book Antiqua" pitchFamily="18" charset="0"/>
              </a:rPr>
              <a:t>Set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:</a:t>
            </a:r>
            <a:r>
              <a:rPr lang="en-US" sz="2400" dirty="0" smtClean="0">
                <a:solidFill>
                  <a:schemeClr val="accent2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Sekumpulan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00682F"/>
                </a:solidFill>
                <a:latin typeface="Book Antiqua" pitchFamily="18" charset="0"/>
              </a:rPr>
              <a:t>relationships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sama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</a:rPr>
              <a:t>n-</a:t>
            </a:r>
            <a:r>
              <a:rPr lang="en-US" sz="2200" i="1" dirty="0" err="1">
                <a:solidFill>
                  <a:srgbClr val="00682F"/>
                </a:solidFill>
                <a:latin typeface="Book Antiqua" pitchFamily="18" charset="0"/>
              </a:rPr>
              <a:t>ary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relationship set  R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merelasikan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</a:rPr>
              <a:t>n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entity sets 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</a:rPr>
              <a:t>E1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... 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</a:rPr>
              <a:t>En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;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dimana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setiap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relationship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dlm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R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melibatkan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entities 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</a:rPr>
              <a:t>e1  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</a:rPr>
              <a:t>  E1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, ..., 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</a:rPr>
              <a:t>en 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2200" i="1" dirty="0">
                <a:solidFill>
                  <a:srgbClr val="00682F"/>
                </a:solidFill>
                <a:latin typeface="Book Antiqua" pitchFamily="18" charset="0"/>
              </a:rPr>
              <a:t> En</a:t>
            </a:r>
          </a:p>
          <a:p>
            <a:pPr marL="738188" lvl="2" indent="-223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Entity set yang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sama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dpt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berpartisipasi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dlm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sejumlah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relationship sets yang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berbeda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dlm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“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peran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” yang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berbeda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dlm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lang="en-US" sz="2200" dirty="0">
                <a:solidFill>
                  <a:srgbClr val="00682F"/>
                </a:solidFill>
                <a:latin typeface="Book Antiqua" pitchFamily="18" charset="0"/>
              </a:rPr>
              <a:t> set yang </a:t>
            </a:r>
            <a:r>
              <a:rPr lang="en-US" sz="2200" dirty="0" err="1">
                <a:solidFill>
                  <a:srgbClr val="00682F"/>
                </a:solidFill>
                <a:latin typeface="Book Antiqua" pitchFamily="18" charset="0"/>
              </a:rPr>
              <a:t>sama</a:t>
            </a:r>
            <a:r>
              <a:rPr lang="en-US" sz="2200" dirty="0">
                <a:latin typeface="Book Antiqua" pitchFamily="18" charset="0"/>
              </a:rPr>
              <a:t>.</a:t>
            </a: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title"/>
          </p:nvPr>
        </p:nvSpPr>
        <p:spPr>
          <a:xfrm>
            <a:off x="1396639" y="304800"/>
            <a:ext cx="6289023" cy="6096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Book Antiqua" pitchFamily="18" charset="0"/>
                <a:cs typeface="Tunga" pitchFamily="2" charset="0"/>
              </a:rPr>
              <a:t>Dasar-dasar</a:t>
            </a:r>
            <a:r>
              <a:rPr lang="en-US" sz="3200" b="1" dirty="0" smtClean="0">
                <a:latin typeface="Book Antiqua" pitchFamily="18" charset="0"/>
                <a:cs typeface="Tunga" pitchFamily="2" charset="0"/>
              </a:rPr>
              <a:t> : </a:t>
            </a:r>
            <a:r>
              <a:rPr lang="en-US" sz="3200" b="1" dirty="0" smtClean="0">
                <a:solidFill>
                  <a:srgbClr val="FF0000"/>
                </a:solidFill>
                <a:latin typeface="Book Antiqua" pitchFamily="18" charset="0"/>
                <a:cs typeface="Tunga" pitchFamily="2" charset="0"/>
              </a:rPr>
              <a:t>ER Model (Cont’d)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1956208" y="1143000"/>
            <a:ext cx="5700713" cy="1776413"/>
            <a:chOff x="193" y="1028"/>
            <a:chExt cx="3591" cy="1119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65" y="1177"/>
              <a:ext cx="528" cy="270"/>
            </a:xfrm>
            <a:custGeom>
              <a:avLst/>
              <a:gdLst>
                <a:gd name="T0" fmla="*/ 525 w 528"/>
                <a:gd name="T1" fmla="*/ 123 h 270"/>
                <a:gd name="T2" fmla="*/ 517 w 528"/>
                <a:gd name="T3" fmla="*/ 100 h 270"/>
                <a:gd name="T4" fmla="*/ 501 w 528"/>
                <a:gd name="T5" fmla="*/ 78 h 270"/>
                <a:gd name="T6" fmla="*/ 478 w 528"/>
                <a:gd name="T7" fmla="*/ 57 h 270"/>
                <a:gd name="T8" fmla="*/ 449 w 528"/>
                <a:gd name="T9" fmla="*/ 40 h 270"/>
                <a:gd name="T10" fmla="*/ 414 w 528"/>
                <a:gd name="T11" fmla="*/ 24 h 270"/>
                <a:gd name="T12" fmla="*/ 374 w 528"/>
                <a:gd name="T13" fmla="*/ 14 h 270"/>
                <a:gd name="T14" fmla="*/ 331 w 528"/>
                <a:gd name="T15" fmla="*/ 5 h 270"/>
                <a:gd name="T16" fmla="*/ 286 w 528"/>
                <a:gd name="T17" fmla="*/ 1 h 270"/>
                <a:gd name="T18" fmla="*/ 240 w 528"/>
                <a:gd name="T19" fmla="*/ 1 h 270"/>
                <a:gd name="T20" fmla="*/ 195 w 528"/>
                <a:gd name="T21" fmla="*/ 5 h 270"/>
                <a:gd name="T22" fmla="*/ 152 w 528"/>
                <a:gd name="T23" fmla="*/ 14 h 270"/>
                <a:gd name="T24" fmla="*/ 112 w 528"/>
                <a:gd name="T25" fmla="*/ 24 h 270"/>
                <a:gd name="T26" fmla="*/ 77 w 528"/>
                <a:gd name="T27" fmla="*/ 40 h 270"/>
                <a:gd name="T28" fmla="*/ 48 w 528"/>
                <a:gd name="T29" fmla="*/ 57 h 270"/>
                <a:gd name="T30" fmla="*/ 25 w 528"/>
                <a:gd name="T31" fmla="*/ 78 h 270"/>
                <a:gd name="T32" fmla="*/ 9 w 528"/>
                <a:gd name="T33" fmla="*/ 100 h 270"/>
                <a:gd name="T34" fmla="*/ 1 w 528"/>
                <a:gd name="T35" fmla="*/ 123 h 270"/>
                <a:gd name="T36" fmla="*/ 1 w 528"/>
                <a:gd name="T37" fmla="*/ 145 h 270"/>
                <a:gd name="T38" fmla="*/ 9 w 528"/>
                <a:gd name="T39" fmla="*/ 168 h 270"/>
                <a:gd name="T40" fmla="*/ 25 w 528"/>
                <a:gd name="T41" fmla="*/ 190 h 270"/>
                <a:gd name="T42" fmla="*/ 48 w 528"/>
                <a:gd name="T43" fmla="*/ 211 h 270"/>
                <a:gd name="T44" fmla="*/ 77 w 528"/>
                <a:gd name="T45" fmla="*/ 228 h 270"/>
                <a:gd name="T46" fmla="*/ 112 w 528"/>
                <a:gd name="T47" fmla="*/ 244 h 270"/>
                <a:gd name="T48" fmla="*/ 152 w 528"/>
                <a:gd name="T49" fmla="*/ 256 h 270"/>
                <a:gd name="T50" fmla="*/ 195 w 528"/>
                <a:gd name="T51" fmla="*/ 264 h 270"/>
                <a:gd name="T52" fmla="*/ 240 w 528"/>
                <a:gd name="T53" fmla="*/ 267 h 270"/>
                <a:gd name="T54" fmla="*/ 286 w 528"/>
                <a:gd name="T55" fmla="*/ 267 h 270"/>
                <a:gd name="T56" fmla="*/ 331 w 528"/>
                <a:gd name="T57" fmla="*/ 264 h 270"/>
                <a:gd name="T58" fmla="*/ 374 w 528"/>
                <a:gd name="T59" fmla="*/ 256 h 270"/>
                <a:gd name="T60" fmla="*/ 414 w 528"/>
                <a:gd name="T61" fmla="*/ 244 h 270"/>
                <a:gd name="T62" fmla="*/ 449 w 528"/>
                <a:gd name="T63" fmla="*/ 228 h 270"/>
                <a:gd name="T64" fmla="*/ 478 w 528"/>
                <a:gd name="T65" fmla="*/ 211 h 270"/>
                <a:gd name="T66" fmla="*/ 501 w 528"/>
                <a:gd name="T67" fmla="*/ 190 h 270"/>
                <a:gd name="T68" fmla="*/ 517 w 528"/>
                <a:gd name="T69" fmla="*/ 168 h 270"/>
                <a:gd name="T70" fmla="*/ 525 w 528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93" y="1375"/>
              <a:ext cx="526" cy="270"/>
            </a:xfrm>
            <a:custGeom>
              <a:avLst/>
              <a:gdLst>
                <a:gd name="T0" fmla="*/ 523 w 526"/>
                <a:gd name="T1" fmla="*/ 123 h 270"/>
                <a:gd name="T2" fmla="*/ 516 w 526"/>
                <a:gd name="T3" fmla="*/ 100 h 270"/>
                <a:gd name="T4" fmla="*/ 500 w 526"/>
                <a:gd name="T5" fmla="*/ 77 h 270"/>
                <a:gd name="T6" fmla="*/ 477 w 526"/>
                <a:gd name="T7" fmla="*/ 57 h 270"/>
                <a:gd name="T8" fmla="*/ 447 w 526"/>
                <a:gd name="T9" fmla="*/ 40 h 270"/>
                <a:gd name="T10" fmla="*/ 413 w 526"/>
                <a:gd name="T11" fmla="*/ 24 h 270"/>
                <a:gd name="T12" fmla="*/ 373 w 526"/>
                <a:gd name="T13" fmla="*/ 12 h 270"/>
                <a:gd name="T14" fmla="*/ 330 w 526"/>
                <a:gd name="T15" fmla="*/ 4 h 270"/>
                <a:gd name="T16" fmla="*/ 284 w 526"/>
                <a:gd name="T17" fmla="*/ 1 h 270"/>
                <a:gd name="T18" fmla="*/ 240 w 526"/>
                <a:gd name="T19" fmla="*/ 1 h 270"/>
                <a:gd name="T20" fmla="*/ 194 w 526"/>
                <a:gd name="T21" fmla="*/ 4 h 270"/>
                <a:gd name="T22" fmla="*/ 151 w 526"/>
                <a:gd name="T23" fmla="*/ 12 h 270"/>
                <a:gd name="T24" fmla="*/ 111 w 526"/>
                <a:gd name="T25" fmla="*/ 24 h 270"/>
                <a:gd name="T26" fmla="*/ 77 w 526"/>
                <a:gd name="T27" fmla="*/ 40 h 270"/>
                <a:gd name="T28" fmla="*/ 47 w 526"/>
                <a:gd name="T29" fmla="*/ 57 h 270"/>
                <a:gd name="T30" fmla="*/ 25 w 526"/>
                <a:gd name="T31" fmla="*/ 77 h 270"/>
                <a:gd name="T32" fmla="*/ 8 w 526"/>
                <a:gd name="T33" fmla="*/ 100 h 270"/>
                <a:gd name="T34" fmla="*/ 1 w 526"/>
                <a:gd name="T35" fmla="*/ 123 h 270"/>
                <a:gd name="T36" fmla="*/ 1 w 526"/>
                <a:gd name="T37" fmla="*/ 145 h 270"/>
                <a:gd name="T38" fmla="*/ 8 w 526"/>
                <a:gd name="T39" fmla="*/ 168 h 270"/>
                <a:gd name="T40" fmla="*/ 25 w 526"/>
                <a:gd name="T41" fmla="*/ 190 h 270"/>
                <a:gd name="T42" fmla="*/ 47 w 526"/>
                <a:gd name="T43" fmla="*/ 211 h 270"/>
                <a:gd name="T44" fmla="*/ 77 w 526"/>
                <a:gd name="T45" fmla="*/ 228 h 270"/>
                <a:gd name="T46" fmla="*/ 111 w 526"/>
                <a:gd name="T47" fmla="*/ 244 h 270"/>
                <a:gd name="T48" fmla="*/ 151 w 526"/>
                <a:gd name="T49" fmla="*/ 254 h 270"/>
                <a:gd name="T50" fmla="*/ 194 w 526"/>
                <a:gd name="T51" fmla="*/ 263 h 270"/>
                <a:gd name="T52" fmla="*/ 240 w 526"/>
                <a:gd name="T53" fmla="*/ 267 h 270"/>
                <a:gd name="T54" fmla="*/ 284 w 526"/>
                <a:gd name="T55" fmla="*/ 267 h 270"/>
                <a:gd name="T56" fmla="*/ 330 w 526"/>
                <a:gd name="T57" fmla="*/ 263 h 270"/>
                <a:gd name="T58" fmla="*/ 373 w 526"/>
                <a:gd name="T59" fmla="*/ 254 h 270"/>
                <a:gd name="T60" fmla="*/ 413 w 526"/>
                <a:gd name="T61" fmla="*/ 244 h 270"/>
                <a:gd name="T62" fmla="*/ 447 w 526"/>
                <a:gd name="T63" fmla="*/ 228 h 270"/>
                <a:gd name="T64" fmla="*/ 477 w 526"/>
                <a:gd name="T65" fmla="*/ 211 h 270"/>
                <a:gd name="T66" fmla="*/ 500 w 526"/>
                <a:gd name="T67" fmla="*/ 190 h 270"/>
                <a:gd name="T68" fmla="*/ 516 w 526"/>
                <a:gd name="T69" fmla="*/ 168 h 270"/>
                <a:gd name="T70" fmla="*/ 523 w 526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solidFill>
              <a:srgbClr val="FFC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59" y="1375"/>
              <a:ext cx="525" cy="270"/>
            </a:xfrm>
            <a:custGeom>
              <a:avLst/>
              <a:gdLst>
                <a:gd name="T0" fmla="*/ 1 w 525"/>
                <a:gd name="T1" fmla="*/ 145 h 270"/>
                <a:gd name="T2" fmla="*/ 8 w 525"/>
                <a:gd name="T3" fmla="*/ 168 h 270"/>
                <a:gd name="T4" fmla="*/ 23 w 525"/>
                <a:gd name="T5" fmla="*/ 190 h 270"/>
                <a:gd name="T6" fmla="*/ 46 w 525"/>
                <a:gd name="T7" fmla="*/ 211 h 270"/>
                <a:gd name="T8" fmla="*/ 76 w 525"/>
                <a:gd name="T9" fmla="*/ 228 h 270"/>
                <a:gd name="T10" fmla="*/ 111 w 525"/>
                <a:gd name="T11" fmla="*/ 244 h 270"/>
                <a:gd name="T12" fmla="*/ 151 w 525"/>
                <a:gd name="T13" fmla="*/ 254 h 270"/>
                <a:gd name="T14" fmla="*/ 194 w 525"/>
                <a:gd name="T15" fmla="*/ 263 h 270"/>
                <a:gd name="T16" fmla="*/ 239 w 525"/>
                <a:gd name="T17" fmla="*/ 267 h 270"/>
                <a:gd name="T18" fmla="*/ 284 w 525"/>
                <a:gd name="T19" fmla="*/ 267 h 270"/>
                <a:gd name="T20" fmla="*/ 329 w 525"/>
                <a:gd name="T21" fmla="*/ 263 h 270"/>
                <a:gd name="T22" fmla="*/ 372 w 525"/>
                <a:gd name="T23" fmla="*/ 254 h 270"/>
                <a:gd name="T24" fmla="*/ 412 w 525"/>
                <a:gd name="T25" fmla="*/ 243 h 270"/>
                <a:gd name="T26" fmla="*/ 446 w 525"/>
                <a:gd name="T27" fmla="*/ 228 h 270"/>
                <a:gd name="T28" fmla="*/ 476 w 525"/>
                <a:gd name="T29" fmla="*/ 210 h 270"/>
                <a:gd name="T30" fmla="*/ 498 w 525"/>
                <a:gd name="T31" fmla="*/ 190 h 270"/>
                <a:gd name="T32" fmla="*/ 515 w 525"/>
                <a:gd name="T33" fmla="*/ 168 h 270"/>
                <a:gd name="T34" fmla="*/ 522 w 525"/>
                <a:gd name="T35" fmla="*/ 145 h 270"/>
                <a:gd name="T36" fmla="*/ 522 w 525"/>
                <a:gd name="T37" fmla="*/ 123 h 270"/>
                <a:gd name="T38" fmla="*/ 515 w 525"/>
                <a:gd name="T39" fmla="*/ 100 h 270"/>
                <a:gd name="T40" fmla="*/ 498 w 525"/>
                <a:gd name="T41" fmla="*/ 77 h 270"/>
                <a:gd name="T42" fmla="*/ 476 w 525"/>
                <a:gd name="T43" fmla="*/ 57 h 270"/>
                <a:gd name="T44" fmla="*/ 446 w 525"/>
                <a:gd name="T45" fmla="*/ 40 h 270"/>
                <a:gd name="T46" fmla="*/ 412 w 525"/>
                <a:gd name="T47" fmla="*/ 24 h 270"/>
                <a:gd name="T48" fmla="*/ 372 w 525"/>
                <a:gd name="T49" fmla="*/ 12 h 270"/>
                <a:gd name="T50" fmla="*/ 329 w 525"/>
                <a:gd name="T51" fmla="*/ 4 h 270"/>
                <a:gd name="T52" fmla="*/ 284 w 525"/>
                <a:gd name="T53" fmla="*/ 1 h 270"/>
                <a:gd name="T54" fmla="*/ 239 w 525"/>
                <a:gd name="T55" fmla="*/ 1 h 270"/>
                <a:gd name="T56" fmla="*/ 193 w 525"/>
                <a:gd name="T57" fmla="*/ 4 h 270"/>
                <a:gd name="T58" fmla="*/ 151 w 525"/>
                <a:gd name="T59" fmla="*/ 12 h 270"/>
                <a:gd name="T60" fmla="*/ 111 w 525"/>
                <a:gd name="T61" fmla="*/ 24 h 270"/>
                <a:gd name="T62" fmla="*/ 76 w 525"/>
                <a:gd name="T63" fmla="*/ 40 h 270"/>
                <a:gd name="T64" fmla="*/ 46 w 525"/>
                <a:gd name="T65" fmla="*/ 57 h 270"/>
                <a:gd name="T66" fmla="*/ 23 w 525"/>
                <a:gd name="T67" fmla="*/ 77 h 270"/>
                <a:gd name="T68" fmla="*/ 8 w 525"/>
                <a:gd name="T69" fmla="*/ 100 h 270"/>
                <a:gd name="T70" fmla="*/ 1 w 525"/>
                <a:gd name="T71" fmla="*/ 123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00" y="1808"/>
              <a:ext cx="727" cy="277"/>
            </a:xfrm>
            <a:custGeom>
              <a:avLst/>
              <a:gdLst>
                <a:gd name="T0" fmla="*/ 726 w 727"/>
                <a:gd name="T1" fmla="*/ 276 h 277"/>
                <a:gd name="T2" fmla="*/ 726 w 727"/>
                <a:gd name="T3" fmla="*/ 0 h 277"/>
                <a:gd name="T4" fmla="*/ 0 w 727"/>
                <a:gd name="T5" fmla="*/ 0 h 277"/>
                <a:gd name="T6" fmla="*/ 0 w 727"/>
                <a:gd name="T7" fmla="*/ 276 h 277"/>
                <a:gd name="T8" fmla="*/ 726 w 727"/>
                <a:gd name="T9" fmla="*/ 276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238" y="1417"/>
              <a:ext cx="2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lot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 err="1">
                  <a:solidFill>
                    <a:srgbClr val="FF0000"/>
                  </a:solidFill>
                  <a:latin typeface="Book Antiqua" pitchFamily="18" charset="0"/>
                </a:rPr>
                <a:t>dname</a:t>
              </a:r>
              <a:endParaRPr lang="en-US" sz="1600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budget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FF0000"/>
                  </a:solidFill>
                  <a:latin typeface="Book Antiqua" pitchFamily="18" charset="0"/>
                </a:rPr>
                <a:t>did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763" y="1070"/>
              <a:ext cx="4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since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06" y="1204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name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17" y="1835"/>
              <a:ext cx="6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 err="1">
                  <a:solidFill>
                    <a:srgbClr val="FF0000"/>
                  </a:solidFill>
                  <a:latin typeface="Book Antiqua" pitchFamily="18" charset="0"/>
                </a:rPr>
                <a:t>Works_In</a:t>
              </a:r>
              <a:endParaRPr lang="en-US" sz="1600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728" y="1849"/>
              <a:ext cx="905" cy="212"/>
            </a:xfrm>
            <a:prstGeom prst="rect">
              <a:avLst/>
            </a:prstGeom>
            <a:solidFill>
              <a:srgbClr val="0AE00F"/>
            </a:solidFill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Departments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61" y="1849"/>
              <a:ext cx="790" cy="210"/>
            </a:xfrm>
            <a:prstGeom prst="rect">
              <a:avLst/>
            </a:prstGeom>
            <a:solidFill>
              <a:srgbClr val="0AE00F"/>
            </a:solidFill>
            <a:ln w="9525">
              <a:solidFill>
                <a:srgbClr val="0AE00F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Employees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47" y="1409"/>
              <a:ext cx="3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FF0000"/>
                  </a:solidFill>
                  <a:latin typeface="Book Antiqua" pitchFamily="18" charset="0"/>
                </a:rPr>
                <a:t>ssn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908" y="1437"/>
              <a:ext cx="0" cy="38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31" y="1655"/>
              <a:ext cx="395" cy="1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172" y="1655"/>
              <a:ext cx="253" cy="1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1327" y="1924"/>
              <a:ext cx="3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extrusionClr>
                <a:srgbClr val="00682F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9804808" y="1981200"/>
            <a:ext cx="9001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 dirty="0" err="1">
                <a:solidFill>
                  <a:srgbClr val="00682F"/>
                </a:solidFill>
                <a:latin typeface="Book Antiqua" pitchFamily="18" charset="0"/>
              </a:rPr>
              <a:t>subor-dinate</a:t>
            </a:r>
            <a:endParaRPr lang="en-US" sz="1600" b="1" dirty="0">
              <a:solidFill>
                <a:srgbClr val="00682F"/>
              </a:solidFill>
              <a:latin typeface="Book Antiqua" pitchFamily="18" charset="0"/>
            </a:endParaRPr>
          </a:p>
        </p:txBody>
      </p:sp>
      <p:grpSp>
        <p:nvGrpSpPr>
          <p:cNvPr id="37" name="Group 56"/>
          <p:cNvGrpSpPr>
            <a:grpSpLocks/>
          </p:cNvGrpSpPr>
          <p:nvPr/>
        </p:nvGrpSpPr>
        <p:grpSpPr bwMode="auto">
          <a:xfrm>
            <a:off x="8204608" y="152400"/>
            <a:ext cx="1957388" cy="3100388"/>
            <a:chOff x="4160" y="166"/>
            <a:chExt cx="1233" cy="1953"/>
          </a:xfrm>
          <a:noFill/>
          <a:scene3d>
            <a:camera prst="orthographicFront"/>
            <a:lightRig rig="twoPt" dir="t"/>
          </a:scene3d>
        </p:grpSpPr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536" y="1755"/>
              <a:ext cx="825" cy="2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 err="1">
                  <a:solidFill>
                    <a:srgbClr val="00682F"/>
                  </a:solidFill>
                  <a:latin typeface="Book Antiqua" pitchFamily="18" charset="0"/>
                </a:rPr>
                <a:t>Reports_To</a:t>
              </a:r>
              <a:endParaRPr lang="en-US" sz="1600" b="1" dirty="0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4563" y="166"/>
              <a:ext cx="374" cy="334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5 h 334"/>
                <a:gd name="T6" fmla="*/ 339 w 374"/>
                <a:gd name="T7" fmla="*/ 70 h 334"/>
                <a:gd name="T8" fmla="*/ 318 w 374"/>
                <a:gd name="T9" fmla="*/ 49 h 334"/>
                <a:gd name="T10" fmla="*/ 293 w 374"/>
                <a:gd name="T11" fmla="*/ 29 h 334"/>
                <a:gd name="T12" fmla="*/ 265 w 374"/>
                <a:gd name="T13" fmla="*/ 15 h 334"/>
                <a:gd name="T14" fmla="*/ 234 w 374"/>
                <a:gd name="T15" fmla="*/ 5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5 h 334"/>
                <a:gd name="T22" fmla="*/ 108 w 374"/>
                <a:gd name="T23" fmla="*/ 15 h 334"/>
                <a:gd name="T24" fmla="*/ 80 w 374"/>
                <a:gd name="T25" fmla="*/ 29 h 334"/>
                <a:gd name="T26" fmla="*/ 55 w 374"/>
                <a:gd name="T27" fmla="*/ 49 h 334"/>
                <a:gd name="T28" fmla="*/ 33 w 374"/>
                <a:gd name="T29" fmla="*/ 70 h 334"/>
                <a:gd name="T30" fmla="*/ 17 w 374"/>
                <a:gd name="T31" fmla="*/ 95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2 h 334"/>
                <a:gd name="T44" fmla="*/ 55 w 374"/>
                <a:gd name="T45" fmla="*/ 283 h 334"/>
                <a:gd name="T46" fmla="*/ 80 w 374"/>
                <a:gd name="T47" fmla="*/ 303 h 334"/>
                <a:gd name="T48" fmla="*/ 108 w 374"/>
                <a:gd name="T49" fmla="*/ 317 h 334"/>
                <a:gd name="T50" fmla="*/ 138 w 374"/>
                <a:gd name="T51" fmla="*/ 327 h 334"/>
                <a:gd name="T52" fmla="*/ 170 w 374"/>
                <a:gd name="T53" fmla="*/ 331 h 334"/>
                <a:gd name="T54" fmla="*/ 202 w 374"/>
                <a:gd name="T55" fmla="*/ 331 h 334"/>
                <a:gd name="T56" fmla="*/ 234 w 374"/>
                <a:gd name="T57" fmla="*/ 327 h 334"/>
                <a:gd name="T58" fmla="*/ 265 w 374"/>
                <a:gd name="T59" fmla="*/ 317 h 334"/>
                <a:gd name="T60" fmla="*/ 293 w 374"/>
                <a:gd name="T61" fmla="*/ 303 h 334"/>
                <a:gd name="T62" fmla="*/ 318 w 374"/>
                <a:gd name="T63" fmla="*/ 283 h 334"/>
                <a:gd name="T64" fmla="*/ 339 w 374"/>
                <a:gd name="T65" fmla="*/ 262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4"/>
                <a:gd name="T109" fmla="*/ 0 h 334"/>
                <a:gd name="T110" fmla="*/ 374 w 374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8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5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9" y="59"/>
                  </a:lnTo>
                  <a:lnTo>
                    <a:pt x="318" y="49"/>
                  </a:lnTo>
                  <a:lnTo>
                    <a:pt x="305" y="39"/>
                  </a:lnTo>
                  <a:lnTo>
                    <a:pt x="293" y="29"/>
                  </a:lnTo>
                  <a:lnTo>
                    <a:pt x="279" y="21"/>
                  </a:lnTo>
                  <a:lnTo>
                    <a:pt x="265" y="15"/>
                  </a:lnTo>
                  <a:lnTo>
                    <a:pt x="250" y="9"/>
                  </a:lnTo>
                  <a:lnTo>
                    <a:pt x="234" y="5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8" y="5"/>
                  </a:lnTo>
                  <a:lnTo>
                    <a:pt x="122" y="9"/>
                  </a:lnTo>
                  <a:lnTo>
                    <a:pt x="108" y="15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9"/>
                  </a:lnTo>
                  <a:lnTo>
                    <a:pt x="55" y="49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8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6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2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4"/>
                  </a:lnTo>
                  <a:lnTo>
                    <a:pt x="80" y="303"/>
                  </a:lnTo>
                  <a:lnTo>
                    <a:pt x="93" y="310"/>
                  </a:lnTo>
                  <a:lnTo>
                    <a:pt x="108" y="317"/>
                  </a:lnTo>
                  <a:lnTo>
                    <a:pt x="122" y="323"/>
                  </a:lnTo>
                  <a:lnTo>
                    <a:pt x="138" y="327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4" y="327"/>
                  </a:lnTo>
                  <a:lnTo>
                    <a:pt x="250" y="323"/>
                  </a:lnTo>
                  <a:lnTo>
                    <a:pt x="265" y="317"/>
                  </a:lnTo>
                  <a:lnTo>
                    <a:pt x="279" y="310"/>
                  </a:lnTo>
                  <a:lnTo>
                    <a:pt x="293" y="303"/>
                  </a:lnTo>
                  <a:lnTo>
                    <a:pt x="305" y="294"/>
                  </a:lnTo>
                  <a:lnTo>
                    <a:pt x="318" y="283"/>
                  </a:lnTo>
                  <a:lnTo>
                    <a:pt x="329" y="273"/>
                  </a:lnTo>
                  <a:lnTo>
                    <a:pt x="339" y="262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6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228" y="412"/>
              <a:ext cx="374" cy="334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4 h 334"/>
                <a:gd name="T6" fmla="*/ 339 w 374"/>
                <a:gd name="T7" fmla="*/ 70 h 334"/>
                <a:gd name="T8" fmla="*/ 317 w 374"/>
                <a:gd name="T9" fmla="*/ 47 h 334"/>
                <a:gd name="T10" fmla="*/ 292 w 374"/>
                <a:gd name="T11" fmla="*/ 29 h 334"/>
                <a:gd name="T12" fmla="*/ 265 w 374"/>
                <a:gd name="T13" fmla="*/ 14 h 334"/>
                <a:gd name="T14" fmla="*/ 235 w 374"/>
                <a:gd name="T15" fmla="*/ 4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4 h 334"/>
                <a:gd name="T22" fmla="*/ 107 w 374"/>
                <a:gd name="T23" fmla="*/ 14 h 334"/>
                <a:gd name="T24" fmla="*/ 80 w 374"/>
                <a:gd name="T25" fmla="*/ 29 h 334"/>
                <a:gd name="T26" fmla="*/ 55 w 374"/>
                <a:gd name="T27" fmla="*/ 47 h 334"/>
                <a:gd name="T28" fmla="*/ 33 w 374"/>
                <a:gd name="T29" fmla="*/ 70 h 334"/>
                <a:gd name="T30" fmla="*/ 17 w 374"/>
                <a:gd name="T31" fmla="*/ 94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1 h 334"/>
                <a:gd name="T44" fmla="*/ 55 w 374"/>
                <a:gd name="T45" fmla="*/ 283 h 334"/>
                <a:gd name="T46" fmla="*/ 80 w 374"/>
                <a:gd name="T47" fmla="*/ 301 h 334"/>
                <a:gd name="T48" fmla="*/ 107 w 374"/>
                <a:gd name="T49" fmla="*/ 316 h 334"/>
                <a:gd name="T50" fmla="*/ 138 w 374"/>
                <a:gd name="T51" fmla="*/ 325 h 334"/>
                <a:gd name="T52" fmla="*/ 170 w 374"/>
                <a:gd name="T53" fmla="*/ 331 h 334"/>
                <a:gd name="T54" fmla="*/ 202 w 374"/>
                <a:gd name="T55" fmla="*/ 331 h 334"/>
                <a:gd name="T56" fmla="*/ 235 w 374"/>
                <a:gd name="T57" fmla="*/ 325 h 334"/>
                <a:gd name="T58" fmla="*/ 265 w 374"/>
                <a:gd name="T59" fmla="*/ 316 h 334"/>
                <a:gd name="T60" fmla="*/ 292 w 374"/>
                <a:gd name="T61" fmla="*/ 301 h 334"/>
                <a:gd name="T62" fmla="*/ 317 w 374"/>
                <a:gd name="T63" fmla="*/ 283 h 334"/>
                <a:gd name="T64" fmla="*/ 339 w 374"/>
                <a:gd name="T65" fmla="*/ 261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4"/>
                <a:gd name="T109" fmla="*/ 0 h 334"/>
                <a:gd name="T110" fmla="*/ 374 w 374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4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9" y="21"/>
                  </a:lnTo>
                  <a:lnTo>
                    <a:pt x="265" y="14"/>
                  </a:lnTo>
                  <a:lnTo>
                    <a:pt x="250" y="9"/>
                  </a:lnTo>
                  <a:lnTo>
                    <a:pt x="235" y="4"/>
                  </a:lnTo>
                  <a:lnTo>
                    <a:pt x="219" y="1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1"/>
                  </a:lnTo>
                  <a:lnTo>
                    <a:pt x="138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4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2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8" y="325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5" y="325"/>
                  </a:lnTo>
                  <a:lnTo>
                    <a:pt x="250" y="323"/>
                  </a:lnTo>
                  <a:lnTo>
                    <a:pt x="265" y="316"/>
                  </a:lnTo>
                  <a:lnTo>
                    <a:pt x="279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9" y="261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4912" y="412"/>
              <a:ext cx="373" cy="334"/>
            </a:xfrm>
            <a:custGeom>
              <a:avLst/>
              <a:gdLst>
                <a:gd name="T0" fmla="*/ 1 w 373"/>
                <a:gd name="T1" fmla="*/ 180 h 334"/>
                <a:gd name="T2" fmla="*/ 6 w 373"/>
                <a:gd name="T3" fmla="*/ 208 h 334"/>
                <a:gd name="T4" fmla="*/ 17 w 373"/>
                <a:gd name="T5" fmla="*/ 235 h 334"/>
                <a:gd name="T6" fmla="*/ 33 w 373"/>
                <a:gd name="T7" fmla="*/ 261 h 334"/>
                <a:gd name="T8" fmla="*/ 55 w 373"/>
                <a:gd name="T9" fmla="*/ 283 h 334"/>
                <a:gd name="T10" fmla="*/ 80 w 373"/>
                <a:gd name="T11" fmla="*/ 301 h 334"/>
                <a:gd name="T12" fmla="*/ 107 w 373"/>
                <a:gd name="T13" fmla="*/ 316 h 334"/>
                <a:gd name="T14" fmla="*/ 137 w 373"/>
                <a:gd name="T15" fmla="*/ 325 h 334"/>
                <a:gd name="T16" fmla="*/ 170 w 373"/>
                <a:gd name="T17" fmla="*/ 331 h 334"/>
                <a:gd name="T18" fmla="*/ 201 w 373"/>
                <a:gd name="T19" fmla="*/ 331 h 334"/>
                <a:gd name="T20" fmla="*/ 234 w 373"/>
                <a:gd name="T21" fmla="*/ 325 h 334"/>
                <a:gd name="T22" fmla="*/ 264 w 373"/>
                <a:gd name="T23" fmla="*/ 316 h 334"/>
                <a:gd name="T24" fmla="*/ 292 w 373"/>
                <a:gd name="T25" fmla="*/ 301 h 334"/>
                <a:gd name="T26" fmla="*/ 317 w 373"/>
                <a:gd name="T27" fmla="*/ 283 h 334"/>
                <a:gd name="T28" fmla="*/ 338 w 373"/>
                <a:gd name="T29" fmla="*/ 261 h 334"/>
                <a:gd name="T30" fmla="*/ 354 w 373"/>
                <a:gd name="T31" fmla="*/ 235 h 334"/>
                <a:gd name="T32" fmla="*/ 366 w 373"/>
                <a:gd name="T33" fmla="*/ 208 h 334"/>
                <a:gd name="T34" fmla="*/ 372 w 373"/>
                <a:gd name="T35" fmla="*/ 179 h 334"/>
                <a:gd name="T36" fmla="*/ 372 w 373"/>
                <a:gd name="T37" fmla="*/ 150 h 334"/>
                <a:gd name="T38" fmla="*/ 366 w 373"/>
                <a:gd name="T39" fmla="*/ 122 h 334"/>
                <a:gd name="T40" fmla="*/ 354 w 373"/>
                <a:gd name="T41" fmla="*/ 94 h 334"/>
                <a:gd name="T42" fmla="*/ 338 w 373"/>
                <a:gd name="T43" fmla="*/ 70 h 334"/>
                <a:gd name="T44" fmla="*/ 317 w 373"/>
                <a:gd name="T45" fmla="*/ 47 h 334"/>
                <a:gd name="T46" fmla="*/ 292 w 373"/>
                <a:gd name="T47" fmla="*/ 29 h 334"/>
                <a:gd name="T48" fmla="*/ 264 w 373"/>
                <a:gd name="T49" fmla="*/ 14 h 334"/>
                <a:gd name="T50" fmla="*/ 234 w 373"/>
                <a:gd name="T51" fmla="*/ 4 h 334"/>
                <a:gd name="T52" fmla="*/ 201 w 373"/>
                <a:gd name="T53" fmla="*/ 0 h 334"/>
                <a:gd name="T54" fmla="*/ 170 w 373"/>
                <a:gd name="T55" fmla="*/ 0 h 334"/>
                <a:gd name="T56" fmla="*/ 137 w 373"/>
                <a:gd name="T57" fmla="*/ 4 h 334"/>
                <a:gd name="T58" fmla="*/ 107 w 373"/>
                <a:gd name="T59" fmla="*/ 14 h 334"/>
                <a:gd name="T60" fmla="*/ 80 w 373"/>
                <a:gd name="T61" fmla="*/ 29 h 334"/>
                <a:gd name="T62" fmla="*/ 55 w 373"/>
                <a:gd name="T63" fmla="*/ 47 h 334"/>
                <a:gd name="T64" fmla="*/ 33 w 373"/>
                <a:gd name="T65" fmla="*/ 70 h 334"/>
                <a:gd name="T66" fmla="*/ 17 w 373"/>
                <a:gd name="T67" fmla="*/ 95 h 334"/>
                <a:gd name="T68" fmla="*/ 6 w 373"/>
                <a:gd name="T69" fmla="*/ 122 h 334"/>
                <a:gd name="T70" fmla="*/ 1 w 373"/>
                <a:gd name="T71" fmla="*/ 15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3"/>
                <a:gd name="T109" fmla="*/ 0 h 334"/>
                <a:gd name="T110" fmla="*/ 373 w 373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3" h="334">
                  <a:moveTo>
                    <a:pt x="0" y="166"/>
                  </a:move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7" y="325"/>
                  </a:lnTo>
                  <a:lnTo>
                    <a:pt x="154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1" y="331"/>
                  </a:lnTo>
                  <a:lnTo>
                    <a:pt x="217" y="330"/>
                  </a:lnTo>
                  <a:lnTo>
                    <a:pt x="234" y="325"/>
                  </a:lnTo>
                  <a:lnTo>
                    <a:pt x="249" y="323"/>
                  </a:lnTo>
                  <a:lnTo>
                    <a:pt x="264" y="316"/>
                  </a:lnTo>
                  <a:lnTo>
                    <a:pt x="278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8" y="261"/>
                  </a:lnTo>
                  <a:lnTo>
                    <a:pt x="347" y="249"/>
                  </a:lnTo>
                  <a:lnTo>
                    <a:pt x="354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2" y="179"/>
                  </a:lnTo>
                  <a:lnTo>
                    <a:pt x="372" y="166"/>
                  </a:lnTo>
                  <a:lnTo>
                    <a:pt x="372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4" y="94"/>
                  </a:lnTo>
                  <a:lnTo>
                    <a:pt x="347" y="83"/>
                  </a:lnTo>
                  <a:lnTo>
                    <a:pt x="338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8" y="21"/>
                  </a:lnTo>
                  <a:lnTo>
                    <a:pt x="264" y="14"/>
                  </a:lnTo>
                  <a:lnTo>
                    <a:pt x="249" y="9"/>
                  </a:lnTo>
                  <a:lnTo>
                    <a:pt x="234" y="4"/>
                  </a:lnTo>
                  <a:lnTo>
                    <a:pt x="217" y="1"/>
                  </a:lnTo>
                  <a:lnTo>
                    <a:pt x="201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4" y="1"/>
                  </a:lnTo>
                  <a:lnTo>
                    <a:pt x="137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6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4563" y="949"/>
              <a:ext cx="743" cy="345"/>
            </a:xfrm>
            <a:custGeom>
              <a:avLst/>
              <a:gdLst>
                <a:gd name="T0" fmla="*/ 742 w 743"/>
                <a:gd name="T1" fmla="*/ 344 h 345"/>
                <a:gd name="T2" fmla="*/ 742 w 743"/>
                <a:gd name="T3" fmla="*/ 0 h 345"/>
                <a:gd name="T4" fmla="*/ 0 w 743"/>
                <a:gd name="T5" fmla="*/ 0 h 345"/>
                <a:gd name="T6" fmla="*/ 0 w 743"/>
                <a:gd name="T7" fmla="*/ 344 h 345"/>
                <a:gd name="T8" fmla="*/ 742 w 743"/>
                <a:gd name="T9" fmla="*/ 344 h 3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3"/>
                <a:gd name="T16" fmla="*/ 0 h 345"/>
                <a:gd name="T17" fmla="*/ 743 w 743"/>
                <a:gd name="T18" fmla="*/ 345 h 3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3" h="345">
                  <a:moveTo>
                    <a:pt x="742" y="344"/>
                  </a:moveTo>
                  <a:lnTo>
                    <a:pt x="742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742" y="344"/>
                  </a:lnTo>
                </a:path>
              </a:pathLst>
            </a:custGeom>
            <a:grp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4462" y="1569"/>
              <a:ext cx="931" cy="550"/>
            </a:xfrm>
            <a:custGeom>
              <a:avLst/>
              <a:gdLst>
                <a:gd name="T0" fmla="*/ 0 w 931"/>
                <a:gd name="T1" fmla="*/ 273 h 550"/>
                <a:gd name="T2" fmla="*/ 460 w 931"/>
                <a:gd name="T3" fmla="*/ 0 h 550"/>
                <a:gd name="T4" fmla="*/ 930 w 931"/>
                <a:gd name="T5" fmla="*/ 283 h 550"/>
                <a:gd name="T6" fmla="*/ 460 w 931"/>
                <a:gd name="T7" fmla="*/ 549 h 550"/>
                <a:gd name="T8" fmla="*/ 0 w 931"/>
                <a:gd name="T9" fmla="*/ 273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1"/>
                <a:gd name="T16" fmla="*/ 0 h 550"/>
                <a:gd name="T17" fmla="*/ 931 w 931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1" h="550">
                  <a:moveTo>
                    <a:pt x="0" y="273"/>
                  </a:moveTo>
                  <a:lnTo>
                    <a:pt x="460" y="0"/>
                  </a:lnTo>
                  <a:lnTo>
                    <a:pt x="930" y="283"/>
                  </a:lnTo>
                  <a:lnTo>
                    <a:pt x="460" y="549"/>
                  </a:lnTo>
                  <a:lnTo>
                    <a:pt x="0" y="273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4951" y="490"/>
              <a:ext cx="274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682F"/>
                  </a:solidFill>
                  <a:latin typeface="Book Antiqua" pitchFamily="18" charset="0"/>
                </a:rPr>
                <a:t>lot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4531" y="211"/>
              <a:ext cx="4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682F"/>
                  </a:solidFill>
                  <a:latin typeface="Book Antiqua" pitchFamily="18" charset="0"/>
                </a:rPr>
                <a:t>name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4518" y="1010"/>
              <a:ext cx="790" cy="2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682F"/>
                  </a:solidFill>
                  <a:latin typeface="Book Antiqua" pitchFamily="18" charset="0"/>
                </a:rPr>
                <a:t>Employees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160" y="1300"/>
              <a:ext cx="524" cy="3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682F"/>
                  </a:solidFill>
                  <a:latin typeface="Book Antiqua" pitchFamily="18" charset="0"/>
                </a:rPr>
                <a:t>super-visor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248" y="482"/>
              <a:ext cx="309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682F"/>
                  </a:solidFill>
                  <a:latin typeface="Book Antiqua" pitchFamily="18" charset="0"/>
                </a:rPr>
                <a:t>ssn</a:t>
              </a: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4713" y="1320"/>
              <a:ext cx="0" cy="348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5133" y="1308"/>
              <a:ext cx="0" cy="384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4412" y="736"/>
              <a:ext cx="252" cy="207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750" y="509"/>
              <a:ext cx="74" cy="44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flipH="1">
              <a:off x="4969" y="766"/>
              <a:ext cx="132" cy="1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p3d extrusionH="76200">
              <a:bevelT w="165100" prst="coolSlant"/>
              <a:extrusionClr>
                <a:srgbClr val="FF0000"/>
              </a:extrusionClr>
            </a:sp3d>
          </p:spPr>
          <p:txBody>
            <a:bodyPr/>
            <a:lstStyle/>
            <a:p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Entity Relationship Diagram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981200"/>
            <a:ext cx="10945654" cy="4191000"/>
          </a:xfrm>
        </p:spPr>
        <p:txBody>
          <a:bodyPr/>
          <a:lstStyle/>
          <a:p>
            <a:pPr marL="350838" indent="-350838">
              <a:spcBef>
                <a:spcPct val="50000"/>
              </a:spcBef>
              <a:buClrTx/>
              <a:buSzTx/>
              <a:buFont typeface="Wingdings" pitchFamily="2" charset="2"/>
              <a:buChar char="§"/>
              <a:tabLst>
                <a:tab pos="350838" algn="l"/>
              </a:tabLst>
            </a:pP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Sebuah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teknik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pemodelan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data yang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merepresentasikan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gambar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entitas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dan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relasi-relasi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antar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entitas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di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dalam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sebuah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sistem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informasi</a:t>
            </a:r>
            <a:endParaRPr lang="en-US" sz="2400" b="1" dirty="0">
              <a:solidFill>
                <a:srgbClr val="00487E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  <a:p>
            <a:pPr marL="350838" indent="-350838">
              <a:spcBef>
                <a:spcPct val="50000"/>
              </a:spcBef>
              <a:buClrTx/>
              <a:buSzTx/>
              <a:buFont typeface="Wingdings" pitchFamily="2" charset="2"/>
              <a:buChar char="§"/>
              <a:tabLst>
                <a:tab pos="350838" algn="l"/>
              </a:tabLst>
            </a:pP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Dibentuk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oleh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dua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komponen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utama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:</a:t>
            </a:r>
            <a:endParaRPr lang="en-US" sz="2400" b="1" dirty="0">
              <a:solidFill>
                <a:srgbClr val="00487E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  <a:p>
            <a:pPr marL="350838" indent="-350838">
              <a:buFont typeface="Wingdings" pitchFamily="2" charset="2"/>
              <a:buNone/>
              <a:tabLst>
                <a:tab pos="350838" algn="l"/>
              </a:tabLst>
            </a:pPr>
            <a:r>
              <a:rPr lang="en-US" b="1" dirty="0">
                <a:solidFill>
                  <a:srgbClr val="00487E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	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-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Entitas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(Entity) </a:t>
            </a:r>
            <a:endParaRPr lang="en-US" sz="2400" b="1" dirty="0">
              <a:solidFill>
                <a:srgbClr val="00487E"/>
              </a:solidFill>
              <a:latin typeface="Book Antiqua" pitchFamily="18" charset="0"/>
              <a:sym typeface="Wingdings" pitchFamily="2" charset="2"/>
            </a:endParaRPr>
          </a:p>
          <a:p>
            <a:pPr marL="350838" indent="-350838">
              <a:buFont typeface="Wingdings" pitchFamily="2" charset="2"/>
              <a:buNone/>
              <a:tabLst>
                <a:tab pos="350838" algn="l"/>
              </a:tabLst>
            </a:pP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  <a:sym typeface="Wingdings" pitchFamily="2" charset="2"/>
              </a:rPr>
              <a:t>	-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Relasi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(Relationship)</a:t>
            </a:r>
          </a:p>
          <a:p>
            <a:pPr marL="350838" indent="-350838">
              <a:buFont typeface="Wingdings" pitchFamily="2" charset="2"/>
              <a:buNone/>
              <a:tabLst>
                <a:tab pos="350838" algn="l"/>
              </a:tabLst>
            </a:pP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	yang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dideskripsikan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lebih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detail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dengan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sejumlah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attribut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(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properti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)</a:t>
            </a:r>
            <a:r>
              <a:rPr lang="en-US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endParaRPr lang="en-US" sz="2400" b="1" dirty="0">
              <a:solidFill>
                <a:srgbClr val="00487E"/>
              </a:solidFill>
              <a:latin typeface="Book Antiqua" pitchFamily="18" charset="0"/>
            </a:endParaRPr>
          </a:p>
          <a:p>
            <a:pPr marL="350838" indent="-350838">
              <a:buFont typeface="Wingdings" pitchFamily="2" charset="2"/>
              <a:buNone/>
              <a:tabLst>
                <a:tab pos="350838" algn="l"/>
              </a:tabLst>
            </a:pPr>
            <a:endParaRPr lang="en-US" sz="2400" b="1" dirty="0">
              <a:solidFill>
                <a:srgbClr val="00487E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279496" y="286036"/>
            <a:ext cx="3581400" cy="7239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Key Constraints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46919" y="1447800"/>
            <a:ext cx="4290273" cy="5105400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Works_In</a:t>
            </a: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: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seorang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employee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bekerja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banyak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departments;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department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banyak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employees.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Sebaliknya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department paling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banyak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manager,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berdasarkan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key constraint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Book Antiqua" pitchFamily="18" charset="0"/>
              </a:rPr>
              <a:t>Manages.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Book Antiqua" pitchFamily="18" charset="0"/>
            </a:endParaRPr>
          </a:p>
        </p:txBody>
      </p: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5358108" y="2743201"/>
            <a:ext cx="5829300" cy="2848635"/>
            <a:chOff x="1959" y="2056"/>
            <a:chExt cx="3672" cy="1577"/>
          </a:xfrm>
          <a:gradFill>
            <a:gsLst>
              <a:gs pos="0">
                <a:srgbClr val="00CC00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364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7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7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grpFill/>
            <a:ln w="12700" cap="rnd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883" y="2061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6 w 213"/>
                <a:gd name="T25" fmla="*/ 122 h 1354"/>
                <a:gd name="T26" fmla="*/ 31 w 213"/>
                <a:gd name="T27" fmla="*/ 198 h 1354"/>
                <a:gd name="T28" fmla="*/ 20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20 w 213"/>
                <a:gd name="T43" fmla="*/ 1064 h 1354"/>
                <a:gd name="T44" fmla="*/ 31 w 213"/>
                <a:gd name="T45" fmla="*/ 1155 h 1354"/>
                <a:gd name="T46" fmla="*/ 46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5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5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grpFill/>
            <a:ln w="12700" cap="rnd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298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0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8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3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3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8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0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grpFill/>
            <a:ln w="12700" cap="rnd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827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6 w 213"/>
                <a:gd name="T25" fmla="*/ 122 h 1354"/>
                <a:gd name="T26" fmla="*/ 31 w 213"/>
                <a:gd name="T27" fmla="*/ 198 h 1354"/>
                <a:gd name="T28" fmla="*/ 20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20 w 213"/>
                <a:gd name="T43" fmla="*/ 1064 h 1354"/>
                <a:gd name="T44" fmla="*/ 31 w 213"/>
                <a:gd name="T45" fmla="*/ 1155 h 1354"/>
                <a:gd name="T46" fmla="*/ 46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grpFill/>
            <a:ln w="12700" cap="rnd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237" y="206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0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6 w 213"/>
                <a:gd name="T19" fmla="*/ 2 h 1354"/>
                <a:gd name="T20" fmla="*/ 78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3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3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8 w 213"/>
                <a:gd name="T51" fmla="*/ 1330 h 1354"/>
                <a:gd name="T52" fmla="*/ 96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0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6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4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4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6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grpFill/>
            <a:ln w="12700" cap="rnd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959" y="2061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9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4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6 w 213"/>
                <a:gd name="T25" fmla="*/ 122 h 1354"/>
                <a:gd name="T26" fmla="*/ 32 w 213"/>
                <a:gd name="T27" fmla="*/ 198 h 1354"/>
                <a:gd name="T28" fmla="*/ 20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20 w 213"/>
                <a:gd name="T43" fmla="*/ 1064 h 1354"/>
                <a:gd name="T44" fmla="*/ 32 w 213"/>
                <a:gd name="T45" fmla="*/ 1155 h 1354"/>
                <a:gd name="T46" fmla="*/ 46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4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9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9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4" y="22"/>
                  </a:lnTo>
                  <a:lnTo>
                    <a:pt x="125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2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2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5" y="1343"/>
                  </a:lnTo>
                  <a:lnTo>
                    <a:pt x="134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9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grpFill/>
            <a:ln w="12700" cap="rnd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25" y="3447"/>
              <a:ext cx="1006" cy="186"/>
            </a:xfrm>
            <a:prstGeom prst="rect">
              <a:avLst/>
            </a:prstGeom>
            <a:grpFill/>
            <a:ln w="9525">
              <a:solidFill>
                <a:srgbClr val="7030A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Many-to-Many</a:t>
              </a: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761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grpFill/>
            <a:ln w="12700" cap="rnd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166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2 w 213"/>
                <a:gd name="T7" fmla="*/ 288 h 1354"/>
                <a:gd name="T8" fmla="*/ 181 w 213"/>
                <a:gd name="T9" fmla="*/ 198 h 1354"/>
                <a:gd name="T10" fmla="*/ 166 w 213"/>
                <a:gd name="T11" fmla="*/ 122 h 1354"/>
                <a:gd name="T12" fmla="*/ 150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6 w 213"/>
                <a:gd name="T19" fmla="*/ 2 h 1354"/>
                <a:gd name="T20" fmla="*/ 78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3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3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8 w 213"/>
                <a:gd name="T51" fmla="*/ 1330 h 1354"/>
                <a:gd name="T52" fmla="*/ 96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0 w 213"/>
                <a:gd name="T59" fmla="*/ 1289 h 1354"/>
                <a:gd name="T60" fmla="*/ 166 w 213"/>
                <a:gd name="T61" fmla="*/ 1231 h 1354"/>
                <a:gd name="T62" fmla="*/ 181 w 213"/>
                <a:gd name="T63" fmla="*/ 1155 h 1354"/>
                <a:gd name="T64" fmla="*/ 192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2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6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6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69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4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4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69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6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6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2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grpFill/>
            <a:ln w="12700" cap="rnd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029" y="3447"/>
              <a:ext cx="446" cy="186"/>
            </a:xfrm>
            <a:prstGeom prst="rect">
              <a:avLst/>
            </a:prstGeom>
            <a:grpFill/>
            <a:ln w="9525">
              <a:solidFill>
                <a:srgbClr val="7030A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1-to-1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879" y="3447"/>
              <a:ext cx="715" cy="186"/>
            </a:xfrm>
            <a:prstGeom prst="rect">
              <a:avLst/>
            </a:prstGeom>
            <a:grpFill/>
            <a:ln w="9525">
              <a:solidFill>
                <a:srgbClr val="7030A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1-to Many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793" y="3447"/>
              <a:ext cx="726" cy="186"/>
            </a:xfrm>
            <a:prstGeom prst="rect">
              <a:avLst/>
            </a:prstGeom>
            <a:grpFill/>
            <a:ln w="9525">
              <a:solidFill>
                <a:srgbClr val="7030A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Many-to-1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75" y="2278"/>
              <a:ext cx="384" cy="55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063" y="2505"/>
              <a:ext cx="409" cy="80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045" y="2825"/>
              <a:ext cx="409" cy="400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010" y="2265"/>
              <a:ext cx="397" cy="68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998" y="2505"/>
              <a:ext cx="396" cy="93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010" y="2518"/>
              <a:ext cx="384" cy="585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977" y="2846"/>
              <a:ext cx="425" cy="371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08" y="2265"/>
              <a:ext cx="446" cy="68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945" y="2505"/>
              <a:ext cx="384" cy="68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933" y="2745"/>
              <a:ext cx="409" cy="106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3915" y="2813"/>
              <a:ext cx="409" cy="424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855" y="2278"/>
              <a:ext cx="397" cy="55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881" y="2518"/>
              <a:ext cx="409" cy="55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4868" y="2308"/>
              <a:ext cx="384" cy="664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855" y="2505"/>
              <a:ext cx="422" cy="586"/>
            </a:xfrm>
            <a:prstGeom prst="line">
              <a:avLst/>
            </a:prstGeom>
            <a:grp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2021" y="2252"/>
              <a:ext cx="55" cy="66"/>
            </a:xfrm>
            <a:prstGeom prst="ellipse">
              <a:avLst/>
            </a:prstGeom>
            <a:grpFill/>
            <a:ln w="12700">
              <a:solidFill>
                <a:srgbClr val="7030A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5" name="Oval 59"/>
            <p:cNvSpPr>
              <a:spLocks noChangeArrowheads="1"/>
            </p:cNvSpPr>
            <p:nvPr/>
          </p:nvSpPr>
          <p:spPr bwMode="auto">
            <a:xfrm>
              <a:off x="2021" y="2489"/>
              <a:ext cx="55" cy="66"/>
            </a:xfrm>
            <a:prstGeom prst="ellipse">
              <a:avLst/>
            </a:prstGeom>
            <a:grpFill/>
            <a:ln w="12700">
              <a:solidFill>
                <a:srgbClr val="7030A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6" name="Oval 60"/>
            <p:cNvSpPr>
              <a:spLocks noChangeArrowheads="1"/>
            </p:cNvSpPr>
            <p:nvPr/>
          </p:nvSpPr>
          <p:spPr bwMode="auto">
            <a:xfrm>
              <a:off x="2021" y="2720"/>
              <a:ext cx="55" cy="66"/>
            </a:xfrm>
            <a:prstGeom prst="ellipse">
              <a:avLst/>
            </a:prstGeom>
            <a:grpFill/>
            <a:ln w="12700">
              <a:solidFill>
                <a:srgbClr val="7030A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7" name="Oval 61"/>
            <p:cNvSpPr>
              <a:spLocks noChangeArrowheads="1"/>
            </p:cNvSpPr>
            <p:nvPr/>
          </p:nvSpPr>
          <p:spPr bwMode="auto">
            <a:xfrm>
              <a:off x="2021" y="2953"/>
              <a:ext cx="55" cy="66"/>
            </a:xfrm>
            <a:prstGeom prst="ellipse">
              <a:avLst/>
            </a:prstGeom>
            <a:grpFill/>
            <a:ln w="12700">
              <a:solidFill>
                <a:srgbClr val="7030A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8" name="Oval 62"/>
            <p:cNvSpPr>
              <a:spLocks noChangeArrowheads="1"/>
            </p:cNvSpPr>
            <p:nvPr/>
          </p:nvSpPr>
          <p:spPr bwMode="auto">
            <a:xfrm>
              <a:off x="2021" y="3185"/>
              <a:ext cx="55" cy="66"/>
            </a:xfrm>
            <a:prstGeom prst="ellipse">
              <a:avLst/>
            </a:prstGeom>
            <a:grpFill/>
            <a:ln w="12700">
              <a:solidFill>
                <a:srgbClr val="7030A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grpSp>
          <p:nvGrpSpPr>
            <p:cNvPr id="39" name="Group 68"/>
            <p:cNvGrpSpPr>
              <a:grpSpLocks/>
            </p:cNvGrpSpPr>
            <p:nvPr/>
          </p:nvGrpSpPr>
          <p:grpSpPr bwMode="auto">
            <a:xfrm>
              <a:off x="2968" y="2238"/>
              <a:ext cx="55" cy="999"/>
              <a:chOff x="2968" y="2238"/>
              <a:chExt cx="55" cy="999"/>
            </a:xfrm>
            <a:grpFill/>
          </p:grpSpPr>
          <p:sp>
            <p:nvSpPr>
              <p:cNvPr id="72" name="Oval 63"/>
              <p:cNvSpPr>
                <a:spLocks noChangeArrowheads="1"/>
              </p:cNvSpPr>
              <p:nvPr/>
            </p:nvSpPr>
            <p:spPr bwMode="auto">
              <a:xfrm>
                <a:off x="2968" y="2238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3" name="Oval 64"/>
              <p:cNvSpPr>
                <a:spLocks noChangeArrowheads="1"/>
              </p:cNvSpPr>
              <p:nvPr/>
            </p:nvSpPr>
            <p:spPr bwMode="auto">
              <a:xfrm>
                <a:off x="2968" y="2475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4" name="Oval 65"/>
              <p:cNvSpPr>
                <a:spLocks noChangeArrowheads="1"/>
              </p:cNvSpPr>
              <p:nvPr/>
            </p:nvSpPr>
            <p:spPr bwMode="auto">
              <a:xfrm>
                <a:off x="2968" y="2706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5" name="Oval 66"/>
              <p:cNvSpPr>
                <a:spLocks noChangeArrowheads="1"/>
              </p:cNvSpPr>
              <p:nvPr/>
            </p:nvSpPr>
            <p:spPr bwMode="auto">
              <a:xfrm>
                <a:off x="2968" y="2939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6" name="Oval 67"/>
              <p:cNvSpPr>
                <a:spLocks noChangeArrowheads="1"/>
              </p:cNvSpPr>
              <p:nvPr/>
            </p:nvSpPr>
            <p:spPr bwMode="auto">
              <a:xfrm>
                <a:off x="2968" y="3171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0" name="Group 74"/>
            <p:cNvGrpSpPr>
              <a:grpSpLocks/>
            </p:cNvGrpSpPr>
            <p:nvPr/>
          </p:nvGrpSpPr>
          <p:grpSpPr bwMode="auto">
            <a:xfrm>
              <a:off x="3888" y="2241"/>
              <a:ext cx="55" cy="999"/>
              <a:chOff x="3888" y="2241"/>
              <a:chExt cx="55" cy="999"/>
            </a:xfrm>
            <a:grpFill/>
          </p:grpSpPr>
          <p:sp>
            <p:nvSpPr>
              <p:cNvPr id="67" name="Oval 69"/>
              <p:cNvSpPr>
                <a:spLocks noChangeArrowheads="1"/>
              </p:cNvSpPr>
              <p:nvPr/>
            </p:nvSpPr>
            <p:spPr bwMode="auto">
              <a:xfrm>
                <a:off x="3888" y="2241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68" name="Oval 70"/>
              <p:cNvSpPr>
                <a:spLocks noChangeArrowheads="1"/>
              </p:cNvSpPr>
              <p:nvPr/>
            </p:nvSpPr>
            <p:spPr bwMode="auto">
              <a:xfrm>
                <a:off x="3888" y="2478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69" name="Oval 71"/>
              <p:cNvSpPr>
                <a:spLocks noChangeArrowheads="1"/>
              </p:cNvSpPr>
              <p:nvPr/>
            </p:nvSpPr>
            <p:spPr bwMode="auto">
              <a:xfrm>
                <a:off x="3888" y="2709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0" name="Oval 72"/>
              <p:cNvSpPr>
                <a:spLocks noChangeArrowheads="1"/>
              </p:cNvSpPr>
              <p:nvPr/>
            </p:nvSpPr>
            <p:spPr bwMode="auto">
              <a:xfrm>
                <a:off x="3888" y="2942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1" name="Oval 73"/>
              <p:cNvSpPr>
                <a:spLocks noChangeArrowheads="1"/>
              </p:cNvSpPr>
              <p:nvPr/>
            </p:nvSpPr>
            <p:spPr bwMode="auto">
              <a:xfrm>
                <a:off x="3888" y="3174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1" name="Group 80"/>
            <p:cNvGrpSpPr>
              <a:grpSpLocks/>
            </p:cNvGrpSpPr>
            <p:nvPr/>
          </p:nvGrpSpPr>
          <p:grpSpPr bwMode="auto">
            <a:xfrm>
              <a:off x="4829" y="2243"/>
              <a:ext cx="55" cy="999"/>
              <a:chOff x="4829" y="2243"/>
              <a:chExt cx="55" cy="999"/>
            </a:xfrm>
            <a:grpFill/>
          </p:grpSpPr>
          <p:sp>
            <p:nvSpPr>
              <p:cNvPr id="62" name="Oval 75"/>
              <p:cNvSpPr>
                <a:spLocks noChangeArrowheads="1"/>
              </p:cNvSpPr>
              <p:nvPr/>
            </p:nvSpPr>
            <p:spPr bwMode="auto">
              <a:xfrm>
                <a:off x="4829" y="2243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63" name="Oval 76"/>
              <p:cNvSpPr>
                <a:spLocks noChangeArrowheads="1"/>
              </p:cNvSpPr>
              <p:nvPr/>
            </p:nvSpPr>
            <p:spPr bwMode="auto">
              <a:xfrm>
                <a:off x="4829" y="2480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64" name="Oval 77"/>
              <p:cNvSpPr>
                <a:spLocks noChangeArrowheads="1"/>
              </p:cNvSpPr>
              <p:nvPr/>
            </p:nvSpPr>
            <p:spPr bwMode="auto">
              <a:xfrm>
                <a:off x="4829" y="2711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65" name="Oval 78"/>
              <p:cNvSpPr>
                <a:spLocks noChangeArrowheads="1"/>
              </p:cNvSpPr>
              <p:nvPr/>
            </p:nvSpPr>
            <p:spPr bwMode="auto">
              <a:xfrm>
                <a:off x="4829" y="2944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66" name="Oval 79"/>
              <p:cNvSpPr>
                <a:spLocks noChangeArrowheads="1"/>
              </p:cNvSpPr>
              <p:nvPr/>
            </p:nvSpPr>
            <p:spPr bwMode="auto">
              <a:xfrm>
                <a:off x="4829" y="3176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2" name="Group 85"/>
            <p:cNvGrpSpPr>
              <a:grpSpLocks/>
            </p:cNvGrpSpPr>
            <p:nvPr/>
          </p:nvGrpSpPr>
          <p:grpSpPr bwMode="auto">
            <a:xfrm>
              <a:off x="2433" y="2302"/>
              <a:ext cx="55" cy="816"/>
              <a:chOff x="2433" y="2302"/>
              <a:chExt cx="55" cy="816"/>
            </a:xfrm>
            <a:grpFill/>
          </p:grpSpPr>
          <p:sp>
            <p:nvSpPr>
              <p:cNvPr id="58" name="Oval 81"/>
              <p:cNvSpPr>
                <a:spLocks noChangeArrowheads="1"/>
              </p:cNvSpPr>
              <p:nvPr/>
            </p:nvSpPr>
            <p:spPr bwMode="auto">
              <a:xfrm>
                <a:off x="2433" y="2302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9" name="Oval 82"/>
              <p:cNvSpPr>
                <a:spLocks noChangeArrowheads="1"/>
              </p:cNvSpPr>
              <p:nvPr/>
            </p:nvSpPr>
            <p:spPr bwMode="auto">
              <a:xfrm>
                <a:off x="2433" y="2549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60" name="Oval 83"/>
              <p:cNvSpPr>
                <a:spLocks noChangeArrowheads="1"/>
              </p:cNvSpPr>
              <p:nvPr/>
            </p:nvSpPr>
            <p:spPr bwMode="auto">
              <a:xfrm>
                <a:off x="2433" y="2802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61" name="Oval 84"/>
              <p:cNvSpPr>
                <a:spLocks noChangeArrowheads="1"/>
              </p:cNvSpPr>
              <p:nvPr/>
            </p:nvSpPr>
            <p:spPr bwMode="auto">
              <a:xfrm>
                <a:off x="2433" y="3052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3" name="Group 90"/>
            <p:cNvGrpSpPr>
              <a:grpSpLocks/>
            </p:cNvGrpSpPr>
            <p:nvPr/>
          </p:nvGrpSpPr>
          <p:grpSpPr bwMode="auto">
            <a:xfrm>
              <a:off x="3374" y="2309"/>
              <a:ext cx="55" cy="816"/>
              <a:chOff x="3374" y="2309"/>
              <a:chExt cx="55" cy="816"/>
            </a:xfrm>
            <a:grpFill/>
          </p:grpSpPr>
          <p:sp>
            <p:nvSpPr>
              <p:cNvPr id="54" name="Oval 86"/>
              <p:cNvSpPr>
                <a:spLocks noChangeArrowheads="1"/>
              </p:cNvSpPr>
              <p:nvPr/>
            </p:nvSpPr>
            <p:spPr bwMode="auto">
              <a:xfrm>
                <a:off x="3374" y="2309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5" name="Oval 87"/>
              <p:cNvSpPr>
                <a:spLocks noChangeArrowheads="1"/>
              </p:cNvSpPr>
              <p:nvPr/>
            </p:nvSpPr>
            <p:spPr bwMode="auto">
              <a:xfrm>
                <a:off x="3374" y="2556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6" name="Oval 88"/>
              <p:cNvSpPr>
                <a:spLocks noChangeArrowheads="1"/>
              </p:cNvSpPr>
              <p:nvPr/>
            </p:nvSpPr>
            <p:spPr bwMode="auto">
              <a:xfrm>
                <a:off x="3374" y="2809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7" name="Oval 89"/>
              <p:cNvSpPr>
                <a:spLocks noChangeArrowheads="1"/>
              </p:cNvSpPr>
              <p:nvPr/>
            </p:nvSpPr>
            <p:spPr bwMode="auto">
              <a:xfrm>
                <a:off x="3374" y="3059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4" name="Group 95"/>
            <p:cNvGrpSpPr>
              <a:grpSpLocks/>
            </p:cNvGrpSpPr>
            <p:nvPr/>
          </p:nvGrpSpPr>
          <p:grpSpPr bwMode="auto">
            <a:xfrm>
              <a:off x="4325" y="2300"/>
              <a:ext cx="55" cy="816"/>
              <a:chOff x="4325" y="2300"/>
              <a:chExt cx="55" cy="816"/>
            </a:xfrm>
            <a:grpFill/>
          </p:grpSpPr>
          <p:sp>
            <p:nvSpPr>
              <p:cNvPr id="50" name="Oval 91"/>
              <p:cNvSpPr>
                <a:spLocks noChangeArrowheads="1"/>
              </p:cNvSpPr>
              <p:nvPr/>
            </p:nvSpPr>
            <p:spPr bwMode="auto">
              <a:xfrm>
                <a:off x="4325" y="2300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1" name="Oval 92"/>
              <p:cNvSpPr>
                <a:spLocks noChangeArrowheads="1"/>
              </p:cNvSpPr>
              <p:nvPr/>
            </p:nvSpPr>
            <p:spPr bwMode="auto">
              <a:xfrm>
                <a:off x="4325" y="2547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2" name="Oval 93"/>
              <p:cNvSpPr>
                <a:spLocks noChangeArrowheads="1"/>
              </p:cNvSpPr>
              <p:nvPr/>
            </p:nvSpPr>
            <p:spPr bwMode="auto">
              <a:xfrm>
                <a:off x="4325" y="2800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3" name="Oval 94"/>
              <p:cNvSpPr>
                <a:spLocks noChangeArrowheads="1"/>
              </p:cNvSpPr>
              <p:nvPr/>
            </p:nvSpPr>
            <p:spPr bwMode="auto">
              <a:xfrm>
                <a:off x="4325" y="3050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5" name="Group 100"/>
            <p:cNvGrpSpPr>
              <a:grpSpLocks/>
            </p:cNvGrpSpPr>
            <p:nvPr/>
          </p:nvGrpSpPr>
          <p:grpSpPr bwMode="auto">
            <a:xfrm>
              <a:off x="5251" y="2296"/>
              <a:ext cx="55" cy="816"/>
              <a:chOff x="5251" y="2296"/>
              <a:chExt cx="55" cy="816"/>
            </a:xfrm>
            <a:grpFill/>
          </p:grpSpPr>
          <p:sp>
            <p:nvSpPr>
              <p:cNvPr id="46" name="Oval 96"/>
              <p:cNvSpPr>
                <a:spLocks noChangeArrowheads="1"/>
              </p:cNvSpPr>
              <p:nvPr/>
            </p:nvSpPr>
            <p:spPr bwMode="auto">
              <a:xfrm>
                <a:off x="5251" y="2296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47" name="Oval 97"/>
              <p:cNvSpPr>
                <a:spLocks noChangeArrowheads="1"/>
              </p:cNvSpPr>
              <p:nvPr/>
            </p:nvSpPr>
            <p:spPr bwMode="auto">
              <a:xfrm>
                <a:off x="5251" y="2543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48" name="Oval 98"/>
              <p:cNvSpPr>
                <a:spLocks noChangeArrowheads="1"/>
              </p:cNvSpPr>
              <p:nvPr/>
            </p:nvSpPr>
            <p:spPr bwMode="auto">
              <a:xfrm>
                <a:off x="5251" y="2796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49" name="Oval 99"/>
              <p:cNvSpPr>
                <a:spLocks noChangeArrowheads="1"/>
              </p:cNvSpPr>
              <p:nvPr/>
            </p:nvSpPr>
            <p:spPr bwMode="auto">
              <a:xfrm>
                <a:off x="5251" y="3046"/>
                <a:ext cx="55" cy="66"/>
              </a:xfrm>
              <a:prstGeom prst="ellipse">
                <a:avLst/>
              </a:prstGeom>
              <a:grpFill/>
              <a:ln w="12700">
                <a:solidFill>
                  <a:srgbClr val="7030A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</p:grpSp>
      <p:grpSp>
        <p:nvGrpSpPr>
          <p:cNvPr id="77" name="Group 110"/>
          <p:cNvGrpSpPr>
            <a:grpSpLocks/>
          </p:cNvGrpSpPr>
          <p:nvPr/>
        </p:nvGrpSpPr>
        <p:grpSpPr bwMode="auto">
          <a:xfrm>
            <a:off x="5368160" y="255553"/>
            <a:ext cx="6046759" cy="2411447"/>
            <a:chOff x="2069" y="291"/>
            <a:chExt cx="3651" cy="1342"/>
          </a:xfrm>
        </p:grpSpPr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4313" y="655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>
              <a:off x="5144" y="600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grpSp>
          <p:nvGrpSpPr>
            <p:cNvPr id="80" name="Group 37"/>
            <p:cNvGrpSpPr>
              <a:grpSpLocks/>
            </p:cNvGrpSpPr>
            <p:nvPr/>
          </p:nvGrpSpPr>
          <p:grpSpPr bwMode="auto">
            <a:xfrm>
              <a:off x="4664" y="308"/>
              <a:ext cx="592" cy="341"/>
              <a:chOff x="4664" y="308"/>
              <a:chExt cx="592" cy="341"/>
            </a:xfrm>
          </p:grpSpPr>
          <p:sp>
            <p:nvSpPr>
              <p:cNvPr id="110" name="Freeform 35"/>
              <p:cNvSpPr>
                <a:spLocks/>
              </p:cNvSpPr>
              <p:nvPr/>
            </p:nvSpPr>
            <p:spPr bwMode="auto">
              <a:xfrm>
                <a:off x="4664" y="30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11" name="Rectangle 36"/>
              <p:cNvSpPr>
                <a:spLocks noChangeArrowheads="1"/>
              </p:cNvSpPr>
              <p:nvPr/>
            </p:nvSpPr>
            <p:spPr bwMode="auto">
              <a:xfrm>
                <a:off x="4696" y="439"/>
                <a:ext cx="52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 err="1">
                    <a:solidFill>
                      <a:srgbClr val="FF0000"/>
                    </a:solidFill>
                    <a:latin typeface="Book Antiqua" pitchFamily="18" charset="0"/>
                  </a:rPr>
                  <a:t>dname</a:t>
                </a:r>
                <a:endParaRPr lang="en-US" sz="1600" b="1" dirty="0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81" name="Rectangle 38"/>
            <p:cNvSpPr>
              <a:spLocks noChangeArrowheads="1"/>
            </p:cNvSpPr>
            <p:nvPr/>
          </p:nvSpPr>
          <p:spPr bwMode="auto">
            <a:xfrm>
              <a:off x="5179" y="689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budget</a:t>
              </a:r>
            </a:p>
          </p:txBody>
        </p:sp>
        <p:sp>
          <p:nvSpPr>
            <p:cNvPr id="82" name="Rectangle 39"/>
            <p:cNvSpPr>
              <a:spLocks noChangeArrowheads="1"/>
            </p:cNvSpPr>
            <p:nvPr/>
          </p:nvSpPr>
          <p:spPr bwMode="auto">
            <a:xfrm>
              <a:off x="4375" y="757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FF0000"/>
                  </a:solidFill>
                  <a:latin typeface="Book Antiqua" pitchFamily="18" charset="0"/>
                </a:rPr>
                <a:t>did</a:t>
              </a:r>
            </a:p>
          </p:txBody>
        </p:sp>
        <p:grpSp>
          <p:nvGrpSpPr>
            <p:cNvPr id="83" name="Group 42"/>
            <p:cNvGrpSpPr>
              <a:grpSpLocks/>
            </p:cNvGrpSpPr>
            <p:nvPr/>
          </p:nvGrpSpPr>
          <p:grpSpPr bwMode="auto">
            <a:xfrm>
              <a:off x="3614" y="291"/>
              <a:ext cx="454" cy="327"/>
              <a:chOff x="3614" y="291"/>
              <a:chExt cx="454" cy="327"/>
            </a:xfrm>
          </p:grpSpPr>
          <p:sp>
            <p:nvSpPr>
              <p:cNvPr id="108" name="Freeform 40"/>
              <p:cNvSpPr>
                <a:spLocks/>
              </p:cNvSpPr>
              <p:nvPr/>
            </p:nvSpPr>
            <p:spPr bwMode="auto">
              <a:xfrm>
                <a:off x="3614" y="291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09" name="Rectangle 41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4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FF0000"/>
                    </a:solidFill>
                    <a:latin typeface="Book Antiqua" pitchFamily="18" charset="0"/>
                  </a:rPr>
                  <a:t>since</a:t>
                </a:r>
              </a:p>
            </p:txBody>
          </p:sp>
        </p:grpSp>
        <p:grpSp>
          <p:nvGrpSpPr>
            <p:cNvPr id="84" name="Group 49"/>
            <p:cNvGrpSpPr>
              <a:grpSpLocks/>
            </p:cNvGrpSpPr>
            <p:nvPr/>
          </p:nvGrpSpPr>
          <p:grpSpPr bwMode="auto">
            <a:xfrm>
              <a:off x="2069" y="321"/>
              <a:ext cx="1293" cy="648"/>
              <a:chOff x="2069" y="321"/>
              <a:chExt cx="1293" cy="648"/>
            </a:xfrm>
          </p:grpSpPr>
          <p:sp>
            <p:nvSpPr>
              <p:cNvPr id="102" name="Freeform 43"/>
              <p:cNvSpPr>
                <a:spLocks/>
              </p:cNvSpPr>
              <p:nvPr/>
            </p:nvSpPr>
            <p:spPr bwMode="auto">
              <a:xfrm>
                <a:off x="2468" y="321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auto">
              <a:xfrm>
                <a:off x="2069" y="608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04" name="Freeform 45"/>
              <p:cNvSpPr>
                <a:spLocks/>
              </p:cNvSpPr>
              <p:nvPr/>
            </p:nvSpPr>
            <p:spPr bwMode="auto">
              <a:xfrm>
                <a:off x="2910" y="638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05" name="Rectangle 46"/>
              <p:cNvSpPr>
                <a:spLocks noChangeArrowheads="1"/>
              </p:cNvSpPr>
              <p:nvPr/>
            </p:nvSpPr>
            <p:spPr bwMode="auto">
              <a:xfrm>
                <a:off x="2976" y="757"/>
                <a:ext cx="27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FF0000"/>
                    </a:solidFill>
                    <a:latin typeface="Book Antiqua" pitchFamily="18" charset="0"/>
                  </a:rPr>
                  <a:t>lot</a:t>
                </a:r>
              </a:p>
            </p:txBody>
          </p:sp>
          <p:sp>
            <p:nvSpPr>
              <p:cNvPr id="106" name="Rectangle 47"/>
              <p:cNvSpPr>
                <a:spLocks noChangeArrowheads="1"/>
              </p:cNvSpPr>
              <p:nvPr/>
            </p:nvSpPr>
            <p:spPr bwMode="auto">
              <a:xfrm>
                <a:off x="2511" y="444"/>
                <a:ext cx="4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FF0000"/>
                    </a:solidFill>
                    <a:latin typeface="Book Antiqua" pitchFamily="18" charset="0"/>
                  </a:rPr>
                  <a:t>name</a:t>
                </a:r>
              </a:p>
            </p:txBody>
          </p:sp>
          <p:sp>
            <p:nvSpPr>
              <p:cNvPr id="107" name="Rectangle 48"/>
              <p:cNvSpPr>
                <a:spLocks noChangeArrowheads="1"/>
              </p:cNvSpPr>
              <p:nvPr/>
            </p:nvSpPr>
            <p:spPr bwMode="auto">
              <a:xfrm>
                <a:off x="2154" y="689"/>
                <a:ext cx="3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 dirty="0" err="1">
                    <a:solidFill>
                      <a:srgbClr val="FF0000"/>
                    </a:solidFill>
                    <a:latin typeface="Book Antiqua" pitchFamily="18" charset="0"/>
                  </a:rPr>
                  <a:t>ssn</a:t>
                </a:r>
                <a:endParaRPr lang="en-US" sz="1600" b="1" u="sng" dirty="0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85" name="Group 52"/>
            <p:cNvGrpSpPr>
              <a:grpSpLocks/>
            </p:cNvGrpSpPr>
            <p:nvPr/>
          </p:nvGrpSpPr>
          <p:grpSpPr bwMode="auto">
            <a:xfrm>
              <a:off x="3456" y="1053"/>
              <a:ext cx="769" cy="580"/>
              <a:chOff x="3456" y="1053"/>
              <a:chExt cx="769" cy="580"/>
            </a:xfrm>
          </p:grpSpPr>
          <p:sp>
            <p:nvSpPr>
              <p:cNvPr id="100" name="Rectangle 50"/>
              <p:cNvSpPr>
                <a:spLocks noChangeArrowheads="1"/>
              </p:cNvSpPr>
              <p:nvPr/>
            </p:nvSpPr>
            <p:spPr bwMode="auto">
              <a:xfrm>
                <a:off x="3522" y="1266"/>
                <a:ext cx="662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FF0000"/>
                    </a:solidFill>
                    <a:latin typeface="Book Antiqua" pitchFamily="18" charset="0"/>
                  </a:rPr>
                  <a:t>Manages</a:t>
                </a:r>
              </a:p>
            </p:txBody>
          </p:sp>
          <p:sp>
            <p:nvSpPr>
              <p:cNvPr id="101" name="Freeform 51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4568" y="1213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grpSp>
          <p:nvGrpSpPr>
            <p:cNvPr id="87" name="Group 56"/>
            <p:cNvGrpSpPr>
              <a:grpSpLocks/>
            </p:cNvGrpSpPr>
            <p:nvPr/>
          </p:nvGrpSpPr>
          <p:grpSpPr bwMode="auto">
            <a:xfrm>
              <a:off x="2295" y="1226"/>
              <a:ext cx="831" cy="295"/>
              <a:chOff x="2295" y="1226"/>
              <a:chExt cx="831" cy="295"/>
            </a:xfrm>
          </p:grpSpPr>
          <p:sp>
            <p:nvSpPr>
              <p:cNvPr id="98" name="Freeform 54"/>
              <p:cNvSpPr>
                <a:spLocks/>
              </p:cNvSpPr>
              <p:nvPr/>
            </p:nvSpPr>
            <p:spPr bwMode="auto">
              <a:xfrm>
                <a:off x="2295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99" name="Rectangle 55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79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76200">
                <a:bevelT prst="angle"/>
                <a:extrusionClr>
                  <a:schemeClr val="bg2"/>
                </a:extrusionClr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FF0000"/>
                    </a:solidFill>
                    <a:latin typeface="Book Antiqua" pitchFamily="18" charset="0"/>
                  </a:rPr>
                  <a:t>Employees</a:t>
                </a:r>
              </a:p>
            </p:txBody>
          </p:sp>
        </p:grpSp>
        <p:sp>
          <p:nvSpPr>
            <p:cNvPr id="88" name="Rectangle 57"/>
            <p:cNvSpPr>
              <a:spLocks noChangeArrowheads="1"/>
            </p:cNvSpPr>
            <p:nvPr/>
          </p:nvSpPr>
          <p:spPr bwMode="auto">
            <a:xfrm>
              <a:off x="4521" y="1276"/>
              <a:ext cx="9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Departments</a:t>
              </a:r>
            </a:p>
          </p:txBody>
        </p:sp>
        <p:sp>
          <p:nvSpPr>
            <p:cNvPr id="89" name="Line 101"/>
            <p:cNvSpPr>
              <a:spLocks noChangeShapeType="1"/>
            </p:cNvSpPr>
            <p:nvPr/>
          </p:nvSpPr>
          <p:spPr bwMode="auto">
            <a:xfrm flipH="1">
              <a:off x="3116" y="1344"/>
              <a:ext cx="34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0" name="Line 102"/>
            <p:cNvSpPr>
              <a:spLocks noChangeShapeType="1"/>
            </p:cNvSpPr>
            <p:nvPr/>
          </p:nvSpPr>
          <p:spPr bwMode="auto">
            <a:xfrm>
              <a:off x="4228" y="1352"/>
              <a:ext cx="32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med" len="med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1" name="Line 103"/>
            <p:cNvSpPr>
              <a:spLocks noChangeShapeType="1"/>
            </p:cNvSpPr>
            <p:nvPr/>
          </p:nvSpPr>
          <p:spPr bwMode="auto">
            <a:xfrm flipH="1">
              <a:off x="2930" y="974"/>
              <a:ext cx="194" cy="2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2" name="Line 104"/>
            <p:cNvSpPr>
              <a:spLocks noChangeShapeType="1"/>
            </p:cNvSpPr>
            <p:nvPr/>
          </p:nvSpPr>
          <p:spPr bwMode="auto">
            <a:xfrm>
              <a:off x="2674" y="655"/>
              <a:ext cx="14" cy="5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3" name="Line 105"/>
            <p:cNvSpPr>
              <a:spLocks noChangeShapeType="1"/>
            </p:cNvSpPr>
            <p:nvPr/>
          </p:nvSpPr>
          <p:spPr bwMode="auto">
            <a:xfrm>
              <a:off x="2331" y="929"/>
              <a:ext cx="145" cy="2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4" name="Line 106"/>
            <p:cNvSpPr>
              <a:spLocks noChangeShapeType="1"/>
            </p:cNvSpPr>
            <p:nvPr/>
          </p:nvSpPr>
          <p:spPr bwMode="auto">
            <a:xfrm>
              <a:off x="3840" y="628"/>
              <a:ext cx="0" cy="42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5" name="Line 107"/>
            <p:cNvSpPr>
              <a:spLocks noChangeShapeType="1"/>
            </p:cNvSpPr>
            <p:nvPr/>
          </p:nvSpPr>
          <p:spPr bwMode="auto">
            <a:xfrm>
              <a:off x="4634" y="967"/>
              <a:ext cx="133" cy="24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6" name="Line 108"/>
            <p:cNvSpPr>
              <a:spLocks noChangeShapeType="1"/>
            </p:cNvSpPr>
            <p:nvPr/>
          </p:nvSpPr>
          <p:spPr bwMode="auto">
            <a:xfrm>
              <a:off x="4944" y="640"/>
              <a:ext cx="0" cy="5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7" name="Line 109"/>
            <p:cNvSpPr>
              <a:spLocks noChangeShapeType="1"/>
            </p:cNvSpPr>
            <p:nvPr/>
          </p:nvSpPr>
          <p:spPr bwMode="auto">
            <a:xfrm flipH="1">
              <a:off x="5177" y="908"/>
              <a:ext cx="187" cy="29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bg2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2337208" y="605732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Book Antiqua" pitchFamily="18" charset="0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4775608" y="605732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Book Antiqua" pitchFamily="18" charset="0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title"/>
          </p:nvPr>
        </p:nvSpPr>
        <p:spPr>
          <a:xfrm>
            <a:off x="1956208" y="113728"/>
            <a:ext cx="8458200" cy="60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</a:t>
            </a:r>
            <a:r>
              <a:rPr lang="en-US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Instance </a:t>
            </a:r>
            <a:r>
              <a:rPr lang="en-US" sz="27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“</a:t>
            </a:r>
            <a:r>
              <a:rPr lang="en-US" sz="27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Works_In</a:t>
            </a:r>
            <a:r>
              <a:rPr lang="en-US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” Relationship Set</a:t>
            </a:r>
          </a:p>
        </p:txBody>
      </p:sp>
      <p:pic>
        <p:nvPicPr>
          <p:cNvPr id="7" name="Picture 1030"/>
          <p:cNvPicPr>
            <a:picLocks noChangeAspect="1" noChangeArrowheads="1"/>
          </p:cNvPicPr>
          <p:nvPr/>
        </p:nvPicPr>
        <p:blipFill>
          <a:blip r:embed="rId2" cstate="print">
            <a:lum bright="-30000" contrast="36000"/>
          </a:blip>
          <a:srcRect/>
          <a:stretch>
            <a:fillRect/>
          </a:stretch>
        </p:blipFill>
        <p:spPr bwMode="auto">
          <a:xfrm>
            <a:off x="2894167" y="3157448"/>
            <a:ext cx="6367923" cy="286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17500" dist="393700" dir="7200000" algn="ctr" rotWithShape="0">
              <a:schemeClr val="bg2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grpSp>
        <p:nvGrpSpPr>
          <p:cNvPr id="8" name="Group 1031"/>
          <p:cNvGrpSpPr>
            <a:grpSpLocks/>
          </p:cNvGrpSpPr>
          <p:nvPr/>
        </p:nvGrpSpPr>
        <p:grpSpPr bwMode="auto">
          <a:xfrm>
            <a:off x="3151837" y="799528"/>
            <a:ext cx="5727701" cy="2096072"/>
            <a:chOff x="176" y="1028"/>
            <a:chExt cx="3608" cy="1119"/>
          </a:xfrm>
        </p:grpSpPr>
        <p:sp>
          <p:nvSpPr>
            <p:cNvPr id="9" name="Freeform 1032"/>
            <p:cNvSpPr>
              <a:spLocks/>
            </p:cNvSpPr>
            <p:nvPr/>
          </p:nvSpPr>
          <p:spPr bwMode="auto">
            <a:xfrm>
              <a:off x="665" y="1177"/>
              <a:ext cx="528" cy="270"/>
            </a:xfrm>
            <a:custGeom>
              <a:avLst/>
              <a:gdLst>
                <a:gd name="T0" fmla="*/ 525 w 528"/>
                <a:gd name="T1" fmla="*/ 123 h 270"/>
                <a:gd name="T2" fmla="*/ 517 w 528"/>
                <a:gd name="T3" fmla="*/ 100 h 270"/>
                <a:gd name="T4" fmla="*/ 501 w 528"/>
                <a:gd name="T5" fmla="*/ 78 h 270"/>
                <a:gd name="T6" fmla="*/ 478 w 528"/>
                <a:gd name="T7" fmla="*/ 57 h 270"/>
                <a:gd name="T8" fmla="*/ 449 w 528"/>
                <a:gd name="T9" fmla="*/ 40 h 270"/>
                <a:gd name="T10" fmla="*/ 414 w 528"/>
                <a:gd name="T11" fmla="*/ 24 h 270"/>
                <a:gd name="T12" fmla="*/ 374 w 528"/>
                <a:gd name="T13" fmla="*/ 14 h 270"/>
                <a:gd name="T14" fmla="*/ 331 w 528"/>
                <a:gd name="T15" fmla="*/ 5 h 270"/>
                <a:gd name="T16" fmla="*/ 286 w 528"/>
                <a:gd name="T17" fmla="*/ 1 h 270"/>
                <a:gd name="T18" fmla="*/ 240 w 528"/>
                <a:gd name="T19" fmla="*/ 1 h 270"/>
                <a:gd name="T20" fmla="*/ 195 w 528"/>
                <a:gd name="T21" fmla="*/ 5 h 270"/>
                <a:gd name="T22" fmla="*/ 152 w 528"/>
                <a:gd name="T23" fmla="*/ 14 h 270"/>
                <a:gd name="T24" fmla="*/ 112 w 528"/>
                <a:gd name="T25" fmla="*/ 24 h 270"/>
                <a:gd name="T26" fmla="*/ 77 w 528"/>
                <a:gd name="T27" fmla="*/ 40 h 270"/>
                <a:gd name="T28" fmla="*/ 48 w 528"/>
                <a:gd name="T29" fmla="*/ 57 h 270"/>
                <a:gd name="T30" fmla="*/ 25 w 528"/>
                <a:gd name="T31" fmla="*/ 78 h 270"/>
                <a:gd name="T32" fmla="*/ 9 w 528"/>
                <a:gd name="T33" fmla="*/ 100 h 270"/>
                <a:gd name="T34" fmla="*/ 1 w 528"/>
                <a:gd name="T35" fmla="*/ 123 h 270"/>
                <a:gd name="T36" fmla="*/ 1 w 528"/>
                <a:gd name="T37" fmla="*/ 145 h 270"/>
                <a:gd name="T38" fmla="*/ 9 w 528"/>
                <a:gd name="T39" fmla="*/ 168 h 270"/>
                <a:gd name="T40" fmla="*/ 25 w 528"/>
                <a:gd name="T41" fmla="*/ 190 h 270"/>
                <a:gd name="T42" fmla="*/ 48 w 528"/>
                <a:gd name="T43" fmla="*/ 211 h 270"/>
                <a:gd name="T44" fmla="*/ 77 w 528"/>
                <a:gd name="T45" fmla="*/ 228 h 270"/>
                <a:gd name="T46" fmla="*/ 112 w 528"/>
                <a:gd name="T47" fmla="*/ 244 h 270"/>
                <a:gd name="T48" fmla="*/ 152 w 528"/>
                <a:gd name="T49" fmla="*/ 256 h 270"/>
                <a:gd name="T50" fmla="*/ 195 w 528"/>
                <a:gd name="T51" fmla="*/ 264 h 270"/>
                <a:gd name="T52" fmla="*/ 240 w 528"/>
                <a:gd name="T53" fmla="*/ 267 h 270"/>
                <a:gd name="T54" fmla="*/ 286 w 528"/>
                <a:gd name="T55" fmla="*/ 267 h 270"/>
                <a:gd name="T56" fmla="*/ 331 w 528"/>
                <a:gd name="T57" fmla="*/ 264 h 270"/>
                <a:gd name="T58" fmla="*/ 374 w 528"/>
                <a:gd name="T59" fmla="*/ 256 h 270"/>
                <a:gd name="T60" fmla="*/ 414 w 528"/>
                <a:gd name="T61" fmla="*/ 244 h 270"/>
                <a:gd name="T62" fmla="*/ 449 w 528"/>
                <a:gd name="T63" fmla="*/ 228 h 270"/>
                <a:gd name="T64" fmla="*/ 478 w 528"/>
                <a:gd name="T65" fmla="*/ 211 h 270"/>
                <a:gd name="T66" fmla="*/ 501 w 528"/>
                <a:gd name="T67" fmla="*/ 190 h 270"/>
                <a:gd name="T68" fmla="*/ 517 w 528"/>
                <a:gd name="T69" fmla="*/ 168 h 270"/>
                <a:gd name="T70" fmla="*/ 525 w 528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0" name="Freeform 1033"/>
            <p:cNvSpPr>
              <a:spLocks/>
            </p:cNvSpPr>
            <p:nvPr/>
          </p:nvSpPr>
          <p:spPr bwMode="auto">
            <a:xfrm>
              <a:off x="2268" y="1392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1" name="Freeform 1034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noFill/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2" name="Freeform 1035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3" name="Freeform 1036"/>
            <p:cNvSpPr>
              <a:spLocks/>
            </p:cNvSpPr>
            <p:nvPr/>
          </p:nvSpPr>
          <p:spPr bwMode="auto">
            <a:xfrm>
              <a:off x="176" y="1360"/>
              <a:ext cx="526" cy="270"/>
            </a:xfrm>
            <a:custGeom>
              <a:avLst/>
              <a:gdLst>
                <a:gd name="T0" fmla="*/ 523 w 526"/>
                <a:gd name="T1" fmla="*/ 123 h 270"/>
                <a:gd name="T2" fmla="*/ 516 w 526"/>
                <a:gd name="T3" fmla="*/ 100 h 270"/>
                <a:gd name="T4" fmla="*/ 500 w 526"/>
                <a:gd name="T5" fmla="*/ 77 h 270"/>
                <a:gd name="T6" fmla="*/ 477 w 526"/>
                <a:gd name="T7" fmla="*/ 57 h 270"/>
                <a:gd name="T8" fmla="*/ 447 w 526"/>
                <a:gd name="T9" fmla="*/ 40 h 270"/>
                <a:gd name="T10" fmla="*/ 413 w 526"/>
                <a:gd name="T11" fmla="*/ 24 h 270"/>
                <a:gd name="T12" fmla="*/ 373 w 526"/>
                <a:gd name="T13" fmla="*/ 12 h 270"/>
                <a:gd name="T14" fmla="*/ 330 w 526"/>
                <a:gd name="T15" fmla="*/ 4 h 270"/>
                <a:gd name="T16" fmla="*/ 284 w 526"/>
                <a:gd name="T17" fmla="*/ 1 h 270"/>
                <a:gd name="T18" fmla="*/ 240 w 526"/>
                <a:gd name="T19" fmla="*/ 1 h 270"/>
                <a:gd name="T20" fmla="*/ 194 w 526"/>
                <a:gd name="T21" fmla="*/ 4 h 270"/>
                <a:gd name="T22" fmla="*/ 151 w 526"/>
                <a:gd name="T23" fmla="*/ 12 h 270"/>
                <a:gd name="T24" fmla="*/ 111 w 526"/>
                <a:gd name="T25" fmla="*/ 24 h 270"/>
                <a:gd name="T26" fmla="*/ 77 w 526"/>
                <a:gd name="T27" fmla="*/ 40 h 270"/>
                <a:gd name="T28" fmla="*/ 47 w 526"/>
                <a:gd name="T29" fmla="*/ 57 h 270"/>
                <a:gd name="T30" fmla="*/ 25 w 526"/>
                <a:gd name="T31" fmla="*/ 77 h 270"/>
                <a:gd name="T32" fmla="*/ 8 w 526"/>
                <a:gd name="T33" fmla="*/ 100 h 270"/>
                <a:gd name="T34" fmla="*/ 1 w 526"/>
                <a:gd name="T35" fmla="*/ 123 h 270"/>
                <a:gd name="T36" fmla="*/ 1 w 526"/>
                <a:gd name="T37" fmla="*/ 145 h 270"/>
                <a:gd name="T38" fmla="*/ 8 w 526"/>
                <a:gd name="T39" fmla="*/ 168 h 270"/>
                <a:gd name="T40" fmla="*/ 25 w 526"/>
                <a:gd name="T41" fmla="*/ 190 h 270"/>
                <a:gd name="T42" fmla="*/ 47 w 526"/>
                <a:gd name="T43" fmla="*/ 211 h 270"/>
                <a:gd name="T44" fmla="*/ 77 w 526"/>
                <a:gd name="T45" fmla="*/ 228 h 270"/>
                <a:gd name="T46" fmla="*/ 111 w 526"/>
                <a:gd name="T47" fmla="*/ 244 h 270"/>
                <a:gd name="T48" fmla="*/ 151 w 526"/>
                <a:gd name="T49" fmla="*/ 254 h 270"/>
                <a:gd name="T50" fmla="*/ 194 w 526"/>
                <a:gd name="T51" fmla="*/ 263 h 270"/>
                <a:gd name="T52" fmla="*/ 240 w 526"/>
                <a:gd name="T53" fmla="*/ 267 h 270"/>
                <a:gd name="T54" fmla="*/ 284 w 526"/>
                <a:gd name="T55" fmla="*/ 267 h 270"/>
                <a:gd name="T56" fmla="*/ 330 w 526"/>
                <a:gd name="T57" fmla="*/ 263 h 270"/>
                <a:gd name="T58" fmla="*/ 373 w 526"/>
                <a:gd name="T59" fmla="*/ 254 h 270"/>
                <a:gd name="T60" fmla="*/ 413 w 526"/>
                <a:gd name="T61" fmla="*/ 244 h 270"/>
                <a:gd name="T62" fmla="*/ 447 w 526"/>
                <a:gd name="T63" fmla="*/ 228 h 270"/>
                <a:gd name="T64" fmla="*/ 477 w 526"/>
                <a:gd name="T65" fmla="*/ 211 h 270"/>
                <a:gd name="T66" fmla="*/ 500 w 526"/>
                <a:gd name="T67" fmla="*/ 190 h 270"/>
                <a:gd name="T68" fmla="*/ 516 w 526"/>
                <a:gd name="T69" fmla="*/ 168 h 270"/>
                <a:gd name="T70" fmla="*/ 523 w 526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4" name="Freeform 1037"/>
            <p:cNvSpPr>
              <a:spLocks/>
            </p:cNvSpPr>
            <p:nvPr/>
          </p:nvSpPr>
          <p:spPr bwMode="auto">
            <a:xfrm>
              <a:off x="1159" y="1375"/>
              <a:ext cx="525" cy="270"/>
            </a:xfrm>
            <a:custGeom>
              <a:avLst/>
              <a:gdLst>
                <a:gd name="T0" fmla="*/ 1 w 525"/>
                <a:gd name="T1" fmla="*/ 145 h 270"/>
                <a:gd name="T2" fmla="*/ 8 w 525"/>
                <a:gd name="T3" fmla="*/ 168 h 270"/>
                <a:gd name="T4" fmla="*/ 23 w 525"/>
                <a:gd name="T5" fmla="*/ 190 h 270"/>
                <a:gd name="T6" fmla="*/ 46 w 525"/>
                <a:gd name="T7" fmla="*/ 211 h 270"/>
                <a:gd name="T8" fmla="*/ 76 w 525"/>
                <a:gd name="T9" fmla="*/ 228 h 270"/>
                <a:gd name="T10" fmla="*/ 111 w 525"/>
                <a:gd name="T11" fmla="*/ 244 h 270"/>
                <a:gd name="T12" fmla="*/ 151 w 525"/>
                <a:gd name="T13" fmla="*/ 254 h 270"/>
                <a:gd name="T14" fmla="*/ 194 w 525"/>
                <a:gd name="T15" fmla="*/ 263 h 270"/>
                <a:gd name="T16" fmla="*/ 239 w 525"/>
                <a:gd name="T17" fmla="*/ 267 h 270"/>
                <a:gd name="T18" fmla="*/ 284 w 525"/>
                <a:gd name="T19" fmla="*/ 267 h 270"/>
                <a:gd name="T20" fmla="*/ 329 w 525"/>
                <a:gd name="T21" fmla="*/ 263 h 270"/>
                <a:gd name="T22" fmla="*/ 372 w 525"/>
                <a:gd name="T23" fmla="*/ 254 h 270"/>
                <a:gd name="T24" fmla="*/ 412 w 525"/>
                <a:gd name="T25" fmla="*/ 243 h 270"/>
                <a:gd name="T26" fmla="*/ 446 w 525"/>
                <a:gd name="T27" fmla="*/ 228 h 270"/>
                <a:gd name="T28" fmla="*/ 476 w 525"/>
                <a:gd name="T29" fmla="*/ 210 h 270"/>
                <a:gd name="T30" fmla="*/ 498 w 525"/>
                <a:gd name="T31" fmla="*/ 190 h 270"/>
                <a:gd name="T32" fmla="*/ 515 w 525"/>
                <a:gd name="T33" fmla="*/ 168 h 270"/>
                <a:gd name="T34" fmla="*/ 522 w 525"/>
                <a:gd name="T35" fmla="*/ 145 h 270"/>
                <a:gd name="T36" fmla="*/ 522 w 525"/>
                <a:gd name="T37" fmla="*/ 123 h 270"/>
                <a:gd name="T38" fmla="*/ 515 w 525"/>
                <a:gd name="T39" fmla="*/ 100 h 270"/>
                <a:gd name="T40" fmla="*/ 498 w 525"/>
                <a:gd name="T41" fmla="*/ 77 h 270"/>
                <a:gd name="T42" fmla="*/ 476 w 525"/>
                <a:gd name="T43" fmla="*/ 57 h 270"/>
                <a:gd name="T44" fmla="*/ 446 w 525"/>
                <a:gd name="T45" fmla="*/ 40 h 270"/>
                <a:gd name="T46" fmla="*/ 412 w 525"/>
                <a:gd name="T47" fmla="*/ 24 h 270"/>
                <a:gd name="T48" fmla="*/ 372 w 525"/>
                <a:gd name="T49" fmla="*/ 12 h 270"/>
                <a:gd name="T50" fmla="*/ 329 w 525"/>
                <a:gd name="T51" fmla="*/ 4 h 270"/>
                <a:gd name="T52" fmla="*/ 284 w 525"/>
                <a:gd name="T53" fmla="*/ 1 h 270"/>
                <a:gd name="T54" fmla="*/ 239 w 525"/>
                <a:gd name="T55" fmla="*/ 1 h 270"/>
                <a:gd name="T56" fmla="*/ 193 w 525"/>
                <a:gd name="T57" fmla="*/ 4 h 270"/>
                <a:gd name="T58" fmla="*/ 151 w 525"/>
                <a:gd name="T59" fmla="*/ 12 h 270"/>
                <a:gd name="T60" fmla="*/ 111 w 525"/>
                <a:gd name="T61" fmla="*/ 24 h 270"/>
                <a:gd name="T62" fmla="*/ 76 w 525"/>
                <a:gd name="T63" fmla="*/ 40 h 270"/>
                <a:gd name="T64" fmla="*/ 46 w 525"/>
                <a:gd name="T65" fmla="*/ 57 h 270"/>
                <a:gd name="T66" fmla="*/ 23 w 525"/>
                <a:gd name="T67" fmla="*/ 77 h 270"/>
                <a:gd name="T68" fmla="*/ 8 w 525"/>
                <a:gd name="T69" fmla="*/ 100 h 270"/>
                <a:gd name="T70" fmla="*/ 1 w 525"/>
                <a:gd name="T71" fmla="*/ 123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5" name="Freeform 1038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6" name="Freeform 1039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7" name="Freeform 1040"/>
            <p:cNvSpPr>
              <a:spLocks/>
            </p:cNvSpPr>
            <p:nvPr/>
          </p:nvSpPr>
          <p:spPr bwMode="auto">
            <a:xfrm>
              <a:off x="600" y="1808"/>
              <a:ext cx="727" cy="277"/>
            </a:xfrm>
            <a:custGeom>
              <a:avLst/>
              <a:gdLst>
                <a:gd name="T0" fmla="*/ 726 w 727"/>
                <a:gd name="T1" fmla="*/ 276 h 277"/>
                <a:gd name="T2" fmla="*/ 726 w 727"/>
                <a:gd name="T3" fmla="*/ 0 h 277"/>
                <a:gd name="T4" fmla="*/ 0 w 727"/>
                <a:gd name="T5" fmla="*/ 0 h 277"/>
                <a:gd name="T6" fmla="*/ 0 w 727"/>
                <a:gd name="T7" fmla="*/ 276 h 277"/>
                <a:gd name="T8" fmla="*/ 726 w 727"/>
                <a:gd name="T9" fmla="*/ 276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 cmpd="sng">
              <a:noFill/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8" name="Freeform 1041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9" name="Rectangle 1042"/>
            <p:cNvSpPr>
              <a:spLocks noChangeArrowheads="1"/>
            </p:cNvSpPr>
            <p:nvPr/>
          </p:nvSpPr>
          <p:spPr bwMode="auto">
            <a:xfrm>
              <a:off x="1238" y="1417"/>
              <a:ext cx="2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lot</a:t>
              </a:r>
            </a:p>
          </p:txBody>
        </p:sp>
        <p:sp>
          <p:nvSpPr>
            <p:cNvPr id="20" name="Rectangle 1043"/>
            <p:cNvSpPr>
              <a:spLocks noChangeArrowheads="1"/>
            </p:cNvSpPr>
            <p:nvPr/>
          </p:nvSpPr>
          <p:spPr bwMode="auto">
            <a:xfrm>
              <a:off x="2788" y="1211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 err="1">
                  <a:solidFill>
                    <a:srgbClr val="FF0000"/>
                  </a:solidFill>
                  <a:latin typeface="Book Antiqua" pitchFamily="18" charset="0"/>
                </a:rPr>
                <a:t>dname</a:t>
              </a:r>
              <a:endParaRPr lang="en-US" sz="1600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1" name="Rectangle 1044"/>
            <p:cNvSpPr>
              <a:spLocks noChangeArrowheads="1"/>
            </p:cNvSpPr>
            <p:nvPr/>
          </p:nvSpPr>
          <p:spPr bwMode="auto">
            <a:xfrm>
              <a:off x="3240" y="1415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budget</a:t>
              </a:r>
            </a:p>
          </p:txBody>
        </p:sp>
        <p:sp>
          <p:nvSpPr>
            <p:cNvPr id="22" name="Rectangle 1045"/>
            <p:cNvSpPr>
              <a:spLocks noChangeArrowheads="1"/>
            </p:cNvSpPr>
            <p:nvPr/>
          </p:nvSpPr>
          <p:spPr bwMode="auto">
            <a:xfrm>
              <a:off x="2360" y="1417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FF0000"/>
                  </a:solidFill>
                  <a:latin typeface="Book Antiqua" pitchFamily="18" charset="0"/>
                </a:rPr>
                <a:t>did</a:t>
              </a:r>
            </a:p>
          </p:txBody>
        </p:sp>
        <p:sp>
          <p:nvSpPr>
            <p:cNvPr id="23" name="Rectangle 1046"/>
            <p:cNvSpPr>
              <a:spLocks noChangeArrowheads="1"/>
            </p:cNvSpPr>
            <p:nvPr/>
          </p:nvSpPr>
          <p:spPr bwMode="auto">
            <a:xfrm>
              <a:off x="1763" y="1070"/>
              <a:ext cx="4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since</a:t>
              </a:r>
            </a:p>
          </p:txBody>
        </p:sp>
        <p:sp>
          <p:nvSpPr>
            <p:cNvPr id="24" name="Rectangle 1047"/>
            <p:cNvSpPr>
              <a:spLocks noChangeArrowheads="1"/>
            </p:cNvSpPr>
            <p:nvPr/>
          </p:nvSpPr>
          <p:spPr bwMode="auto">
            <a:xfrm>
              <a:off x="706" y="1204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name</a:t>
              </a:r>
            </a:p>
          </p:txBody>
        </p:sp>
        <p:sp>
          <p:nvSpPr>
            <p:cNvPr id="25" name="Rectangle 1048"/>
            <p:cNvSpPr>
              <a:spLocks noChangeArrowheads="1"/>
            </p:cNvSpPr>
            <p:nvPr/>
          </p:nvSpPr>
          <p:spPr bwMode="auto">
            <a:xfrm>
              <a:off x="1717" y="1835"/>
              <a:ext cx="6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 err="1">
                  <a:solidFill>
                    <a:srgbClr val="FF0000"/>
                  </a:solidFill>
                  <a:latin typeface="Book Antiqua" pitchFamily="18" charset="0"/>
                </a:rPr>
                <a:t>Works_In</a:t>
              </a:r>
              <a:endParaRPr lang="en-US" sz="1600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6" name="Rectangle 1049"/>
            <p:cNvSpPr>
              <a:spLocks noChangeArrowheads="1"/>
            </p:cNvSpPr>
            <p:nvPr/>
          </p:nvSpPr>
          <p:spPr bwMode="auto">
            <a:xfrm>
              <a:off x="2728" y="1849"/>
              <a:ext cx="9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Departments</a:t>
              </a:r>
            </a:p>
          </p:txBody>
        </p:sp>
        <p:sp>
          <p:nvSpPr>
            <p:cNvPr id="27" name="Rectangle 1050"/>
            <p:cNvSpPr>
              <a:spLocks noChangeArrowheads="1"/>
            </p:cNvSpPr>
            <p:nvPr/>
          </p:nvSpPr>
          <p:spPr bwMode="auto">
            <a:xfrm>
              <a:off x="509" y="1797"/>
              <a:ext cx="790" cy="2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Employees</a:t>
              </a:r>
            </a:p>
          </p:txBody>
        </p:sp>
        <p:sp>
          <p:nvSpPr>
            <p:cNvPr id="28" name="Rectangle 1051"/>
            <p:cNvSpPr>
              <a:spLocks noChangeArrowheads="1"/>
            </p:cNvSpPr>
            <p:nvPr/>
          </p:nvSpPr>
          <p:spPr bwMode="auto">
            <a:xfrm>
              <a:off x="247" y="1409"/>
              <a:ext cx="3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FF0000"/>
                  </a:solidFill>
                  <a:latin typeface="Book Antiqua" pitchFamily="18" charset="0"/>
                </a:rPr>
                <a:t>ssn</a:t>
              </a:r>
            </a:p>
          </p:txBody>
        </p:sp>
        <p:sp>
          <p:nvSpPr>
            <p:cNvPr id="29" name="Line 1052"/>
            <p:cNvSpPr>
              <a:spLocks noChangeShapeType="1"/>
            </p:cNvSpPr>
            <p:nvPr/>
          </p:nvSpPr>
          <p:spPr bwMode="auto">
            <a:xfrm>
              <a:off x="908" y="1454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0" name="Line 1053"/>
            <p:cNvSpPr>
              <a:spLocks noChangeShapeType="1"/>
            </p:cNvSpPr>
            <p:nvPr/>
          </p:nvSpPr>
          <p:spPr bwMode="auto">
            <a:xfrm>
              <a:off x="431" y="1629"/>
              <a:ext cx="395" cy="1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1" name="Line 1054"/>
            <p:cNvSpPr>
              <a:spLocks noChangeShapeType="1"/>
            </p:cNvSpPr>
            <p:nvPr/>
          </p:nvSpPr>
          <p:spPr bwMode="auto">
            <a:xfrm flipH="1">
              <a:off x="1172" y="1655"/>
              <a:ext cx="253" cy="1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2" name="Line 1055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3" name="Line 1056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4" name="Line 1057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5" name="Line 1058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6" name="Line 1059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7" name="Line 1060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>
              <a:bevelT prst="angle"/>
              <a:extrusionClr>
                <a:schemeClr val="accent3"/>
              </a:extrusionClr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  <p:sp>
        <p:nvSpPr>
          <p:cNvPr id="38" name="Freeform 1033"/>
          <p:cNvSpPr>
            <a:spLocks/>
          </p:cNvSpPr>
          <p:nvPr/>
        </p:nvSpPr>
        <p:spPr bwMode="auto">
          <a:xfrm>
            <a:off x="8017714" y="1515491"/>
            <a:ext cx="833438" cy="427038"/>
          </a:xfrm>
          <a:custGeom>
            <a:avLst/>
            <a:gdLst>
              <a:gd name="T0" fmla="*/ 522 w 525"/>
              <a:gd name="T1" fmla="*/ 121 h 269"/>
              <a:gd name="T2" fmla="*/ 515 w 525"/>
              <a:gd name="T3" fmla="*/ 98 h 269"/>
              <a:gd name="T4" fmla="*/ 500 w 525"/>
              <a:gd name="T5" fmla="*/ 77 h 269"/>
              <a:gd name="T6" fmla="*/ 476 w 525"/>
              <a:gd name="T7" fmla="*/ 57 h 269"/>
              <a:gd name="T8" fmla="*/ 446 w 525"/>
              <a:gd name="T9" fmla="*/ 38 h 269"/>
              <a:gd name="T10" fmla="*/ 412 w 525"/>
              <a:gd name="T11" fmla="*/ 24 h 269"/>
              <a:gd name="T12" fmla="*/ 372 w 525"/>
              <a:gd name="T13" fmla="*/ 12 h 269"/>
              <a:gd name="T14" fmla="*/ 329 w 525"/>
              <a:gd name="T15" fmla="*/ 4 h 269"/>
              <a:gd name="T16" fmla="*/ 284 w 525"/>
              <a:gd name="T17" fmla="*/ 0 h 269"/>
              <a:gd name="T18" fmla="*/ 239 w 525"/>
              <a:gd name="T19" fmla="*/ 0 h 269"/>
              <a:gd name="T20" fmla="*/ 194 w 525"/>
              <a:gd name="T21" fmla="*/ 4 h 269"/>
              <a:gd name="T22" fmla="*/ 151 w 525"/>
              <a:gd name="T23" fmla="*/ 12 h 269"/>
              <a:gd name="T24" fmla="*/ 111 w 525"/>
              <a:gd name="T25" fmla="*/ 24 h 269"/>
              <a:gd name="T26" fmla="*/ 76 w 525"/>
              <a:gd name="T27" fmla="*/ 38 h 269"/>
              <a:gd name="T28" fmla="*/ 46 w 525"/>
              <a:gd name="T29" fmla="*/ 57 h 269"/>
              <a:gd name="T30" fmla="*/ 23 w 525"/>
              <a:gd name="T31" fmla="*/ 77 h 269"/>
              <a:gd name="T32" fmla="*/ 8 w 525"/>
              <a:gd name="T33" fmla="*/ 98 h 269"/>
              <a:gd name="T34" fmla="*/ 1 w 525"/>
              <a:gd name="T35" fmla="*/ 121 h 269"/>
              <a:gd name="T36" fmla="*/ 1 w 525"/>
              <a:gd name="T37" fmla="*/ 144 h 269"/>
              <a:gd name="T38" fmla="*/ 8 w 525"/>
              <a:gd name="T39" fmla="*/ 167 h 269"/>
              <a:gd name="T40" fmla="*/ 23 w 525"/>
              <a:gd name="T41" fmla="*/ 190 h 269"/>
              <a:gd name="T42" fmla="*/ 46 w 525"/>
              <a:gd name="T43" fmla="*/ 210 h 269"/>
              <a:gd name="T44" fmla="*/ 76 w 525"/>
              <a:gd name="T45" fmla="*/ 227 h 269"/>
              <a:gd name="T46" fmla="*/ 111 w 525"/>
              <a:gd name="T47" fmla="*/ 243 h 269"/>
              <a:gd name="T48" fmla="*/ 151 w 525"/>
              <a:gd name="T49" fmla="*/ 255 h 269"/>
              <a:gd name="T50" fmla="*/ 194 w 525"/>
              <a:gd name="T51" fmla="*/ 263 h 269"/>
              <a:gd name="T52" fmla="*/ 239 w 525"/>
              <a:gd name="T53" fmla="*/ 268 h 269"/>
              <a:gd name="T54" fmla="*/ 284 w 525"/>
              <a:gd name="T55" fmla="*/ 268 h 269"/>
              <a:gd name="T56" fmla="*/ 329 w 525"/>
              <a:gd name="T57" fmla="*/ 263 h 269"/>
              <a:gd name="T58" fmla="*/ 372 w 525"/>
              <a:gd name="T59" fmla="*/ 255 h 269"/>
              <a:gd name="T60" fmla="*/ 412 w 525"/>
              <a:gd name="T61" fmla="*/ 243 h 269"/>
              <a:gd name="T62" fmla="*/ 446 w 525"/>
              <a:gd name="T63" fmla="*/ 227 h 269"/>
              <a:gd name="T64" fmla="*/ 476 w 525"/>
              <a:gd name="T65" fmla="*/ 210 h 269"/>
              <a:gd name="T66" fmla="*/ 500 w 525"/>
              <a:gd name="T67" fmla="*/ 190 h 269"/>
              <a:gd name="T68" fmla="*/ 515 w 525"/>
              <a:gd name="T69" fmla="*/ 167 h 269"/>
              <a:gd name="T70" fmla="*/ 522 w 525"/>
              <a:gd name="T71" fmla="*/ 144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511512" y="1006520"/>
            <a:ext cx="8686800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Apakah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setiap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department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mempunyai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seorang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manager?</a:t>
            </a:r>
          </a:p>
          <a:p>
            <a:pPr marL="519113" lvl="1" indent="-285750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200" dirty="0" err="1">
                <a:latin typeface="Book Antiqua" pitchFamily="18" charset="0"/>
              </a:rPr>
              <a:t>Jika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 err="1">
                <a:latin typeface="Book Antiqua" pitchFamily="18" charset="0"/>
              </a:rPr>
              <a:t>ya</a:t>
            </a:r>
            <a:r>
              <a:rPr lang="en-US" sz="2200" dirty="0">
                <a:latin typeface="Book Antiqua" pitchFamily="18" charset="0"/>
              </a:rPr>
              <a:t>, </a:t>
            </a:r>
            <a:r>
              <a:rPr lang="en-US" sz="2200" dirty="0" err="1">
                <a:latin typeface="Book Antiqua" pitchFamily="18" charset="0"/>
              </a:rPr>
              <a:t>hal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 err="1">
                <a:latin typeface="Book Antiqua" pitchFamily="18" charset="0"/>
              </a:rPr>
              <a:t>ini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 err="1">
                <a:latin typeface="Book Antiqua" pitchFamily="18" charset="0"/>
              </a:rPr>
              <a:t>menyatakan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i="1" u="sng" dirty="0">
                <a:solidFill>
                  <a:srgbClr val="FF0000"/>
                </a:solidFill>
                <a:latin typeface="Book Antiqua" pitchFamily="18" charset="0"/>
              </a:rPr>
              <a:t>participation constraint</a:t>
            </a:r>
            <a:r>
              <a:rPr lang="en-US" sz="2200" dirty="0">
                <a:solidFill>
                  <a:srgbClr val="FF0000"/>
                </a:solidFill>
                <a:latin typeface="Book Antiqua" pitchFamily="18" charset="0"/>
              </a:rPr>
              <a:t>:  </a:t>
            </a:r>
            <a:r>
              <a:rPr lang="en-US" sz="2200" dirty="0" err="1">
                <a:latin typeface="Book Antiqua" pitchFamily="18" charset="0"/>
              </a:rPr>
              <a:t>partisipasi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 err="1">
                <a:latin typeface="Book Antiqua" pitchFamily="18" charset="0"/>
              </a:rPr>
              <a:t>dari</a:t>
            </a:r>
            <a:r>
              <a:rPr lang="en-US" sz="2200" dirty="0">
                <a:latin typeface="Book Antiqua" pitchFamily="18" charset="0"/>
              </a:rPr>
              <a:t> Departments </a:t>
            </a:r>
            <a:r>
              <a:rPr lang="en-US" sz="2200" dirty="0" err="1">
                <a:latin typeface="Book Antiqua" pitchFamily="18" charset="0"/>
              </a:rPr>
              <a:t>dlm</a:t>
            </a:r>
            <a:r>
              <a:rPr lang="en-US" sz="2200" dirty="0">
                <a:latin typeface="Book Antiqua" pitchFamily="18" charset="0"/>
              </a:rPr>
              <a:t> Manages </a:t>
            </a:r>
            <a:r>
              <a:rPr lang="en-US" sz="2200" dirty="0" err="1">
                <a:latin typeface="Book Antiqua" pitchFamily="18" charset="0"/>
              </a:rPr>
              <a:t>adalah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Book Antiqua" pitchFamily="18" charset="0"/>
              </a:rPr>
              <a:t>total</a:t>
            </a:r>
            <a:r>
              <a:rPr lang="en-US" sz="2200" i="1" dirty="0">
                <a:latin typeface="Book Antiqua" pitchFamily="18" charset="0"/>
              </a:rPr>
              <a:t>, </a:t>
            </a:r>
            <a:r>
              <a:rPr lang="en-US" sz="2200" dirty="0" err="1">
                <a:latin typeface="Book Antiqua" pitchFamily="18" charset="0"/>
              </a:rPr>
              <a:t>sedang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 err="1">
                <a:latin typeface="Book Antiqua" pitchFamily="18" charset="0"/>
              </a:rPr>
              <a:t>partisipasi</a:t>
            </a:r>
            <a:r>
              <a:rPr lang="en-US" sz="2200" dirty="0">
                <a:latin typeface="Book Antiqua" pitchFamily="18" charset="0"/>
              </a:rPr>
              <a:t> Employee </a:t>
            </a:r>
            <a:r>
              <a:rPr lang="en-US" sz="2200" dirty="0" err="1">
                <a:latin typeface="Book Antiqua" pitchFamily="18" charset="0"/>
              </a:rPr>
              <a:t>dlm</a:t>
            </a:r>
            <a:r>
              <a:rPr lang="en-US" sz="2200" dirty="0">
                <a:latin typeface="Book Antiqua" pitchFamily="18" charset="0"/>
              </a:rPr>
              <a:t> manages </a:t>
            </a:r>
            <a:r>
              <a:rPr lang="en-US" sz="2200" dirty="0" err="1">
                <a:latin typeface="Book Antiqua" pitchFamily="18" charset="0"/>
              </a:rPr>
              <a:t>adalah</a:t>
            </a:r>
            <a:r>
              <a:rPr lang="en-US" sz="2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Book Antiqua" pitchFamily="18" charset="0"/>
              </a:rPr>
              <a:t>partial</a:t>
            </a:r>
            <a:r>
              <a:rPr lang="en-US" sz="2200" dirty="0">
                <a:solidFill>
                  <a:srgbClr val="FF0000"/>
                </a:solidFill>
                <a:latin typeface="Book Antiqua" pitchFamily="18" charset="0"/>
              </a:rPr>
              <a:t>.</a:t>
            </a:r>
          </a:p>
          <a:p>
            <a:pPr marL="519113" lvl="2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>
                <a:latin typeface="Book Antiqua" pitchFamily="18" charset="0"/>
              </a:rPr>
              <a:t>Setiap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nilai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i="1" dirty="0">
                <a:latin typeface="Book Antiqua" pitchFamily="18" charset="0"/>
              </a:rPr>
              <a:t>did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dlm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tabel</a:t>
            </a:r>
            <a:r>
              <a:rPr lang="en-US" dirty="0">
                <a:latin typeface="Book Antiqua" pitchFamily="18" charset="0"/>
              </a:rPr>
              <a:t> Departments hrs </a:t>
            </a:r>
            <a:r>
              <a:rPr lang="en-US" dirty="0" err="1">
                <a:latin typeface="Book Antiqua" pitchFamily="18" charset="0"/>
              </a:rPr>
              <a:t>muncul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pada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setiap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baris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dalam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tabel</a:t>
            </a:r>
            <a:r>
              <a:rPr lang="en-US" dirty="0">
                <a:latin typeface="Book Antiqua" pitchFamily="18" charset="0"/>
              </a:rPr>
              <a:t> Manages (</a:t>
            </a:r>
            <a:r>
              <a:rPr lang="en-US" dirty="0" err="1">
                <a:latin typeface="Book Antiqua" pitchFamily="18" charset="0"/>
              </a:rPr>
              <a:t>dengan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nilai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non-null</a:t>
            </a:r>
            <a:r>
              <a:rPr lang="en-US" dirty="0">
                <a:solidFill>
                  <a:srgbClr val="2832BA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latin typeface="Book Antiqua" pitchFamily="18" charset="0"/>
              </a:rPr>
              <a:t>ssn</a:t>
            </a:r>
            <a:r>
              <a:rPr lang="en-US" i="1" dirty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!)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663912" y="168320"/>
            <a:ext cx="7772400" cy="8382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Participation Constraints</a:t>
            </a: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222336" y="3444920"/>
            <a:ext cx="7457436" cy="3090863"/>
            <a:chOff x="1066570" y="3581400"/>
            <a:chExt cx="7456718" cy="3090863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62877" y="4065588"/>
              <a:ext cx="1060348" cy="371475"/>
            </a:xfrm>
            <a:custGeom>
              <a:avLst/>
              <a:gdLst>
                <a:gd name="T0" fmla="*/ 662 w 666"/>
                <a:gd name="T1" fmla="*/ 106 h 234"/>
                <a:gd name="T2" fmla="*/ 652 w 666"/>
                <a:gd name="T3" fmla="*/ 86 h 234"/>
                <a:gd name="T4" fmla="*/ 633 w 666"/>
                <a:gd name="T5" fmla="*/ 68 h 234"/>
                <a:gd name="T6" fmla="*/ 604 w 666"/>
                <a:gd name="T7" fmla="*/ 50 h 234"/>
                <a:gd name="T8" fmla="*/ 566 w 666"/>
                <a:gd name="T9" fmla="*/ 34 h 234"/>
                <a:gd name="T10" fmla="*/ 522 w 666"/>
                <a:gd name="T11" fmla="*/ 21 h 234"/>
                <a:gd name="T12" fmla="*/ 472 w 666"/>
                <a:gd name="T13" fmla="*/ 11 h 234"/>
                <a:gd name="T14" fmla="*/ 419 w 666"/>
                <a:gd name="T15" fmla="*/ 4 h 234"/>
                <a:gd name="T16" fmla="*/ 360 w 666"/>
                <a:gd name="T17" fmla="*/ 1 h 234"/>
                <a:gd name="T18" fmla="*/ 304 w 666"/>
                <a:gd name="T19" fmla="*/ 1 h 234"/>
                <a:gd name="T20" fmla="*/ 247 w 666"/>
                <a:gd name="T21" fmla="*/ 4 h 234"/>
                <a:gd name="T22" fmla="*/ 191 w 666"/>
                <a:gd name="T23" fmla="*/ 11 h 234"/>
                <a:gd name="T24" fmla="*/ 141 w 666"/>
                <a:gd name="T25" fmla="*/ 21 h 234"/>
                <a:gd name="T26" fmla="*/ 98 w 666"/>
                <a:gd name="T27" fmla="*/ 34 h 234"/>
                <a:gd name="T28" fmla="*/ 60 w 666"/>
                <a:gd name="T29" fmla="*/ 50 h 234"/>
                <a:gd name="T30" fmla="*/ 31 w 666"/>
                <a:gd name="T31" fmla="*/ 68 h 234"/>
                <a:gd name="T32" fmla="*/ 10 w 666"/>
                <a:gd name="T33" fmla="*/ 86 h 234"/>
                <a:gd name="T34" fmla="*/ 1 w 666"/>
                <a:gd name="T35" fmla="*/ 106 h 234"/>
                <a:gd name="T36" fmla="*/ 1 w 666"/>
                <a:gd name="T37" fmla="*/ 127 h 234"/>
                <a:gd name="T38" fmla="*/ 10 w 666"/>
                <a:gd name="T39" fmla="*/ 147 h 234"/>
                <a:gd name="T40" fmla="*/ 31 w 666"/>
                <a:gd name="T41" fmla="*/ 166 h 234"/>
                <a:gd name="T42" fmla="*/ 60 w 666"/>
                <a:gd name="T43" fmla="*/ 183 h 234"/>
                <a:gd name="T44" fmla="*/ 98 w 666"/>
                <a:gd name="T45" fmla="*/ 199 h 234"/>
                <a:gd name="T46" fmla="*/ 141 w 666"/>
                <a:gd name="T47" fmla="*/ 212 h 234"/>
                <a:gd name="T48" fmla="*/ 191 w 666"/>
                <a:gd name="T49" fmla="*/ 222 h 234"/>
                <a:gd name="T50" fmla="*/ 247 w 666"/>
                <a:gd name="T51" fmla="*/ 229 h 234"/>
                <a:gd name="T52" fmla="*/ 304 w 666"/>
                <a:gd name="T53" fmla="*/ 232 h 234"/>
                <a:gd name="T54" fmla="*/ 360 w 666"/>
                <a:gd name="T55" fmla="*/ 232 h 234"/>
                <a:gd name="T56" fmla="*/ 419 w 666"/>
                <a:gd name="T57" fmla="*/ 229 h 234"/>
                <a:gd name="T58" fmla="*/ 472 w 666"/>
                <a:gd name="T59" fmla="*/ 222 h 234"/>
                <a:gd name="T60" fmla="*/ 522 w 666"/>
                <a:gd name="T61" fmla="*/ 212 h 234"/>
                <a:gd name="T62" fmla="*/ 566 w 666"/>
                <a:gd name="T63" fmla="*/ 199 h 234"/>
                <a:gd name="T64" fmla="*/ 604 w 666"/>
                <a:gd name="T65" fmla="*/ 183 h 234"/>
                <a:gd name="T66" fmla="*/ 633 w 666"/>
                <a:gd name="T67" fmla="*/ 166 h 234"/>
                <a:gd name="T68" fmla="*/ 652 w 666"/>
                <a:gd name="T69" fmla="*/ 147 h 234"/>
                <a:gd name="T70" fmla="*/ 662 w 666"/>
                <a:gd name="T71" fmla="*/ 1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332778" y="4065588"/>
              <a:ext cx="1190510" cy="371475"/>
            </a:xfrm>
            <a:custGeom>
              <a:avLst/>
              <a:gdLst>
                <a:gd name="T0" fmla="*/ 1 w 747"/>
                <a:gd name="T1" fmla="*/ 127 h 234"/>
                <a:gd name="T2" fmla="*/ 12 w 747"/>
                <a:gd name="T3" fmla="*/ 147 h 234"/>
                <a:gd name="T4" fmla="*/ 35 w 747"/>
                <a:gd name="T5" fmla="*/ 166 h 234"/>
                <a:gd name="T6" fmla="*/ 66 w 747"/>
                <a:gd name="T7" fmla="*/ 183 h 234"/>
                <a:gd name="T8" fmla="*/ 108 w 747"/>
                <a:gd name="T9" fmla="*/ 199 h 234"/>
                <a:gd name="T10" fmla="*/ 159 w 747"/>
                <a:gd name="T11" fmla="*/ 212 h 234"/>
                <a:gd name="T12" fmla="*/ 215 w 747"/>
                <a:gd name="T13" fmla="*/ 222 h 234"/>
                <a:gd name="T14" fmla="*/ 276 w 747"/>
                <a:gd name="T15" fmla="*/ 229 h 234"/>
                <a:gd name="T16" fmla="*/ 340 w 747"/>
                <a:gd name="T17" fmla="*/ 232 h 234"/>
                <a:gd name="T18" fmla="*/ 405 w 747"/>
                <a:gd name="T19" fmla="*/ 232 h 234"/>
                <a:gd name="T20" fmla="*/ 469 w 747"/>
                <a:gd name="T21" fmla="*/ 229 h 234"/>
                <a:gd name="T22" fmla="*/ 530 w 747"/>
                <a:gd name="T23" fmla="*/ 222 h 234"/>
                <a:gd name="T24" fmla="*/ 586 w 747"/>
                <a:gd name="T25" fmla="*/ 212 h 234"/>
                <a:gd name="T26" fmla="*/ 637 w 747"/>
                <a:gd name="T27" fmla="*/ 198 h 234"/>
                <a:gd name="T28" fmla="*/ 677 w 747"/>
                <a:gd name="T29" fmla="*/ 183 h 234"/>
                <a:gd name="T30" fmla="*/ 710 w 747"/>
                <a:gd name="T31" fmla="*/ 166 h 234"/>
                <a:gd name="T32" fmla="*/ 733 w 747"/>
                <a:gd name="T33" fmla="*/ 146 h 234"/>
                <a:gd name="T34" fmla="*/ 744 w 747"/>
                <a:gd name="T35" fmla="*/ 126 h 234"/>
                <a:gd name="T36" fmla="*/ 744 w 747"/>
                <a:gd name="T37" fmla="*/ 106 h 234"/>
                <a:gd name="T38" fmla="*/ 733 w 747"/>
                <a:gd name="T39" fmla="*/ 86 h 234"/>
                <a:gd name="T40" fmla="*/ 710 w 747"/>
                <a:gd name="T41" fmla="*/ 67 h 234"/>
                <a:gd name="T42" fmla="*/ 677 w 747"/>
                <a:gd name="T43" fmla="*/ 50 h 234"/>
                <a:gd name="T44" fmla="*/ 637 w 747"/>
                <a:gd name="T45" fmla="*/ 34 h 234"/>
                <a:gd name="T46" fmla="*/ 586 w 747"/>
                <a:gd name="T47" fmla="*/ 21 h 234"/>
                <a:gd name="T48" fmla="*/ 530 w 747"/>
                <a:gd name="T49" fmla="*/ 11 h 234"/>
                <a:gd name="T50" fmla="*/ 469 w 747"/>
                <a:gd name="T51" fmla="*/ 4 h 234"/>
                <a:gd name="T52" fmla="*/ 405 w 747"/>
                <a:gd name="T53" fmla="*/ 1 h 234"/>
                <a:gd name="T54" fmla="*/ 340 w 747"/>
                <a:gd name="T55" fmla="*/ 1 h 234"/>
                <a:gd name="T56" fmla="*/ 276 w 747"/>
                <a:gd name="T57" fmla="*/ 4 h 234"/>
                <a:gd name="T58" fmla="*/ 215 w 747"/>
                <a:gd name="T59" fmla="*/ 11 h 234"/>
                <a:gd name="T60" fmla="*/ 159 w 747"/>
                <a:gd name="T61" fmla="*/ 21 h 234"/>
                <a:gd name="T62" fmla="*/ 108 w 747"/>
                <a:gd name="T63" fmla="*/ 34 h 234"/>
                <a:gd name="T64" fmla="*/ 66 w 747"/>
                <a:gd name="T65" fmla="*/ 50 h 234"/>
                <a:gd name="T66" fmla="*/ 35 w 747"/>
                <a:gd name="T67" fmla="*/ 68 h 234"/>
                <a:gd name="T68" fmla="*/ 12 w 747"/>
                <a:gd name="T69" fmla="*/ 86 h 234"/>
                <a:gd name="T70" fmla="*/ 1 w 747"/>
                <a:gd name="T71" fmla="*/ 10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066570" y="4065588"/>
              <a:ext cx="1058761" cy="371475"/>
            </a:xfrm>
            <a:custGeom>
              <a:avLst/>
              <a:gdLst>
                <a:gd name="T0" fmla="*/ 662 w 665"/>
                <a:gd name="T1" fmla="*/ 106 h 234"/>
                <a:gd name="T2" fmla="*/ 653 w 665"/>
                <a:gd name="T3" fmla="*/ 86 h 234"/>
                <a:gd name="T4" fmla="*/ 633 w 665"/>
                <a:gd name="T5" fmla="*/ 68 h 234"/>
                <a:gd name="T6" fmla="*/ 604 w 665"/>
                <a:gd name="T7" fmla="*/ 50 h 234"/>
                <a:gd name="T8" fmla="*/ 567 w 665"/>
                <a:gd name="T9" fmla="*/ 34 h 234"/>
                <a:gd name="T10" fmla="*/ 522 w 665"/>
                <a:gd name="T11" fmla="*/ 21 h 234"/>
                <a:gd name="T12" fmla="*/ 472 w 665"/>
                <a:gd name="T13" fmla="*/ 11 h 234"/>
                <a:gd name="T14" fmla="*/ 418 w 665"/>
                <a:gd name="T15" fmla="*/ 5 h 234"/>
                <a:gd name="T16" fmla="*/ 361 w 665"/>
                <a:gd name="T17" fmla="*/ 1 h 234"/>
                <a:gd name="T18" fmla="*/ 302 w 665"/>
                <a:gd name="T19" fmla="*/ 1 h 234"/>
                <a:gd name="T20" fmla="*/ 247 w 665"/>
                <a:gd name="T21" fmla="*/ 5 h 234"/>
                <a:gd name="T22" fmla="*/ 191 w 665"/>
                <a:gd name="T23" fmla="*/ 11 h 234"/>
                <a:gd name="T24" fmla="*/ 141 w 665"/>
                <a:gd name="T25" fmla="*/ 21 h 234"/>
                <a:gd name="T26" fmla="*/ 96 w 665"/>
                <a:gd name="T27" fmla="*/ 34 h 234"/>
                <a:gd name="T28" fmla="*/ 60 w 665"/>
                <a:gd name="T29" fmla="*/ 50 h 234"/>
                <a:gd name="T30" fmla="*/ 31 w 665"/>
                <a:gd name="T31" fmla="*/ 68 h 234"/>
                <a:gd name="T32" fmla="*/ 10 w 665"/>
                <a:gd name="T33" fmla="*/ 86 h 234"/>
                <a:gd name="T34" fmla="*/ 1 w 665"/>
                <a:gd name="T35" fmla="*/ 106 h 234"/>
                <a:gd name="T36" fmla="*/ 1 w 665"/>
                <a:gd name="T37" fmla="*/ 127 h 234"/>
                <a:gd name="T38" fmla="*/ 10 w 665"/>
                <a:gd name="T39" fmla="*/ 147 h 234"/>
                <a:gd name="T40" fmla="*/ 31 w 665"/>
                <a:gd name="T41" fmla="*/ 166 h 234"/>
                <a:gd name="T42" fmla="*/ 60 w 665"/>
                <a:gd name="T43" fmla="*/ 183 h 234"/>
                <a:gd name="T44" fmla="*/ 96 w 665"/>
                <a:gd name="T45" fmla="*/ 199 h 234"/>
                <a:gd name="T46" fmla="*/ 141 w 665"/>
                <a:gd name="T47" fmla="*/ 212 h 234"/>
                <a:gd name="T48" fmla="*/ 191 w 665"/>
                <a:gd name="T49" fmla="*/ 222 h 234"/>
                <a:gd name="T50" fmla="*/ 247 w 665"/>
                <a:gd name="T51" fmla="*/ 229 h 234"/>
                <a:gd name="T52" fmla="*/ 302 w 665"/>
                <a:gd name="T53" fmla="*/ 232 h 234"/>
                <a:gd name="T54" fmla="*/ 361 w 665"/>
                <a:gd name="T55" fmla="*/ 232 h 234"/>
                <a:gd name="T56" fmla="*/ 418 w 665"/>
                <a:gd name="T57" fmla="*/ 229 h 234"/>
                <a:gd name="T58" fmla="*/ 472 w 665"/>
                <a:gd name="T59" fmla="*/ 222 h 234"/>
                <a:gd name="T60" fmla="*/ 522 w 665"/>
                <a:gd name="T61" fmla="*/ 212 h 234"/>
                <a:gd name="T62" fmla="*/ 567 w 665"/>
                <a:gd name="T63" fmla="*/ 199 h 234"/>
                <a:gd name="T64" fmla="*/ 604 w 665"/>
                <a:gd name="T65" fmla="*/ 183 h 234"/>
                <a:gd name="T66" fmla="*/ 633 w 665"/>
                <a:gd name="T67" fmla="*/ 166 h 234"/>
                <a:gd name="T68" fmla="*/ 653 w 665"/>
                <a:gd name="T69" fmla="*/ 147 h 234"/>
                <a:gd name="T70" fmla="*/ 662 w 665"/>
                <a:gd name="T71" fmla="*/ 1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063174" y="3795713"/>
              <a:ext cx="1061020" cy="369888"/>
            </a:xfrm>
            <a:custGeom>
              <a:avLst/>
              <a:gdLst>
                <a:gd name="T0" fmla="*/ 1056241 w 666"/>
                <a:gd name="T1" fmla="*/ 168275 h 233"/>
                <a:gd name="T2" fmla="*/ 1038716 w 666"/>
                <a:gd name="T3" fmla="*/ 136525 h 233"/>
                <a:gd name="T4" fmla="*/ 1008447 w 666"/>
                <a:gd name="T5" fmla="*/ 104775 h 233"/>
                <a:gd name="T6" fmla="*/ 963840 w 666"/>
                <a:gd name="T7" fmla="*/ 77788 h 233"/>
                <a:gd name="T8" fmla="*/ 904894 w 666"/>
                <a:gd name="T9" fmla="*/ 53975 h 233"/>
                <a:gd name="T10" fmla="*/ 833203 w 666"/>
                <a:gd name="T11" fmla="*/ 33338 h 233"/>
                <a:gd name="T12" fmla="*/ 751954 w 666"/>
                <a:gd name="T13" fmla="*/ 15875 h 233"/>
                <a:gd name="T14" fmla="*/ 667519 w 666"/>
                <a:gd name="T15" fmla="*/ 4763 h 233"/>
                <a:gd name="T16" fmla="*/ 576711 w 666"/>
                <a:gd name="T17" fmla="*/ 0 h 233"/>
                <a:gd name="T18" fmla="*/ 484309 w 666"/>
                <a:gd name="T19" fmla="*/ 0 h 233"/>
                <a:gd name="T20" fmla="*/ 393501 w 666"/>
                <a:gd name="T21" fmla="*/ 4763 h 233"/>
                <a:gd name="T22" fmla="*/ 305880 w 666"/>
                <a:gd name="T23" fmla="*/ 15875 h 233"/>
                <a:gd name="T24" fmla="*/ 224630 w 666"/>
                <a:gd name="T25" fmla="*/ 33338 h 233"/>
                <a:gd name="T26" fmla="*/ 156126 w 666"/>
                <a:gd name="T27" fmla="*/ 53975 h 233"/>
                <a:gd name="T28" fmla="*/ 95587 w 666"/>
                <a:gd name="T29" fmla="*/ 77788 h 233"/>
                <a:gd name="T30" fmla="*/ 49387 w 666"/>
                <a:gd name="T31" fmla="*/ 104775 h 233"/>
                <a:gd name="T32" fmla="*/ 19117 w 666"/>
                <a:gd name="T33" fmla="*/ 136525 h 233"/>
                <a:gd name="T34" fmla="*/ 1593 w 666"/>
                <a:gd name="T35" fmla="*/ 168275 h 233"/>
                <a:gd name="T36" fmla="*/ 1593 w 666"/>
                <a:gd name="T37" fmla="*/ 200025 h 233"/>
                <a:gd name="T38" fmla="*/ 19117 w 666"/>
                <a:gd name="T39" fmla="*/ 231775 h 233"/>
                <a:gd name="T40" fmla="*/ 49387 w 666"/>
                <a:gd name="T41" fmla="*/ 261938 h 233"/>
                <a:gd name="T42" fmla="*/ 95587 w 666"/>
                <a:gd name="T43" fmla="*/ 288925 h 233"/>
                <a:gd name="T44" fmla="*/ 156126 w 666"/>
                <a:gd name="T45" fmla="*/ 314325 h 233"/>
                <a:gd name="T46" fmla="*/ 224630 w 666"/>
                <a:gd name="T47" fmla="*/ 334963 h 233"/>
                <a:gd name="T48" fmla="*/ 305880 w 666"/>
                <a:gd name="T49" fmla="*/ 350838 h 233"/>
                <a:gd name="T50" fmla="*/ 393501 w 666"/>
                <a:gd name="T51" fmla="*/ 361950 h 233"/>
                <a:gd name="T52" fmla="*/ 484309 w 666"/>
                <a:gd name="T53" fmla="*/ 368300 h 233"/>
                <a:gd name="T54" fmla="*/ 576711 w 666"/>
                <a:gd name="T55" fmla="*/ 368300 h 233"/>
                <a:gd name="T56" fmla="*/ 667519 w 666"/>
                <a:gd name="T57" fmla="*/ 361950 h 233"/>
                <a:gd name="T58" fmla="*/ 751954 w 666"/>
                <a:gd name="T59" fmla="*/ 350838 h 233"/>
                <a:gd name="T60" fmla="*/ 833203 w 666"/>
                <a:gd name="T61" fmla="*/ 334963 h 233"/>
                <a:gd name="T62" fmla="*/ 904894 w 666"/>
                <a:gd name="T63" fmla="*/ 314325 h 233"/>
                <a:gd name="T64" fmla="*/ 963840 w 666"/>
                <a:gd name="T65" fmla="*/ 288925 h 233"/>
                <a:gd name="T66" fmla="*/ 1008447 w 666"/>
                <a:gd name="T67" fmla="*/ 261938 h 233"/>
                <a:gd name="T68" fmla="*/ 1038716 w 666"/>
                <a:gd name="T69" fmla="*/ 231775 h 233"/>
                <a:gd name="T70" fmla="*/ 1056241 w 666"/>
                <a:gd name="T71" fmla="*/ 200025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80306" y="6302375"/>
              <a:ext cx="1060348" cy="369888"/>
            </a:xfrm>
            <a:custGeom>
              <a:avLst/>
              <a:gdLst>
                <a:gd name="T0" fmla="*/ 1 w 665"/>
                <a:gd name="T1" fmla="*/ 126 h 233"/>
                <a:gd name="T2" fmla="*/ 12 w 665"/>
                <a:gd name="T3" fmla="*/ 146 h 233"/>
                <a:gd name="T4" fmla="*/ 31 w 665"/>
                <a:gd name="T5" fmla="*/ 165 h 233"/>
                <a:gd name="T6" fmla="*/ 60 w 665"/>
                <a:gd name="T7" fmla="*/ 183 h 233"/>
                <a:gd name="T8" fmla="*/ 96 w 665"/>
                <a:gd name="T9" fmla="*/ 198 h 233"/>
                <a:gd name="T10" fmla="*/ 141 w 665"/>
                <a:gd name="T11" fmla="*/ 211 h 233"/>
                <a:gd name="T12" fmla="*/ 192 w 665"/>
                <a:gd name="T13" fmla="*/ 221 h 233"/>
                <a:gd name="T14" fmla="*/ 245 w 665"/>
                <a:gd name="T15" fmla="*/ 228 h 233"/>
                <a:gd name="T16" fmla="*/ 302 w 665"/>
                <a:gd name="T17" fmla="*/ 232 h 233"/>
                <a:gd name="T18" fmla="*/ 361 w 665"/>
                <a:gd name="T19" fmla="*/ 232 h 233"/>
                <a:gd name="T20" fmla="*/ 418 w 665"/>
                <a:gd name="T21" fmla="*/ 228 h 233"/>
                <a:gd name="T22" fmla="*/ 472 w 665"/>
                <a:gd name="T23" fmla="*/ 221 h 233"/>
                <a:gd name="T24" fmla="*/ 523 w 665"/>
                <a:gd name="T25" fmla="*/ 211 h 233"/>
                <a:gd name="T26" fmla="*/ 567 w 665"/>
                <a:gd name="T27" fmla="*/ 198 h 233"/>
                <a:gd name="T28" fmla="*/ 604 w 665"/>
                <a:gd name="T29" fmla="*/ 183 h 233"/>
                <a:gd name="T30" fmla="*/ 633 w 665"/>
                <a:gd name="T31" fmla="*/ 165 h 233"/>
                <a:gd name="T32" fmla="*/ 653 w 665"/>
                <a:gd name="T33" fmla="*/ 146 h 233"/>
                <a:gd name="T34" fmla="*/ 664 w 665"/>
                <a:gd name="T35" fmla="*/ 126 h 233"/>
                <a:gd name="T36" fmla="*/ 664 w 665"/>
                <a:gd name="T37" fmla="*/ 106 h 233"/>
                <a:gd name="T38" fmla="*/ 653 w 665"/>
                <a:gd name="T39" fmla="*/ 86 h 233"/>
                <a:gd name="T40" fmla="*/ 633 w 665"/>
                <a:gd name="T41" fmla="*/ 67 h 233"/>
                <a:gd name="T42" fmla="*/ 604 w 665"/>
                <a:gd name="T43" fmla="*/ 49 h 233"/>
                <a:gd name="T44" fmla="*/ 567 w 665"/>
                <a:gd name="T45" fmla="*/ 34 h 233"/>
                <a:gd name="T46" fmla="*/ 523 w 665"/>
                <a:gd name="T47" fmla="*/ 21 h 233"/>
                <a:gd name="T48" fmla="*/ 472 w 665"/>
                <a:gd name="T49" fmla="*/ 11 h 233"/>
                <a:gd name="T50" fmla="*/ 418 w 665"/>
                <a:gd name="T51" fmla="*/ 4 h 233"/>
                <a:gd name="T52" fmla="*/ 361 w 665"/>
                <a:gd name="T53" fmla="*/ 0 h 233"/>
                <a:gd name="T54" fmla="*/ 302 w 665"/>
                <a:gd name="T55" fmla="*/ 0 h 233"/>
                <a:gd name="T56" fmla="*/ 245 w 665"/>
                <a:gd name="T57" fmla="*/ 4 h 233"/>
                <a:gd name="T58" fmla="*/ 192 w 665"/>
                <a:gd name="T59" fmla="*/ 11 h 233"/>
                <a:gd name="T60" fmla="*/ 141 w 665"/>
                <a:gd name="T61" fmla="*/ 21 h 233"/>
                <a:gd name="T62" fmla="*/ 96 w 665"/>
                <a:gd name="T63" fmla="*/ 34 h 233"/>
                <a:gd name="T64" fmla="*/ 60 w 665"/>
                <a:gd name="T65" fmla="*/ 50 h 233"/>
                <a:gd name="T66" fmla="*/ 31 w 665"/>
                <a:gd name="T67" fmla="*/ 67 h 233"/>
                <a:gd name="T68" fmla="*/ 12 w 665"/>
                <a:gd name="T69" fmla="*/ 86 h 233"/>
                <a:gd name="T70" fmla="*/ 1 w 665"/>
                <a:gd name="T71" fmla="*/ 10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5" h="233">
                  <a:moveTo>
                    <a:pt x="0" y="116"/>
                  </a:moveTo>
                  <a:lnTo>
                    <a:pt x="1" y="126"/>
                  </a:lnTo>
                  <a:lnTo>
                    <a:pt x="4" y="136"/>
                  </a:lnTo>
                  <a:lnTo>
                    <a:pt x="12" y="146"/>
                  </a:lnTo>
                  <a:lnTo>
                    <a:pt x="20" y="156"/>
                  </a:lnTo>
                  <a:lnTo>
                    <a:pt x="31" y="165"/>
                  </a:lnTo>
                  <a:lnTo>
                    <a:pt x="44" y="174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8"/>
                  </a:lnTo>
                  <a:lnTo>
                    <a:pt x="118" y="205"/>
                  </a:lnTo>
                  <a:lnTo>
                    <a:pt x="141" y="211"/>
                  </a:lnTo>
                  <a:lnTo>
                    <a:pt x="167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5" y="228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2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7" y="198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6"/>
                  </a:lnTo>
                  <a:lnTo>
                    <a:pt x="653" y="146"/>
                  </a:lnTo>
                  <a:lnTo>
                    <a:pt x="659" y="136"/>
                  </a:lnTo>
                  <a:lnTo>
                    <a:pt x="664" y="126"/>
                  </a:lnTo>
                  <a:lnTo>
                    <a:pt x="664" y="116"/>
                  </a:lnTo>
                  <a:lnTo>
                    <a:pt x="664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4" y="76"/>
                  </a:lnTo>
                  <a:lnTo>
                    <a:pt x="633" y="67"/>
                  </a:lnTo>
                  <a:lnTo>
                    <a:pt x="619" y="58"/>
                  </a:lnTo>
                  <a:lnTo>
                    <a:pt x="604" y="49"/>
                  </a:lnTo>
                  <a:lnTo>
                    <a:pt x="587" y="41"/>
                  </a:lnTo>
                  <a:lnTo>
                    <a:pt x="567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8" y="15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4"/>
                  </a:lnTo>
                  <a:lnTo>
                    <a:pt x="390" y="2"/>
                  </a:lnTo>
                  <a:lnTo>
                    <a:pt x="361" y="0"/>
                  </a:lnTo>
                  <a:lnTo>
                    <a:pt x="332" y="0"/>
                  </a:lnTo>
                  <a:lnTo>
                    <a:pt x="302" y="0"/>
                  </a:lnTo>
                  <a:lnTo>
                    <a:pt x="275" y="2"/>
                  </a:lnTo>
                  <a:lnTo>
                    <a:pt x="245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6" y="15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4" y="96"/>
                  </a:lnTo>
                  <a:lnTo>
                    <a:pt x="1" y="106"/>
                  </a:lnTo>
                  <a:lnTo>
                    <a:pt x="0" y="116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052650" y="4079236"/>
              <a:ext cx="1060348" cy="371475"/>
            </a:xfrm>
            <a:custGeom>
              <a:avLst/>
              <a:gdLst>
                <a:gd name="T0" fmla="*/ 1 w 665"/>
                <a:gd name="T1" fmla="*/ 127 h 234"/>
                <a:gd name="T2" fmla="*/ 10 w 665"/>
                <a:gd name="T3" fmla="*/ 147 h 234"/>
                <a:gd name="T4" fmla="*/ 31 w 665"/>
                <a:gd name="T5" fmla="*/ 166 h 234"/>
                <a:gd name="T6" fmla="*/ 59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1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2 w 665"/>
                <a:gd name="T25" fmla="*/ 212 h 234"/>
                <a:gd name="T26" fmla="*/ 565 w 665"/>
                <a:gd name="T27" fmla="*/ 199 h 234"/>
                <a:gd name="T28" fmla="*/ 603 w 665"/>
                <a:gd name="T29" fmla="*/ 183 h 234"/>
                <a:gd name="T30" fmla="*/ 632 w 665"/>
                <a:gd name="T31" fmla="*/ 166 h 234"/>
                <a:gd name="T32" fmla="*/ 653 w 665"/>
                <a:gd name="T33" fmla="*/ 147 h 234"/>
                <a:gd name="T34" fmla="*/ 662 w 665"/>
                <a:gd name="T35" fmla="*/ 127 h 234"/>
                <a:gd name="T36" fmla="*/ 662 w 665"/>
                <a:gd name="T37" fmla="*/ 106 h 234"/>
                <a:gd name="T38" fmla="*/ 653 w 665"/>
                <a:gd name="T39" fmla="*/ 86 h 234"/>
                <a:gd name="T40" fmla="*/ 632 w 665"/>
                <a:gd name="T41" fmla="*/ 68 h 234"/>
                <a:gd name="T42" fmla="*/ 603 w 665"/>
                <a:gd name="T43" fmla="*/ 50 h 234"/>
                <a:gd name="T44" fmla="*/ 565 w 665"/>
                <a:gd name="T45" fmla="*/ 34 h 234"/>
                <a:gd name="T46" fmla="*/ 522 w 665"/>
                <a:gd name="T47" fmla="*/ 21 h 234"/>
                <a:gd name="T48" fmla="*/ 472 w 665"/>
                <a:gd name="T49" fmla="*/ 11 h 234"/>
                <a:gd name="T50" fmla="*/ 416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1 w 665"/>
                <a:gd name="T59" fmla="*/ 12 h 234"/>
                <a:gd name="T60" fmla="*/ 141 w 665"/>
                <a:gd name="T61" fmla="*/ 21 h 234"/>
                <a:gd name="T62" fmla="*/ 96 w 665"/>
                <a:gd name="T63" fmla="*/ 35 h 234"/>
                <a:gd name="T64" fmla="*/ 59 w 665"/>
                <a:gd name="T65" fmla="*/ 50 h 234"/>
                <a:gd name="T66" fmla="*/ 31 w 665"/>
                <a:gd name="T67" fmla="*/ 68 h 234"/>
                <a:gd name="T68" fmla="*/ 10 w 665"/>
                <a:gd name="T69" fmla="*/ 86 h 234"/>
                <a:gd name="T70" fmla="*/ 1 w 665"/>
                <a:gd name="T71" fmla="*/ 10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081891" y="4535488"/>
              <a:ext cx="1180986" cy="609600"/>
            </a:xfrm>
            <a:custGeom>
              <a:avLst/>
              <a:gdLst>
                <a:gd name="T0" fmla="*/ 0 w 741"/>
                <a:gd name="T1" fmla="*/ 191 h 384"/>
                <a:gd name="T2" fmla="*/ 365 w 741"/>
                <a:gd name="T3" fmla="*/ 0 h 384"/>
                <a:gd name="T4" fmla="*/ 740 w 741"/>
                <a:gd name="T5" fmla="*/ 198 h 384"/>
                <a:gd name="T6" fmla="*/ 365 w 741"/>
                <a:gd name="T7" fmla="*/ 383 h 384"/>
                <a:gd name="T8" fmla="*/ 0 w 741"/>
                <a:gd name="T9" fmla="*/ 19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116755" y="4664075"/>
              <a:ext cx="1254004" cy="331788"/>
            </a:xfrm>
            <a:custGeom>
              <a:avLst/>
              <a:gdLst>
                <a:gd name="T0" fmla="*/ 786 w 787"/>
                <a:gd name="T1" fmla="*/ 208 h 209"/>
                <a:gd name="T2" fmla="*/ 786 w 787"/>
                <a:gd name="T3" fmla="*/ 0 h 209"/>
                <a:gd name="T4" fmla="*/ 0 w 787"/>
                <a:gd name="T5" fmla="*/ 0 h 209"/>
                <a:gd name="T6" fmla="*/ 0 w 787"/>
                <a:gd name="T7" fmla="*/ 208 h 209"/>
                <a:gd name="T8" fmla="*/ 786 w 787"/>
                <a:gd name="T9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296240" y="3805238"/>
              <a:ext cx="1061936" cy="371475"/>
            </a:xfrm>
            <a:custGeom>
              <a:avLst/>
              <a:gdLst>
                <a:gd name="T0" fmla="*/ 664 w 667"/>
                <a:gd name="T1" fmla="*/ 107 h 234"/>
                <a:gd name="T2" fmla="*/ 655 w 667"/>
                <a:gd name="T3" fmla="*/ 86 h 234"/>
                <a:gd name="T4" fmla="*/ 634 w 667"/>
                <a:gd name="T5" fmla="*/ 67 h 234"/>
                <a:gd name="T6" fmla="*/ 606 w 667"/>
                <a:gd name="T7" fmla="*/ 50 h 234"/>
                <a:gd name="T8" fmla="*/ 568 w 667"/>
                <a:gd name="T9" fmla="*/ 35 h 234"/>
                <a:gd name="T10" fmla="*/ 524 w 667"/>
                <a:gd name="T11" fmla="*/ 21 h 234"/>
                <a:gd name="T12" fmla="*/ 474 w 667"/>
                <a:gd name="T13" fmla="*/ 11 h 234"/>
                <a:gd name="T14" fmla="*/ 419 w 667"/>
                <a:gd name="T15" fmla="*/ 4 h 234"/>
                <a:gd name="T16" fmla="*/ 362 w 667"/>
                <a:gd name="T17" fmla="*/ 1 h 234"/>
                <a:gd name="T18" fmla="*/ 304 w 667"/>
                <a:gd name="T19" fmla="*/ 1 h 234"/>
                <a:gd name="T20" fmla="*/ 247 w 667"/>
                <a:gd name="T21" fmla="*/ 4 h 234"/>
                <a:gd name="T22" fmla="*/ 192 w 667"/>
                <a:gd name="T23" fmla="*/ 11 h 234"/>
                <a:gd name="T24" fmla="*/ 143 w 667"/>
                <a:gd name="T25" fmla="*/ 21 h 234"/>
                <a:gd name="T26" fmla="*/ 98 w 667"/>
                <a:gd name="T27" fmla="*/ 35 h 234"/>
                <a:gd name="T28" fmla="*/ 60 w 667"/>
                <a:gd name="T29" fmla="*/ 50 h 234"/>
                <a:gd name="T30" fmla="*/ 31 w 667"/>
                <a:gd name="T31" fmla="*/ 67 h 234"/>
                <a:gd name="T32" fmla="*/ 12 w 667"/>
                <a:gd name="T33" fmla="*/ 86 h 234"/>
                <a:gd name="T34" fmla="*/ 2 w 667"/>
                <a:gd name="T35" fmla="*/ 107 h 234"/>
                <a:gd name="T36" fmla="*/ 2 w 667"/>
                <a:gd name="T37" fmla="*/ 127 h 234"/>
                <a:gd name="T38" fmla="*/ 12 w 667"/>
                <a:gd name="T39" fmla="*/ 147 h 234"/>
                <a:gd name="T40" fmla="*/ 31 w 667"/>
                <a:gd name="T41" fmla="*/ 166 h 234"/>
                <a:gd name="T42" fmla="*/ 60 w 667"/>
                <a:gd name="T43" fmla="*/ 183 h 234"/>
                <a:gd name="T44" fmla="*/ 98 w 667"/>
                <a:gd name="T45" fmla="*/ 199 h 234"/>
                <a:gd name="T46" fmla="*/ 143 w 667"/>
                <a:gd name="T47" fmla="*/ 212 h 234"/>
                <a:gd name="T48" fmla="*/ 192 w 667"/>
                <a:gd name="T49" fmla="*/ 222 h 234"/>
                <a:gd name="T50" fmla="*/ 247 w 667"/>
                <a:gd name="T51" fmla="*/ 229 h 234"/>
                <a:gd name="T52" fmla="*/ 304 w 667"/>
                <a:gd name="T53" fmla="*/ 232 h 234"/>
                <a:gd name="T54" fmla="*/ 362 w 667"/>
                <a:gd name="T55" fmla="*/ 232 h 234"/>
                <a:gd name="T56" fmla="*/ 419 w 667"/>
                <a:gd name="T57" fmla="*/ 229 h 234"/>
                <a:gd name="T58" fmla="*/ 474 w 667"/>
                <a:gd name="T59" fmla="*/ 222 h 234"/>
                <a:gd name="T60" fmla="*/ 524 w 667"/>
                <a:gd name="T61" fmla="*/ 212 h 234"/>
                <a:gd name="T62" fmla="*/ 568 w 667"/>
                <a:gd name="T63" fmla="*/ 199 h 234"/>
                <a:gd name="T64" fmla="*/ 606 w 667"/>
                <a:gd name="T65" fmla="*/ 183 h 234"/>
                <a:gd name="T66" fmla="*/ 634 w 667"/>
                <a:gd name="T67" fmla="*/ 166 h 234"/>
                <a:gd name="T68" fmla="*/ 655 w 667"/>
                <a:gd name="T69" fmla="*/ 147 h 234"/>
                <a:gd name="T70" fmla="*/ 664 w 667"/>
                <a:gd name="T71" fmla="*/ 1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356790" y="4060825"/>
              <a:ext cx="436516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lot</a:t>
              </a: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297827" y="4673600"/>
              <a:ext cx="1479407" cy="361950"/>
            </a:xfrm>
            <a:custGeom>
              <a:avLst/>
              <a:gdLst>
                <a:gd name="T0" fmla="*/ 928 w 929"/>
                <a:gd name="T1" fmla="*/ 227 h 228"/>
                <a:gd name="T2" fmla="*/ 928 w 929"/>
                <a:gd name="T3" fmla="*/ 0 h 228"/>
                <a:gd name="T4" fmla="*/ 0 w 929"/>
                <a:gd name="T5" fmla="*/ 0 h 228"/>
                <a:gd name="T6" fmla="*/ 0 w 929"/>
                <a:gd name="T7" fmla="*/ 227 h 228"/>
                <a:gd name="T8" fmla="*/ 928 w 929"/>
                <a:gd name="T9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156496" y="5321300"/>
              <a:ext cx="1409564" cy="609600"/>
            </a:xfrm>
            <a:custGeom>
              <a:avLst/>
              <a:gdLst>
                <a:gd name="T0" fmla="*/ 0 w 885"/>
                <a:gd name="T1" fmla="*/ 192 h 384"/>
                <a:gd name="T2" fmla="*/ 436 w 885"/>
                <a:gd name="T3" fmla="*/ 0 h 384"/>
                <a:gd name="T4" fmla="*/ 884 w 885"/>
                <a:gd name="T5" fmla="*/ 198 h 384"/>
                <a:gd name="T6" fmla="*/ 436 w 885"/>
                <a:gd name="T7" fmla="*/ 383 h 384"/>
                <a:gd name="T8" fmla="*/ 0 w 885"/>
                <a:gd name="T9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5" h="384">
                  <a:moveTo>
                    <a:pt x="0" y="192"/>
                  </a:moveTo>
                  <a:lnTo>
                    <a:pt x="436" y="0"/>
                  </a:lnTo>
                  <a:lnTo>
                    <a:pt x="884" y="198"/>
                  </a:lnTo>
                  <a:lnTo>
                    <a:pt x="436" y="383"/>
                  </a:lnTo>
                  <a:lnTo>
                    <a:pt x="0" y="192"/>
                  </a:lnTo>
                </a:path>
              </a:pathLst>
            </a:custGeom>
            <a:noFill/>
            <a:ln w="12700" cap="rnd" cmpd="sng">
              <a:solidFill>
                <a:srgbClr val="0AE00F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297363" y="3767138"/>
              <a:ext cx="713719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name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407620" y="3816350"/>
              <a:ext cx="839576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dname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7513248" y="4059238"/>
              <a:ext cx="861880" cy="333375"/>
            </a:xfrm>
            <a:prstGeom prst="rect">
              <a:avLst/>
            </a:prstGeom>
            <a:noFill/>
            <a:ln w="9525">
              <a:solidFill>
                <a:srgbClr val="0AE00F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budget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631769" y="4059238"/>
              <a:ext cx="501693" cy="335989"/>
            </a:xfrm>
            <a:prstGeom prst="rect">
              <a:avLst/>
            </a:prstGeom>
            <a:noFill/>
            <a:ln w="9525">
              <a:solidFill>
                <a:srgbClr val="0AE00F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did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427368" y="3581400"/>
              <a:ext cx="661978" cy="335989"/>
            </a:xfrm>
            <a:prstGeom prst="rect">
              <a:avLst/>
            </a:prstGeom>
            <a:noFill/>
            <a:ln w="9525">
              <a:solidFill>
                <a:srgbClr val="0AE00F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since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7513248" y="4059238"/>
              <a:ext cx="86188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budget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5631769" y="4059238"/>
              <a:ext cx="501693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FF0000"/>
                  </a:solidFill>
                  <a:latin typeface="Book Antiqua" pitchFamily="18" charset="0"/>
                </a:rPr>
                <a:t>did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66096" y="4673600"/>
              <a:ext cx="1054648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Manages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428961" y="6294438"/>
              <a:ext cx="661978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since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348675" y="4656138"/>
              <a:ext cx="1441776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Departments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139643" y="4657725"/>
              <a:ext cx="1208549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Employees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371758" y="4049713"/>
              <a:ext cx="490473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 dirty="0" err="1">
                  <a:solidFill>
                    <a:srgbClr val="FF0000"/>
                  </a:solidFill>
                  <a:latin typeface="Book Antiqua" pitchFamily="18" charset="0"/>
                </a:rPr>
                <a:t>ssn</a:t>
              </a:r>
              <a:endParaRPr lang="en-US" sz="1600" b="1" u="sng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336560" y="5459413"/>
              <a:ext cx="109925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Works_In</a:t>
              </a: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637810" y="4445640"/>
              <a:ext cx="648401" cy="207963"/>
            </a:xfrm>
            <a:prstGeom prst="line">
              <a:avLst/>
            </a:prstGeom>
            <a:noFill/>
            <a:ln w="127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584125" y="4178300"/>
              <a:ext cx="0" cy="488950"/>
            </a:xfrm>
            <a:prstGeom prst="line">
              <a:avLst/>
            </a:prstGeom>
            <a:noFill/>
            <a:ln w="127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2896377" y="4459288"/>
              <a:ext cx="670705" cy="207963"/>
            </a:xfrm>
            <a:prstGeom prst="line">
              <a:avLst/>
            </a:prstGeom>
            <a:noFill/>
            <a:ln w="127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V="1">
              <a:off x="4672709" y="3916363"/>
              <a:ext cx="0" cy="595313"/>
            </a:xfrm>
            <a:prstGeom prst="line">
              <a:avLst/>
            </a:prstGeom>
            <a:noFill/>
            <a:ln w="127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5861179" y="4459288"/>
              <a:ext cx="841169" cy="207963"/>
            </a:xfrm>
            <a:prstGeom prst="line">
              <a:avLst/>
            </a:prstGeom>
            <a:noFill/>
            <a:ln w="127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6829798" y="4178300"/>
              <a:ext cx="0" cy="488950"/>
            </a:xfrm>
            <a:prstGeom prst="line">
              <a:avLst/>
            </a:prstGeom>
            <a:noFill/>
            <a:ln w="127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H="1">
              <a:off x="7287024" y="4459288"/>
              <a:ext cx="549627" cy="227013"/>
            </a:xfrm>
            <a:prstGeom prst="line">
              <a:avLst/>
            </a:prstGeom>
            <a:noFill/>
            <a:ln w="127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H="1">
              <a:off x="4701386" y="5942013"/>
              <a:ext cx="133822" cy="368300"/>
            </a:xfrm>
            <a:prstGeom prst="line">
              <a:avLst/>
            </a:prstGeom>
            <a:noFill/>
            <a:ln w="127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5317924" y="4833938"/>
              <a:ext cx="924011" cy="0"/>
            </a:xfrm>
            <a:prstGeom prst="line">
              <a:avLst/>
            </a:prstGeom>
            <a:noFill/>
            <a:ln w="50800">
              <a:solidFill>
                <a:srgbClr val="0AE00F"/>
              </a:solidFill>
              <a:round/>
              <a:headEnd type="stealth" w="med" len="med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H="1">
              <a:off x="3334486" y="4833938"/>
              <a:ext cx="769478" cy="0"/>
            </a:xfrm>
            <a:prstGeom prst="line">
              <a:avLst/>
            </a:prstGeom>
            <a:noFill/>
            <a:ln w="127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H="1" flipV="1">
              <a:off x="3371128" y="5006975"/>
              <a:ext cx="809307" cy="619125"/>
            </a:xfrm>
            <a:prstGeom prst="line">
              <a:avLst/>
            </a:prstGeom>
            <a:noFill/>
            <a:ln w="508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V="1">
              <a:off x="5566451" y="5035550"/>
              <a:ext cx="1470453" cy="590550"/>
            </a:xfrm>
            <a:prstGeom prst="line">
              <a:avLst/>
            </a:prstGeom>
            <a:noFill/>
            <a:ln w="50800">
              <a:solidFill>
                <a:srgbClr val="0AE00F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609319" y="1084992"/>
            <a:ext cx="9043599" cy="26670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dirty="0" err="1">
                <a:latin typeface="Book Antiqua" pitchFamily="18" charset="0"/>
              </a:rPr>
              <a:t>Sebuah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Book Antiqua" pitchFamily="18" charset="0"/>
              </a:rPr>
              <a:t>weak entity </a:t>
            </a:r>
            <a:r>
              <a:rPr lang="en-US" sz="2400" dirty="0" err="1">
                <a:latin typeface="Book Antiqua" pitchFamily="18" charset="0"/>
              </a:rPr>
              <a:t>dpt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diidentifikasi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secara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unik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hanya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dengan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memperhatikan</a:t>
            </a:r>
            <a:r>
              <a:rPr lang="en-US" sz="2400" dirty="0">
                <a:latin typeface="Book Antiqua" pitchFamily="18" charset="0"/>
              </a:rPr>
              <a:t> key </a:t>
            </a:r>
            <a:r>
              <a:rPr lang="en-US" sz="2400" dirty="0" err="1">
                <a:latin typeface="Book Antiqua" pitchFamily="18" charset="0"/>
              </a:rPr>
              <a:t>dari</a:t>
            </a:r>
            <a:r>
              <a:rPr lang="en-US" sz="2400" dirty="0">
                <a:latin typeface="Book Antiqua" pitchFamily="18" charset="0"/>
              </a:rPr>
              <a:t> entity </a:t>
            </a:r>
            <a:r>
              <a:rPr lang="en-US" sz="2400" dirty="0" err="1">
                <a:latin typeface="Book Antiqua" pitchFamily="18" charset="0"/>
              </a:rPr>
              <a:t>lainnya</a:t>
            </a:r>
            <a:r>
              <a:rPr lang="en-US" sz="2400" dirty="0">
                <a:latin typeface="Book Antiqua" pitchFamily="18" charset="0"/>
              </a:rPr>
              <a:t> (</a:t>
            </a:r>
            <a:r>
              <a:rPr lang="en-US" sz="2400" i="1" dirty="0">
                <a:latin typeface="Book Antiqua" pitchFamily="18" charset="0"/>
              </a:rPr>
              <a:t>owner entity</a:t>
            </a:r>
            <a:r>
              <a:rPr lang="en-US" sz="2400" dirty="0">
                <a:latin typeface="Book Antiqua" pitchFamily="18" charset="0"/>
              </a:rPr>
              <a:t>).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000" i="1" dirty="0">
                <a:latin typeface="Book Antiqua" pitchFamily="18" charset="0"/>
              </a:rPr>
              <a:t>Owner entity set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i="1" dirty="0">
                <a:latin typeface="Book Antiqua" pitchFamily="18" charset="0"/>
              </a:rPr>
              <a:t>weak entity set</a:t>
            </a:r>
            <a:r>
              <a:rPr lang="en-US" sz="2000" dirty="0">
                <a:latin typeface="Book Antiqua" pitchFamily="18" charset="0"/>
              </a:rPr>
              <a:t> hrs </a:t>
            </a:r>
            <a:r>
              <a:rPr lang="en-US" sz="2000" dirty="0" err="1">
                <a:latin typeface="Book Antiqua" pitchFamily="18" charset="0"/>
              </a:rPr>
              <a:t>berpartisipasi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dlm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sebuah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i="1" dirty="0">
                <a:latin typeface="Book Antiqua" pitchFamily="18" charset="0"/>
              </a:rPr>
              <a:t>one-to-many</a:t>
            </a:r>
            <a:r>
              <a:rPr lang="en-US" sz="2000" dirty="0">
                <a:latin typeface="Book Antiqua" pitchFamily="18" charset="0"/>
              </a:rPr>
              <a:t> relationship set (</a:t>
            </a:r>
            <a:r>
              <a:rPr lang="en-US" sz="2000" i="1" dirty="0">
                <a:latin typeface="Book Antiqua" pitchFamily="18" charset="0"/>
              </a:rPr>
              <a:t>one</a:t>
            </a:r>
            <a:r>
              <a:rPr lang="en-US" sz="2000" dirty="0">
                <a:latin typeface="Book Antiqua" pitchFamily="18" charset="0"/>
              </a:rPr>
              <a:t> owner, </a:t>
            </a:r>
            <a:r>
              <a:rPr lang="en-US" sz="2000" i="1" dirty="0">
                <a:latin typeface="Book Antiqua" pitchFamily="18" charset="0"/>
              </a:rPr>
              <a:t>many</a:t>
            </a:r>
            <a:r>
              <a:rPr lang="en-US" sz="2000" dirty="0">
                <a:latin typeface="Book Antiqua" pitchFamily="18" charset="0"/>
              </a:rPr>
              <a:t> weak entities).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000" i="1" dirty="0">
                <a:latin typeface="Book Antiqua" pitchFamily="18" charset="0"/>
              </a:rPr>
              <a:t>Weak entity set</a:t>
            </a:r>
            <a:r>
              <a:rPr lang="en-US" sz="2000" dirty="0">
                <a:latin typeface="Book Antiqua" pitchFamily="18" charset="0"/>
              </a:rPr>
              <a:t> hrs </a:t>
            </a:r>
            <a:r>
              <a:rPr lang="en-US" sz="2000" dirty="0" err="1">
                <a:latin typeface="Book Antiqua" pitchFamily="18" charset="0"/>
              </a:rPr>
              <a:t>mempunyai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partisipasi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b="1" i="1" dirty="0">
                <a:latin typeface="Book Antiqua" pitchFamily="18" charset="0"/>
              </a:rPr>
              <a:t>total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dlm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accent2"/>
                </a:solidFill>
                <a:latin typeface="Book Antiqua" pitchFamily="18" charset="0"/>
              </a:rPr>
              <a:t>identifying </a:t>
            </a:r>
            <a:r>
              <a:rPr lang="en-US" sz="2000" dirty="0">
                <a:latin typeface="Book Antiqua" pitchFamily="18" charset="0"/>
              </a:rPr>
              <a:t>relationship set. 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066520" y="21438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  <a:cs typeface="Tunga" pitchFamily="2" charset="0"/>
              </a:rPr>
              <a:t>Weak Entities</a:t>
            </a: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861688" y="3703088"/>
            <a:ext cx="8135937" cy="1774516"/>
            <a:chOff x="496888" y="4394509"/>
            <a:chExt cx="8135937" cy="177451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845175" y="4736461"/>
              <a:ext cx="1254125" cy="530225"/>
            </a:xfrm>
            <a:custGeom>
              <a:avLst/>
              <a:gdLst>
                <a:gd name="T0" fmla="*/ 788 w 790"/>
                <a:gd name="T1" fmla="*/ 153 h 334"/>
                <a:gd name="T2" fmla="*/ 775 w 790"/>
                <a:gd name="T3" fmla="*/ 124 h 334"/>
                <a:gd name="T4" fmla="*/ 752 w 790"/>
                <a:gd name="T5" fmla="*/ 97 h 334"/>
                <a:gd name="T6" fmla="*/ 718 w 790"/>
                <a:gd name="T7" fmla="*/ 71 h 334"/>
                <a:gd name="T8" fmla="*/ 674 w 790"/>
                <a:gd name="T9" fmla="*/ 50 h 334"/>
                <a:gd name="T10" fmla="*/ 621 w 790"/>
                <a:gd name="T11" fmla="*/ 30 h 334"/>
                <a:gd name="T12" fmla="*/ 561 w 790"/>
                <a:gd name="T13" fmla="*/ 17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7 h 334"/>
                <a:gd name="T24" fmla="*/ 169 w 790"/>
                <a:gd name="T25" fmla="*/ 30 h 334"/>
                <a:gd name="T26" fmla="*/ 116 w 790"/>
                <a:gd name="T27" fmla="*/ 50 h 334"/>
                <a:gd name="T28" fmla="*/ 72 w 790"/>
                <a:gd name="T29" fmla="*/ 71 h 334"/>
                <a:gd name="T30" fmla="*/ 38 w 790"/>
                <a:gd name="T31" fmla="*/ 97 h 334"/>
                <a:gd name="T32" fmla="*/ 14 w 790"/>
                <a:gd name="T33" fmla="*/ 124 h 334"/>
                <a:gd name="T34" fmla="*/ 2 w 790"/>
                <a:gd name="T35" fmla="*/ 153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1 w 790"/>
                <a:gd name="T61" fmla="*/ 303 h 334"/>
                <a:gd name="T62" fmla="*/ 674 w 790"/>
                <a:gd name="T63" fmla="*/ 284 h 334"/>
                <a:gd name="T64" fmla="*/ 718 w 790"/>
                <a:gd name="T65" fmla="*/ 262 h 334"/>
                <a:gd name="T66" fmla="*/ 752 w 790"/>
                <a:gd name="T67" fmla="*/ 237 h 334"/>
                <a:gd name="T68" fmla="*/ 775 w 790"/>
                <a:gd name="T69" fmla="*/ 210 h 334"/>
                <a:gd name="T70" fmla="*/ 788 w 790"/>
                <a:gd name="T71" fmla="*/ 1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0" h="334">
                  <a:moveTo>
                    <a:pt x="789" y="167"/>
                  </a:moveTo>
                  <a:lnTo>
                    <a:pt x="788" y="153"/>
                  </a:lnTo>
                  <a:lnTo>
                    <a:pt x="783" y="138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2" y="97"/>
                  </a:lnTo>
                  <a:lnTo>
                    <a:pt x="736" y="83"/>
                  </a:lnTo>
                  <a:lnTo>
                    <a:pt x="718" y="71"/>
                  </a:lnTo>
                  <a:lnTo>
                    <a:pt x="697" y="60"/>
                  </a:lnTo>
                  <a:lnTo>
                    <a:pt x="674" y="50"/>
                  </a:lnTo>
                  <a:lnTo>
                    <a:pt x="648" y="40"/>
                  </a:lnTo>
                  <a:lnTo>
                    <a:pt x="621" y="30"/>
                  </a:lnTo>
                  <a:lnTo>
                    <a:pt x="592" y="23"/>
                  </a:lnTo>
                  <a:lnTo>
                    <a:pt x="561" y="17"/>
                  </a:lnTo>
                  <a:lnTo>
                    <a:pt x="529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7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2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4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8"/>
                  </a:lnTo>
                  <a:lnTo>
                    <a:pt x="2" y="153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6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4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4" y="284"/>
                  </a:lnTo>
                  <a:lnTo>
                    <a:pt x="697" y="274"/>
                  </a:lnTo>
                  <a:lnTo>
                    <a:pt x="718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3" y="196"/>
                  </a:lnTo>
                  <a:lnTo>
                    <a:pt x="788" y="181"/>
                  </a:lnTo>
                  <a:lnTo>
                    <a:pt x="789" y="167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44450"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378700" y="4738688"/>
              <a:ext cx="1254125" cy="530225"/>
            </a:xfrm>
            <a:custGeom>
              <a:avLst/>
              <a:gdLst>
                <a:gd name="T0" fmla="*/ 2 w 790"/>
                <a:gd name="T1" fmla="*/ 181 h 334"/>
                <a:gd name="T2" fmla="*/ 13 w 790"/>
                <a:gd name="T3" fmla="*/ 210 h 334"/>
                <a:gd name="T4" fmla="*/ 38 w 790"/>
                <a:gd name="T5" fmla="*/ 237 h 334"/>
                <a:gd name="T6" fmla="*/ 72 w 790"/>
                <a:gd name="T7" fmla="*/ 262 h 334"/>
                <a:gd name="T8" fmla="*/ 116 w 790"/>
                <a:gd name="T9" fmla="*/ 284 h 334"/>
                <a:gd name="T10" fmla="*/ 169 w 790"/>
                <a:gd name="T11" fmla="*/ 303 h 334"/>
                <a:gd name="T12" fmla="*/ 228 w 790"/>
                <a:gd name="T13" fmla="*/ 317 h 334"/>
                <a:gd name="T14" fmla="*/ 293 w 790"/>
                <a:gd name="T15" fmla="*/ 327 h 334"/>
                <a:gd name="T16" fmla="*/ 360 w 790"/>
                <a:gd name="T17" fmla="*/ 332 h 334"/>
                <a:gd name="T18" fmla="*/ 429 w 790"/>
                <a:gd name="T19" fmla="*/ 332 h 334"/>
                <a:gd name="T20" fmla="*/ 497 w 790"/>
                <a:gd name="T21" fmla="*/ 327 h 334"/>
                <a:gd name="T22" fmla="*/ 561 w 790"/>
                <a:gd name="T23" fmla="*/ 317 h 334"/>
                <a:gd name="T24" fmla="*/ 621 w 790"/>
                <a:gd name="T25" fmla="*/ 303 h 334"/>
                <a:gd name="T26" fmla="*/ 673 w 790"/>
                <a:gd name="T27" fmla="*/ 284 h 334"/>
                <a:gd name="T28" fmla="*/ 717 w 790"/>
                <a:gd name="T29" fmla="*/ 262 h 334"/>
                <a:gd name="T30" fmla="*/ 752 w 790"/>
                <a:gd name="T31" fmla="*/ 237 h 334"/>
                <a:gd name="T32" fmla="*/ 775 w 790"/>
                <a:gd name="T33" fmla="*/ 210 h 334"/>
                <a:gd name="T34" fmla="*/ 787 w 790"/>
                <a:gd name="T35" fmla="*/ 181 h 334"/>
                <a:gd name="T36" fmla="*/ 787 w 790"/>
                <a:gd name="T37" fmla="*/ 152 h 334"/>
                <a:gd name="T38" fmla="*/ 775 w 790"/>
                <a:gd name="T39" fmla="*/ 124 h 334"/>
                <a:gd name="T40" fmla="*/ 751 w 790"/>
                <a:gd name="T41" fmla="*/ 97 h 334"/>
                <a:gd name="T42" fmla="*/ 717 w 790"/>
                <a:gd name="T43" fmla="*/ 71 h 334"/>
                <a:gd name="T44" fmla="*/ 673 w 790"/>
                <a:gd name="T45" fmla="*/ 49 h 334"/>
                <a:gd name="T46" fmla="*/ 620 w 790"/>
                <a:gd name="T47" fmla="*/ 30 h 334"/>
                <a:gd name="T48" fmla="*/ 561 w 790"/>
                <a:gd name="T49" fmla="*/ 16 h 334"/>
                <a:gd name="T50" fmla="*/ 496 w 790"/>
                <a:gd name="T51" fmla="*/ 6 h 334"/>
                <a:gd name="T52" fmla="*/ 429 w 790"/>
                <a:gd name="T53" fmla="*/ 1 h 334"/>
                <a:gd name="T54" fmla="*/ 360 w 790"/>
                <a:gd name="T55" fmla="*/ 1 h 334"/>
                <a:gd name="T56" fmla="*/ 293 w 790"/>
                <a:gd name="T57" fmla="*/ 7 h 334"/>
                <a:gd name="T58" fmla="*/ 228 w 790"/>
                <a:gd name="T59" fmla="*/ 16 h 334"/>
                <a:gd name="T60" fmla="*/ 169 w 790"/>
                <a:gd name="T61" fmla="*/ 30 h 334"/>
                <a:gd name="T62" fmla="*/ 116 w 790"/>
                <a:gd name="T63" fmla="*/ 50 h 334"/>
                <a:gd name="T64" fmla="*/ 72 w 790"/>
                <a:gd name="T65" fmla="*/ 71 h 334"/>
                <a:gd name="T66" fmla="*/ 38 w 790"/>
                <a:gd name="T67" fmla="*/ 97 h 334"/>
                <a:gd name="T68" fmla="*/ 13 w 790"/>
                <a:gd name="T69" fmla="*/ 124 h 334"/>
                <a:gd name="T70" fmla="*/ 2 w 790"/>
                <a:gd name="T71" fmla="*/ 15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0" h="334">
                  <a:moveTo>
                    <a:pt x="0" y="167"/>
                  </a:moveTo>
                  <a:lnTo>
                    <a:pt x="2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4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2" y="195"/>
                  </a:lnTo>
                  <a:lnTo>
                    <a:pt x="787" y="181"/>
                  </a:lnTo>
                  <a:lnTo>
                    <a:pt x="789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1" y="97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40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7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1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44450"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96888" y="4727267"/>
              <a:ext cx="1254125" cy="530225"/>
            </a:xfrm>
            <a:custGeom>
              <a:avLst/>
              <a:gdLst>
                <a:gd name="T0" fmla="*/ 787 w 790"/>
                <a:gd name="T1" fmla="*/ 152 h 334"/>
                <a:gd name="T2" fmla="*/ 776 w 790"/>
                <a:gd name="T3" fmla="*/ 124 h 334"/>
                <a:gd name="T4" fmla="*/ 752 w 790"/>
                <a:gd name="T5" fmla="*/ 96 h 334"/>
                <a:gd name="T6" fmla="*/ 717 w 790"/>
                <a:gd name="T7" fmla="*/ 71 h 334"/>
                <a:gd name="T8" fmla="*/ 673 w 790"/>
                <a:gd name="T9" fmla="*/ 49 h 334"/>
                <a:gd name="T10" fmla="*/ 620 w 790"/>
                <a:gd name="T11" fmla="*/ 30 h 334"/>
                <a:gd name="T12" fmla="*/ 561 w 790"/>
                <a:gd name="T13" fmla="*/ 16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6 h 334"/>
                <a:gd name="T24" fmla="*/ 169 w 790"/>
                <a:gd name="T25" fmla="*/ 30 h 334"/>
                <a:gd name="T26" fmla="*/ 116 w 790"/>
                <a:gd name="T27" fmla="*/ 49 h 334"/>
                <a:gd name="T28" fmla="*/ 72 w 790"/>
                <a:gd name="T29" fmla="*/ 71 h 334"/>
                <a:gd name="T30" fmla="*/ 38 w 790"/>
                <a:gd name="T31" fmla="*/ 96 h 334"/>
                <a:gd name="T32" fmla="*/ 14 w 790"/>
                <a:gd name="T33" fmla="*/ 124 h 334"/>
                <a:gd name="T34" fmla="*/ 2 w 790"/>
                <a:gd name="T35" fmla="*/ 152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0 w 790"/>
                <a:gd name="T61" fmla="*/ 303 h 334"/>
                <a:gd name="T62" fmla="*/ 673 w 790"/>
                <a:gd name="T63" fmla="*/ 284 h 334"/>
                <a:gd name="T64" fmla="*/ 717 w 790"/>
                <a:gd name="T65" fmla="*/ 262 h 334"/>
                <a:gd name="T66" fmla="*/ 752 w 790"/>
                <a:gd name="T67" fmla="*/ 237 h 334"/>
                <a:gd name="T68" fmla="*/ 776 w 790"/>
                <a:gd name="T69" fmla="*/ 210 h 334"/>
                <a:gd name="T70" fmla="*/ 787 w 790"/>
                <a:gd name="T71" fmla="*/ 1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0" h="334">
                  <a:moveTo>
                    <a:pt x="789" y="167"/>
                  </a:moveTo>
                  <a:lnTo>
                    <a:pt x="787" y="152"/>
                  </a:lnTo>
                  <a:lnTo>
                    <a:pt x="783" y="137"/>
                  </a:lnTo>
                  <a:lnTo>
                    <a:pt x="776" y="124"/>
                  </a:lnTo>
                  <a:lnTo>
                    <a:pt x="765" y="110"/>
                  </a:lnTo>
                  <a:lnTo>
                    <a:pt x="752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39"/>
                  </a:lnTo>
                  <a:lnTo>
                    <a:pt x="620" y="30"/>
                  </a:lnTo>
                  <a:lnTo>
                    <a:pt x="592" y="23"/>
                  </a:lnTo>
                  <a:lnTo>
                    <a:pt x="561" y="16"/>
                  </a:lnTo>
                  <a:lnTo>
                    <a:pt x="530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5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8" y="23"/>
                  </a:lnTo>
                  <a:lnTo>
                    <a:pt x="169" y="30"/>
                  </a:lnTo>
                  <a:lnTo>
                    <a:pt x="142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7"/>
                  </a:lnTo>
                  <a:lnTo>
                    <a:pt x="2" y="152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5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8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5" y="333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7" y="327"/>
                  </a:lnTo>
                  <a:lnTo>
                    <a:pt x="530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0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6" y="210"/>
                  </a:lnTo>
                  <a:lnTo>
                    <a:pt x="783" y="195"/>
                  </a:lnTo>
                  <a:lnTo>
                    <a:pt x="787" y="181"/>
                  </a:lnTo>
                  <a:lnTo>
                    <a:pt x="789" y="167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44450"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24471" y="4727267"/>
              <a:ext cx="1252538" cy="530225"/>
            </a:xfrm>
            <a:custGeom>
              <a:avLst/>
              <a:gdLst>
                <a:gd name="T0" fmla="*/ 2 w 789"/>
                <a:gd name="T1" fmla="*/ 181 h 334"/>
                <a:gd name="T2" fmla="*/ 13 w 789"/>
                <a:gd name="T3" fmla="*/ 210 h 334"/>
                <a:gd name="T4" fmla="*/ 37 w 789"/>
                <a:gd name="T5" fmla="*/ 237 h 334"/>
                <a:gd name="T6" fmla="*/ 71 w 789"/>
                <a:gd name="T7" fmla="*/ 262 h 334"/>
                <a:gd name="T8" fmla="*/ 116 w 789"/>
                <a:gd name="T9" fmla="*/ 284 h 334"/>
                <a:gd name="T10" fmla="*/ 168 w 789"/>
                <a:gd name="T11" fmla="*/ 303 h 334"/>
                <a:gd name="T12" fmla="*/ 227 w 789"/>
                <a:gd name="T13" fmla="*/ 317 h 334"/>
                <a:gd name="T14" fmla="*/ 293 w 789"/>
                <a:gd name="T15" fmla="*/ 327 h 334"/>
                <a:gd name="T16" fmla="*/ 360 w 789"/>
                <a:gd name="T17" fmla="*/ 332 h 334"/>
                <a:gd name="T18" fmla="*/ 428 w 789"/>
                <a:gd name="T19" fmla="*/ 332 h 334"/>
                <a:gd name="T20" fmla="*/ 497 w 789"/>
                <a:gd name="T21" fmla="*/ 327 h 334"/>
                <a:gd name="T22" fmla="*/ 561 w 789"/>
                <a:gd name="T23" fmla="*/ 317 h 334"/>
                <a:gd name="T24" fmla="*/ 620 w 789"/>
                <a:gd name="T25" fmla="*/ 302 h 334"/>
                <a:gd name="T26" fmla="*/ 673 w 789"/>
                <a:gd name="T27" fmla="*/ 284 h 334"/>
                <a:gd name="T28" fmla="*/ 717 w 789"/>
                <a:gd name="T29" fmla="*/ 261 h 334"/>
                <a:gd name="T30" fmla="*/ 751 w 789"/>
                <a:gd name="T31" fmla="*/ 237 h 334"/>
                <a:gd name="T32" fmla="*/ 775 w 789"/>
                <a:gd name="T33" fmla="*/ 209 h 334"/>
                <a:gd name="T34" fmla="*/ 787 w 789"/>
                <a:gd name="T35" fmla="*/ 180 h 334"/>
                <a:gd name="T36" fmla="*/ 787 w 789"/>
                <a:gd name="T37" fmla="*/ 152 h 334"/>
                <a:gd name="T38" fmla="*/ 775 w 789"/>
                <a:gd name="T39" fmla="*/ 124 h 334"/>
                <a:gd name="T40" fmla="*/ 751 w 789"/>
                <a:gd name="T41" fmla="*/ 96 h 334"/>
                <a:gd name="T42" fmla="*/ 717 w 789"/>
                <a:gd name="T43" fmla="*/ 71 h 334"/>
                <a:gd name="T44" fmla="*/ 673 w 789"/>
                <a:gd name="T45" fmla="*/ 49 h 334"/>
                <a:gd name="T46" fmla="*/ 620 w 789"/>
                <a:gd name="T47" fmla="*/ 30 h 334"/>
                <a:gd name="T48" fmla="*/ 561 w 789"/>
                <a:gd name="T49" fmla="*/ 16 h 334"/>
                <a:gd name="T50" fmla="*/ 496 w 789"/>
                <a:gd name="T51" fmla="*/ 6 h 334"/>
                <a:gd name="T52" fmla="*/ 428 w 789"/>
                <a:gd name="T53" fmla="*/ 1 h 334"/>
                <a:gd name="T54" fmla="*/ 360 w 789"/>
                <a:gd name="T55" fmla="*/ 1 h 334"/>
                <a:gd name="T56" fmla="*/ 292 w 789"/>
                <a:gd name="T57" fmla="*/ 6 h 334"/>
                <a:gd name="T58" fmla="*/ 227 w 789"/>
                <a:gd name="T59" fmla="*/ 16 h 334"/>
                <a:gd name="T60" fmla="*/ 168 w 789"/>
                <a:gd name="T61" fmla="*/ 30 h 334"/>
                <a:gd name="T62" fmla="*/ 116 w 789"/>
                <a:gd name="T63" fmla="*/ 49 h 334"/>
                <a:gd name="T64" fmla="*/ 71 w 789"/>
                <a:gd name="T65" fmla="*/ 71 h 334"/>
                <a:gd name="T66" fmla="*/ 37 w 789"/>
                <a:gd name="T67" fmla="*/ 97 h 334"/>
                <a:gd name="T68" fmla="*/ 13 w 789"/>
                <a:gd name="T69" fmla="*/ 124 h 334"/>
                <a:gd name="T70" fmla="*/ 2 w 789"/>
                <a:gd name="T71" fmla="*/ 15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9" h="334">
                  <a:moveTo>
                    <a:pt x="0" y="167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7" y="237"/>
                  </a:lnTo>
                  <a:lnTo>
                    <a:pt x="53" y="250"/>
                  </a:lnTo>
                  <a:lnTo>
                    <a:pt x="71" y="262"/>
                  </a:lnTo>
                  <a:lnTo>
                    <a:pt x="92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8" y="303"/>
                  </a:lnTo>
                  <a:lnTo>
                    <a:pt x="197" y="311"/>
                  </a:lnTo>
                  <a:lnTo>
                    <a:pt x="227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8" y="332"/>
                  </a:lnTo>
                  <a:lnTo>
                    <a:pt x="462" y="330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0" y="302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6" y="250"/>
                  </a:lnTo>
                  <a:lnTo>
                    <a:pt x="751" y="237"/>
                  </a:lnTo>
                  <a:lnTo>
                    <a:pt x="764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4" y="110"/>
                  </a:lnTo>
                  <a:lnTo>
                    <a:pt x="751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3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7" y="16"/>
                  </a:lnTo>
                  <a:lnTo>
                    <a:pt x="197" y="23"/>
                  </a:lnTo>
                  <a:lnTo>
                    <a:pt x="168" y="30"/>
                  </a:lnTo>
                  <a:lnTo>
                    <a:pt x="140" y="39"/>
                  </a:lnTo>
                  <a:lnTo>
                    <a:pt x="116" y="49"/>
                  </a:lnTo>
                  <a:lnTo>
                    <a:pt x="92" y="60"/>
                  </a:lnTo>
                  <a:lnTo>
                    <a:pt x="71" y="71"/>
                  </a:lnTo>
                  <a:lnTo>
                    <a:pt x="53" y="83"/>
                  </a:lnTo>
                  <a:lnTo>
                    <a:pt x="37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7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44450"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44988" y="4603442"/>
              <a:ext cx="1252537" cy="528637"/>
            </a:xfrm>
            <a:custGeom>
              <a:avLst/>
              <a:gdLst>
                <a:gd name="T0" fmla="*/ 2 w 789"/>
                <a:gd name="T1" fmla="*/ 181 h 333"/>
                <a:gd name="T2" fmla="*/ 14 w 789"/>
                <a:gd name="T3" fmla="*/ 209 h 333"/>
                <a:gd name="T4" fmla="*/ 38 w 789"/>
                <a:gd name="T5" fmla="*/ 237 h 333"/>
                <a:gd name="T6" fmla="*/ 72 w 789"/>
                <a:gd name="T7" fmla="*/ 262 h 333"/>
                <a:gd name="T8" fmla="*/ 116 w 789"/>
                <a:gd name="T9" fmla="*/ 284 h 333"/>
                <a:gd name="T10" fmla="*/ 169 w 789"/>
                <a:gd name="T11" fmla="*/ 302 h 333"/>
                <a:gd name="T12" fmla="*/ 228 w 789"/>
                <a:gd name="T13" fmla="*/ 317 h 333"/>
                <a:gd name="T14" fmla="*/ 292 w 789"/>
                <a:gd name="T15" fmla="*/ 327 h 333"/>
                <a:gd name="T16" fmla="*/ 360 w 789"/>
                <a:gd name="T17" fmla="*/ 332 h 333"/>
                <a:gd name="T18" fmla="*/ 429 w 789"/>
                <a:gd name="T19" fmla="*/ 332 h 333"/>
                <a:gd name="T20" fmla="*/ 496 w 789"/>
                <a:gd name="T21" fmla="*/ 327 h 333"/>
                <a:gd name="T22" fmla="*/ 560 w 789"/>
                <a:gd name="T23" fmla="*/ 317 h 333"/>
                <a:gd name="T24" fmla="*/ 620 w 789"/>
                <a:gd name="T25" fmla="*/ 302 h 333"/>
                <a:gd name="T26" fmla="*/ 673 w 789"/>
                <a:gd name="T27" fmla="*/ 284 h 333"/>
                <a:gd name="T28" fmla="*/ 716 w 789"/>
                <a:gd name="T29" fmla="*/ 262 h 333"/>
                <a:gd name="T30" fmla="*/ 751 w 789"/>
                <a:gd name="T31" fmla="*/ 236 h 333"/>
                <a:gd name="T32" fmla="*/ 775 w 789"/>
                <a:gd name="T33" fmla="*/ 209 h 333"/>
                <a:gd name="T34" fmla="*/ 786 w 789"/>
                <a:gd name="T35" fmla="*/ 181 h 333"/>
                <a:gd name="T36" fmla="*/ 786 w 789"/>
                <a:gd name="T37" fmla="*/ 151 h 333"/>
                <a:gd name="T38" fmla="*/ 775 w 789"/>
                <a:gd name="T39" fmla="*/ 123 h 333"/>
                <a:gd name="T40" fmla="*/ 751 w 789"/>
                <a:gd name="T41" fmla="*/ 96 h 333"/>
                <a:gd name="T42" fmla="*/ 716 w 789"/>
                <a:gd name="T43" fmla="*/ 71 h 333"/>
                <a:gd name="T44" fmla="*/ 672 w 789"/>
                <a:gd name="T45" fmla="*/ 48 h 333"/>
                <a:gd name="T46" fmla="*/ 620 w 789"/>
                <a:gd name="T47" fmla="*/ 30 h 333"/>
                <a:gd name="T48" fmla="*/ 560 w 789"/>
                <a:gd name="T49" fmla="*/ 15 h 333"/>
                <a:gd name="T50" fmla="*/ 496 w 789"/>
                <a:gd name="T51" fmla="*/ 6 h 333"/>
                <a:gd name="T52" fmla="*/ 428 w 789"/>
                <a:gd name="T53" fmla="*/ 1 h 333"/>
                <a:gd name="T54" fmla="*/ 360 w 789"/>
                <a:gd name="T55" fmla="*/ 1 h 333"/>
                <a:gd name="T56" fmla="*/ 292 w 789"/>
                <a:gd name="T57" fmla="*/ 6 h 333"/>
                <a:gd name="T58" fmla="*/ 228 w 789"/>
                <a:gd name="T59" fmla="*/ 16 h 333"/>
                <a:gd name="T60" fmla="*/ 169 w 789"/>
                <a:gd name="T61" fmla="*/ 30 h 333"/>
                <a:gd name="T62" fmla="*/ 116 w 789"/>
                <a:gd name="T63" fmla="*/ 49 h 333"/>
                <a:gd name="T64" fmla="*/ 72 w 789"/>
                <a:gd name="T65" fmla="*/ 71 h 333"/>
                <a:gd name="T66" fmla="*/ 38 w 789"/>
                <a:gd name="T67" fmla="*/ 96 h 333"/>
                <a:gd name="T68" fmla="*/ 14 w 789"/>
                <a:gd name="T69" fmla="*/ 123 h 333"/>
                <a:gd name="T70" fmla="*/ 2 w 789"/>
                <a:gd name="T71" fmla="*/ 15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9" h="333">
                  <a:moveTo>
                    <a:pt x="0" y="166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8" y="237"/>
                  </a:lnTo>
                  <a:lnTo>
                    <a:pt x="53" y="249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59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2"/>
                  </a:lnTo>
                  <a:lnTo>
                    <a:pt x="394" y="332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0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3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6" y="262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6" y="181"/>
                  </a:lnTo>
                  <a:lnTo>
                    <a:pt x="788" y="166"/>
                  </a:lnTo>
                  <a:lnTo>
                    <a:pt x="786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6" y="71"/>
                  </a:lnTo>
                  <a:lnTo>
                    <a:pt x="695" y="59"/>
                  </a:lnTo>
                  <a:lnTo>
                    <a:pt x="672" y="48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0" y="15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2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9" y="30"/>
                  </a:lnTo>
                  <a:lnTo>
                    <a:pt x="141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6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44450"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627813" y="5624513"/>
              <a:ext cx="1449387" cy="544512"/>
            </a:xfrm>
            <a:custGeom>
              <a:avLst/>
              <a:gdLst>
                <a:gd name="T0" fmla="*/ 912 w 913"/>
                <a:gd name="T1" fmla="*/ 342 h 343"/>
                <a:gd name="T2" fmla="*/ 912 w 913"/>
                <a:gd name="T3" fmla="*/ 0 h 343"/>
                <a:gd name="T4" fmla="*/ 0 w 913"/>
                <a:gd name="T5" fmla="*/ 0 h 343"/>
                <a:gd name="T6" fmla="*/ 0 w 913"/>
                <a:gd name="T7" fmla="*/ 342 h 343"/>
                <a:gd name="T8" fmla="*/ 912 w 913"/>
                <a:gd name="T9" fmla="*/ 34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343">
                  <a:moveTo>
                    <a:pt x="912" y="342"/>
                  </a:moveTo>
                  <a:lnTo>
                    <a:pt x="912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912" y="342"/>
                  </a:lnTo>
                </a:path>
              </a:pathLst>
            </a:custGeom>
            <a:noFill/>
            <a:ln w="508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44450"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24013" y="5608638"/>
              <a:ext cx="1252537" cy="544512"/>
            </a:xfrm>
            <a:custGeom>
              <a:avLst/>
              <a:gdLst>
                <a:gd name="T0" fmla="*/ 788 w 789"/>
                <a:gd name="T1" fmla="*/ 342 h 343"/>
                <a:gd name="T2" fmla="*/ 788 w 789"/>
                <a:gd name="T3" fmla="*/ 0 h 343"/>
                <a:gd name="T4" fmla="*/ 0 w 789"/>
                <a:gd name="T5" fmla="*/ 0 h 343"/>
                <a:gd name="T6" fmla="*/ 0 w 789"/>
                <a:gd name="T7" fmla="*/ 342 h 343"/>
                <a:gd name="T8" fmla="*/ 788 w 789"/>
                <a:gd name="T9" fmla="*/ 34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343">
                  <a:moveTo>
                    <a:pt x="788" y="342"/>
                  </a:moveTo>
                  <a:lnTo>
                    <a:pt x="788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788" y="342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44450"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24013" y="4394509"/>
              <a:ext cx="1252537" cy="528637"/>
            </a:xfrm>
            <a:custGeom>
              <a:avLst/>
              <a:gdLst>
                <a:gd name="T0" fmla="*/ 787 w 789"/>
                <a:gd name="T1" fmla="*/ 151 h 333"/>
                <a:gd name="T2" fmla="*/ 775 w 789"/>
                <a:gd name="T3" fmla="*/ 123 h 333"/>
                <a:gd name="T4" fmla="*/ 751 w 789"/>
                <a:gd name="T5" fmla="*/ 96 h 333"/>
                <a:gd name="T6" fmla="*/ 717 w 789"/>
                <a:gd name="T7" fmla="*/ 70 h 333"/>
                <a:gd name="T8" fmla="*/ 673 w 789"/>
                <a:gd name="T9" fmla="*/ 49 h 333"/>
                <a:gd name="T10" fmla="*/ 620 w 789"/>
                <a:gd name="T11" fmla="*/ 30 h 333"/>
                <a:gd name="T12" fmla="*/ 561 w 789"/>
                <a:gd name="T13" fmla="*/ 16 h 333"/>
                <a:gd name="T14" fmla="*/ 496 w 789"/>
                <a:gd name="T15" fmla="*/ 6 h 333"/>
                <a:gd name="T16" fmla="*/ 429 w 789"/>
                <a:gd name="T17" fmla="*/ 0 h 333"/>
                <a:gd name="T18" fmla="*/ 360 w 789"/>
                <a:gd name="T19" fmla="*/ 0 h 333"/>
                <a:gd name="T20" fmla="*/ 292 w 789"/>
                <a:gd name="T21" fmla="*/ 6 h 333"/>
                <a:gd name="T22" fmla="*/ 228 w 789"/>
                <a:gd name="T23" fmla="*/ 16 h 333"/>
                <a:gd name="T24" fmla="*/ 168 w 789"/>
                <a:gd name="T25" fmla="*/ 30 h 333"/>
                <a:gd name="T26" fmla="*/ 115 w 789"/>
                <a:gd name="T27" fmla="*/ 49 h 333"/>
                <a:gd name="T28" fmla="*/ 71 w 789"/>
                <a:gd name="T29" fmla="*/ 70 h 333"/>
                <a:gd name="T30" fmla="*/ 37 w 789"/>
                <a:gd name="T31" fmla="*/ 96 h 333"/>
                <a:gd name="T32" fmla="*/ 14 w 789"/>
                <a:gd name="T33" fmla="*/ 123 h 333"/>
                <a:gd name="T34" fmla="*/ 1 w 789"/>
                <a:gd name="T35" fmla="*/ 151 h 333"/>
                <a:gd name="T36" fmla="*/ 1 w 789"/>
                <a:gd name="T37" fmla="*/ 180 h 333"/>
                <a:gd name="T38" fmla="*/ 14 w 789"/>
                <a:gd name="T39" fmla="*/ 209 h 333"/>
                <a:gd name="T40" fmla="*/ 37 w 789"/>
                <a:gd name="T41" fmla="*/ 236 h 333"/>
                <a:gd name="T42" fmla="*/ 71 w 789"/>
                <a:gd name="T43" fmla="*/ 261 h 333"/>
                <a:gd name="T44" fmla="*/ 115 w 789"/>
                <a:gd name="T45" fmla="*/ 284 h 333"/>
                <a:gd name="T46" fmla="*/ 168 w 789"/>
                <a:gd name="T47" fmla="*/ 302 h 333"/>
                <a:gd name="T48" fmla="*/ 228 w 789"/>
                <a:gd name="T49" fmla="*/ 317 h 333"/>
                <a:gd name="T50" fmla="*/ 292 w 789"/>
                <a:gd name="T51" fmla="*/ 327 h 333"/>
                <a:gd name="T52" fmla="*/ 360 w 789"/>
                <a:gd name="T53" fmla="*/ 331 h 333"/>
                <a:gd name="T54" fmla="*/ 429 w 789"/>
                <a:gd name="T55" fmla="*/ 331 h 333"/>
                <a:gd name="T56" fmla="*/ 496 w 789"/>
                <a:gd name="T57" fmla="*/ 327 h 333"/>
                <a:gd name="T58" fmla="*/ 561 w 789"/>
                <a:gd name="T59" fmla="*/ 317 h 333"/>
                <a:gd name="T60" fmla="*/ 620 w 789"/>
                <a:gd name="T61" fmla="*/ 302 h 333"/>
                <a:gd name="T62" fmla="*/ 673 w 789"/>
                <a:gd name="T63" fmla="*/ 284 h 333"/>
                <a:gd name="T64" fmla="*/ 717 w 789"/>
                <a:gd name="T65" fmla="*/ 261 h 333"/>
                <a:gd name="T66" fmla="*/ 751 w 789"/>
                <a:gd name="T67" fmla="*/ 236 h 333"/>
                <a:gd name="T68" fmla="*/ 775 w 789"/>
                <a:gd name="T69" fmla="*/ 209 h 333"/>
                <a:gd name="T70" fmla="*/ 787 w 789"/>
                <a:gd name="T71" fmla="*/ 18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9" h="333">
                  <a:moveTo>
                    <a:pt x="788" y="166"/>
                  </a:moveTo>
                  <a:lnTo>
                    <a:pt x="787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7" y="70"/>
                  </a:lnTo>
                  <a:lnTo>
                    <a:pt x="696" y="59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0"/>
                  </a:lnTo>
                  <a:lnTo>
                    <a:pt x="394" y="0"/>
                  </a:lnTo>
                  <a:lnTo>
                    <a:pt x="360" y="0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8" y="30"/>
                  </a:lnTo>
                  <a:lnTo>
                    <a:pt x="141" y="39"/>
                  </a:lnTo>
                  <a:lnTo>
                    <a:pt x="115" y="49"/>
                  </a:lnTo>
                  <a:lnTo>
                    <a:pt x="92" y="59"/>
                  </a:lnTo>
                  <a:lnTo>
                    <a:pt x="71" y="70"/>
                  </a:lnTo>
                  <a:lnTo>
                    <a:pt x="53" y="83"/>
                  </a:lnTo>
                  <a:lnTo>
                    <a:pt x="37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7"/>
                  </a:lnTo>
                  <a:lnTo>
                    <a:pt x="1" y="151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7" y="236"/>
                  </a:lnTo>
                  <a:lnTo>
                    <a:pt x="53" y="249"/>
                  </a:lnTo>
                  <a:lnTo>
                    <a:pt x="71" y="261"/>
                  </a:lnTo>
                  <a:lnTo>
                    <a:pt x="92" y="273"/>
                  </a:lnTo>
                  <a:lnTo>
                    <a:pt x="115" y="284"/>
                  </a:lnTo>
                  <a:lnTo>
                    <a:pt x="141" y="294"/>
                  </a:lnTo>
                  <a:lnTo>
                    <a:pt x="168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60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1"/>
                  </a:lnTo>
                  <a:lnTo>
                    <a:pt x="394" y="332"/>
                  </a:lnTo>
                  <a:lnTo>
                    <a:pt x="429" y="331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1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6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44450"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233738" y="4860925"/>
              <a:ext cx="434415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lot</a:t>
              </a: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360863" y="5546725"/>
              <a:ext cx="1252537" cy="622300"/>
            </a:xfrm>
            <a:custGeom>
              <a:avLst/>
              <a:gdLst>
                <a:gd name="T0" fmla="*/ 0 w 789"/>
                <a:gd name="T1" fmla="*/ 196 h 392"/>
                <a:gd name="T2" fmla="*/ 394 w 789"/>
                <a:gd name="T3" fmla="*/ 0 h 392"/>
                <a:gd name="T4" fmla="*/ 788 w 789"/>
                <a:gd name="T5" fmla="*/ 196 h 392"/>
                <a:gd name="T6" fmla="*/ 394 w 789"/>
                <a:gd name="T7" fmla="*/ 391 h 392"/>
                <a:gd name="T8" fmla="*/ 0 w 789"/>
                <a:gd name="T9" fmla="*/ 19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392">
                  <a:moveTo>
                    <a:pt x="0" y="196"/>
                  </a:moveTo>
                  <a:lnTo>
                    <a:pt x="394" y="0"/>
                  </a:lnTo>
                  <a:lnTo>
                    <a:pt x="788" y="196"/>
                  </a:lnTo>
                  <a:lnTo>
                    <a:pt x="394" y="391"/>
                  </a:lnTo>
                  <a:lnTo>
                    <a:pt x="0" y="196"/>
                  </a:lnTo>
                </a:path>
              </a:pathLst>
            </a:custGeom>
            <a:noFill/>
            <a:ln w="508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44450"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966913" y="4441825"/>
              <a:ext cx="718146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name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797800" y="4814888"/>
              <a:ext cx="501741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age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140450" y="4799013"/>
              <a:ext cx="836613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pname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735763" y="5699125"/>
              <a:ext cx="1344612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Dependents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612900" y="5716588"/>
              <a:ext cx="12541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Employees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71538" y="4846638"/>
              <a:ext cx="490520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 dirty="0" err="1">
                  <a:solidFill>
                    <a:srgbClr val="FF0000"/>
                  </a:solidFill>
                  <a:latin typeface="Book Antiqua" pitchFamily="18" charset="0"/>
                </a:rPr>
                <a:t>ssn</a:t>
              </a:r>
              <a:endParaRPr lang="en-US" sz="1600" b="1" u="sng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587875" y="5699125"/>
              <a:ext cx="787076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  <a:latin typeface="Book Antiqua" pitchFamily="18" charset="0"/>
                </a:rPr>
                <a:t>Policy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702175" y="4737100"/>
              <a:ext cx="548228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FF0000"/>
                  </a:solidFill>
                  <a:latin typeface="Book Antiqua" pitchFamily="18" charset="0"/>
                </a:rPr>
                <a:t>cost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6237288" y="5108575"/>
              <a:ext cx="6096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265363" y="4919663"/>
              <a:ext cx="0" cy="668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108075" y="5285427"/>
              <a:ext cx="809625" cy="3095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613973" y="5266377"/>
              <a:ext cx="814388" cy="328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4973638" y="5138738"/>
              <a:ext cx="0" cy="414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6483350" y="5280025"/>
              <a:ext cx="369888" cy="3476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7473950" y="5280025"/>
              <a:ext cx="514350" cy="3476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881313" y="5854700"/>
              <a:ext cx="14160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640388" y="5854700"/>
              <a:ext cx="931862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scene3d>
              <a:camera prst="orthographicFront"/>
              <a:lightRig rig="threePt" dir="t"/>
            </a:scene3d>
            <a:sp3d extrusionH="44450">
              <a:bevelT prst="angle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280319" y="1295400"/>
            <a:ext cx="9677399" cy="4953000"/>
          </a:xfrm>
          <a:prstGeom prst="rect">
            <a:avLst/>
          </a:prstGeom>
        </p:spPr>
        <p:txBody>
          <a:bodyPr/>
          <a:lstStyle/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5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Pilihan-pilihan</a:t>
            </a:r>
            <a:r>
              <a:rPr lang="en-US" sz="25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5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</a:t>
            </a:r>
            <a:endParaRPr lang="en-US" sz="2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Apakah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hrs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dimodelkan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sbg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entity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atau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attribute 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Apakah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hrs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dimodelkan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sbg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entity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atau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relationship 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Identifying relationship: Binary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atau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Ternary ? 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atau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Aggregation?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5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Constraints </a:t>
            </a:r>
            <a:r>
              <a:rPr lang="en-US" sz="25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5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 Model: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Sebanyak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mungkin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semantik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dituangkan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diagram ER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Tetapi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mungkin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beberapa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“constraints”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tidak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digambarkan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digram</a:t>
            </a:r>
            <a:r>
              <a:rPr lang="en-US" sz="25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862943" y="419100"/>
            <a:ext cx="8713775" cy="5715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Konseptual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Menggunakan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sz="quarter" idx="4294967295"/>
          </p:nvPr>
        </p:nvSpPr>
        <p:spPr>
          <a:xfrm>
            <a:off x="975519" y="1125936"/>
            <a:ext cx="9829799" cy="4876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7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27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</a:t>
            </a:r>
            <a:r>
              <a:rPr lang="en-US" sz="2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apakah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address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hrs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dimodelkan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sbg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attribute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entity Employee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sbg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entity (yang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dihubungkan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ke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entity Employee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oleh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relationship) ?</a:t>
            </a:r>
          </a:p>
          <a:p>
            <a:pPr marL="336550" indent="4763"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Bergantung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penggunaan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informasi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address yang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diinginkan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juga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semantik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data,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maka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salah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alternatif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berikut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digunakan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:</a:t>
            </a:r>
          </a:p>
          <a:p>
            <a:pPr marL="857250" lvl="2" indent="-280988" algn="just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Jika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utk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setiap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Employee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diperbolehkan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memiliki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sejumlah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addresses,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maka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address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hrs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dimodelkan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sbg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entity (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karena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attribute </a:t>
            </a:r>
            <a:r>
              <a:rPr lang="en-US" u="sng" dirty="0" err="1">
                <a:solidFill>
                  <a:srgbClr val="FF0000"/>
                </a:solidFill>
                <a:latin typeface="Book Antiqua" pitchFamily="18" charset="0"/>
              </a:rPr>
              <a:t>tidak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boleh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memiliki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banyak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nilai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/ 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multi-valued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  <a:p>
            <a:pPr marL="857250" lvl="2" indent="-280988" algn="just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Jika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struktur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(city, street,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dll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.)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dianggap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penting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misalnya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diinginkan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utk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mencari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(</a:t>
            </a:r>
            <a:r>
              <a:rPr lang="en-US" i="1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retrieve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 data employee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berdasarkan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nama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city,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maka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address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hrs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dimodelkan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sebagais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ebuah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entity (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karena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nilai-nilai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attribute </a:t>
            </a:r>
            <a:r>
              <a:rPr lang="en-US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harus</a:t>
            </a:r>
            <a:r>
              <a:rPr lang="en-US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atomic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4760" y="173436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Entity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v.s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.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432744" y="266700"/>
            <a:ext cx="7772400" cy="4953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Entity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v.s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Attribute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(Cont’d.)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051719" y="1295400"/>
            <a:ext cx="3921777" cy="1600200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marR="0" lvl="0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Works_In4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membolehkan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seorang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“employee”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bekerja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“department”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periode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lebih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</a:endParaRPr>
          </a:p>
          <a:p>
            <a:pPr marL="336568" marR="0" lvl="0" indent="-336568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734744" y="1458913"/>
            <a:ext cx="993775" cy="339725"/>
          </a:xfrm>
          <a:custGeom>
            <a:avLst/>
            <a:gdLst>
              <a:gd name="T0" fmla="*/ 623 w 626"/>
              <a:gd name="T1" fmla="*/ 97 h 214"/>
              <a:gd name="T2" fmla="*/ 613 w 626"/>
              <a:gd name="T3" fmla="*/ 79 h 214"/>
              <a:gd name="T4" fmla="*/ 595 w 626"/>
              <a:gd name="T5" fmla="*/ 62 h 214"/>
              <a:gd name="T6" fmla="*/ 568 w 626"/>
              <a:gd name="T7" fmla="*/ 45 h 214"/>
              <a:gd name="T8" fmla="*/ 533 w 626"/>
              <a:gd name="T9" fmla="*/ 32 h 214"/>
              <a:gd name="T10" fmla="*/ 491 w 626"/>
              <a:gd name="T11" fmla="*/ 19 h 214"/>
              <a:gd name="T12" fmla="*/ 444 w 626"/>
              <a:gd name="T13" fmla="*/ 10 h 214"/>
              <a:gd name="T14" fmla="*/ 394 w 626"/>
              <a:gd name="T15" fmla="*/ 4 h 214"/>
              <a:gd name="T16" fmla="*/ 339 w 626"/>
              <a:gd name="T17" fmla="*/ 1 h 214"/>
              <a:gd name="T18" fmla="*/ 285 w 626"/>
              <a:gd name="T19" fmla="*/ 1 h 214"/>
              <a:gd name="T20" fmla="*/ 232 w 626"/>
              <a:gd name="T21" fmla="*/ 4 h 214"/>
              <a:gd name="T22" fmla="*/ 180 w 626"/>
              <a:gd name="T23" fmla="*/ 10 h 214"/>
              <a:gd name="T24" fmla="*/ 133 w 626"/>
              <a:gd name="T25" fmla="*/ 19 h 214"/>
              <a:gd name="T26" fmla="*/ 91 w 626"/>
              <a:gd name="T27" fmla="*/ 32 h 214"/>
              <a:gd name="T28" fmla="*/ 56 w 626"/>
              <a:gd name="T29" fmla="*/ 45 h 214"/>
              <a:gd name="T30" fmla="*/ 29 w 626"/>
              <a:gd name="T31" fmla="*/ 62 h 214"/>
              <a:gd name="T32" fmla="*/ 11 w 626"/>
              <a:gd name="T33" fmla="*/ 79 h 214"/>
              <a:gd name="T34" fmla="*/ 1 w 626"/>
              <a:gd name="T35" fmla="*/ 97 h 214"/>
              <a:gd name="T36" fmla="*/ 1 w 626"/>
              <a:gd name="T37" fmla="*/ 116 h 214"/>
              <a:gd name="T38" fmla="*/ 11 w 626"/>
              <a:gd name="T39" fmla="*/ 134 h 214"/>
              <a:gd name="T40" fmla="*/ 29 w 626"/>
              <a:gd name="T41" fmla="*/ 152 h 214"/>
              <a:gd name="T42" fmla="*/ 56 w 626"/>
              <a:gd name="T43" fmla="*/ 168 h 214"/>
              <a:gd name="T44" fmla="*/ 91 w 626"/>
              <a:gd name="T45" fmla="*/ 182 h 214"/>
              <a:gd name="T46" fmla="*/ 133 w 626"/>
              <a:gd name="T47" fmla="*/ 194 h 214"/>
              <a:gd name="T48" fmla="*/ 180 w 626"/>
              <a:gd name="T49" fmla="*/ 203 h 214"/>
              <a:gd name="T50" fmla="*/ 232 w 626"/>
              <a:gd name="T51" fmla="*/ 210 h 214"/>
              <a:gd name="T52" fmla="*/ 285 w 626"/>
              <a:gd name="T53" fmla="*/ 213 h 214"/>
              <a:gd name="T54" fmla="*/ 339 w 626"/>
              <a:gd name="T55" fmla="*/ 213 h 214"/>
              <a:gd name="T56" fmla="*/ 394 w 626"/>
              <a:gd name="T57" fmla="*/ 210 h 214"/>
              <a:gd name="T58" fmla="*/ 444 w 626"/>
              <a:gd name="T59" fmla="*/ 203 h 214"/>
              <a:gd name="T60" fmla="*/ 491 w 626"/>
              <a:gd name="T61" fmla="*/ 194 h 214"/>
              <a:gd name="T62" fmla="*/ 533 w 626"/>
              <a:gd name="T63" fmla="*/ 182 h 214"/>
              <a:gd name="T64" fmla="*/ 568 w 626"/>
              <a:gd name="T65" fmla="*/ 168 h 214"/>
              <a:gd name="T66" fmla="*/ 595 w 626"/>
              <a:gd name="T67" fmla="*/ 152 h 214"/>
              <a:gd name="T68" fmla="*/ 613 w 626"/>
              <a:gd name="T69" fmla="*/ 134 h 214"/>
              <a:gd name="T70" fmla="*/ 623 w 626"/>
              <a:gd name="T71" fmla="*/ 11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26" h="214">
                <a:moveTo>
                  <a:pt x="625" y="107"/>
                </a:moveTo>
                <a:lnTo>
                  <a:pt x="623" y="97"/>
                </a:lnTo>
                <a:lnTo>
                  <a:pt x="620" y="88"/>
                </a:lnTo>
                <a:lnTo>
                  <a:pt x="613" y="79"/>
                </a:lnTo>
                <a:lnTo>
                  <a:pt x="606" y="70"/>
                </a:lnTo>
                <a:lnTo>
                  <a:pt x="595" y="62"/>
                </a:lnTo>
                <a:lnTo>
                  <a:pt x="583" y="53"/>
                </a:lnTo>
                <a:lnTo>
                  <a:pt x="568" y="45"/>
                </a:lnTo>
                <a:lnTo>
                  <a:pt x="552" y="38"/>
                </a:lnTo>
                <a:lnTo>
                  <a:pt x="533" y="32"/>
                </a:lnTo>
                <a:lnTo>
                  <a:pt x="513" y="25"/>
                </a:lnTo>
                <a:lnTo>
                  <a:pt x="491" y="19"/>
                </a:lnTo>
                <a:lnTo>
                  <a:pt x="468" y="14"/>
                </a:lnTo>
                <a:lnTo>
                  <a:pt x="444" y="10"/>
                </a:lnTo>
                <a:lnTo>
                  <a:pt x="418" y="6"/>
                </a:lnTo>
                <a:lnTo>
                  <a:pt x="394" y="4"/>
                </a:lnTo>
                <a:lnTo>
                  <a:pt x="366" y="2"/>
                </a:lnTo>
                <a:lnTo>
                  <a:pt x="339" y="1"/>
                </a:lnTo>
                <a:lnTo>
                  <a:pt x="312" y="0"/>
                </a:lnTo>
                <a:lnTo>
                  <a:pt x="285" y="1"/>
                </a:lnTo>
                <a:lnTo>
                  <a:pt x="258" y="2"/>
                </a:lnTo>
                <a:lnTo>
                  <a:pt x="232" y="4"/>
                </a:lnTo>
                <a:lnTo>
                  <a:pt x="206" y="6"/>
                </a:lnTo>
                <a:lnTo>
                  <a:pt x="180" y="10"/>
                </a:lnTo>
                <a:lnTo>
                  <a:pt x="156" y="14"/>
                </a:lnTo>
                <a:lnTo>
                  <a:pt x="133" y="19"/>
                </a:lnTo>
                <a:lnTo>
                  <a:pt x="112" y="25"/>
                </a:lnTo>
                <a:lnTo>
                  <a:pt x="91" y="32"/>
                </a:lnTo>
                <a:lnTo>
                  <a:pt x="72" y="38"/>
                </a:lnTo>
                <a:lnTo>
                  <a:pt x="56" y="45"/>
                </a:lnTo>
                <a:lnTo>
                  <a:pt x="43" y="53"/>
                </a:lnTo>
                <a:lnTo>
                  <a:pt x="29" y="62"/>
                </a:lnTo>
                <a:lnTo>
                  <a:pt x="19" y="70"/>
                </a:lnTo>
                <a:lnTo>
                  <a:pt x="11" y="79"/>
                </a:lnTo>
                <a:lnTo>
                  <a:pt x="4" y="88"/>
                </a:lnTo>
                <a:lnTo>
                  <a:pt x="1" y="97"/>
                </a:lnTo>
                <a:lnTo>
                  <a:pt x="0" y="107"/>
                </a:lnTo>
                <a:lnTo>
                  <a:pt x="1" y="116"/>
                </a:lnTo>
                <a:lnTo>
                  <a:pt x="4" y="125"/>
                </a:lnTo>
                <a:lnTo>
                  <a:pt x="11" y="134"/>
                </a:lnTo>
                <a:lnTo>
                  <a:pt x="19" y="143"/>
                </a:lnTo>
                <a:lnTo>
                  <a:pt x="29" y="152"/>
                </a:lnTo>
                <a:lnTo>
                  <a:pt x="43" y="160"/>
                </a:lnTo>
                <a:lnTo>
                  <a:pt x="56" y="168"/>
                </a:lnTo>
                <a:lnTo>
                  <a:pt x="72" y="175"/>
                </a:lnTo>
                <a:lnTo>
                  <a:pt x="91" y="182"/>
                </a:lnTo>
                <a:lnTo>
                  <a:pt x="112" y="189"/>
                </a:lnTo>
                <a:lnTo>
                  <a:pt x="133" y="194"/>
                </a:lnTo>
                <a:lnTo>
                  <a:pt x="156" y="199"/>
                </a:lnTo>
                <a:lnTo>
                  <a:pt x="180" y="203"/>
                </a:lnTo>
                <a:lnTo>
                  <a:pt x="206" y="207"/>
                </a:lnTo>
                <a:lnTo>
                  <a:pt x="232" y="210"/>
                </a:lnTo>
                <a:lnTo>
                  <a:pt x="258" y="212"/>
                </a:lnTo>
                <a:lnTo>
                  <a:pt x="285" y="213"/>
                </a:lnTo>
                <a:lnTo>
                  <a:pt x="312" y="213"/>
                </a:lnTo>
                <a:lnTo>
                  <a:pt x="339" y="213"/>
                </a:lnTo>
                <a:lnTo>
                  <a:pt x="366" y="212"/>
                </a:lnTo>
                <a:lnTo>
                  <a:pt x="394" y="210"/>
                </a:lnTo>
                <a:lnTo>
                  <a:pt x="418" y="207"/>
                </a:lnTo>
                <a:lnTo>
                  <a:pt x="444" y="203"/>
                </a:lnTo>
                <a:lnTo>
                  <a:pt x="468" y="199"/>
                </a:lnTo>
                <a:lnTo>
                  <a:pt x="491" y="194"/>
                </a:lnTo>
                <a:lnTo>
                  <a:pt x="513" y="189"/>
                </a:lnTo>
                <a:lnTo>
                  <a:pt x="533" y="182"/>
                </a:lnTo>
                <a:lnTo>
                  <a:pt x="552" y="175"/>
                </a:lnTo>
                <a:lnTo>
                  <a:pt x="568" y="168"/>
                </a:lnTo>
                <a:lnTo>
                  <a:pt x="583" y="160"/>
                </a:lnTo>
                <a:lnTo>
                  <a:pt x="595" y="152"/>
                </a:lnTo>
                <a:lnTo>
                  <a:pt x="606" y="143"/>
                </a:lnTo>
                <a:lnTo>
                  <a:pt x="613" y="134"/>
                </a:lnTo>
                <a:lnTo>
                  <a:pt x="620" y="125"/>
                </a:lnTo>
                <a:lnTo>
                  <a:pt x="623" y="116"/>
                </a:lnTo>
                <a:lnTo>
                  <a:pt x="625" y="107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014019" y="1773238"/>
            <a:ext cx="803275" cy="339725"/>
          </a:xfrm>
          <a:custGeom>
            <a:avLst/>
            <a:gdLst>
              <a:gd name="T0" fmla="*/ 504 w 506"/>
              <a:gd name="T1" fmla="*/ 97 h 214"/>
              <a:gd name="T2" fmla="*/ 497 w 506"/>
              <a:gd name="T3" fmla="*/ 79 h 214"/>
              <a:gd name="T4" fmla="*/ 482 w 506"/>
              <a:gd name="T5" fmla="*/ 61 h 214"/>
              <a:gd name="T6" fmla="*/ 459 w 506"/>
              <a:gd name="T7" fmla="*/ 45 h 214"/>
              <a:gd name="T8" fmla="*/ 431 w 506"/>
              <a:gd name="T9" fmla="*/ 31 h 214"/>
              <a:gd name="T10" fmla="*/ 397 w 506"/>
              <a:gd name="T11" fmla="*/ 19 h 214"/>
              <a:gd name="T12" fmla="*/ 359 w 506"/>
              <a:gd name="T13" fmla="*/ 10 h 214"/>
              <a:gd name="T14" fmla="*/ 318 w 506"/>
              <a:gd name="T15" fmla="*/ 3 h 214"/>
              <a:gd name="T16" fmla="*/ 274 w 506"/>
              <a:gd name="T17" fmla="*/ 0 h 214"/>
              <a:gd name="T18" fmla="*/ 230 w 506"/>
              <a:gd name="T19" fmla="*/ 0 h 214"/>
              <a:gd name="T20" fmla="*/ 187 w 506"/>
              <a:gd name="T21" fmla="*/ 3 h 214"/>
              <a:gd name="T22" fmla="*/ 145 w 506"/>
              <a:gd name="T23" fmla="*/ 10 h 214"/>
              <a:gd name="T24" fmla="*/ 108 w 506"/>
              <a:gd name="T25" fmla="*/ 19 h 214"/>
              <a:gd name="T26" fmla="*/ 74 w 506"/>
              <a:gd name="T27" fmla="*/ 31 h 214"/>
              <a:gd name="T28" fmla="*/ 45 w 506"/>
              <a:gd name="T29" fmla="*/ 45 h 214"/>
              <a:gd name="T30" fmla="*/ 24 w 506"/>
              <a:gd name="T31" fmla="*/ 61 h 214"/>
              <a:gd name="T32" fmla="*/ 8 w 506"/>
              <a:gd name="T33" fmla="*/ 79 h 214"/>
              <a:gd name="T34" fmla="*/ 1 w 506"/>
              <a:gd name="T35" fmla="*/ 97 h 214"/>
              <a:gd name="T36" fmla="*/ 1 w 506"/>
              <a:gd name="T37" fmla="*/ 116 h 214"/>
              <a:gd name="T38" fmla="*/ 8 w 506"/>
              <a:gd name="T39" fmla="*/ 134 h 214"/>
              <a:gd name="T40" fmla="*/ 24 w 506"/>
              <a:gd name="T41" fmla="*/ 151 h 214"/>
              <a:gd name="T42" fmla="*/ 45 w 506"/>
              <a:gd name="T43" fmla="*/ 168 h 214"/>
              <a:gd name="T44" fmla="*/ 74 w 506"/>
              <a:gd name="T45" fmla="*/ 182 h 214"/>
              <a:gd name="T46" fmla="*/ 108 w 506"/>
              <a:gd name="T47" fmla="*/ 194 h 214"/>
              <a:gd name="T48" fmla="*/ 145 w 506"/>
              <a:gd name="T49" fmla="*/ 203 h 214"/>
              <a:gd name="T50" fmla="*/ 187 w 506"/>
              <a:gd name="T51" fmla="*/ 209 h 214"/>
              <a:gd name="T52" fmla="*/ 230 w 506"/>
              <a:gd name="T53" fmla="*/ 213 h 214"/>
              <a:gd name="T54" fmla="*/ 274 w 506"/>
              <a:gd name="T55" fmla="*/ 213 h 214"/>
              <a:gd name="T56" fmla="*/ 318 w 506"/>
              <a:gd name="T57" fmla="*/ 209 h 214"/>
              <a:gd name="T58" fmla="*/ 359 w 506"/>
              <a:gd name="T59" fmla="*/ 203 h 214"/>
              <a:gd name="T60" fmla="*/ 397 w 506"/>
              <a:gd name="T61" fmla="*/ 194 h 214"/>
              <a:gd name="T62" fmla="*/ 431 w 506"/>
              <a:gd name="T63" fmla="*/ 182 h 214"/>
              <a:gd name="T64" fmla="*/ 459 w 506"/>
              <a:gd name="T65" fmla="*/ 168 h 214"/>
              <a:gd name="T66" fmla="*/ 482 w 506"/>
              <a:gd name="T67" fmla="*/ 151 h 214"/>
              <a:gd name="T68" fmla="*/ 497 w 506"/>
              <a:gd name="T69" fmla="*/ 134 h 214"/>
              <a:gd name="T70" fmla="*/ 504 w 506"/>
              <a:gd name="T71" fmla="*/ 11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6" h="214">
                <a:moveTo>
                  <a:pt x="505" y="107"/>
                </a:move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4" y="0"/>
                </a:lnTo>
                <a:lnTo>
                  <a:pt x="252" y="0"/>
                </a:lnTo>
                <a:lnTo>
                  <a:pt x="230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5" y="10"/>
                </a:lnTo>
                <a:lnTo>
                  <a:pt x="126" y="14"/>
                </a:lnTo>
                <a:lnTo>
                  <a:pt x="108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5"/>
                </a:lnTo>
                <a:lnTo>
                  <a:pt x="33" y="53"/>
                </a:lnTo>
                <a:lnTo>
                  <a:pt x="24" y="61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7"/>
                </a:lnTo>
                <a:lnTo>
                  <a:pt x="0" y="107"/>
                </a:ln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1"/>
                </a:lnTo>
                <a:lnTo>
                  <a:pt x="33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09"/>
                </a:lnTo>
                <a:lnTo>
                  <a:pt x="209" y="211"/>
                </a:lnTo>
                <a:lnTo>
                  <a:pt x="230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1"/>
                </a:lnTo>
                <a:lnTo>
                  <a:pt x="318" y="209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2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7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487219" y="1773238"/>
            <a:ext cx="804863" cy="339725"/>
          </a:xfrm>
          <a:custGeom>
            <a:avLst/>
            <a:gdLst>
              <a:gd name="T0" fmla="*/ 1 w 507"/>
              <a:gd name="T1" fmla="*/ 116 h 214"/>
              <a:gd name="T2" fmla="*/ 9 w 507"/>
              <a:gd name="T3" fmla="*/ 134 h 214"/>
              <a:gd name="T4" fmla="*/ 24 w 507"/>
              <a:gd name="T5" fmla="*/ 151 h 214"/>
              <a:gd name="T6" fmla="*/ 46 w 507"/>
              <a:gd name="T7" fmla="*/ 168 h 214"/>
              <a:gd name="T8" fmla="*/ 74 w 507"/>
              <a:gd name="T9" fmla="*/ 182 h 214"/>
              <a:gd name="T10" fmla="*/ 108 w 507"/>
              <a:gd name="T11" fmla="*/ 194 h 214"/>
              <a:gd name="T12" fmla="*/ 146 w 507"/>
              <a:gd name="T13" fmla="*/ 203 h 214"/>
              <a:gd name="T14" fmla="*/ 188 w 507"/>
              <a:gd name="T15" fmla="*/ 209 h 214"/>
              <a:gd name="T16" fmla="*/ 231 w 507"/>
              <a:gd name="T17" fmla="*/ 213 h 214"/>
              <a:gd name="T18" fmla="*/ 275 w 507"/>
              <a:gd name="T19" fmla="*/ 213 h 214"/>
              <a:gd name="T20" fmla="*/ 319 w 507"/>
              <a:gd name="T21" fmla="*/ 209 h 214"/>
              <a:gd name="T22" fmla="*/ 360 w 507"/>
              <a:gd name="T23" fmla="*/ 203 h 214"/>
              <a:gd name="T24" fmla="*/ 398 w 507"/>
              <a:gd name="T25" fmla="*/ 193 h 214"/>
              <a:gd name="T26" fmla="*/ 432 w 507"/>
              <a:gd name="T27" fmla="*/ 182 h 214"/>
              <a:gd name="T28" fmla="*/ 460 w 507"/>
              <a:gd name="T29" fmla="*/ 167 h 214"/>
              <a:gd name="T30" fmla="*/ 482 w 507"/>
              <a:gd name="T31" fmla="*/ 151 h 214"/>
              <a:gd name="T32" fmla="*/ 497 w 507"/>
              <a:gd name="T33" fmla="*/ 134 h 214"/>
              <a:gd name="T34" fmla="*/ 505 w 507"/>
              <a:gd name="T35" fmla="*/ 115 h 214"/>
              <a:gd name="T36" fmla="*/ 505 w 507"/>
              <a:gd name="T37" fmla="*/ 97 h 214"/>
              <a:gd name="T38" fmla="*/ 497 w 507"/>
              <a:gd name="T39" fmla="*/ 79 h 214"/>
              <a:gd name="T40" fmla="*/ 482 w 507"/>
              <a:gd name="T41" fmla="*/ 61 h 214"/>
              <a:gd name="T42" fmla="*/ 460 w 507"/>
              <a:gd name="T43" fmla="*/ 45 h 214"/>
              <a:gd name="T44" fmla="*/ 432 w 507"/>
              <a:gd name="T45" fmla="*/ 31 h 214"/>
              <a:gd name="T46" fmla="*/ 398 w 507"/>
              <a:gd name="T47" fmla="*/ 19 h 214"/>
              <a:gd name="T48" fmla="*/ 360 w 507"/>
              <a:gd name="T49" fmla="*/ 10 h 214"/>
              <a:gd name="T50" fmla="*/ 318 w 507"/>
              <a:gd name="T51" fmla="*/ 3 h 214"/>
              <a:gd name="T52" fmla="*/ 275 w 507"/>
              <a:gd name="T53" fmla="*/ 0 h 214"/>
              <a:gd name="T54" fmla="*/ 231 w 507"/>
              <a:gd name="T55" fmla="*/ 0 h 214"/>
              <a:gd name="T56" fmla="*/ 187 w 507"/>
              <a:gd name="T57" fmla="*/ 3 h 214"/>
              <a:gd name="T58" fmla="*/ 146 w 507"/>
              <a:gd name="T59" fmla="*/ 10 h 214"/>
              <a:gd name="T60" fmla="*/ 108 w 507"/>
              <a:gd name="T61" fmla="*/ 19 h 214"/>
              <a:gd name="T62" fmla="*/ 74 w 507"/>
              <a:gd name="T63" fmla="*/ 31 h 214"/>
              <a:gd name="T64" fmla="*/ 46 w 507"/>
              <a:gd name="T65" fmla="*/ 45 h 214"/>
              <a:gd name="T66" fmla="*/ 24 w 507"/>
              <a:gd name="T67" fmla="*/ 62 h 214"/>
              <a:gd name="T68" fmla="*/ 9 w 507"/>
              <a:gd name="T69" fmla="*/ 79 h 214"/>
              <a:gd name="T70" fmla="*/ 1 w 507"/>
              <a:gd name="T71" fmla="*/ 9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7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9" y="134"/>
                </a:lnTo>
                <a:lnTo>
                  <a:pt x="16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8"/>
                </a:lnTo>
                <a:lnTo>
                  <a:pt x="59" y="175"/>
                </a:lnTo>
                <a:lnTo>
                  <a:pt x="74" y="182"/>
                </a:lnTo>
                <a:lnTo>
                  <a:pt x="91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6" y="207"/>
                </a:lnTo>
                <a:lnTo>
                  <a:pt x="188" y="209"/>
                </a:lnTo>
                <a:lnTo>
                  <a:pt x="209" y="211"/>
                </a:lnTo>
                <a:lnTo>
                  <a:pt x="231" y="213"/>
                </a:lnTo>
                <a:lnTo>
                  <a:pt x="253" y="213"/>
                </a:lnTo>
                <a:lnTo>
                  <a:pt x="275" y="213"/>
                </a:lnTo>
                <a:lnTo>
                  <a:pt x="297" y="211"/>
                </a:lnTo>
                <a:lnTo>
                  <a:pt x="319" y="209"/>
                </a:lnTo>
                <a:lnTo>
                  <a:pt x="340" y="207"/>
                </a:lnTo>
                <a:lnTo>
                  <a:pt x="360" y="203"/>
                </a:lnTo>
                <a:lnTo>
                  <a:pt x="379" y="199"/>
                </a:lnTo>
                <a:lnTo>
                  <a:pt x="398" y="193"/>
                </a:lnTo>
                <a:lnTo>
                  <a:pt x="416" y="188"/>
                </a:lnTo>
                <a:lnTo>
                  <a:pt x="432" y="182"/>
                </a:lnTo>
                <a:lnTo>
                  <a:pt x="446" y="175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3"/>
                </a:lnTo>
                <a:lnTo>
                  <a:pt x="497" y="134"/>
                </a:lnTo>
                <a:lnTo>
                  <a:pt x="502" y="125"/>
                </a:lnTo>
                <a:lnTo>
                  <a:pt x="505" y="115"/>
                </a:lnTo>
                <a:lnTo>
                  <a:pt x="506" y="107"/>
                </a:lnTo>
                <a:lnTo>
                  <a:pt x="505" y="97"/>
                </a:lnTo>
                <a:lnTo>
                  <a:pt x="502" y="88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2" y="31"/>
                </a:lnTo>
                <a:lnTo>
                  <a:pt x="415" y="25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4" y="62"/>
                </a:lnTo>
                <a:lnTo>
                  <a:pt x="16" y="70"/>
                </a:lnTo>
                <a:lnTo>
                  <a:pt x="9" y="79"/>
                </a:lnTo>
                <a:lnTo>
                  <a:pt x="4" y="88"/>
                </a:lnTo>
                <a:lnTo>
                  <a:pt x="1" y="97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583932" y="2319338"/>
            <a:ext cx="1177925" cy="319087"/>
          </a:xfrm>
          <a:custGeom>
            <a:avLst/>
            <a:gdLst>
              <a:gd name="T0" fmla="*/ 741 w 742"/>
              <a:gd name="T1" fmla="*/ 200 h 201"/>
              <a:gd name="T2" fmla="*/ 741 w 742"/>
              <a:gd name="T3" fmla="*/ 0 h 201"/>
              <a:gd name="T4" fmla="*/ 0 w 742"/>
              <a:gd name="T5" fmla="*/ 0 h 201"/>
              <a:gd name="T6" fmla="*/ 0 w 742"/>
              <a:gd name="T7" fmla="*/ 200 h 201"/>
              <a:gd name="T8" fmla="*/ 741 w 742"/>
              <a:gd name="T9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" h="201">
                <a:moveTo>
                  <a:pt x="741" y="200"/>
                </a:moveTo>
                <a:lnTo>
                  <a:pt x="741" y="0"/>
                </a:lnTo>
                <a:lnTo>
                  <a:pt x="0" y="0"/>
                </a:lnTo>
                <a:lnTo>
                  <a:pt x="0" y="200"/>
                </a:lnTo>
                <a:lnTo>
                  <a:pt x="741" y="200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904607" y="1477963"/>
            <a:ext cx="717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name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545832" y="2316163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Employees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202932" y="1738313"/>
            <a:ext cx="49052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682F"/>
                </a:solidFill>
                <a:latin typeface="Book Antiqua" pitchFamily="18" charset="0"/>
              </a:rPr>
              <a:t>ssn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674544" y="1746250"/>
            <a:ext cx="434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lot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6769794" y="2484438"/>
            <a:ext cx="3857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395019" y="2124075"/>
            <a:ext cx="536575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160194" y="1797050"/>
            <a:ext cx="76200" cy="482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525319" y="2124075"/>
            <a:ext cx="349250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7115869" y="2190750"/>
            <a:ext cx="1566863" cy="569913"/>
          </a:xfrm>
          <a:custGeom>
            <a:avLst/>
            <a:gdLst>
              <a:gd name="T0" fmla="*/ 0 w 987"/>
              <a:gd name="T1" fmla="*/ 179 h 359"/>
              <a:gd name="T2" fmla="*/ 487 w 987"/>
              <a:gd name="T3" fmla="*/ 0 h 359"/>
              <a:gd name="T4" fmla="*/ 986 w 987"/>
              <a:gd name="T5" fmla="*/ 185 h 359"/>
              <a:gd name="T6" fmla="*/ 487 w 987"/>
              <a:gd name="T7" fmla="*/ 358 h 359"/>
              <a:gd name="T8" fmla="*/ 0 w 987"/>
              <a:gd name="T9" fmla="*/ 17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7261919" y="2312988"/>
            <a:ext cx="1208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Works_In4</a:t>
            </a: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7041257" y="1336675"/>
            <a:ext cx="804862" cy="339725"/>
          </a:xfrm>
          <a:custGeom>
            <a:avLst/>
            <a:gdLst>
              <a:gd name="T0" fmla="*/ 1 w 507"/>
              <a:gd name="T1" fmla="*/ 116 h 214"/>
              <a:gd name="T2" fmla="*/ 9 w 507"/>
              <a:gd name="T3" fmla="*/ 134 h 214"/>
              <a:gd name="T4" fmla="*/ 24 w 507"/>
              <a:gd name="T5" fmla="*/ 151 h 214"/>
              <a:gd name="T6" fmla="*/ 46 w 507"/>
              <a:gd name="T7" fmla="*/ 167 h 214"/>
              <a:gd name="T8" fmla="*/ 75 w 507"/>
              <a:gd name="T9" fmla="*/ 182 h 214"/>
              <a:gd name="T10" fmla="*/ 108 w 507"/>
              <a:gd name="T11" fmla="*/ 194 h 214"/>
              <a:gd name="T12" fmla="*/ 146 w 507"/>
              <a:gd name="T13" fmla="*/ 203 h 214"/>
              <a:gd name="T14" fmla="*/ 187 w 507"/>
              <a:gd name="T15" fmla="*/ 209 h 214"/>
              <a:gd name="T16" fmla="*/ 231 w 507"/>
              <a:gd name="T17" fmla="*/ 212 h 214"/>
              <a:gd name="T18" fmla="*/ 275 w 507"/>
              <a:gd name="T19" fmla="*/ 212 h 214"/>
              <a:gd name="T20" fmla="*/ 318 w 507"/>
              <a:gd name="T21" fmla="*/ 209 h 214"/>
              <a:gd name="T22" fmla="*/ 360 w 507"/>
              <a:gd name="T23" fmla="*/ 202 h 214"/>
              <a:gd name="T24" fmla="*/ 398 w 507"/>
              <a:gd name="T25" fmla="*/ 194 h 214"/>
              <a:gd name="T26" fmla="*/ 432 w 507"/>
              <a:gd name="T27" fmla="*/ 181 h 214"/>
              <a:gd name="T28" fmla="*/ 460 w 507"/>
              <a:gd name="T29" fmla="*/ 167 h 214"/>
              <a:gd name="T30" fmla="*/ 482 w 507"/>
              <a:gd name="T31" fmla="*/ 151 h 214"/>
              <a:gd name="T32" fmla="*/ 497 w 507"/>
              <a:gd name="T33" fmla="*/ 133 h 214"/>
              <a:gd name="T34" fmla="*/ 505 w 507"/>
              <a:gd name="T35" fmla="*/ 115 h 214"/>
              <a:gd name="T36" fmla="*/ 505 w 507"/>
              <a:gd name="T37" fmla="*/ 97 h 214"/>
              <a:gd name="T38" fmla="*/ 497 w 507"/>
              <a:gd name="T39" fmla="*/ 79 h 214"/>
              <a:gd name="T40" fmla="*/ 482 w 507"/>
              <a:gd name="T41" fmla="*/ 61 h 214"/>
              <a:gd name="T42" fmla="*/ 460 w 507"/>
              <a:gd name="T43" fmla="*/ 45 h 214"/>
              <a:gd name="T44" fmla="*/ 432 w 507"/>
              <a:gd name="T45" fmla="*/ 31 h 214"/>
              <a:gd name="T46" fmla="*/ 398 w 507"/>
              <a:gd name="T47" fmla="*/ 19 h 214"/>
              <a:gd name="T48" fmla="*/ 360 w 507"/>
              <a:gd name="T49" fmla="*/ 10 h 214"/>
              <a:gd name="T50" fmla="*/ 318 w 507"/>
              <a:gd name="T51" fmla="*/ 3 h 214"/>
              <a:gd name="T52" fmla="*/ 275 w 507"/>
              <a:gd name="T53" fmla="*/ 0 h 214"/>
              <a:gd name="T54" fmla="*/ 231 w 507"/>
              <a:gd name="T55" fmla="*/ 0 h 214"/>
              <a:gd name="T56" fmla="*/ 187 w 507"/>
              <a:gd name="T57" fmla="*/ 3 h 214"/>
              <a:gd name="T58" fmla="*/ 146 w 507"/>
              <a:gd name="T59" fmla="*/ 10 h 214"/>
              <a:gd name="T60" fmla="*/ 108 w 507"/>
              <a:gd name="T61" fmla="*/ 19 h 214"/>
              <a:gd name="T62" fmla="*/ 75 w 507"/>
              <a:gd name="T63" fmla="*/ 31 h 214"/>
              <a:gd name="T64" fmla="*/ 46 w 507"/>
              <a:gd name="T65" fmla="*/ 45 h 214"/>
              <a:gd name="T66" fmla="*/ 24 w 507"/>
              <a:gd name="T67" fmla="*/ 61 h 214"/>
              <a:gd name="T68" fmla="*/ 9 w 507"/>
              <a:gd name="T69" fmla="*/ 79 h 214"/>
              <a:gd name="T70" fmla="*/ 1 w 507"/>
              <a:gd name="T71" fmla="*/ 9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7944544" y="1336675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3 w 506"/>
              <a:gd name="T5" fmla="*/ 151 h 214"/>
              <a:gd name="T6" fmla="*/ 46 w 506"/>
              <a:gd name="T7" fmla="*/ 167 h 214"/>
              <a:gd name="T8" fmla="*/ 74 w 506"/>
              <a:gd name="T9" fmla="*/ 182 h 214"/>
              <a:gd name="T10" fmla="*/ 108 w 506"/>
              <a:gd name="T11" fmla="*/ 194 h 214"/>
              <a:gd name="T12" fmla="*/ 146 w 506"/>
              <a:gd name="T13" fmla="*/ 203 h 214"/>
              <a:gd name="T14" fmla="*/ 187 w 506"/>
              <a:gd name="T15" fmla="*/ 209 h 214"/>
              <a:gd name="T16" fmla="*/ 231 w 506"/>
              <a:gd name="T17" fmla="*/ 212 h 214"/>
              <a:gd name="T18" fmla="*/ 275 w 506"/>
              <a:gd name="T19" fmla="*/ 212 h 214"/>
              <a:gd name="T20" fmla="*/ 318 w 506"/>
              <a:gd name="T21" fmla="*/ 209 h 214"/>
              <a:gd name="T22" fmla="*/ 360 w 506"/>
              <a:gd name="T23" fmla="*/ 202 h 214"/>
              <a:gd name="T24" fmla="*/ 397 w 506"/>
              <a:gd name="T25" fmla="*/ 194 h 214"/>
              <a:gd name="T26" fmla="*/ 431 w 506"/>
              <a:gd name="T27" fmla="*/ 181 h 214"/>
              <a:gd name="T28" fmla="*/ 460 w 506"/>
              <a:gd name="T29" fmla="*/ 167 h 214"/>
              <a:gd name="T30" fmla="*/ 481 w 506"/>
              <a:gd name="T31" fmla="*/ 151 h 214"/>
              <a:gd name="T32" fmla="*/ 497 w 506"/>
              <a:gd name="T33" fmla="*/ 133 h 214"/>
              <a:gd name="T34" fmla="*/ 504 w 506"/>
              <a:gd name="T35" fmla="*/ 115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1 h 214"/>
              <a:gd name="T42" fmla="*/ 460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3 h 214"/>
              <a:gd name="T52" fmla="*/ 275 w 506"/>
              <a:gd name="T53" fmla="*/ 0 h 214"/>
              <a:gd name="T54" fmla="*/ 231 w 506"/>
              <a:gd name="T55" fmla="*/ 0 h 214"/>
              <a:gd name="T56" fmla="*/ 187 w 506"/>
              <a:gd name="T57" fmla="*/ 3 h 214"/>
              <a:gd name="T58" fmla="*/ 146 w 506"/>
              <a:gd name="T59" fmla="*/ 10 h 214"/>
              <a:gd name="T60" fmla="*/ 107 w 506"/>
              <a:gd name="T61" fmla="*/ 19 h 214"/>
              <a:gd name="T62" fmla="*/ 74 w 506"/>
              <a:gd name="T63" fmla="*/ 31 h 214"/>
              <a:gd name="T64" fmla="*/ 46 w 506"/>
              <a:gd name="T65" fmla="*/ 45 h 214"/>
              <a:gd name="T66" fmla="*/ 23 w 506"/>
              <a:gd name="T67" fmla="*/ 61 h 214"/>
              <a:gd name="T68" fmla="*/ 8 w 506"/>
              <a:gd name="T69" fmla="*/ 79 h 214"/>
              <a:gd name="T70" fmla="*/ 1 w 506"/>
              <a:gd name="T71" fmla="*/ 9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146032" y="1308100"/>
            <a:ext cx="639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from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8144569" y="1287463"/>
            <a:ext cx="376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to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8171557" y="1671329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9953040" y="1782763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4 w 506"/>
              <a:gd name="T5" fmla="*/ 152 h 214"/>
              <a:gd name="T6" fmla="*/ 45 w 506"/>
              <a:gd name="T7" fmla="*/ 168 h 214"/>
              <a:gd name="T8" fmla="*/ 74 w 506"/>
              <a:gd name="T9" fmla="*/ 182 h 214"/>
              <a:gd name="T10" fmla="*/ 108 w 506"/>
              <a:gd name="T11" fmla="*/ 194 h 214"/>
              <a:gd name="T12" fmla="*/ 145 w 506"/>
              <a:gd name="T13" fmla="*/ 203 h 214"/>
              <a:gd name="T14" fmla="*/ 187 w 506"/>
              <a:gd name="T15" fmla="*/ 210 h 214"/>
              <a:gd name="T16" fmla="*/ 231 w 506"/>
              <a:gd name="T17" fmla="*/ 213 h 214"/>
              <a:gd name="T18" fmla="*/ 274 w 506"/>
              <a:gd name="T19" fmla="*/ 213 h 214"/>
              <a:gd name="T20" fmla="*/ 318 w 506"/>
              <a:gd name="T21" fmla="*/ 210 h 214"/>
              <a:gd name="T22" fmla="*/ 359 w 506"/>
              <a:gd name="T23" fmla="*/ 203 h 214"/>
              <a:gd name="T24" fmla="*/ 397 w 506"/>
              <a:gd name="T25" fmla="*/ 194 h 214"/>
              <a:gd name="T26" fmla="*/ 431 w 506"/>
              <a:gd name="T27" fmla="*/ 182 h 214"/>
              <a:gd name="T28" fmla="*/ 459 w 506"/>
              <a:gd name="T29" fmla="*/ 168 h 214"/>
              <a:gd name="T30" fmla="*/ 481 w 506"/>
              <a:gd name="T31" fmla="*/ 151 h 214"/>
              <a:gd name="T32" fmla="*/ 497 w 506"/>
              <a:gd name="T33" fmla="*/ 134 h 214"/>
              <a:gd name="T34" fmla="*/ 504 w 506"/>
              <a:gd name="T35" fmla="*/ 116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2 h 214"/>
              <a:gd name="T42" fmla="*/ 459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4 h 214"/>
              <a:gd name="T52" fmla="*/ 274 w 506"/>
              <a:gd name="T53" fmla="*/ 0 h 214"/>
              <a:gd name="T54" fmla="*/ 231 w 506"/>
              <a:gd name="T55" fmla="*/ 0 h 214"/>
              <a:gd name="T56" fmla="*/ 187 w 506"/>
              <a:gd name="T57" fmla="*/ 4 h 214"/>
              <a:gd name="T58" fmla="*/ 145 w 506"/>
              <a:gd name="T59" fmla="*/ 10 h 214"/>
              <a:gd name="T60" fmla="*/ 108 w 506"/>
              <a:gd name="T61" fmla="*/ 20 h 214"/>
              <a:gd name="T62" fmla="*/ 74 w 506"/>
              <a:gd name="T63" fmla="*/ 31 h 214"/>
              <a:gd name="T64" fmla="*/ 45 w 506"/>
              <a:gd name="T65" fmla="*/ 46 h 214"/>
              <a:gd name="T66" fmla="*/ 24 w 506"/>
              <a:gd name="T67" fmla="*/ 62 h 214"/>
              <a:gd name="T68" fmla="*/ 8 w 506"/>
              <a:gd name="T69" fmla="*/ 79 h 214"/>
              <a:gd name="T70" fmla="*/ 1 w 506"/>
              <a:gd name="T71" fmla="*/ 9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8952629" y="2344098"/>
            <a:ext cx="1411288" cy="368300"/>
          </a:xfrm>
          <a:custGeom>
            <a:avLst/>
            <a:gdLst>
              <a:gd name="T0" fmla="*/ 888 w 889"/>
              <a:gd name="T1" fmla="*/ 231 h 232"/>
              <a:gd name="T2" fmla="*/ 888 w 889"/>
              <a:gd name="T3" fmla="*/ 0 h 232"/>
              <a:gd name="T4" fmla="*/ 0 w 889"/>
              <a:gd name="T5" fmla="*/ 0 h 232"/>
              <a:gd name="T6" fmla="*/ 0 w 889"/>
              <a:gd name="T7" fmla="*/ 231 h 232"/>
              <a:gd name="T8" fmla="*/ 888 w 88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9097069" y="1560821"/>
            <a:ext cx="979488" cy="341313"/>
          </a:xfrm>
          <a:custGeom>
            <a:avLst/>
            <a:gdLst>
              <a:gd name="T0" fmla="*/ 616 w 617"/>
              <a:gd name="T1" fmla="*/ 98 h 215"/>
              <a:gd name="T2" fmla="*/ 606 w 617"/>
              <a:gd name="T3" fmla="*/ 79 h 215"/>
              <a:gd name="T4" fmla="*/ 587 w 617"/>
              <a:gd name="T5" fmla="*/ 62 h 215"/>
              <a:gd name="T6" fmla="*/ 561 w 617"/>
              <a:gd name="T7" fmla="*/ 46 h 215"/>
              <a:gd name="T8" fmla="*/ 525 w 617"/>
              <a:gd name="T9" fmla="*/ 32 h 215"/>
              <a:gd name="T10" fmla="*/ 485 w 617"/>
              <a:gd name="T11" fmla="*/ 20 h 215"/>
              <a:gd name="T12" fmla="*/ 437 w 617"/>
              <a:gd name="T13" fmla="*/ 10 h 215"/>
              <a:gd name="T14" fmla="*/ 387 w 617"/>
              <a:gd name="T15" fmla="*/ 4 h 215"/>
              <a:gd name="T16" fmla="*/ 335 w 617"/>
              <a:gd name="T17" fmla="*/ 1 h 215"/>
              <a:gd name="T18" fmla="*/ 280 w 617"/>
              <a:gd name="T19" fmla="*/ 1 h 215"/>
              <a:gd name="T20" fmla="*/ 228 w 617"/>
              <a:gd name="T21" fmla="*/ 4 h 215"/>
              <a:gd name="T22" fmla="*/ 178 w 617"/>
              <a:gd name="T23" fmla="*/ 10 h 215"/>
              <a:gd name="T24" fmla="*/ 131 w 617"/>
              <a:gd name="T25" fmla="*/ 20 h 215"/>
              <a:gd name="T26" fmla="*/ 90 w 617"/>
              <a:gd name="T27" fmla="*/ 32 h 215"/>
              <a:gd name="T28" fmla="*/ 54 w 617"/>
              <a:gd name="T29" fmla="*/ 46 h 215"/>
              <a:gd name="T30" fmla="*/ 29 w 617"/>
              <a:gd name="T31" fmla="*/ 62 h 215"/>
              <a:gd name="T32" fmla="*/ 10 w 617"/>
              <a:gd name="T33" fmla="*/ 79 h 215"/>
              <a:gd name="T34" fmla="*/ 1 w 617"/>
              <a:gd name="T35" fmla="*/ 98 h 215"/>
              <a:gd name="T36" fmla="*/ 1 w 617"/>
              <a:gd name="T37" fmla="*/ 116 h 215"/>
              <a:gd name="T38" fmla="*/ 10 w 617"/>
              <a:gd name="T39" fmla="*/ 135 h 215"/>
              <a:gd name="T40" fmla="*/ 29 w 617"/>
              <a:gd name="T41" fmla="*/ 152 h 215"/>
              <a:gd name="T42" fmla="*/ 54 w 617"/>
              <a:gd name="T43" fmla="*/ 168 h 215"/>
              <a:gd name="T44" fmla="*/ 90 w 617"/>
              <a:gd name="T45" fmla="*/ 183 h 215"/>
              <a:gd name="T46" fmla="*/ 131 w 617"/>
              <a:gd name="T47" fmla="*/ 194 h 215"/>
              <a:gd name="T48" fmla="*/ 178 w 617"/>
              <a:gd name="T49" fmla="*/ 204 h 215"/>
              <a:gd name="T50" fmla="*/ 228 w 617"/>
              <a:gd name="T51" fmla="*/ 210 h 215"/>
              <a:gd name="T52" fmla="*/ 280 w 617"/>
              <a:gd name="T53" fmla="*/ 213 h 215"/>
              <a:gd name="T54" fmla="*/ 335 w 617"/>
              <a:gd name="T55" fmla="*/ 213 h 215"/>
              <a:gd name="T56" fmla="*/ 387 w 617"/>
              <a:gd name="T57" fmla="*/ 210 h 215"/>
              <a:gd name="T58" fmla="*/ 437 w 617"/>
              <a:gd name="T59" fmla="*/ 204 h 215"/>
              <a:gd name="T60" fmla="*/ 485 w 617"/>
              <a:gd name="T61" fmla="*/ 194 h 215"/>
              <a:gd name="T62" fmla="*/ 525 w 617"/>
              <a:gd name="T63" fmla="*/ 183 h 215"/>
              <a:gd name="T64" fmla="*/ 561 w 617"/>
              <a:gd name="T65" fmla="*/ 168 h 215"/>
              <a:gd name="T66" fmla="*/ 587 w 617"/>
              <a:gd name="T67" fmla="*/ 152 h 215"/>
              <a:gd name="T68" fmla="*/ 606 w 617"/>
              <a:gd name="T69" fmla="*/ 135 h 215"/>
              <a:gd name="T70" fmla="*/ 616 w 617"/>
              <a:gd name="T71" fmla="*/ 116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7" h="215">
                <a:moveTo>
                  <a:pt x="616" y="107"/>
                </a:moveTo>
                <a:lnTo>
                  <a:pt x="616" y="98"/>
                </a:lnTo>
                <a:lnTo>
                  <a:pt x="612" y="88"/>
                </a:lnTo>
                <a:lnTo>
                  <a:pt x="606" y="79"/>
                </a:lnTo>
                <a:lnTo>
                  <a:pt x="597" y="71"/>
                </a:lnTo>
                <a:lnTo>
                  <a:pt x="587" y="62"/>
                </a:lnTo>
                <a:lnTo>
                  <a:pt x="574" y="54"/>
                </a:lnTo>
                <a:lnTo>
                  <a:pt x="561" y="46"/>
                </a:lnTo>
                <a:lnTo>
                  <a:pt x="544" y="38"/>
                </a:lnTo>
                <a:lnTo>
                  <a:pt x="525" y="32"/>
                </a:lnTo>
                <a:lnTo>
                  <a:pt x="506" y="26"/>
                </a:lnTo>
                <a:lnTo>
                  <a:pt x="485" y="20"/>
                </a:lnTo>
                <a:lnTo>
                  <a:pt x="462" y="15"/>
                </a:lnTo>
                <a:lnTo>
                  <a:pt x="437" y="10"/>
                </a:lnTo>
                <a:lnTo>
                  <a:pt x="413" y="7"/>
                </a:lnTo>
                <a:lnTo>
                  <a:pt x="387" y="4"/>
                </a:lnTo>
                <a:lnTo>
                  <a:pt x="362" y="2"/>
                </a:lnTo>
                <a:lnTo>
                  <a:pt x="335" y="1"/>
                </a:lnTo>
                <a:lnTo>
                  <a:pt x="307" y="0"/>
                </a:lnTo>
                <a:lnTo>
                  <a:pt x="280" y="1"/>
                </a:lnTo>
                <a:lnTo>
                  <a:pt x="254" y="2"/>
                </a:lnTo>
                <a:lnTo>
                  <a:pt x="228" y="4"/>
                </a:lnTo>
                <a:lnTo>
                  <a:pt x="202" y="7"/>
                </a:lnTo>
                <a:lnTo>
                  <a:pt x="178" y="10"/>
                </a:lnTo>
                <a:lnTo>
                  <a:pt x="153" y="15"/>
                </a:lnTo>
                <a:lnTo>
                  <a:pt x="131" y="20"/>
                </a:lnTo>
                <a:lnTo>
                  <a:pt x="109" y="26"/>
                </a:lnTo>
                <a:lnTo>
                  <a:pt x="90" y="32"/>
                </a:lnTo>
                <a:lnTo>
                  <a:pt x="71" y="38"/>
                </a:lnTo>
                <a:lnTo>
                  <a:pt x="54" y="46"/>
                </a:lnTo>
                <a:lnTo>
                  <a:pt x="41" y="54"/>
                </a:lnTo>
                <a:lnTo>
                  <a:pt x="29" y="62"/>
                </a:lnTo>
                <a:lnTo>
                  <a:pt x="18" y="71"/>
                </a:lnTo>
                <a:lnTo>
                  <a:pt x="10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  <a:lnTo>
                  <a:pt x="1" y="116"/>
                </a:lnTo>
                <a:lnTo>
                  <a:pt x="4" y="125"/>
                </a:lnTo>
                <a:lnTo>
                  <a:pt x="10" y="135"/>
                </a:lnTo>
                <a:lnTo>
                  <a:pt x="18" y="144"/>
                </a:lnTo>
                <a:lnTo>
                  <a:pt x="29" y="152"/>
                </a:lnTo>
                <a:lnTo>
                  <a:pt x="41" y="160"/>
                </a:lnTo>
                <a:lnTo>
                  <a:pt x="54" y="168"/>
                </a:lnTo>
                <a:lnTo>
                  <a:pt x="71" y="176"/>
                </a:lnTo>
                <a:lnTo>
                  <a:pt x="90" y="183"/>
                </a:lnTo>
                <a:lnTo>
                  <a:pt x="109" y="188"/>
                </a:lnTo>
                <a:lnTo>
                  <a:pt x="131" y="194"/>
                </a:lnTo>
                <a:lnTo>
                  <a:pt x="153" y="199"/>
                </a:lnTo>
                <a:lnTo>
                  <a:pt x="178" y="204"/>
                </a:lnTo>
                <a:lnTo>
                  <a:pt x="202" y="207"/>
                </a:lnTo>
                <a:lnTo>
                  <a:pt x="228" y="210"/>
                </a:lnTo>
                <a:lnTo>
                  <a:pt x="254" y="212"/>
                </a:lnTo>
                <a:lnTo>
                  <a:pt x="280" y="213"/>
                </a:lnTo>
                <a:lnTo>
                  <a:pt x="307" y="214"/>
                </a:lnTo>
                <a:lnTo>
                  <a:pt x="335" y="213"/>
                </a:lnTo>
                <a:lnTo>
                  <a:pt x="362" y="212"/>
                </a:lnTo>
                <a:lnTo>
                  <a:pt x="387" y="210"/>
                </a:lnTo>
                <a:lnTo>
                  <a:pt x="413" y="207"/>
                </a:lnTo>
                <a:lnTo>
                  <a:pt x="437" y="204"/>
                </a:lnTo>
                <a:lnTo>
                  <a:pt x="462" y="199"/>
                </a:lnTo>
                <a:lnTo>
                  <a:pt x="485" y="194"/>
                </a:lnTo>
                <a:lnTo>
                  <a:pt x="506" y="188"/>
                </a:lnTo>
                <a:lnTo>
                  <a:pt x="525" y="183"/>
                </a:lnTo>
                <a:lnTo>
                  <a:pt x="544" y="176"/>
                </a:lnTo>
                <a:lnTo>
                  <a:pt x="561" y="168"/>
                </a:lnTo>
                <a:lnTo>
                  <a:pt x="574" y="160"/>
                </a:lnTo>
                <a:lnTo>
                  <a:pt x="587" y="152"/>
                </a:lnTo>
                <a:lnTo>
                  <a:pt x="597" y="144"/>
                </a:lnTo>
                <a:lnTo>
                  <a:pt x="606" y="135"/>
                </a:lnTo>
                <a:lnTo>
                  <a:pt x="612" y="125"/>
                </a:lnTo>
                <a:lnTo>
                  <a:pt x="616" y="116"/>
                </a:lnTo>
                <a:lnTo>
                  <a:pt x="616" y="107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152632" y="1543050"/>
            <a:ext cx="836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dname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9901932" y="1765300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budget</a:t>
            </a:r>
          </a:p>
        </p:txBody>
      </p:sp>
      <p:grpSp>
        <p:nvGrpSpPr>
          <p:cNvPr id="30" name="Group 34"/>
          <p:cNvGrpSpPr>
            <a:grpSpLocks/>
          </p:cNvGrpSpPr>
          <p:nvPr/>
        </p:nvGrpSpPr>
        <p:grpSpPr bwMode="auto">
          <a:xfrm>
            <a:off x="8465245" y="1746252"/>
            <a:ext cx="803275" cy="403226"/>
            <a:chOff x="4232" y="1100"/>
            <a:chExt cx="506" cy="254"/>
          </a:xfrm>
        </p:grpSpPr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4232" y="1140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55" y="1100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682F"/>
                  </a:solidFill>
                  <a:latin typeface="Book Antiqua" pitchFamily="18" charset="0"/>
                </a:rPr>
                <a:t>did</a:t>
              </a: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9015490" y="2321234"/>
            <a:ext cx="1436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682F"/>
                </a:solidFill>
                <a:latin typeface="Book Antiqua" pitchFamily="18" charset="0"/>
              </a:rPr>
              <a:t>Departments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8681475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9901932" y="2109788"/>
            <a:ext cx="263525" cy="220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6" name="Line 71"/>
          <p:cNvSpPr>
            <a:spLocks noChangeShapeType="1"/>
          </p:cNvSpPr>
          <p:nvPr/>
        </p:nvSpPr>
        <p:spPr bwMode="auto">
          <a:xfrm>
            <a:off x="7544494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7" name="Line 72"/>
          <p:cNvSpPr>
            <a:spLocks noChangeShapeType="1"/>
          </p:cNvSpPr>
          <p:nvPr/>
        </p:nvSpPr>
        <p:spPr bwMode="auto">
          <a:xfrm>
            <a:off x="9595544" y="1911350"/>
            <a:ext cx="1588" cy="419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8" name="Line 73"/>
          <p:cNvSpPr>
            <a:spLocks noChangeShapeType="1"/>
          </p:cNvSpPr>
          <p:nvPr/>
        </p:nvSpPr>
        <p:spPr bwMode="auto">
          <a:xfrm>
            <a:off x="9051032" y="2139950"/>
            <a:ext cx="203200" cy="190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9" name="Freeform 44"/>
          <p:cNvSpPr>
            <a:spLocks/>
          </p:cNvSpPr>
          <p:nvPr/>
        </p:nvSpPr>
        <p:spPr bwMode="auto">
          <a:xfrm>
            <a:off x="8660507" y="3990975"/>
            <a:ext cx="781050" cy="331788"/>
          </a:xfrm>
          <a:custGeom>
            <a:avLst/>
            <a:gdLst>
              <a:gd name="T0" fmla="*/ 490 w 492"/>
              <a:gd name="T1" fmla="*/ 95 h 209"/>
              <a:gd name="T2" fmla="*/ 483 w 492"/>
              <a:gd name="T3" fmla="*/ 77 h 209"/>
              <a:gd name="T4" fmla="*/ 468 w 492"/>
              <a:gd name="T5" fmla="*/ 60 h 209"/>
              <a:gd name="T6" fmla="*/ 447 w 492"/>
              <a:gd name="T7" fmla="*/ 44 h 209"/>
              <a:gd name="T8" fmla="*/ 419 w 492"/>
              <a:gd name="T9" fmla="*/ 30 h 209"/>
              <a:gd name="T10" fmla="*/ 387 w 492"/>
              <a:gd name="T11" fmla="*/ 19 h 209"/>
              <a:gd name="T12" fmla="*/ 349 w 492"/>
              <a:gd name="T13" fmla="*/ 10 h 209"/>
              <a:gd name="T14" fmla="*/ 309 w 492"/>
              <a:gd name="T15" fmla="*/ 3 h 209"/>
              <a:gd name="T16" fmla="*/ 267 w 492"/>
              <a:gd name="T17" fmla="*/ 0 h 209"/>
              <a:gd name="T18" fmla="*/ 224 w 492"/>
              <a:gd name="T19" fmla="*/ 0 h 209"/>
              <a:gd name="T20" fmla="*/ 182 w 492"/>
              <a:gd name="T21" fmla="*/ 3 h 209"/>
              <a:gd name="T22" fmla="*/ 141 w 492"/>
              <a:gd name="T23" fmla="*/ 10 h 209"/>
              <a:gd name="T24" fmla="*/ 105 w 492"/>
              <a:gd name="T25" fmla="*/ 19 h 209"/>
              <a:gd name="T26" fmla="*/ 72 w 492"/>
              <a:gd name="T27" fmla="*/ 30 h 209"/>
              <a:gd name="T28" fmla="*/ 44 w 492"/>
              <a:gd name="T29" fmla="*/ 44 h 209"/>
              <a:gd name="T30" fmla="*/ 23 w 492"/>
              <a:gd name="T31" fmla="*/ 60 h 209"/>
              <a:gd name="T32" fmla="*/ 8 w 492"/>
              <a:gd name="T33" fmla="*/ 77 h 209"/>
              <a:gd name="T34" fmla="*/ 1 w 492"/>
              <a:gd name="T35" fmla="*/ 95 h 209"/>
              <a:gd name="T36" fmla="*/ 1 w 492"/>
              <a:gd name="T37" fmla="*/ 113 h 209"/>
              <a:gd name="T38" fmla="*/ 8 w 492"/>
              <a:gd name="T39" fmla="*/ 130 h 209"/>
              <a:gd name="T40" fmla="*/ 23 w 492"/>
              <a:gd name="T41" fmla="*/ 148 h 209"/>
              <a:gd name="T42" fmla="*/ 44 w 492"/>
              <a:gd name="T43" fmla="*/ 163 h 209"/>
              <a:gd name="T44" fmla="*/ 72 w 492"/>
              <a:gd name="T45" fmla="*/ 177 h 209"/>
              <a:gd name="T46" fmla="*/ 105 w 492"/>
              <a:gd name="T47" fmla="*/ 189 h 209"/>
              <a:gd name="T48" fmla="*/ 141 w 492"/>
              <a:gd name="T49" fmla="*/ 198 h 209"/>
              <a:gd name="T50" fmla="*/ 182 w 492"/>
              <a:gd name="T51" fmla="*/ 204 h 209"/>
              <a:gd name="T52" fmla="*/ 224 w 492"/>
              <a:gd name="T53" fmla="*/ 207 h 209"/>
              <a:gd name="T54" fmla="*/ 267 w 492"/>
              <a:gd name="T55" fmla="*/ 207 h 209"/>
              <a:gd name="T56" fmla="*/ 309 w 492"/>
              <a:gd name="T57" fmla="*/ 204 h 209"/>
              <a:gd name="T58" fmla="*/ 349 w 492"/>
              <a:gd name="T59" fmla="*/ 198 h 209"/>
              <a:gd name="T60" fmla="*/ 387 w 492"/>
              <a:gd name="T61" fmla="*/ 189 h 209"/>
              <a:gd name="T62" fmla="*/ 419 w 492"/>
              <a:gd name="T63" fmla="*/ 177 h 209"/>
              <a:gd name="T64" fmla="*/ 447 w 492"/>
              <a:gd name="T65" fmla="*/ 163 h 209"/>
              <a:gd name="T66" fmla="*/ 468 w 492"/>
              <a:gd name="T67" fmla="*/ 148 h 209"/>
              <a:gd name="T68" fmla="*/ 483 w 492"/>
              <a:gd name="T69" fmla="*/ 130 h 209"/>
              <a:gd name="T70" fmla="*/ 490 w 492"/>
              <a:gd name="T71" fmla="*/ 11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6"/>
                </a:lnTo>
                <a:lnTo>
                  <a:pt x="483" y="77"/>
                </a:lnTo>
                <a:lnTo>
                  <a:pt x="476" y="68"/>
                </a:lnTo>
                <a:lnTo>
                  <a:pt x="468" y="60"/>
                </a:lnTo>
                <a:lnTo>
                  <a:pt x="458" y="52"/>
                </a:lnTo>
                <a:lnTo>
                  <a:pt x="447" y="44"/>
                </a:lnTo>
                <a:lnTo>
                  <a:pt x="433" y="37"/>
                </a:lnTo>
                <a:lnTo>
                  <a:pt x="419" y="30"/>
                </a:lnTo>
                <a:lnTo>
                  <a:pt x="403" y="24"/>
                </a:lnTo>
                <a:lnTo>
                  <a:pt x="387" y="19"/>
                </a:lnTo>
                <a:lnTo>
                  <a:pt x="368" y="13"/>
                </a:lnTo>
                <a:lnTo>
                  <a:pt x="349" y="10"/>
                </a:lnTo>
                <a:lnTo>
                  <a:pt x="329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10"/>
                </a:lnTo>
                <a:lnTo>
                  <a:pt x="122" y="13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2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3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3" y="122"/>
                </a:lnTo>
                <a:lnTo>
                  <a:pt x="8" y="130"/>
                </a:lnTo>
                <a:lnTo>
                  <a:pt x="15" y="139"/>
                </a:lnTo>
                <a:lnTo>
                  <a:pt x="23" y="148"/>
                </a:lnTo>
                <a:lnTo>
                  <a:pt x="32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2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29" y="201"/>
                </a:lnTo>
                <a:lnTo>
                  <a:pt x="349" y="198"/>
                </a:lnTo>
                <a:lnTo>
                  <a:pt x="368" y="194"/>
                </a:lnTo>
                <a:lnTo>
                  <a:pt x="387" y="189"/>
                </a:lnTo>
                <a:lnTo>
                  <a:pt x="403" y="183"/>
                </a:lnTo>
                <a:lnTo>
                  <a:pt x="419" y="177"/>
                </a:lnTo>
                <a:lnTo>
                  <a:pt x="433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3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40" name="Freeform 45"/>
          <p:cNvSpPr>
            <a:spLocks/>
          </p:cNvSpPr>
          <p:nvPr/>
        </p:nvSpPr>
        <p:spPr bwMode="auto">
          <a:xfrm>
            <a:off x="10094019" y="3990975"/>
            <a:ext cx="781050" cy="331788"/>
          </a:xfrm>
          <a:custGeom>
            <a:avLst/>
            <a:gdLst>
              <a:gd name="T0" fmla="*/ 1 w 492"/>
              <a:gd name="T1" fmla="*/ 113 h 209"/>
              <a:gd name="T2" fmla="*/ 8 w 492"/>
              <a:gd name="T3" fmla="*/ 130 h 209"/>
              <a:gd name="T4" fmla="*/ 23 w 492"/>
              <a:gd name="T5" fmla="*/ 148 h 209"/>
              <a:gd name="T6" fmla="*/ 44 w 492"/>
              <a:gd name="T7" fmla="*/ 163 h 209"/>
              <a:gd name="T8" fmla="*/ 72 w 492"/>
              <a:gd name="T9" fmla="*/ 177 h 209"/>
              <a:gd name="T10" fmla="*/ 105 w 492"/>
              <a:gd name="T11" fmla="*/ 189 h 209"/>
              <a:gd name="T12" fmla="*/ 141 w 492"/>
              <a:gd name="T13" fmla="*/ 198 h 209"/>
              <a:gd name="T14" fmla="*/ 182 w 492"/>
              <a:gd name="T15" fmla="*/ 204 h 209"/>
              <a:gd name="T16" fmla="*/ 224 w 492"/>
              <a:gd name="T17" fmla="*/ 207 h 209"/>
              <a:gd name="T18" fmla="*/ 267 w 492"/>
              <a:gd name="T19" fmla="*/ 207 h 209"/>
              <a:gd name="T20" fmla="*/ 309 w 492"/>
              <a:gd name="T21" fmla="*/ 204 h 209"/>
              <a:gd name="T22" fmla="*/ 349 w 492"/>
              <a:gd name="T23" fmla="*/ 198 h 209"/>
              <a:gd name="T24" fmla="*/ 387 w 492"/>
              <a:gd name="T25" fmla="*/ 189 h 209"/>
              <a:gd name="T26" fmla="*/ 419 w 492"/>
              <a:gd name="T27" fmla="*/ 177 h 209"/>
              <a:gd name="T28" fmla="*/ 447 w 492"/>
              <a:gd name="T29" fmla="*/ 163 h 209"/>
              <a:gd name="T30" fmla="*/ 468 w 492"/>
              <a:gd name="T31" fmla="*/ 147 h 209"/>
              <a:gd name="T32" fmla="*/ 483 w 492"/>
              <a:gd name="T33" fmla="*/ 130 h 209"/>
              <a:gd name="T34" fmla="*/ 490 w 492"/>
              <a:gd name="T35" fmla="*/ 113 h 209"/>
              <a:gd name="T36" fmla="*/ 490 w 492"/>
              <a:gd name="T37" fmla="*/ 94 h 209"/>
              <a:gd name="T38" fmla="*/ 483 w 492"/>
              <a:gd name="T39" fmla="*/ 77 h 209"/>
              <a:gd name="T40" fmla="*/ 468 w 492"/>
              <a:gd name="T41" fmla="*/ 60 h 209"/>
              <a:gd name="T42" fmla="*/ 447 w 492"/>
              <a:gd name="T43" fmla="*/ 44 h 209"/>
              <a:gd name="T44" fmla="*/ 419 w 492"/>
              <a:gd name="T45" fmla="*/ 30 h 209"/>
              <a:gd name="T46" fmla="*/ 386 w 492"/>
              <a:gd name="T47" fmla="*/ 18 h 209"/>
              <a:gd name="T48" fmla="*/ 349 w 492"/>
              <a:gd name="T49" fmla="*/ 10 h 209"/>
              <a:gd name="T50" fmla="*/ 309 w 492"/>
              <a:gd name="T51" fmla="*/ 3 h 209"/>
              <a:gd name="T52" fmla="*/ 267 w 492"/>
              <a:gd name="T53" fmla="*/ 0 h 209"/>
              <a:gd name="T54" fmla="*/ 224 w 492"/>
              <a:gd name="T55" fmla="*/ 0 h 209"/>
              <a:gd name="T56" fmla="*/ 182 w 492"/>
              <a:gd name="T57" fmla="*/ 3 h 209"/>
              <a:gd name="T58" fmla="*/ 141 w 492"/>
              <a:gd name="T59" fmla="*/ 10 h 209"/>
              <a:gd name="T60" fmla="*/ 105 w 492"/>
              <a:gd name="T61" fmla="*/ 19 h 209"/>
              <a:gd name="T62" fmla="*/ 72 w 492"/>
              <a:gd name="T63" fmla="*/ 30 h 209"/>
              <a:gd name="T64" fmla="*/ 44 w 492"/>
              <a:gd name="T65" fmla="*/ 44 h 209"/>
              <a:gd name="T66" fmla="*/ 23 w 492"/>
              <a:gd name="T67" fmla="*/ 60 h 209"/>
              <a:gd name="T68" fmla="*/ 8 w 492"/>
              <a:gd name="T69" fmla="*/ 77 h 209"/>
              <a:gd name="T70" fmla="*/ 1 w 492"/>
              <a:gd name="T71" fmla="*/ 9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0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7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7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3"/>
                </a:lnTo>
                <a:lnTo>
                  <a:pt x="491" y="104"/>
                </a:lnTo>
                <a:lnTo>
                  <a:pt x="490" y="94"/>
                </a:lnTo>
                <a:lnTo>
                  <a:pt x="487" y="86"/>
                </a:lnTo>
                <a:lnTo>
                  <a:pt x="483" y="77"/>
                </a:lnTo>
                <a:lnTo>
                  <a:pt x="476" y="68"/>
                </a:lnTo>
                <a:lnTo>
                  <a:pt x="468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8"/>
                </a:lnTo>
                <a:lnTo>
                  <a:pt x="368" y="13"/>
                </a:lnTo>
                <a:lnTo>
                  <a:pt x="349" y="10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10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41" name="Freeform 46"/>
          <p:cNvSpPr>
            <a:spLocks/>
          </p:cNvSpPr>
          <p:nvPr/>
        </p:nvSpPr>
        <p:spPr bwMode="auto">
          <a:xfrm>
            <a:off x="9362182" y="3748088"/>
            <a:ext cx="782637" cy="331787"/>
          </a:xfrm>
          <a:custGeom>
            <a:avLst/>
            <a:gdLst>
              <a:gd name="T0" fmla="*/ 491 w 493"/>
              <a:gd name="T1" fmla="*/ 95 h 209"/>
              <a:gd name="T2" fmla="*/ 483 w 493"/>
              <a:gd name="T3" fmla="*/ 77 h 209"/>
              <a:gd name="T4" fmla="*/ 468 w 493"/>
              <a:gd name="T5" fmla="*/ 60 h 209"/>
              <a:gd name="T6" fmla="*/ 447 w 493"/>
              <a:gd name="T7" fmla="*/ 44 h 209"/>
              <a:gd name="T8" fmla="*/ 420 w 493"/>
              <a:gd name="T9" fmla="*/ 30 h 209"/>
              <a:gd name="T10" fmla="*/ 387 w 493"/>
              <a:gd name="T11" fmla="*/ 19 h 209"/>
              <a:gd name="T12" fmla="*/ 349 w 493"/>
              <a:gd name="T13" fmla="*/ 10 h 209"/>
              <a:gd name="T14" fmla="*/ 309 w 493"/>
              <a:gd name="T15" fmla="*/ 3 h 209"/>
              <a:gd name="T16" fmla="*/ 267 w 493"/>
              <a:gd name="T17" fmla="*/ 0 h 209"/>
              <a:gd name="T18" fmla="*/ 224 w 493"/>
              <a:gd name="T19" fmla="*/ 0 h 209"/>
              <a:gd name="T20" fmla="*/ 182 w 493"/>
              <a:gd name="T21" fmla="*/ 3 h 209"/>
              <a:gd name="T22" fmla="*/ 142 w 493"/>
              <a:gd name="T23" fmla="*/ 10 h 209"/>
              <a:gd name="T24" fmla="*/ 105 w 493"/>
              <a:gd name="T25" fmla="*/ 19 h 209"/>
              <a:gd name="T26" fmla="*/ 72 w 493"/>
              <a:gd name="T27" fmla="*/ 30 h 209"/>
              <a:gd name="T28" fmla="*/ 44 w 493"/>
              <a:gd name="T29" fmla="*/ 44 h 209"/>
              <a:gd name="T30" fmla="*/ 23 w 493"/>
              <a:gd name="T31" fmla="*/ 60 h 209"/>
              <a:gd name="T32" fmla="*/ 8 w 493"/>
              <a:gd name="T33" fmla="*/ 77 h 209"/>
              <a:gd name="T34" fmla="*/ 1 w 493"/>
              <a:gd name="T35" fmla="*/ 95 h 209"/>
              <a:gd name="T36" fmla="*/ 1 w 493"/>
              <a:gd name="T37" fmla="*/ 113 h 209"/>
              <a:gd name="T38" fmla="*/ 8 w 493"/>
              <a:gd name="T39" fmla="*/ 131 h 209"/>
              <a:gd name="T40" fmla="*/ 23 w 493"/>
              <a:gd name="T41" fmla="*/ 148 h 209"/>
              <a:gd name="T42" fmla="*/ 44 w 493"/>
              <a:gd name="T43" fmla="*/ 164 h 209"/>
              <a:gd name="T44" fmla="*/ 72 w 493"/>
              <a:gd name="T45" fmla="*/ 178 h 209"/>
              <a:gd name="T46" fmla="*/ 105 w 493"/>
              <a:gd name="T47" fmla="*/ 189 h 209"/>
              <a:gd name="T48" fmla="*/ 142 w 493"/>
              <a:gd name="T49" fmla="*/ 198 h 209"/>
              <a:gd name="T50" fmla="*/ 182 w 493"/>
              <a:gd name="T51" fmla="*/ 204 h 209"/>
              <a:gd name="T52" fmla="*/ 224 w 493"/>
              <a:gd name="T53" fmla="*/ 207 h 209"/>
              <a:gd name="T54" fmla="*/ 267 w 493"/>
              <a:gd name="T55" fmla="*/ 207 h 209"/>
              <a:gd name="T56" fmla="*/ 309 w 493"/>
              <a:gd name="T57" fmla="*/ 204 h 209"/>
              <a:gd name="T58" fmla="*/ 349 w 493"/>
              <a:gd name="T59" fmla="*/ 198 h 209"/>
              <a:gd name="T60" fmla="*/ 387 w 493"/>
              <a:gd name="T61" fmla="*/ 189 h 209"/>
              <a:gd name="T62" fmla="*/ 420 w 493"/>
              <a:gd name="T63" fmla="*/ 178 h 209"/>
              <a:gd name="T64" fmla="*/ 447 w 493"/>
              <a:gd name="T65" fmla="*/ 164 h 209"/>
              <a:gd name="T66" fmla="*/ 468 w 493"/>
              <a:gd name="T67" fmla="*/ 148 h 209"/>
              <a:gd name="T68" fmla="*/ 483 w 493"/>
              <a:gd name="T69" fmla="*/ 131 h 209"/>
              <a:gd name="T70" fmla="*/ 491 w 493"/>
              <a:gd name="T71" fmla="*/ 11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8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9"/>
                </a:lnTo>
                <a:lnTo>
                  <a:pt x="369" y="14"/>
                </a:lnTo>
                <a:lnTo>
                  <a:pt x="349" y="10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40"/>
                </a:lnTo>
                <a:lnTo>
                  <a:pt x="23" y="148"/>
                </a:lnTo>
                <a:lnTo>
                  <a:pt x="33" y="156"/>
                </a:lnTo>
                <a:lnTo>
                  <a:pt x="44" y="164"/>
                </a:lnTo>
                <a:lnTo>
                  <a:pt x="57" y="171"/>
                </a:lnTo>
                <a:lnTo>
                  <a:pt x="72" y="178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2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2"/>
                </a:lnTo>
                <a:lnTo>
                  <a:pt x="349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3"/>
                </a:lnTo>
                <a:lnTo>
                  <a:pt x="420" y="178"/>
                </a:lnTo>
                <a:lnTo>
                  <a:pt x="434" y="171"/>
                </a:lnTo>
                <a:lnTo>
                  <a:pt x="447" y="164"/>
                </a:lnTo>
                <a:lnTo>
                  <a:pt x="458" y="156"/>
                </a:lnTo>
                <a:lnTo>
                  <a:pt x="468" y="148"/>
                </a:lnTo>
                <a:lnTo>
                  <a:pt x="477" y="140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9371707" y="3752850"/>
            <a:ext cx="836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dname</a:t>
            </a: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10032107" y="4003675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budget</a:t>
            </a: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8862119" y="3948113"/>
            <a:ext cx="501741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did</a:t>
            </a:r>
          </a:p>
        </p:txBody>
      </p:sp>
      <p:sp>
        <p:nvSpPr>
          <p:cNvPr id="45" name="Freeform 39"/>
          <p:cNvSpPr>
            <a:spLocks/>
          </p:cNvSpPr>
          <p:nvPr/>
        </p:nvSpPr>
        <p:spPr bwMode="auto">
          <a:xfrm>
            <a:off x="5328344" y="3962400"/>
            <a:ext cx="781050" cy="331788"/>
          </a:xfrm>
          <a:custGeom>
            <a:avLst/>
            <a:gdLst>
              <a:gd name="T0" fmla="*/ 490 w 492"/>
              <a:gd name="T1" fmla="*/ 95 h 209"/>
              <a:gd name="T2" fmla="*/ 483 w 492"/>
              <a:gd name="T3" fmla="*/ 77 h 209"/>
              <a:gd name="T4" fmla="*/ 468 w 492"/>
              <a:gd name="T5" fmla="*/ 59 h 209"/>
              <a:gd name="T6" fmla="*/ 447 w 492"/>
              <a:gd name="T7" fmla="*/ 44 h 209"/>
              <a:gd name="T8" fmla="*/ 419 w 492"/>
              <a:gd name="T9" fmla="*/ 30 h 209"/>
              <a:gd name="T10" fmla="*/ 386 w 492"/>
              <a:gd name="T11" fmla="*/ 19 h 209"/>
              <a:gd name="T12" fmla="*/ 349 w 492"/>
              <a:gd name="T13" fmla="*/ 9 h 209"/>
              <a:gd name="T14" fmla="*/ 309 w 492"/>
              <a:gd name="T15" fmla="*/ 3 h 209"/>
              <a:gd name="T16" fmla="*/ 267 w 492"/>
              <a:gd name="T17" fmla="*/ 0 h 209"/>
              <a:gd name="T18" fmla="*/ 224 w 492"/>
              <a:gd name="T19" fmla="*/ 0 h 209"/>
              <a:gd name="T20" fmla="*/ 182 w 492"/>
              <a:gd name="T21" fmla="*/ 3 h 209"/>
              <a:gd name="T22" fmla="*/ 141 w 492"/>
              <a:gd name="T23" fmla="*/ 9 h 209"/>
              <a:gd name="T24" fmla="*/ 105 w 492"/>
              <a:gd name="T25" fmla="*/ 19 h 209"/>
              <a:gd name="T26" fmla="*/ 72 w 492"/>
              <a:gd name="T27" fmla="*/ 30 h 209"/>
              <a:gd name="T28" fmla="*/ 44 w 492"/>
              <a:gd name="T29" fmla="*/ 44 h 209"/>
              <a:gd name="T30" fmla="*/ 23 w 492"/>
              <a:gd name="T31" fmla="*/ 59 h 209"/>
              <a:gd name="T32" fmla="*/ 8 w 492"/>
              <a:gd name="T33" fmla="*/ 77 h 209"/>
              <a:gd name="T34" fmla="*/ 1 w 492"/>
              <a:gd name="T35" fmla="*/ 95 h 209"/>
              <a:gd name="T36" fmla="*/ 1 w 492"/>
              <a:gd name="T37" fmla="*/ 112 h 209"/>
              <a:gd name="T38" fmla="*/ 8 w 492"/>
              <a:gd name="T39" fmla="*/ 131 h 209"/>
              <a:gd name="T40" fmla="*/ 23 w 492"/>
              <a:gd name="T41" fmla="*/ 148 h 209"/>
              <a:gd name="T42" fmla="*/ 44 w 492"/>
              <a:gd name="T43" fmla="*/ 163 h 209"/>
              <a:gd name="T44" fmla="*/ 72 w 492"/>
              <a:gd name="T45" fmla="*/ 177 h 209"/>
              <a:gd name="T46" fmla="*/ 105 w 492"/>
              <a:gd name="T47" fmla="*/ 189 h 209"/>
              <a:gd name="T48" fmla="*/ 141 w 492"/>
              <a:gd name="T49" fmla="*/ 198 h 209"/>
              <a:gd name="T50" fmla="*/ 182 w 492"/>
              <a:gd name="T51" fmla="*/ 204 h 209"/>
              <a:gd name="T52" fmla="*/ 224 w 492"/>
              <a:gd name="T53" fmla="*/ 207 h 209"/>
              <a:gd name="T54" fmla="*/ 267 w 492"/>
              <a:gd name="T55" fmla="*/ 207 h 209"/>
              <a:gd name="T56" fmla="*/ 309 w 492"/>
              <a:gd name="T57" fmla="*/ 204 h 209"/>
              <a:gd name="T58" fmla="*/ 349 w 492"/>
              <a:gd name="T59" fmla="*/ 198 h 209"/>
              <a:gd name="T60" fmla="*/ 386 w 492"/>
              <a:gd name="T61" fmla="*/ 189 h 209"/>
              <a:gd name="T62" fmla="*/ 419 w 492"/>
              <a:gd name="T63" fmla="*/ 177 h 209"/>
              <a:gd name="T64" fmla="*/ 447 w 492"/>
              <a:gd name="T65" fmla="*/ 163 h 209"/>
              <a:gd name="T66" fmla="*/ 468 w 492"/>
              <a:gd name="T67" fmla="*/ 148 h 209"/>
              <a:gd name="T68" fmla="*/ 483 w 492"/>
              <a:gd name="T69" fmla="*/ 131 h 209"/>
              <a:gd name="T70" fmla="*/ 490 w 492"/>
              <a:gd name="T71" fmla="*/ 11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latin typeface="Book Antiqua" pitchFamily="18" charset="0"/>
            </a:endParaRPr>
          </a:p>
        </p:txBody>
      </p:sp>
      <p:sp>
        <p:nvSpPr>
          <p:cNvPr id="46" name="Freeform 38"/>
          <p:cNvSpPr>
            <a:spLocks/>
          </p:cNvSpPr>
          <p:nvPr/>
        </p:nvSpPr>
        <p:spPr bwMode="auto">
          <a:xfrm>
            <a:off x="6164957" y="3738563"/>
            <a:ext cx="782637" cy="331787"/>
          </a:xfrm>
          <a:custGeom>
            <a:avLst/>
            <a:gdLst>
              <a:gd name="T0" fmla="*/ 491 w 493"/>
              <a:gd name="T1" fmla="*/ 95 h 209"/>
              <a:gd name="T2" fmla="*/ 483 w 493"/>
              <a:gd name="T3" fmla="*/ 77 h 209"/>
              <a:gd name="T4" fmla="*/ 469 w 493"/>
              <a:gd name="T5" fmla="*/ 60 h 209"/>
              <a:gd name="T6" fmla="*/ 447 w 493"/>
              <a:gd name="T7" fmla="*/ 44 h 209"/>
              <a:gd name="T8" fmla="*/ 420 w 493"/>
              <a:gd name="T9" fmla="*/ 30 h 209"/>
              <a:gd name="T10" fmla="*/ 387 w 493"/>
              <a:gd name="T11" fmla="*/ 18 h 209"/>
              <a:gd name="T12" fmla="*/ 350 w 493"/>
              <a:gd name="T13" fmla="*/ 10 h 209"/>
              <a:gd name="T14" fmla="*/ 309 w 493"/>
              <a:gd name="T15" fmla="*/ 4 h 209"/>
              <a:gd name="T16" fmla="*/ 267 w 493"/>
              <a:gd name="T17" fmla="*/ 0 h 209"/>
              <a:gd name="T18" fmla="*/ 224 w 493"/>
              <a:gd name="T19" fmla="*/ 0 h 209"/>
              <a:gd name="T20" fmla="*/ 182 w 493"/>
              <a:gd name="T21" fmla="*/ 4 h 209"/>
              <a:gd name="T22" fmla="*/ 142 w 493"/>
              <a:gd name="T23" fmla="*/ 10 h 209"/>
              <a:gd name="T24" fmla="*/ 105 w 493"/>
              <a:gd name="T25" fmla="*/ 18 h 209"/>
              <a:gd name="T26" fmla="*/ 72 w 493"/>
              <a:gd name="T27" fmla="*/ 30 h 209"/>
              <a:gd name="T28" fmla="*/ 44 w 493"/>
              <a:gd name="T29" fmla="*/ 44 h 209"/>
              <a:gd name="T30" fmla="*/ 23 w 493"/>
              <a:gd name="T31" fmla="*/ 60 h 209"/>
              <a:gd name="T32" fmla="*/ 9 w 493"/>
              <a:gd name="T33" fmla="*/ 77 h 209"/>
              <a:gd name="T34" fmla="*/ 1 w 493"/>
              <a:gd name="T35" fmla="*/ 95 h 209"/>
              <a:gd name="T36" fmla="*/ 1 w 493"/>
              <a:gd name="T37" fmla="*/ 113 h 209"/>
              <a:gd name="T38" fmla="*/ 9 w 493"/>
              <a:gd name="T39" fmla="*/ 131 h 209"/>
              <a:gd name="T40" fmla="*/ 23 w 493"/>
              <a:gd name="T41" fmla="*/ 147 h 209"/>
              <a:gd name="T42" fmla="*/ 44 w 493"/>
              <a:gd name="T43" fmla="*/ 163 h 209"/>
              <a:gd name="T44" fmla="*/ 72 w 493"/>
              <a:gd name="T45" fmla="*/ 177 h 209"/>
              <a:gd name="T46" fmla="*/ 105 w 493"/>
              <a:gd name="T47" fmla="*/ 189 h 209"/>
              <a:gd name="T48" fmla="*/ 142 w 493"/>
              <a:gd name="T49" fmla="*/ 198 h 209"/>
              <a:gd name="T50" fmla="*/ 182 w 493"/>
              <a:gd name="T51" fmla="*/ 204 h 209"/>
              <a:gd name="T52" fmla="*/ 224 w 493"/>
              <a:gd name="T53" fmla="*/ 207 h 209"/>
              <a:gd name="T54" fmla="*/ 267 w 493"/>
              <a:gd name="T55" fmla="*/ 207 h 209"/>
              <a:gd name="T56" fmla="*/ 309 w 493"/>
              <a:gd name="T57" fmla="*/ 204 h 209"/>
              <a:gd name="T58" fmla="*/ 350 w 493"/>
              <a:gd name="T59" fmla="*/ 198 h 209"/>
              <a:gd name="T60" fmla="*/ 387 w 493"/>
              <a:gd name="T61" fmla="*/ 189 h 209"/>
              <a:gd name="T62" fmla="*/ 420 w 493"/>
              <a:gd name="T63" fmla="*/ 177 h 209"/>
              <a:gd name="T64" fmla="*/ 447 w 493"/>
              <a:gd name="T65" fmla="*/ 163 h 209"/>
              <a:gd name="T66" fmla="*/ 469 w 493"/>
              <a:gd name="T67" fmla="*/ 147 h 209"/>
              <a:gd name="T68" fmla="*/ 483 w 493"/>
              <a:gd name="T69" fmla="*/ 131 h 209"/>
              <a:gd name="T70" fmla="*/ 491 w 493"/>
              <a:gd name="T71" fmla="*/ 11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>
                <a:solidFill>
                  <a:srgbClr val="FF0000"/>
                </a:solidFill>
                <a:latin typeface="Book Antiqua" pitchFamily="18" charset="0"/>
              </a:rPr>
              <a:t>name</a:t>
            </a: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6896794" y="3981450"/>
            <a:ext cx="781050" cy="331788"/>
          </a:xfrm>
          <a:custGeom>
            <a:avLst/>
            <a:gdLst>
              <a:gd name="T0" fmla="*/ 1 w 492"/>
              <a:gd name="T1" fmla="*/ 113 h 209"/>
              <a:gd name="T2" fmla="*/ 8 w 492"/>
              <a:gd name="T3" fmla="*/ 131 h 209"/>
              <a:gd name="T4" fmla="*/ 23 w 492"/>
              <a:gd name="T5" fmla="*/ 148 h 209"/>
              <a:gd name="T6" fmla="*/ 44 w 492"/>
              <a:gd name="T7" fmla="*/ 163 h 209"/>
              <a:gd name="T8" fmla="*/ 72 w 492"/>
              <a:gd name="T9" fmla="*/ 177 h 209"/>
              <a:gd name="T10" fmla="*/ 105 w 492"/>
              <a:gd name="T11" fmla="*/ 189 h 209"/>
              <a:gd name="T12" fmla="*/ 142 w 492"/>
              <a:gd name="T13" fmla="*/ 198 h 209"/>
              <a:gd name="T14" fmla="*/ 182 w 492"/>
              <a:gd name="T15" fmla="*/ 204 h 209"/>
              <a:gd name="T16" fmla="*/ 224 w 492"/>
              <a:gd name="T17" fmla="*/ 207 h 209"/>
              <a:gd name="T18" fmla="*/ 267 w 492"/>
              <a:gd name="T19" fmla="*/ 207 h 209"/>
              <a:gd name="T20" fmla="*/ 309 w 492"/>
              <a:gd name="T21" fmla="*/ 204 h 209"/>
              <a:gd name="T22" fmla="*/ 350 w 492"/>
              <a:gd name="T23" fmla="*/ 198 h 209"/>
              <a:gd name="T24" fmla="*/ 387 w 492"/>
              <a:gd name="T25" fmla="*/ 188 h 209"/>
              <a:gd name="T26" fmla="*/ 419 w 492"/>
              <a:gd name="T27" fmla="*/ 177 h 209"/>
              <a:gd name="T28" fmla="*/ 447 w 492"/>
              <a:gd name="T29" fmla="*/ 163 h 209"/>
              <a:gd name="T30" fmla="*/ 468 w 492"/>
              <a:gd name="T31" fmla="*/ 148 h 209"/>
              <a:gd name="T32" fmla="*/ 483 w 492"/>
              <a:gd name="T33" fmla="*/ 130 h 209"/>
              <a:gd name="T34" fmla="*/ 490 w 492"/>
              <a:gd name="T35" fmla="*/ 112 h 209"/>
              <a:gd name="T36" fmla="*/ 490 w 492"/>
              <a:gd name="T37" fmla="*/ 95 h 209"/>
              <a:gd name="T38" fmla="*/ 483 w 492"/>
              <a:gd name="T39" fmla="*/ 77 h 209"/>
              <a:gd name="T40" fmla="*/ 468 w 492"/>
              <a:gd name="T41" fmla="*/ 59 h 209"/>
              <a:gd name="T42" fmla="*/ 447 w 492"/>
              <a:gd name="T43" fmla="*/ 44 h 209"/>
              <a:gd name="T44" fmla="*/ 419 w 492"/>
              <a:gd name="T45" fmla="*/ 30 h 209"/>
              <a:gd name="T46" fmla="*/ 386 w 492"/>
              <a:gd name="T47" fmla="*/ 19 h 209"/>
              <a:gd name="T48" fmla="*/ 350 w 492"/>
              <a:gd name="T49" fmla="*/ 9 h 209"/>
              <a:gd name="T50" fmla="*/ 309 w 492"/>
              <a:gd name="T51" fmla="*/ 3 h 209"/>
              <a:gd name="T52" fmla="*/ 267 w 492"/>
              <a:gd name="T53" fmla="*/ 0 h 209"/>
              <a:gd name="T54" fmla="*/ 224 w 492"/>
              <a:gd name="T55" fmla="*/ 0 h 209"/>
              <a:gd name="T56" fmla="*/ 182 w 492"/>
              <a:gd name="T57" fmla="*/ 3 h 209"/>
              <a:gd name="T58" fmla="*/ 142 w 492"/>
              <a:gd name="T59" fmla="*/ 9 h 209"/>
              <a:gd name="T60" fmla="*/ 105 w 492"/>
              <a:gd name="T61" fmla="*/ 19 h 209"/>
              <a:gd name="T62" fmla="*/ 72 w 492"/>
              <a:gd name="T63" fmla="*/ 30 h 209"/>
              <a:gd name="T64" fmla="*/ 44 w 492"/>
              <a:gd name="T65" fmla="*/ 44 h 209"/>
              <a:gd name="T66" fmla="*/ 23 w 492"/>
              <a:gd name="T67" fmla="*/ 60 h 209"/>
              <a:gd name="T68" fmla="*/ 8 w 492"/>
              <a:gd name="T69" fmla="*/ 77 h 209"/>
              <a:gd name="T70" fmla="*/ 1 w 492"/>
              <a:gd name="T71" fmla="*/ 9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7520682" y="4265613"/>
            <a:ext cx="1476375" cy="717550"/>
          </a:xfrm>
          <a:custGeom>
            <a:avLst/>
            <a:gdLst>
              <a:gd name="T0" fmla="*/ 0 w 930"/>
              <a:gd name="T1" fmla="*/ 226 h 452"/>
              <a:gd name="T2" fmla="*/ 459 w 930"/>
              <a:gd name="T3" fmla="*/ 0 h 452"/>
              <a:gd name="T4" fmla="*/ 929 w 930"/>
              <a:gd name="T5" fmla="*/ 234 h 452"/>
              <a:gd name="T6" fmla="*/ 459 w 930"/>
              <a:gd name="T7" fmla="*/ 451 h 452"/>
              <a:gd name="T8" fmla="*/ 0 w 930"/>
              <a:gd name="T9" fmla="*/ 22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9285982" y="4524375"/>
            <a:ext cx="1416050" cy="336550"/>
          </a:xfrm>
          <a:custGeom>
            <a:avLst/>
            <a:gdLst>
              <a:gd name="T0" fmla="*/ 891 w 892"/>
              <a:gd name="T1" fmla="*/ 211 h 212"/>
              <a:gd name="T2" fmla="*/ 891 w 892"/>
              <a:gd name="T3" fmla="*/ 0 h 212"/>
              <a:gd name="T4" fmla="*/ 0 w 892"/>
              <a:gd name="T5" fmla="*/ 0 h 212"/>
              <a:gd name="T6" fmla="*/ 0 w 892"/>
              <a:gd name="T7" fmla="*/ 211 h 212"/>
              <a:gd name="T8" fmla="*/ 891 w 892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5939532" y="4476750"/>
            <a:ext cx="1287462" cy="346075"/>
          </a:xfrm>
          <a:custGeom>
            <a:avLst/>
            <a:gdLst>
              <a:gd name="T0" fmla="*/ 810 w 811"/>
              <a:gd name="T1" fmla="*/ 217 h 218"/>
              <a:gd name="T2" fmla="*/ 810 w 811"/>
              <a:gd name="T3" fmla="*/ 0 h 218"/>
              <a:gd name="T4" fmla="*/ 0 w 811"/>
              <a:gd name="T5" fmla="*/ 0 h 218"/>
              <a:gd name="T6" fmla="*/ 0 w 811"/>
              <a:gd name="T7" fmla="*/ 217 h 218"/>
              <a:gd name="T8" fmla="*/ 810 w 811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9332019" y="4483100"/>
            <a:ext cx="1436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Departments</a:t>
            </a:r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5404544" y="3962400"/>
            <a:ext cx="49052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ssn</a:t>
            </a:r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7119044" y="3948113"/>
            <a:ext cx="434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lot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5937944" y="4525323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Employees</a:t>
            </a:r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7663557" y="4478338"/>
            <a:ext cx="12080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Works_In4</a:t>
            </a: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 flipH="1">
            <a:off x="7261919" y="4624388"/>
            <a:ext cx="2651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8976419" y="4646613"/>
            <a:ext cx="3000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5846509" y="4290704"/>
            <a:ext cx="444500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6553894" y="4073525"/>
            <a:ext cx="0" cy="414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H="1">
            <a:off x="7041257" y="4318000"/>
            <a:ext cx="266700" cy="16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1" name="Freeform 62"/>
          <p:cNvSpPr>
            <a:spLocks/>
          </p:cNvSpPr>
          <p:nvPr/>
        </p:nvSpPr>
        <p:spPr bwMode="auto">
          <a:xfrm>
            <a:off x="6779319" y="5337175"/>
            <a:ext cx="781050" cy="331788"/>
          </a:xfrm>
          <a:custGeom>
            <a:avLst/>
            <a:gdLst>
              <a:gd name="T0" fmla="*/ 1 w 492"/>
              <a:gd name="T1" fmla="*/ 113 h 209"/>
              <a:gd name="T2" fmla="*/ 8 w 492"/>
              <a:gd name="T3" fmla="*/ 131 h 209"/>
              <a:gd name="T4" fmla="*/ 23 w 492"/>
              <a:gd name="T5" fmla="*/ 148 h 209"/>
              <a:gd name="T6" fmla="*/ 44 w 492"/>
              <a:gd name="T7" fmla="*/ 164 h 209"/>
              <a:gd name="T8" fmla="*/ 72 w 492"/>
              <a:gd name="T9" fmla="*/ 177 h 209"/>
              <a:gd name="T10" fmla="*/ 104 w 492"/>
              <a:gd name="T11" fmla="*/ 189 h 209"/>
              <a:gd name="T12" fmla="*/ 142 w 492"/>
              <a:gd name="T13" fmla="*/ 198 h 209"/>
              <a:gd name="T14" fmla="*/ 182 w 492"/>
              <a:gd name="T15" fmla="*/ 204 h 209"/>
              <a:gd name="T16" fmla="*/ 224 w 492"/>
              <a:gd name="T17" fmla="*/ 207 h 209"/>
              <a:gd name="T18" fmla="*/ 267 w 492"/>
              <a:gd name="T19" fmla="*/ 207 h 209"/>
              <a:gd name="T20" fmla="*/ 309 w 492"/>
              <a:gd name="T21" fmla="*/ 204 h 209"/>
              <a:gd name="T22" fmla="*/ 350 w 492"/>
              <a:gd name="T23" fmla="*/ 198 h 209"/>
              <a:gd name="T24" fmla="*/ 386 w 492"/>
              <a:gd name="T25" fmla="*/ 189 h 209"/>
              <a:gd name="T26" fmla="*/ 419 w 492"/>
              <a:gd name="T27" fmla="*/ 177 h 209"/>
              <a:gd name="T28" fmla="*/ 447 w 492"/>
              <a:gd name="T29" fmla="*/ 163 h 209"/>
              <a:gd name="T30" fmla="*/ 468 w 492"/>
              <a:gd name="T31" fmla="*/ 148 h 209"/>
              <a:gd name="T32" fmla="*/ 483 w 492"/>
              <a:gd name="T33" fmla="*/ 130 h 209"/>
              <a:gd name="T34" fmla="*/ 490 w 492"/>
              <a:gd name="T35" fmla="*/ 112 h 209"/>
              <a:gd name="T36" fmla="*/ 490 w 492"/>
              <a:gd name="T37" fmla="*/ 95 h 209"/>
              <a:gd name="T38" fmla="*/ 483 w 492"/>
              <a:gd name="T39" fmla="*/ 77 h 209"/>
              <a:gd name="T40" fmla="*/ 468 w 492"/>
              <a:gd name="T41" fmla="*/ 60 h 209"/>
              <a:gd name="T42" fmla="*/ 447 w 492"/>
              <a:gd name="T43" fmla="*/ 44 h 209"/>
              <a:gd name="T44" fmla="*/ 419 w 492"/>
              <a:gd name="T45" fmla="*/ 30 h 209"/>
              <a:gd name="T46" fmla="*/ 386 w 492"/>
              <a:gd name="T47" fmla="*/ 19 h 209"/>
              <a:gd name="T48" fmla="*/ 349 w 492"/>
              <a:gd name="T49" fmla="*/ 9 h 209"/>
              <a:gd name="T50" fmla="*/ 309 w 492"/>
              <a:gd name="T51" fmla="*/ 3 h 209"/>
              <a:gd name="T52" fmla="*/ 267 w 492"/>
              <a:gd name="T53" fmla="*/ 0 h 209"/>
              <a:gd name="T54" fmla="*/ 224 w 492"/>
              <a:gd name="T55" fmla="*/ 0 h 209"/>
              <a:gd name="T56" fmla="*/ 182 w 492"/>
              <a:gd name="T57" fmla="*/ 3 h 209"/>
              <a:gd name="T58" fmla="*/ 142 w 492"/>
              <a:gd name="T59" fmla="*/ 9 h 209"/>
              <a:gd name="T60" fmla="*/ 104 w 492"/>
              <a:gd name="T61" fmla="*/ 19 h 209"/>
              <a:gd name="T62" fmla="*/ 72 w 492"/>
              <a:gd name="T63" fmla="*/ 30 h 209"/>
              <a:gd name="T64" fmla="*/ 44 w 492"/>
              <a:gd name="T65" fmla="*/ 44 h 209"/>
              <a:gd name="T66" fmla="*/ 23 w 492"/>
              <a:gd name="T67" fmla="*/ 60 h 209"/>
              <a:gd name="T68" fmla="*/ 8 w 492"/>
              <a:gd name="T69" fmla="*/ 77 h 209"/>
              <a:gd name="T70" fmla="*/ 1 w 492"/>
              <a:gd name="T71" fmla="*/ 9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3" y="122"/>
                </a:lnTo>
                <a:lnTo>
                  <a:pt x="8" y="131"/>
                </a:lnTo>
                <a:lnTo>
                  <a:pt x="14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4"/>
                </a:lnTo>
                <a:lnTo>
                  <a:pt x="58" y="171"/>
                </a:lnTo>
                <a:lnTo>
                  <a:pt x="72" y="177"/>
                </a:lnTo>
                <a:lnTo>
                  <a:pt x="88" y="183"/>
                </a:lnTo>
                <a:lnTo>
                  <a:pt x="104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2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3"/>
                </a:lnTo>
                <a:lnTo>
                  <a:pt x="386" y="189"/>
                </a:lnTo>
                <a:lnTo>
                  <a:pt x="403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9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8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8" y="86"/>
                </a:lnTo>
                <a:lnTo>
                  <a:pt x="483" y="77"/>
                </a:lnTo>
                <a:lnTo>
                  <a:pt x="476" y="68"/>
                </a:lnTo>
                <a:lnTo>
                  <a:pt x="468" y="60"/>
                </a:lnTo>
                <a:lnTo>
                  <a:pt x="459" y="51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9" y="13"/>
                </a:lnTo>
                <a:lnTo>
                  <a:pt x="349" y="9"/>
                </a:lnTo>
                <a:lnTo>
                  <a:pt x="329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2" y="6"/>
                </a:lnTo>
                <a:lnTo>
                  <a:pt x="142" y="9"/>
                </a:lnTo>
                <a:lnTo>
                  <a:pt x="123" y="14"/>
                </a:lnTo>
                <a:lnTo>
                  <a:pt x="104" y="19"/>
                </a:lnTo>
                <a:lnTo>
                  <a:pt x="88" y="24"/>
                </a:lnTo>
                <a:lnTo>
                  <a:pt x="72" y="30"/>
                </a:lnTo>
                <a:lnTo>
                  <a:pt x="58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4" y="68"/>
                </a:lnTo>
                <a:lnTo>
                  <a:pt x="8" y="77"/>
                </a:lnTo>
                <a:lnTo>
                  <a:pt x="3" y="86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2" name="Freeform 63"/>
          <p:cNvSpPr>
            <a:spLocks/>
          </p:cNvSpPr>
          <p:nvPr/>
        </p:nvSpPr>
        <p:spPr bwMode="auto">
          <a:xfrm>
            <a:off x="8937040" y="5323527"/>
            <a:ext cx="781050" cy="331788"/>
          </a:xfrm>
          <a:custGeom>
            <a:avLst/>
            <a:gdLst>
              <a:gd name="T0" fmla="*/ 1 w 492"/>
              <a:gd name="T1" fmla="*/ 113 h 209"/>
              <a:gd name="T2" fmla="*/ 8 w 492"/>
              <a:gd name="T3" fmla="*/ 131 h 209"/>
              <a:gd name="T4" fmla="*/ 23 w 492"/>
              <a:gd name="T5" fmla="*/ 148 h 209"/>
              <a:gd name="T6" fmla="*/ 45 w 492"/>
              <a:gd name="T7" fmla="*/ 164 h 209"/>
              <a:gd name="T8" fmla="*/ 72 w 492"/>
              <a:gd name="T9" fmla="*/ 177 h 209"/>
              <a:gd name="T10" fmla="*/ 105 w 492"/>
              <a:gd name="T11" fmla="*/ 189 h 209"/>
              <a:gd name="T12" fmla="*/ 142 w 492"/>
              <a:gd name="T13" fmla="*/ 198 h 209"/>
              <a:gd name="T14" fmla="*/ 182 w 492"/>
              <a:gd name="T15" fmla="*/ 204 h 209"/>
              <a:gd name="T16" fmla="*/ 224 w 492"/>
              <a:gd name="T17" fmla="*/ 207 h 209"/>
              <a:gd name="T18" fmla="*/ 267 w 492"/>
              <a:gd name="T19" fmla="*/ 207 h 209"/>
              <a:gd name="T20" fmla="*/ 309 w 492"/>
              <a:gd name="T21" fmla="*/ 204 h 209"/>
              <a:gd name="T22" fmla="*/ 350 w 492"/>
              <a:gd name="T23" fmla="*/ 198 h 209"/>
              <a:gd name="T24" fmla="*/ 387 w 492"/>
              <a:gd name="T25" fmla="*/ 189 h 209"/>
              <a:gd name="T26" fmla="*/ 419 w 492"/>
              <a:gd name="T27" fmla="*/ 177 h 209"/>
              <a:gd name="T28" fmla="*/ 447 w 492"/>
              <a:gd name="T29" fmla="*/ 163 h 209"/>
              <a:gd name="T30" fmla="*/ 468 w 492"/>
              <a:gd name="T31" fmla="*/ 148 h 209"/>
              <a:gd name="T32" fmla="*/ 483 w 492"/>
              <a:gd name="T33" fmla="*/ 130 h 209"/>
              <a:gd name="T34" fmla="*/ 491 w 492"/>
              <a:gd name="T35" fmla="*/ 112 h 209"/>
              <a:gd name="T36" fmla="*/ 491 w 492"/>
              <a:gd name="T37" fmla="*/ 95 h 209"/>
              <a:gd name="T38" fmla="*/ 483 w 492"/>
              <a:gd name="T39" fmla="*/ 77 h 209"/>
              <a:gd name="T40" fmla="*/ 468 w 492"/>
              <a:gd name="T41" fmla="*/ 60 h 209"/>
              <a:gd name="T42" fmla="*/ 447 w 492"/>
              <a:gd name="T43" fmla="*/ 44 h 209"/>
              <a:gd name="T44" fmla="*/ 419 w 492"/>
              <a:gd name="T45" fmla="*/ 30 h 209"/>
              <a:gd name="T46" fmla="*/ 387 w 492"/>
              <a:gd name="T47" fmla="*/ 19 h 209"/>
              <a:gd name="T48" fmla="*/ 349 w 492"/>
              <a:gd name="T49" fmla="*/ 9 h 209"/>
              <a:gd name="T50" fmla="*/ 309 w 492"/>
              <a:gd name="T51" fmla="*/ 3 h 209"/>
              <a:gd name="T52" fmla="*/ 267 w 492"/>
              <a:gd name="T53" fmla="*/ 0 h 209"/>
              <a:gd name="T54" fmla="*/ 224 w 492"/>
              <a:gd name="T55" fmla="*/ 0 h 209"/>
              <a:gd name="T56" fmla="*/ 182 w 492"/>
              <a:gd name="T57" fmla="*/ 3 h 209"/>
              <a:gd name="T58" fmla="*/ 142 w 492"/>
              <a:gd name="T59" fmla="*/ 9 h 209"/>
              <a:gd name="T60" fmla="*/ 105 w 492"/>
              <a:gd name="T61" fmla="*/ 19 h 209"/>
              <a:gd name="T62" fmla="*/ 72 w 492"/>
              <a:gd name="T63" fmla="*/ 30 h 209"/>
              <a:gd name="T64" fmla="*/ 44 w 492"/>
              <a:gd name="T65" fmla="*/ 44 h 209"/>
              <a:gd name="T66" fmla="*/ 23 w 492"/>
              <a:gd name="T67" fmla="*/ 60 h 209"/>
              <a:gd name="T68" fmla="*/ 8 w 492"/>
              <a:gd name="T69" fmla="*/ 77 h 209"/>
              <a:gd name="T70" fmla="*/ 1 w 492"/>
              <a:gd name="T71" fmla="*/ 9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3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5" y="164"/>
                </a:lnTo>
                <a:lnTo>
                  <a:pt x="58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2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3"/>
                </a:lnTo>
                <a:lnTo>
                  <a:pt x="387" y="189"/>
                </a:lnTo>
                <a:lnTo>
                  <a:pt x="403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9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8" y="122"/>
                </a:lnTo>
                <a:lnTo>
                  <a:pt x="491" y="112"/>
                </a:lnTo>
                <a:lnTo>
                  <a:pt x="491" y="103"/>
                </a:ln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6" y="68"/>
                </a:lnTo>
                <a:lnTo>
                  <a:pt x="468" y="60"/>
                </a:lnTo>
                <a:lnTo>
                  <a:pt x="459" y="51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7" y="19"/>
                </a:lnTo>
                <a:lnTo>
                  <a:pt x="369" y="13"/>
                </a:lnTo>
                <a:lnTo>
                  <a:pt x="349" y="9"/>
                </a:lnTo>
                <a:lnTo>
                  <a:pt x="329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2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8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3" y="86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766744" y="5284788"/>
            <a:ext cx="1038747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Duration</a:t>
            </a:r>
          </a:p>
        </p:txBody>
      </p:sp>
      <p:sp>
        <p:nvSpPr>
          <p:cNvPr id="64" name="Freeform 65"/>
          <p:cNvSpPr>
            <a:spLocks/>
          </p:cNvSpPr>
          <p:nvPr/>
        </p:nvSpPr>
        <p:spPr bwMode="auto">
          <a:xfrm>
            <a:off x="7801669" y="5326063"/>
            <a:ext cx="939800" cy="341312"/>
          </a:xfrm>
          <a:custGeom>
            <a:avLst/>
            <a:gdLst>
              <a:gd name="T0" fmla="*/ 591 w 592"/>
              <a:gd name="T1" fmla="*/ 214 h 215"/>
              <a:gd name="T2" fmla="*/ 591 w 592"/>
              <a:gd name="T3" fmla="*/ 0 h 215"/>
              <a:gd name="T4" fmla="*/ 0 w 592"/>
              <a:gd name="T5" fmla="*/ 0 h 215"/>
              <a:gd name="T6" fmla="*/ 0 w 592"/>
              <a:gd name="T7" fmla="*/ 214 h 215"/>
              <a:gd name="T8" fmla="*/ 591 w 592"/>
              <a:gd name="T9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" h="215">
                <a:moveTo>
                  <a:pt x="591" y="214"/>
                </a:moveTo>
                <a:lnTo>
                  <a:pt x="591" y="0"/>
                </a:lnTo>
                <a:lnTo>
                  <a:pt x="0" y="0"/>
                </a:lnTo>
                <a:lnTo>
                  <a:pt x="0" y="214"/>
                </a:lnTo>
                <a:lnTo>
                  <a:pt x="591" y="21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6852344" y="5318125"/>
            <a:ext cx="639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from</a:t>
            </a:r>
          </a:p>
        </p:txBody>
      </p: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9220894" y="5299075"/>
            <a:ext cx="376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to</a:t>
            </a: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7550844" y="5500688"/>
            <a:ext cx="2317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>
            <a:off x="8752582" y="5500688"/>
            <a:ext cx="1714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9" name="Line 74"/>
          <p:cNvSpPr>
            <a:spLocks noChangeShapeType="1"/>
          </p:cNvSpPr>
          <p:nvPr/>
        </p:nvSpPr>
        <p:spPr bwMode="auto">
          <a:xfrm>
            <a:off x="9349482" y="4271963"/>
            <a:ext cx="246062" cy="2524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70" name="Line 75"/>
          <p:cNvSpPr>
            <a:spLocks noChangeShapeType="1"/>
          </p:cNvSpPr>
          <p:nvPr/>
        </p:nvSpPr>
        <p:spPr bwMode="auto">
          <a:xfrm flipH="1">
            <a:off x="10076557" y="4318000"/>
            <a:ext cx="254000" cy="206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71" name="Line 76"/>
          <p:cNvSpPr>
            <a:spLocks noChangeShapeType="1"/>
          </p:cNvSpPr>
          <p:nvPr/>
        </p:nvSpPr>
        <p:spPr bwMode="auto">
          <a:xfrm>
            <a:off x="9800332" y="4119563"/>
            <a:ext cx="0" cy="4048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72" name="Line 77"/>
          <p:cNvSpPr>
            <a:spLocks noChangeShapeType="1"/>
          </p:cNvSpPr>
          <p:nvPr/>
        </p:nvSpPr>
        <p:spPr bwMode="auto">
          <a:xfrm>
            <a:off x="8276332" y="4957763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auto">
          <a:xfrm>
            <a:off x="1201024" y="326864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Book Antiqua" pitchFamily="18" charset="0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Namun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jika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diinginkan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utk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mencatat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beberapa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nilai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“descriptive attribute”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utk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setiap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nilai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relationship,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maka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entity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baru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Duration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didefinisikan</a:t>
            </a:r>
            <a:endParaRPr lang="en-US" sz="2000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181392" y="100080"/>
            <a:ext cx="7772400" cy="6477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Book Antiqua" pitchFamily="18" charset="0"/>
              </a:rPr>
              <a:t>Entity </a:t>
            </a:r>
            <a:r>
              <a:rPr lang="en-US" b="1" dirty="0" err="1">
                <a:solidFill>
                  <a:srgbClr val="FF0000"/>
                </a:solidFill>
                <a:latin typeface="Book Antiqua" pitchFamily="18" charset="0"/>
              </a:rPr>
              <a:t>v.s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.</a:t>
            </a:r>
            <a:r>
              <a:rPr lang="en-US" b="1" dirty="0">
                <a:latin typeface="Book Antiqua" pitchFamily="18" charset="0"/>
              </a:rPr>
              <a:t> Relationship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00512" y="785880"/>
            <a:ext cx="3733800" cy="5410200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marR="0" lvl="0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ERD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pertama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OK,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seorang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manager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diberikan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kebijakan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-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budget 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dbudget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) 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terpisah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department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dipimpinnya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</a:endParaRPr>
          </a:p>
          <a:p>
            <a:pPr marR="0" lvl="0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Bgm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seorang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manager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diberikan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kebijakan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menentukan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budget      yang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meliputi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     dept yang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dipimpinnya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?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Redundancy: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dbudget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disimpan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dept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dikelola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seorang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manager.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Misleading: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Menganjurkan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dbudget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diasosiasikan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kombinasi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department-mgr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180247" y="1436755"/>
            <a:ext cx="835025" cy="352425"/>
          </a:xfrm>
          <a:custGeom>
            <a:avLst/>
            <a:gdLst>
              <a:gd name="T0" fmla="*/ 524 w 526"/>
              <a:gd name="T1" fmla="*/ 101 h 222"/>
              <a:gd name="T2" fmla="*/ 516 w 526"/>
              <a:gd name="T3" fmla="*/ 82 h 222"/>
              <a:gd name="T4" fmla="*/ 500 w 526"/>
              <a:gd name="T5" fmla="*/ 64 h 222"/>
              <a:gd name="T6" fmla="*/ 478 w 526"/>
              <a:gd name="T7" fmla="*/ 47 h 222"/>
              <a:gd name="T8" fmla="*/ 448 w 526"/>
              <a:gd name="T9" fmla="*/ 33 h 222"/>
              <a:gd name="T10" fmla="*/ 413 w 526"/>
              <a:gd name="T11" fmla="*/ 20 h 222"/>
              <a:gd name="T12" fmla="*/ 373 w 526"/>
              <a:gd name="T13" fmla="*/ 10 h 222"/>
              <a:gd name="T14" fmla="*/ 330 w 526"/>
              <a:gd name="T15" fmla="*/ 4 h 222"/>
              <a:gd name="T16" fmla="*/ 285 w 526"/>
              <a:gd name="T17" fmla="*/ 0 h 222"/>
              <a:gd name="T18" fmla="*/ 239 w 526"/>
              <a:gd name="T19" fmla="*/ 0 h 222"/>
              <a:gd name="T20" fmla="*/ 194 w 526"/>
              <a:gd name="T21" fmla="*/ 4 h 222"/>
              <a:gd name="T22" fmla="*/ 152 w 526"/>
              <a:gd name="T23" fmla="*/ 10 h 222"/>
              <a:gd name="T24" fmla="*/ 112 w 526"/>
              <a:gd name="T25" fmla="*/ 20 h 222"/>
              <a:gd name="T26" fmla="*/ 77 w 526"/>
              <a:gd name="T27" fmla="*/ 33 h 222"/>
              <a:gd name="T28" fmla="*/ 47 w 526"/>
              <a:gd name="T29" fmla="*/ 47 h 222"/>
              <a:gd name="T30" fmla="*/ 25 w 526"/>
              <a:gd name="T31" fmla="*/ 64 h 222"/>
              <a:gd name="T32" fmla="*/ 9 w 526"/>
              <a:gd name="T33" fmla="*/ 82 h 222"/>
              <a:gd name="T34" fmla="*/ 1 w 526"/>
              <a:gd name="T35" fmla="*/ 101 h 222"/>
              <a:gd name="T36" fmla="*/ 1 w 526"/>
              <a:gd name="T37" fmla="*/ 120 h 222"/>
              <a:gd name="T38" fmla="*/ 9 w 526"/>
              <a:gd name="T39" fmla="*/ 139 h 222"/>
              <a:gd name="T40" fmla="*/ 25 w 526"/>
              <a:gd name="T41" fmla="*/ 157 h 222"/>
              <a:gd name="T42" fmla="*/ 47 w 526"/>
              <a:gd name="T43" fmla="*/ 174 h 222"/>
              <a:gd name="T44" fmla="*/ 77 w 526"/>
              <a:gd name="T45" fmla="*/ 189 h 222"/>
              <a:gd name="T46" fmla="*/ 112 w 526"/>
              <a:gd name="T47" fmla="*/ 201 h 222"/>
              <a:gd name="T48" fmla="*/ 152 w 526"/>
              <a:gd name="T49" fmla="*/ 211 h 222"/>
              <a:gd name="T50" fmla="*/ 194 w 526"/>
              <a:gd name="T51" fmla="*/ 218 h 222"/>
              <a:gd name="T52" fmla="*/ 239 w 526"/>
              <a:gd name="T53" fmla="*/ 221 h 222"/>
              <a:gd name="T54" fmla="*/ 285 w 526"/>
              <a:gd name="T55" fmla="*/ 221 h 222"/>
              <a:gd name="T56" fmla="*/ 330 w 526"/>
              <a:gd name="T57" fmla="*/ 218 h 222"/>
              <a:gd name="T58" fmla="*/ 373 w 526"/>
              <a:gd name="T59" fmla="*/ 211 h 222"/>
              <a:gd name="T60" fmla="*/ 413 w 526"/>
              <a:gd name="T61" fmla="*/ 201 h 222"/>
              <a:gd name="T62" fmla="*/ 448 w 526"/>
              <a:gd name="T63" fmla="*/ 189 h 222"/>
              <a:gd name="T64" fmla="*/ 478 w 526"/>
              <a:gd name="T65" fmla="*/ 174 h 222"/>
              <a:gd name="T66" fmla="*/ 500 w 526"/>
              <a:gd name="T67" fmla="*/ 157 h 222"/>
              <a:gd name="T68" fmla="*/ 516 w 526"/>
              <a:gd name="T69" fmla="*/ 139 h 222"/>
              <a:gd name="T70" fmla="*/ 524 w 526"/>
              <a:gd name="T71" fmla="*/ 12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500" b="1">
                <a:solidFill>
                  <a:srgbClr val="FF0000"/>
                </a:solidFill>
                <a:latin typeface="Book Antiqua" pitchFamily="18" charset="0"/>
              </a:rPr>
              <a:t>name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763110" y="1705043"/>
            <a:ext cx="835025" cy="354012"/>
          </a:xfrm>
          <a:custGeom>
            <a:avLst/>
            <a:gdLst>
              <a:gd name="T0" fmla="*/ 524 w 526"/>
              <a:gd name="T1" fmla="*/ 102 h 223"/>
              <a:gd name="T2" fmla="*/ 516 w 526"/>
              <a:gd name="T3" fmla="*/ 83 h 223"/>
              <a:gd name="T4" fmla="*/ 501 w 526"/>
              <a:gd name="T5" fmla="*/ 64 h 223"/>
              <a:gd name="T6" fmla="*/ 477 w 526"/>
              <a:gd name="T7" fmla="*/ 48 h 223"/>
              <a:gd name="T8" fmla="*/ 448 w 526"/>
              <a:gd name="T9" fmla="*/ 33 h 223"/>
              <a:gd name="T10" fmla="*/ 413 w 526"/>
              <a:gd name="T11" fmla="*/ 20 h 223"/>
              <a:gd name="T12" fmla="*/ 374 w 526"/>
              <a:gd name="T13" fmla="*/ 11 h 223"/>
              <a:gd name="T14" fmla="*/ 331 w 526"/>
              <a:gd name="T15" fmla="*/ 4 h 223"/>
              <a:gd name="T16" fmla="*/ 285 w 526"/>
              <a:gd name="T17" fmla="*/ 0 h 223"/>
              <a:gd name="T18" fmla="*/ 240 w 526"/>
              <a:gd name="T19" fmla="*/ 0 h 223"/>
              <a:gd name="T20" fmla="*/ 195 w 526"/>
              <a:gd name="T21" fmla="*/ 4 h 223"/>
              <a:gd name="T22" fmla="*/ 151 w 526"/>
              <a:gd name="T23" fmla="*/ 11 h 223"/>
              <a:gd name="T24" fmla="*/ 112 w 526"/>
              <a:gd name="T25" fmla="*/ 20 h 223"/>
              <a:gd name="T26" fmla="*/ 77 w 526"/>
              <a:gd name="T27" fmla="*/ 33 h 223"/>
              <a:gd name="T28" fmla="*/ 48 w 526"/>
              <a:gd name="T29" fmla="*/ 48 h 223"/>
              <a:gd name="T30" fmla="*/ 25 w 526"/>
              <a:gd name="T31" fmla="*/ 64 h 223"/>
              <a:gd name="T32" fmla="*/ 9 w 526"/>
              <a:gd name="T33" fmla="*/ 83 h 223"/>
              <a:gd name="T34" fmla="*/ 1 w 526"/>
              <a:gd name="T35" fmla="*/ 102 h 223"/>
              <a:gd name="T36" fmla="*/ 1 w 526"/>
              <a:gd name="T37" fmla="*/ 121 h 223"/>
              <a:gd name="T38" fmla="*/ 9 w 526"/>
              <a:gd name="T39" fmla="*/ 139 h 223"/>
              <a:gd name="T40" fmla="*/ 25 w 526"/>
              <a:gd name="T41" fmla="*/ 158 h 223"/>
              <a:gd name="T42" fmla="*/ 48 w 526"/>
              <a:gd name="T43" fmla="*/ 174 h 223"/>
              <a:gd name="T44" fmla="*/ 77 w 526"/>
              <a:gd name="T45" fmla="*/ 189 h 223"/>
              <a:gd name="T46" fmla="*/ 112 w 526"/>
              <a:gd name="T47" fmla="*/ 202 h 223"/>
              <a:gd name="T48" fmla="*/ 151 w 526"/>
              <a:gd name="T49" fmla="*/ 211 h 223"/>
              <a:gd name="T50" fmla="*/ 195 w 526"/>
              <a:gd name="T51" fmla="*/ 218 h 223"/>
              <a:gd name="T52" fmla="*/ 240 w 526"/>
              <a:gd name="T53" fmla="*/ 222 h 223"/>
              <a:gd name="T54" fmla="*/ 285 w 526"/>
              <a:gd name="T55" fmla="*/ 222 h 223"/>
              <a:gd name="T56" fmla="*/ 331 w 526"/>
              <a:gd name="T57" fmla="*/ 218 h 223"/>
              <a:gd name="T58" fmla="*/ 374 w 526"/>
              <a:gd name="T59" fmla="*/ 211 h 223"/>
              <a:gd name="T60" fmla="*/ 413 w 526"/>
              <a:gd name="T61" fmla="*/ 202 h 223"/>
              <a:gd name="T62" fmla="*/ 448 w 526"/>
              <a:gd name="T63" fmla="*/ 189 h 223"/>
              <a:gd name="T64" fmla="*/ 477 w 526"/>
              <a:gd name="T65" fmla="*/ 174 h 223"/>
              <a:gd name="T66" fmla="*/ 501 w 526"/>
              <a:gd name="T67" fmla="*/ 158 h 223"/>
              <a:gd name="T68" fmla="*/ 516 w 526"/>
              <a:gd name="T69" fmla="*/ 139 h 223"/>
              <a:gd name="T70" fmla="*/ 524 w 526"/>
              <a:gd name="T71" fmla="*/ 12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500" b="1" u="sng">
                <a:solidFill>
                  <a:srgbClr val="FF0000"/>
                </a:solidFill>
                <a:latin typeface="Book Antiqua" pitchFamily="18" charset="0"/>
              </a:rPr>
              <a:t>did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295047" y="1705043"/>
            <a:ext cx="835025" cy="354012"/>
          </a:xfrm>
          <a:custGeom>
            <a:avLst/>
            <a:gdLst>
              <a:gd name="T0" fmla="*/ 1 w 526"/>
              <a:gd name="T1" fmla="*/ 121 h 223"/>
              <a:gd name="T2" fmla="*/ 8 w 526"/>
              <a:gd name="T3" fmla="*/ 139 h 223"/>
              <a:gd name="T4" fmla="*/ 24 w 526"/>
              <a:gd name="T5" fmla="*/ 158 h 223"/>
              <a:gd name="T6" fmla="*/ 47 w 526"/>
              <a:gd name="T7" fmla="*/ 174 h 223"/>
              <a:gd name="T8" fmla="*/ 77 w 526"/>
              <a:gd name="T9" fmla="*/ 189 h 223"/>
              <a:gd name="T10" fmla="*/ 112 w 526"/>
              <a:gd name="T11" fmla="*/ 202 h 223"/>
              <a:gd name="T12" fmla="*/ 151 w 526"/>
              <a:gd name="T13" fmla="*/ 211 h 223"/>
              <a:gd name="T14" fmla="*/ 194 w 526"/>
              <a:gd name="T15" fmla="*/ 218 h 223"/>
              <a:gd name="T16" fmla="*/ 239 w 526"/>
              <a:gd name="T17" fmla="*/ 222 h 223"/>
              <a:gd name="T18" fmla="*/ 285 w 526"/>
              <a:gd name="T19" fmla="*/ 222 h 223"/>
              <a:gd name="T20" fmla="*/ 330 w 526"/>
              <a:gd name="T21" fmla="*/ 218 h 223"/>
              <a:gd name="T22" fmla="*/ 373 w 526"/>
              <a:gd name="T23" fmla="*/ 211 h 223"/>
              <a:gd name="T24" fmla="*/ 412 w 526"/>
              <a:gd name="T25" fmla="*/ 202 h 223"/>
              <a:gd name="T26" fmla="*/ 448 w 526"/>
              <a:gd name="T27" fmla="*/ 189 h 223"/>
              <a:gd name="T28" fmla="*/ 477 w 526"/>
              <a:gd name="T29" fmla="*/ 174 h 223"/>
              <a:gd name="T30" fmla="*/ 500 w 526"/>
              <a:gd name="T31" fmla="*/ 157 h 223"/>
              <a:gd name="T32" fmla="*/ 516 w 526"/>
              <a:gd name="T33" fmla="*/ 139 h 223"/>
              <a:gd name="T34" fmla="*/ 524 w 526"/>
              <a:gd name="T35" fmla="*/ 121 h 223"/>
              <a:gd name="T36" fmla="*/ 524 w 526"/>
              <a:gd name="T37" fmla="*/ 101 h 223"/>
              <a:gd name="T38" fmla="*/ 516 w 526"/>
              <a:gd name="T39" fmla="*/ 82 h 223"/>
              <a:gd name="T40" fmla="*/ 500 w 526"/>
              <a:gd name="T41" fmla="*/ 64 h 223"/>
              <a:gd name="T42" fmla="*/ 477 w 526"/>
              <a:gd name="T43" fmla="*/ 47 h 223"/>
              <a:gd name="T44" fmla="*/ 448 w 526"/>
              <a:gd name="T45" fmla="*/ 33 h 223"/>
              <a:gd name="T46" fmla="*/ 412 w 526"/>
              <a:gd name="T47" fmla="*/ 20 h 223"/>
              <a:gd name="T48" fmla="*/ 373 w 526"/>
              <a:gd name="T49" fmla="*/ 11 h 223"/>
              <a:gd name="T50" fmla="*/ 330 w 526"/>
              <a:gd name="T51" fmla="*/ 4 h 223"/>
              <a:gd name="T52" fmla="*/ 285 w 526"/>
              <a:gd name="T53" fmla="*/ 0 h 223"/>
              <a:gd name="T54" fmla="*/ 239 w 526"/>
              <a:gd name="T55" fmla="*/ 0 h 223"/>
              <a:gd name="T56" fmla="*/ 194 w 526"/>
              <a:gd name="T57" fmla="*/ 4 h 223"/>
              <a:gd name="T58" fmla="*/ 151 w 526"/>
              <a:gd name="T59" fmla="*/ 11 h 223"/>
              <a:gd name="T60" fmla="*/ 112 w 526"/>
              <a:gd name="T61" fmla="*/ 20 h 223"/>
              <a:gd name="T62" fmla="*/ 77 w 526"/>
              <a:gd name="T63" fmla="*/ 33 h 223"/>
              <a:gd name="T64" fmla="*/ 47 w 526"/>
              <a:gd name="T65" fmla="*/ 48 h 223"/>
              <a:gd name="T66" fmla="*/ 24 w 526"/>
              <a:gd name="T67" fmla="*/ 64 h 223"/>
              <a:gd name="T68" fmla="*/ 8 w 526"/>
              <a:gd name="T69" fmla="*/ 83 h 223"/>
              <a:gd name="T70" fmla="*/ 1 w 526"/>
              <a:gd name="T71" fmla="*/ 10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500" b="1">
                <a:solidFill>
                  <a:srgbClr val="FF0000"/>
                </a:solidFill>
                <a:latin typeface="Book Antiqua" pitchFamily="18" charset="0"/>
              </a:rPr>
              <a:t>budget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429360" y="1695518"/>
            <a:ext cx="835025" cy="352425"/>
          </a:xfrm>
          <a:custGeom>
            <a:avLst/>
            <a:gdLst>
              <a:gd name="T0" fmla="*/ 524 w 526"/>
              <a:gd name="T1" fmla="*/ 101 h 222"/>
              <a:gd name="T2" fmla="*/ 517 w 526"/>
              <a:gd name="T3" fmla="*/ 82 h 222"/>
              <a:gd name="T4" fmla="*/ 501 w 526"/>
              <a:gd name="T5" fmla="*/ 63 h 222"/>
              <a:gd name="T6" fmla="*/ 478 w 526"/>
              <a:gd name="T7" fmla="*/ 47 h 222"/>
              <a:gd name="T8" fmla="*/ 448 w 526"/>
              <a:gd name="T9" fmla="*/ 32 h 222"/>
              <a:gd name="T10" fmla="*/ 413 w 526"/>
              <a:gd name="T11" fmla="*/ 20 h 222"/>
              <a:gd name="T12" fmla="*/ 374 w 526"/>
              <a:gd name="T13" fmla="*/ 10 h 222"/>
              <a:gd name="T14" fmla="*/ 331 w 526"/>
              <a:gd name="T15" fmla="*/ 3 h 222"/>
              <a:gd name="T16" fmla="*/ 286 w 526"/>
              <a:gd name="T17" fmla="*/ 0 h 222"/>
              <a:gd name="T18" fmla="*/ 240 w 526"/>
              <a:gd name="T19" fmla="*/ 0 h 222"/>
              <a:gd name="T20" fmla="*/ 195 w 526"/>
              <a:gd name="T21" fmla="*/ 3 h 222"/>
              <a:gd name="T22" fmla="*/ 152 w 526"/>
              <a:gd name="T23" fmla="*/ 10 h 222"/>
              <a:gd name="T24" fmla="*/ 113 w 526"/>
              <a:gd name="T25" fmla="*/ 20 h 222"/>
              <a:gd name="T26" fmla="*/ 77 w 526"/>
              <a:gd name="T27" fmla="*/ 32 h 222"/>
              <a:gd name="T28" fmla="*/ 48 w 526"/>
              <a:gd name="T29" fmla="*/ 47 h 222"/>
              <a:gd name="T30" fmla="*/ 25 w 526"/>
              <a:gd name="T31" fmla="*/ 63 h 222"/>
              <a:gd name="T32" fmla="*/ 9 w 526"/>
              <a:gd name="T33" fmla="*/ 82 h 222"/>
              <a:gd name="T34" fmla="*/ 2 w 526"/>
              <a:gd name="T35" fmla="*/ 101 h 222"/>
              <a:gd name="T36" fmla="*/ 2 w 526"/>
              <a:gd name="T37" fmla="*/ 120 h 222"/>
              <a:gd name="T38" fmla="*/ 9 w 526"/>
              <a:gd name="T39" fmla="*/ 139 h 222"/>
              <a:gd name="T40" fmla="*/ 25 w 526"/>
              <a:gd name="T41" fmla="*/ 157 h 222"/>
              <a:gd name="T42" fmla="*/ 48 w 526"/>
              <a:gd name="T43" fmla="*/ 174 h 222"/>
              <a:gd name="T44" fmla="*/ 77 w 526"/>
              <a:gd name="T45" fmla="*/ 189 h 222"/>
              <a:gd name="T46" fmla="*/ 113 w 526"/>
              <a:gd name="T47" fmla="*/ 201 h 222"/>
              <a:gd name="T48" fmla="*/ 152 w 526"/>
              <a:gd name="T49" fmla="*/ 211 h 222"/>
              <a:gd name="T50" fmla="*/ 195 w 526"/>
              <a:gd name="T51" fmla="*/ 217 h 222"/>
              <a:gd name="T52" fmla="*/ 240 w 526"/>
              <a:gd name="T53" fmla="*/ 221 h 222"/>
              <a:gd name="T54" fmla="*/ 286 w 526"/>
              <a:gd name="T55" fmla="*/ 221 h 222"/>
              <a:gd name="T56" fmla="*/ 331 w 526"/>
              <a:gd name="T57" fmla="*/ 217 h 222"/>
              <a:gd name="T58" fmla="*/ 374 w 526"/>
              <a:gd name="T59" fmla="*/ 211 h 222"/>
              <a:gd name="T60" fmla="*/ 413 w 526"/>
              <a:gd name="T61" fmla="*/ 201 h 222"/>
              <a:gd name="T62" fmla="*/ 448 w 526"/>
              <a:gd name="T63" fmla="*/ 189 h 222"/>
              <a:gd name="T64" fmla="*/ 478 w 526"/>
              <a:gd name="T65" fmla="*/ 174 h 222"/>
              <a:gd name="T66" fmla="*/ 501 w 526"/>
              <a:gd name="T67" fmla="*/ 157 h 222"/>
              <a:gd name="T68" fmla="*/ 517 w 526"/>
              <a:gd name="T69" fmla="*/ 139 h 222"/>
              <a:gd name="T70" fmla="*/ 524 w 526"/>
              <a:gd name="T71" fmla="*/ 12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 u="sng" dirty="0" err="1">
                <a:solidFill>
                  <a:srgbClr val="FF0000"/>
                </a:solidFill>
                <a:latin typeface="Book Antiqua" pitchFamily="18" charset="0"/>
              </a:rPr>
              <a:t>ssn</a:t>
            </a:r>
            <a:endParaRPr lang="en-US" sz="1800" b="1" u="sng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961297" y="1695518"/>
            <a:ext cx="835025" cy="352425"/>
          </a:xfrm>
          <a:custGeom>
            <a:avLst/>
            <a:gdLst>
              <a:gd name="T0" fmla="*/ 1 w 526"/>
              <a:gd name="T1" fmla="*/ 120 h 222"/>
              <a:gd name="T2" fmla="*/ 9 w 526"/>
              <a:gd name="T3" fmla="*/ 139 h 222"/>
              <a:gd name="T4" fmla="*/ 25 w 526"/>
              <a:gd name="T5" fmla="*/ 157 h 222"/>
              <a:gd name="T6" fmla="*/ 48 w 526"/>
              <a:gd name="T7" fmla="*/ 174 h 222"/>
              <a:gd name="T8" fmla="*/ 77 w 526"/>
              <a:gd name="T9" fmla="*/ 189 h 222"/>
              <a:gd name="T10" fmla="*/ 112 w 526"/>
              <a:gd name="T11" fmla="*/ 201 h 222"/>
              <a:gd name="T12" fmla="*/ 151 w 526"/>
              <a:gd name="T13" fmla="*/ 211 h 222"/>
              <a:gd name="T14" fmla="*/ 195 w 526"/>
              <a:gd name="T15" fmla="*/ 217 h 222"/>
              <a:gd name="T16" fmla="*/ 240 w 526"/>
              <a:gd name="T17" fmla="*/ 221 h 222"/>
              <a:gd name="T18" fmla="*/ 285 w 526"/>
              <a:gd name="T19" fmla="*/ 221 h 222"/>
              <a:gd name="T20" fmla="*/ 331 w 526"/>
              <a:gd name="T21" fmla="*/ 217 h 222"/>
              <a:gd name="T22" fmla="*/ 374 w 526"/>
              <a:gd name="T23" fmla="*/ 211 h 222"/>
              <a:gd name="T24" fmla="*/ 413 w 526"/>
              <a:gd name="T25" fmla="*/ 201 h 222"/>
              <a:gd name="T26" fmla="*/ 448 w 526"/>
              <a:gd name="T27" fmla="*/ 189 h 222"/>
              <a:gd name="T28" fmla="*/ 477 w 526"/>
              <a:gd name="T29" fmla="*/ 174 h 222"/>
              <a:gd name="T30" fmla="*/ 500 w 526"/>
              <a:gd name="T31" fmla="*/ 157 h 222"/>
              <a:gd name="T32" fmla="*/ 516 w 526"/>
              <a:gd name="T33" fmla="*/ 139 h 222"/>
              <a:gd name="T34" fmla="*/ 524 w 526"/>
              <a:gd name="T35" fmla="*/ 120 h 222"/>
              <a:gd name="T36" fmla="*/ 524 w 526"/>
              <a:gd name="T37" fmla="*/ 101 h 222"/>
              <a:gd name="T38" fmla="*/ 516 w 526"/>
              <a:gd name="T39" fmla="*/ 82 h 222"/>
              <a:gd name="T40" fmla="*/ 500 w 526"/>
              <a:gd name="T41" fmla="*/ 63 h 222"/>
              <a:gd name="T42" fmla="*/ 477 w 526"/>
              <a:gd name="T43" fmla="*/ 47 h 222"/>
              <a:gd name="T44" fmla="*/ 448 w 526"/>
              <a:gd name="T45" fmla="*/ 32 h 222"/>
              <a:gd name="T46" fmla="*/ 413 w 526"/>
              <a:gd name="T47" fmla="*/ 20 h 222"/>
              <a:gd name="T48" fmla="*/ 374 w 526"/>
              <a:gd name="T49" fmla="*/ 10 h 222"/>
              <a:gd name="T50" fmla="*/ 330 w 526"/>
              <a:gd name="T51" fmla="*/ 3 h 222"/>
              <a:gd name="T52" fmla="*/ 285 w 526"/>
              <a:gd name="T53" fmla="*/ 0 h 222"/>
              <a:gd name="T54" fmla="*/ 240 w 526"/>
              <a:gd name="T55" fmla="*/ 0 h 222"/>
              <a:gd name="T56" fmla="*/ 194 w 526"/>
              <a:gd name="T57" fmla="*/ 3 h 222"/>
              <a:gd name="T58" fmla="*/ 151 w 526"/>
              <a:gd name="T59" fmla="*/ 10 h 222"/>
              <a:gd name="T60" fmla="*/ 112 w 526"/>
              <a:gd name="T61" fmla="*/ 20 h 222"/>
              <a:gd name="T62" fmla="*/ 77 w 526"/>
              <a:gd name="T63" fmla="*/ 32 h 222"/>
              <a:gd name="T64" fmla="*/ 48 w 526"/>
              <a:gd name="T65" fmla="*/ 47 h 222"/>
              <a:gd name="T66" fmla="*/ 25 w 526"/>
              <a:gd name="T67" fmla="*/ 64 h 222"/>
              <a:gd name="T68" fmla="*/ 9 w 526"/>
              <a:gd name="T69" fmla="*/ 82 h 222"/>
              <a:gd name="T70" fmla="*/ 1 w 526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500" b="1">
                <a:solidFill>
                  <a:srgbClr val="FF0000"/>
                </a:solidFill>
                <a:latin typeface="Book Antiqua" pitchFamily="18" charset="0"/>
              </a:rPr>
              <a:t>lot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6378810" y="1241493"/>
            <a:ext cx="835025" cy="352425"/>
          </a:xfrm>
          <a:custGeom>
            <a:avLst/>
            <a:gdLst>
              <a:gd name="T0" fmla="*/ 1 w 526"/>
              <a:gd name="T1" fmla="*/ 120 h 222"/>
              <a:gd name="T2" fmla="*/ 9 w 526"/>
              <a:gd name="T3" fmla="*/ 139 h 222"/>
              <a:gd name="T4" fmla="*/ 24 w 526"/>
              <a:gd name="T5" fmla="*/ 157 h 222"/>
              <a:gd name="T6" fmla="*/ 48 w 526"/>
              <a:gd name="T7" fmla="*/ 174 h 222"/>
              <a:gd name="T8" fmla="*/ 77 w 526"/>
              <a:gd name="T9" fmla="*/ 189 h 222"/>
              <a:gd name="T10" fmla="*/ 112 w 526"/>
              <a:gd name="T11" fmla="*/ 201 h 222"/>
              <a:gd name="T12" fmla="*/ 151 w 526"/>
              <a:gd name="T13" fmla="*/ 211 h 222"/>
              <a:gd name="T14" fmla="*/ 194 w 526"/>
              <a:gd name="T15" fmla="*/ 217 h 222"/>
              <a:gd name="T16" fmla="*/ 240 w 526"/>
              <a:gd name="T17" fmla="*/ 221 h 222"/>
              <a:gd name="T18" fmla="*/ 285 w 526"/>
              <a:gd name="T19" fmla="*/ 221 h 222"/>
              <a:gd name="T20" fmla="*/ 330 w 526"/>
              <a:gd name="T21" fmla="*/ 217 h 222"/>
              <a:gd name="T22" fmla="*/ 374 w 526"/>
              <a:gd name="T23" fmla="*/ 210 h 222"/>
              <a:gd name="T24" fmla="*/ 413 w 526"/>
              <a:gd name="T25" fmla="*/ 201 h 222"/>
              <a:gd name="T26" fmla="*/ 448 w 526"/>
              <a:gd name="T27" fmla="*/ 188 h 222"/>
              <a:gd name="T28" fmla="*/ 477 w 526"/>
              <a:gd name="T29" fmla="*/ 173 h 222"/>
              <a:gd name="T30" fmla="*/ 500 w 526"/>
              <a:gd name="T31" fmla="*/ 157 h 222"/>
              <a:gd name="T32" fmla="*/ 516 w 526"/>
              <a:gd name="T33" fmla="*/ 139 h 222"/>
              <a:gd name="T34" fmla="*/ 524 w 526"/>
              <a:gd name="T35" fmla="*/ 120 h 222"/>
              <a:gd name="T36" fmla="*/ 524 w 526"/>
              <a:gd name="T37" fmla="*/ 101 h 222"/>
              <a:gd name="T38" fmla="*/ 516 w 526"/>
              <a:gd name="T39" fmla="*/ 82 h 222"/>
              <a:gd name="T40" fmla="*/ 500 w 526"/>
              <a:gd name="T41" fmla="*/ 63 h 222"/>
              <a:gd name="T42" fmla="*/ 477 w 526"/>
              <a:gd name="T43" fmla="*/ 47 h 222"/>
              <a:gd name="T44" fmla="*/ 448 w 526"/>
              <a:gd name="T45" fmla="*/ 32 h 222"/>
              <a:gd name="T46" fmla="*/ 413 w 526"/>
              <a:gd name="T47" fmla="*/ 20 h 222"/>
              <a:gd name="T48" fmla="*/ 373 w 526"/>
              <a:gd name="T49" fmla="*/ 10 h 222"/>
              <a:gd name="T50" fmla="*/ 330 w 526"/>
              <a:gd name="T51" fmla="*/ 3 h 222"/>
              <a:gd name="T52" fmla="*/ 285 w 526"/>
              <a:gd name="T53" fmla="*/ 0 h 222"/>
              <a:gd name="T54" fmla="*/ 240 w 526"/>
              <a:gd name="T55" fmla="*/ 0 h 222"/>
              <a:gd name="T56" fmla="*/ 194 w 526"/>
              <a:gd name="T57" fmla="*/ 3 h 222"/>
              <a:gd name="T58" fmla="*/ 151 w 526"/>
              <a:gd name="T59" fmla="*/ 10 h 222"/>
              <a:gd name="T60" fmla="*/ 112 w 526"/>
              <a:gd name="T61" fmla="*/ 20 h 222"/>
              <a:gd name="T62" fmla="*/ 77 w 526"/>
              <a:gd name="T63" fmla="*/ 32 h 222"/>
              <a:gd name="T64" fmla="*/ 48 w 526"/>
              <a:gd name="T65" fmla="*/ 47 h 222"/>
              <a:gd name="T66" fmla="*/ 24 w 526"/>
              <a:gd name="T67" fmla="*/ 64 h 222"/>
              <a:gd name="T68" fmla="*/ 9 w 526"/>
              <a:gd name="T69" fmla="*/ 82 h 222"/>
              <a:gd name="T70" fmla="*/ 1 w 526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500" b="1">
                <a:solidFill>
                  <a:srgbClr val="FF0000"/>
                </a:solidFill>
                <a:latin typeface="Book Antiqua" pitchFamily="18" charset="0"/>
              </a:rPr>
              <a:t>since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7315435" y="1251018"/>
            <a:ext cx="981075" cy="352425"/>
          </a:xfrm>
          <a:custGeom>
            <a:avLst/>
            <a:gdLst>
              <a:gd name="T0" fmla="*/ 1 w 574"/>
              <a:gd name="T1" fmla="*/ 120 h 222"/>
              <a:gd name="T2" fmla="*/ 9 w 574"/>
              <a:gd name="T3" fmla="*/ 139 h 222"/>
              <a:gd name="T4" fmla="*/ 27 w 574"/>
              <a:gd name="T5" fmla="*/ 157 h 222"/>
              <a:gd name="T6" fmla="*/ 52 w 574"/>
              <a:gd name="T7" fmla="*/ 174 h 222"/>
              <a:gd name="T8" fmla="*/ 84 w 574"/>
              <a:gd name="T9" fmla="*/ 189 h 222"/>
              <a:gd name="T10" fmla="*/ 122 w 574"/>
              <a:gd name="T11" fmla="*/ 201 h 222"/>
              <a:gd name="T12" fmla="*/ 164 w 574"/>
              <a:gd name="T13" fmla="*/ 211 h 222"/>
              <a:gd name="T14" fmla="*/ 212 w 574"/>
              <a:gd name="T15" fmla="*/ 217 h 222"/>
              <a:gd name="T16" fmla="*/ 261 w 574"/>
              <a:gd name="T17" fmla="*/ 221 h 222"/>
              <a:gd name="T18" fmla="*/ 311 w 574"/>
              <a:gd name="T19" fmla="*/ 221 h 222"/>
              <a:gd name="T20" fmla="*/ 361 w 574"/>
              <a:gd name="T21" fmla="*/ 217 h 222"/>
              <a:gd name="T22" fmla="*/ 408 w 574"/>
              <a:gd name="T23" fmla="*/ 211 h 222"/>
              <a:gd name="T24" fmla="*/ 450 w 574"/>
              <a:gd name="T25" fmla="*/ 201 h 222"/>
              <a:gd name="T26" fmla="*/ 488 w 574"/>
              <a:gd name="T27" fmla="*/ 189 h 222"/>
              <a:gd name="T28" fmla="*/ 520 w 574"/>
              <a:gd name="T29" fmla="*/ 174 h 222"/>
              <a:gd name="T30" fmla="*/ 545 w 574"/>
              <a:gd name="T31" fmla="*/ 157 h 222"/>
              <a:gd name="T32" fmla="*/ 563 w 574"/>
              <a:gd name="T33" fmla="*/ 139 h 222"/>
              <a:gd name="T34" fmla="*/ 571 w 574"/>
              <a:gd name="T35" fmla="*/ 120 h 222"/>
              <a:gd name="T36" fmla="*/ 571 w 574"/>
              <a:gd name="T37" fmla="*/ 101 h 222"/>
              <a:gd name="T38" fmla="*/ 563 w 574"/>
              <a:gd name="T39" fmla="*/ 82 h 222"/>
              <a:gd name="T40" fmla="*/ 545 w 574"/>
              <a:gd name="T41" fmla="*/ 63 h 222"/>
              <a:gd name="T42" fmla="*/ 520 w 574"/>
              <a:gd name="T43" fmla="*/ 47 h 222"/>
              <a:gd name="T44" fmla="*/ 488 w 574"/>
              <a:gd name="T45" fmla="*/ 32 h 222"/>
              <a:gd name="T46" fmla="*/ 450 w 574"/>
              <a:gd name="T47" fmla="*/ 20 h 222"/>
              <a:gd name="T48" fmla="*/ 408 w 574"/>
              <a:gd name="T49" fmla="*/ 10 h 222"/>
              <a:gd name="T50" fmla="*/ 360 w 574"/>
              <a:gd name="T51" fmla="*/ 3 h 222"/>
              <a:gd name="T52" fmla="*/ 311 w 574"/>
              <a:gd name="T53" fmla="*/ 0 h 222"/>
              <a:gd name="T54" fmla="*/ 261 w 574"/>
              <a:gd name="T55" fmla="*/ 0 h 222"/>
              <a:gd name="T56" fmla="*/ 211 w 574"/>
              <a:gd name="T57" fmla="*/ 3 h 222"/>
              <a:gd name="T58" fmla="*/ 164 w 574"/>
              <a:gd name="T59" fmla="*/ 10 h 222"/>
              <a:gd name="T60" fmla="*/ 122 w 574"/>
              <a:gd name="T61" fmla="*/ 20 h 222"/>
              <a:gd name="T62" fmla="*/ 84 w 574"/>
              <a:gd name="T63" fmla="*/ 32 h 222"/>
              <a:gd name="T64" fmla="*/ 52 w 574"/>
              <a:gd name="T65" fmla="*/ 47 h 222"/>
              <a:gd name="T66" fmla="*/ 27 w 574"/>
              <a:gd name="T67" fmla="*/ 64 h 222"/>
              <a:gd name="T68" fmla="*/ 9 w 574"/>
              <a:gd name="T69" fmla="*/ 82 h 222"/>
              <a:gd name="T70" fmla="*/ 1 w 574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500" b="1">
                <a:solidFill>
                  <a:srgbClr val="FF0000"/>
                </a:solidFill>
                <a:latin typeface="Book Antiqua" pitchFamily="18" charset="0"/>
              </a:rPr>
              <a:t>dbudget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659797" y="2128905"/>
            <a:ext cx="1409700" cy="581025"/>
          </a:xfrm>
          <a:custGeom>
            <a:avLst/>
            <a:gdLst>
              <a:gd name="T0" fmla="*/ 0 w 888"/>
              <a:gd name="T1" fmla="*/ 183 h 366"/>
              <a:gd name="T2" fmla="*/ 438 w 888"/>
              <a:gd name="T3" fmla="*/ 0 h 366"/>
              <a:gd name="T4" fmla="*/ 887 w 888"/>
              <a:gd name="T5" fmla="*/ 189 h 366"/>
              <a:gd name="T6" fmla="*/ 438 w 888"/>
              <a:gd name="T7" fmla="*/ 365 h 366"/>
              <a:gd name="T8" fmla="*/ 0 w 888"/>
              <a:gd name="T9" fmla="*/ 18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500" b="1">
                <a:solidFill>
                  <a:srgbClr val="FF0000"/>
                </a:solidFill>
                <a:latin typeface="Book Antiqua" pitchFamily="18" charset="0"/>
              </a:rPr>
              <a:t>Manages2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8512410" y="1446280"/>
            <a:ext cx="844550" cy="354013"/>
          </a:xfrm>
          <a:custGeom>
            <a:avLst/>
            <a:gdLst>
              <a:gd name="T0" fmla="*/ 525 w 526"/>
              <a:gd name="T1" fmla="*/ 101 h 223"/>
              <a:gd name="T2" fmla="*/ 516 w 526"/>
              <a:gd name="T3" fmla="*/ 82 h 223"/>
              <a:gd name="T4" fmla="*/ 501 w 526"/>
              <a:gd name="T5" fmla="*/ 64 h 223"/>
              <a:gd name="T6" fmla="*/ 478 w 526"/>
              <a:gd name="T7" fmla="*/ 48 h 223"/>
              <a:gd name="T8" fmla="*/ 449 w 526"/>
              <a:gd name="T9" fmla="*/ 33 h 223"/>
              <a:gd name="T10" fmla="*/ 414 w 526"/>
              <a:gd name="T11" fmla="*/ 20 h 223"/>
              <a:gd name="T12" fmla="*/ 374 w 526"/>
              <a:gd name="T13" fmla="*/ 11 h 223"/>
              <a:gd name="T14" fmla="*/ 331 w 526"/>
              <a:gd name="T15" fmla="*/ 4 h 223"/>
              <a:gd name="T16" fmla="*/ 286 w 526"/>
              <a:gd name="T17" fmla="*/ 1 h 223"/>
              <a:gd name="T18" fmla="*/ 240 w 526"/>
              <a:gd name="T19" fmla="*/ 1 h 223"/>
              <a:gd name="T20" fmla="*/ 195 w 526"/>
              <a:gd name="T21" fmla="*/ 4 h 223"/>
              <a:gd name="T22" fmla="*/ 152 w 526"/>
              <a:gd name="T23" fmla="*/ 11 h 223"/>
              <a:gd name="T24" fmla="*/ 112 w 526"/>
              <a:gd name="T25" fmla="*/ 20 h 223"/>
              <a:gd name="T26" fmla="*/ 77 w 526"/>
              <a:gd name="T27" fmla="*/ 33 h 223"/>
              <a:gd name="T28" fmla="*/ 48 w 526"/>
              <a:gd name="T29" fmla="*/ 48 h 223"/>
              <a:gd name="T30" fmla="*/ 25 w 526"/>
              <a:gd name="T31" fmla="*/ 64 h 223"/>
              <a:gd name="T32" fmla="*/ 10 w 526"/>
              <a:gd name="T33" fmla="*/ 82 h 223"/>
              <a:gd name="T34" fmla="*/ 1 w 526"/>
              <a:gd name="T35" fmla="*/ 101 h 223"/>
              <a:gd name="T36" fmla="*/ 1 w 526"/>
              <a:gd name="T37" fmla="*/ 121 h 223"/>
              <a:gd name="T38" fmla="*/ 10 w 526"/>
              <a:gd name="T39" fmla="*/ 140 h 223"/>
              <a:gd name="T40" fmla="*/ 25 w 526"/>
              <a:gd name="T41" fmla="*/ 158 h 223"/>
              <a:gd name="T42" fmla="*/ 48 w 526"/>
              <a:gd name="T43" fmla="*/ 175 h 223"/>
              <a:gd name="T44" fmla="*/ 77 w 526"/>
              <a:gd name="T45" fmla="*/ 190 h 223"/>
              <a:gd name="T46" fmla="*/ 112 w 526"/>
              <a:gd name="T47" fmla="*/ 202 h 223"/>
              <a:gd name="T48" fmla="*/ 152 w 526"/>
              <a:gd name="T49" fmla="*/ 212 h 223"/>
              <a:gd name="T50" fmla="*/ 195 w 526"/>
              <a:gd name="T51" fmla="*/ 218 h 223"/>
              <a:gd name="T52" fmla="*/ 240 w 526"/>
              <a:gd name="T53" fmla="*/ 221 h 223"/>
              <a:gd name="T54" fmla="*/ 286 w 526"/>
              <a:gd name="T55" fmla="*/ 221 h 223"/>
              <a:gd name="T56" fmla="*/ 331 w 526"/>
              <a:gd name="T57" fmla="*/ 218 h 223"/>
              <a:gd name="T58" fmla="*/ 374 w 526"/>
              <a:gd name="T59" fmla="*/ 212 h 223"/>
              <a:gd name="T60" fmla="*/ 414 w 526"/>
              <a:gd name="T61" fmla="*/ 202 h 223"/>
              <a:gd name="T62" fmla="*/ 449 w 526"/>
              <a:gd name="T63" fmla="*/ 190 h 223"/>
              <a:gd name="T64" fmla="*/ 478 w 526"/>
              <a:gd name="T65" fmla="*/ 175 h 223"/>
              <a:gd name="T66" fmla="*/ 501 w 526"/>
              <a:gd name="T67" fmla="*/ 158 h 223"/>
              <a:gd name="T68" fmla="*/ 516 w 526"/>
              <a:gd name="T69" fmla="*/ 140 h 223"/>
              <a:gd name="T70" fmla="*/ 525 w 526"/>
              <a:gd name="T71" fmla="*/ 12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500" b="1" dirty="0" err="1">
                <a:solidFill>
                  <a:srgbClr val="FF0000"/>
                </a:solidFill>
                <a:latin typeface="Book Antiqua" pitchFamily="18" charset="0"/>
              </a:rPr>
              <a:t>dname</a:t>
            </a:r>
            <a:endParaRPr lang="en-US" sz="15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994510" y="2241618"/>
            <a:ext cx="1144545" cy="320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500" b="1">
                <a:solidFill>
                  <a:srgbClr val="FF0000"/>
                </a:solidFill>
                <a:latin typeface="Book Antiqua" pitchFamily="18" charset="0"/>
              </a:rPr>
              <a:t>Employees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8517172" y="2298768"/>
            <a:ext cx="1325685" cy="320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500" b="1">
                <a:solidFill>
                  <a:srgbClr val="FF0000"/>
                </a:solidFill>
                <a:latin typeface="Book Antiqua" pitchFamily="18" charset="0"/>
              </a:rPr>
              <a:t>Departments</a:t>
            </a: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4846872" y="2055880"/>
            <a:ext cx="798513" cy="2174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5566010" y="1812993"/>
            <a:ext cx="79375" cy="428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 flipH="1">
            <a:off x="5645385" y="2055880"/>
            <a:ext cx="714375" cy="2174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6794735" y="1624080"/>
            <a:ext cx="569912" cy="504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>
            <a:off x="7364647" y="1630430"/>
            <a:ext cx="320675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8172685" y="2071755"/>
            <a:ext cx="966787" cy="227013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8934685" y="1812993"/>
            <a:ext cx="204787" cy="485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 flipH="1">
            <a:off x="9139472" y="2071755"/>
            <a:ext cx="603250" cy="227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 flipV="1">
            <a:off x="6248635" y="2419418"/>
            <a:ext cx="411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8099660" y="2454343"/>
            <a:ext cx="3952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5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7" name="Freeform 38"/>
          <p:cNvSpPr>
            <a:spLocks/>
          </p:cNvSpPr>
          <p:nvPr/>
        </p:nvSpPr>
        <p:spPr bwMode="auto">
          <a:xfrm>
            <a:off x="8699735" y="3722755"/>
            <a:ext cx="857250" cy="363538"/>
          </a:xfrm>
          <a:custGeom>
            <a:avLst/>
            <a:gdLst>
              <a:gd name="T0" fmla="*/ 538 w 540"/>
              <a:gd name="T1" fmla="*/ 104 h 229"/>
              <a:gd name="T2" fmla="*/ 529 w 540"/>
              <a:gd name="T3" fmla="*/ 84 h 229"/>
              <a:gd name="T4" fmla="*/ 513 w 540"/>
              <a:gd name="T5" fmla="*/ 66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3 w 540"/>
              <a:gd name="T13" fmla="*/ 10 h 229"/>
              <a:gd name="T14" fmla="*/ 339 w 540"/>
              <a:gd name="T15" fmla="*/ 3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3 h 229"/>
              <a:gd name="T22" fmla="*/ 156 w 540"/>
              <a:gd name="T23" fmla="*/ 10 h 229"/>
              <a:gd name="T24" fmla="*/ 115 w 540"/>
              <a:gd name="T25" fmla="*/ 20 h 229"/>
              <a:gd name="T26" fmla="*/ 79 w 540"/>
              <a:gd name="T27" fmla="*/ 33 h 229"/>
              <a:gd name="T28" fmla="*/ 48 w 540"/>
              <a:gd name="T29" fmla="*/ 48 h 229"/>
              <a:gd name="T30" fmla="*/ 25 w 540"/>
              <a:gd name="T31" fmla="*/ 66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5 w 540"/>
              <a:gd name="T41" fmla="*/ 162 h 229"/>
              <a:gd name="T42" fmla="*/ 48 w 540"/>
              <a:gd name="T43" fmla="*/ 179 h 229"/>
              <a:gd name="T44" fmla="*/ 79 w 540"/>
              <a:gd name="T45" fmla="*/ 194 h 229"/>
              <a:gd name="T46" fmla="*/ 115 w 540"/>
              <a:gd name="T47" fmla="*/ 207 h 229"/>
              <a:gd name="T48" fmla="*/ 156 w 540"/>
              <a:gd name="T49" fmla="*/ 217 h 229"/>
              <a:gd name="T50" fmla="*/ 200 w 540"/>
              <a:gd name="T51" fmla="*/ 223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3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4 h 229"/>
              <a:gd name="T64" fmla="*/ 490 w 540"/>
              <a:gd name="T65" fmla="*/ 179 h 229"/>
              <a:gd name="T66" fmla="*/ 513 w 540"/>
              <a:gd name="T67" fmla="*/ 162 h 229"/>
              <a:gd name="T68" fmla="*/ 529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29" y="84"/>
                </a:lnTo>
                <a:lnTo>
                  <a:pt x="522" y="75"/>
                </a:lnTo>
                <a:lnTo>
                  <a:pt x="513" y="66"/>
                </a:lnTo>
                <a:lnTo>
                  <a:pt x="502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1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2" y="1"/>
                </a:lnTo>
                <a:lnTo>
                  <a:pt x="200" y="3"/>
                </a:lnTo>
                <a:lnTo>
                  <a:pt x="177" y="7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8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8" y="179"/>
                </a:lnTo>
                <a:lnTo>
                  <a:pt x="63" y="187"/>
                </a:lnTo>
                <a:lnTo>
                  <a:pt x="79" y="194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7" y="221"/>
                </a:lnTo>
                <a:lnTo>
                  <a:pt x="200" y="223"/>
                </a:lnTo>
                <a:lnTo>
                  <a:pt x="222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3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2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2" y="171"/>
                </a:lnTo>
                <a:lnTo>
                  <a:pt x="513" y="162"/>
                </a:lnTo>
                <a:lnTo>
                  <a:pt x="522" y="153"/>
                </a:lnTo>
                <a:lnTo>
                  <a:pt x="529" y="143"/>
                </a:lnTo>
                <a:lnTo>
                  <a:pt x="535" y="133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dname</a:t>
            </a:r>
          </a:p>
        </p:txBody>
      </p:sp>
      <p:sp>
        <p:nvSpPr>
          <p:cNvPr id="28" name="Freeform 39"/>
          <p:cNvSpPr>
            <a:spLocks/>
          </p:cNvSpPr>
          <p:nvPr/>
        </p:nvSpPr>
        <p:spPr bwMode="auto">
          <a:xfrm>
            <a:off x="7929797" y="3987868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5 h 229"/>
              <a:gd name="T4" fmla="*/ 514 w 540"/>
              <a:gd name="T5" fmla="*/ 66 h 229"/>
              <a:gd name="T6" fmla="*/ 490 w 540"/>
              <a:gd name="T7" fmla="*/ 49 h 229"/>
              <a:gd name="T8" fmla="*/ 460 w 540"/>
              <a:gd name="T9" fmla="*/ 34 h 229"/>
              <a:gd name="T10" fmla="*/ 424 w 540"/>
              <a:gd name="T11" fmla="*/ 21 h 229"/>
              <a:gd name="T12" fmla="*/ 383 w 540"/>
              <a:gd name="T13" fmla="*/ 11 h 229"/>
              <a:gd name="T14" fmla="*/ 339 w 540"/>
              <a:gd name="T15" fmla="*/ 4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4 h 229"/>
              <a:gd name="T22" fmla="*/ 155 w 540"/>
              <a:gd name="T23" fmla="*/ 11 h 229"/>
              <a:gd name="T24" fmla="*/ 115 w 540"/>
              <a:gd name="T25" fmla="*/ 21 h 229"/>
              <a:gd name="T26" fmla="*/ 79 w 540"/>
              <a:gd name="T27" fmla="*/ 34 h 229"/>
              <a:gd name="T28" fmla="*/ 49 w 540"/>
              <a:gd name="T29" fmla="*/ 49 h 229"/>
              <a:gd name="T30" fmla="*/ 26 w 540"/>
              <a:gd name="T31" fmla="*/ 66 h 229"/>
              <a:gd name="T32" fmla="*/ 9 w 540"/>
              <a:gd name="T33" fmla="*/ 85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6 w 540"/>
              <a:gd name="T41" fmla="*/ 162 h 229"/>
              <a:gd name="T42" fmla="*/ 49 w 540"/>
              <a:gd name="T43" fmla="*/ 179 h 229"/>
              <a:gd name="T44" fmla="*/ 79 w 540"/>
              <a:gd name="T45" fmla="*/ 195 h 229"/>
              <a:gd name="T46" fmla="*/ 115 w 540"/>
              <a:gd name="T47" fmla="*/ 207 h 229"/>
              <a:gd name="T48" fmla="*/ 155 w 540"/>
              <a:gd name="T49" fmla="*/ 217 h 229"/>
              <a:gd name="T50" fmla="*/ 200 w 540"/>
              <a:gd name="T51" fmla="*/ 224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4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5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5"/>
                </a:lnTo>
                <a:lnTo>
                  <a:pt x="522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9"/>
                </a:lnTo>
                <a:lnTo>
                  <a:pt x="476" y="41"/>
                </a:lnTo>
                <a:lnTo>
                  <a:pt x="460" y="34"/>
                </a:lnTo>
                <a:lnTo>
                  <a:pt x="443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5"/>
                </a:lnTo>
                <a:lnTo>
                  <a:pt x="115" y="21"/>
                </a:lnTo>
                <a:lnTo>
                  <a:pt x="97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6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7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2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u="sng">
                <a:solidFill>
                  <a:srgbClr val="00682F"/>
                </a:solidFill>
                <a:latin typeface="Book Antiqua" pitchFamily="18" charset="0"/>
              </a:rPr>
              <a:t>did</a:t>
            </a:r>
          </a:p>
        </p:txBody>
      </p:sp>
      <p:sp>
        <p:nvSpPr>
          <p:cNvPr id="29" name="Freeform 40"/>
          <p:cNvSpPr>
            <a:spLocks/>
          </p:cNvSpPr>
          <p:nvPr/>
        </p:nvSpPr>
        <p:spPr bwMode="auto">
          <a:xfrm>
            <a:off x="9501422" y="3987868"/>
            <a:ext cx="857250" cy="363537"/>
          </a:xfrm>
          <a:custGeom>
            <a:avLst/>
            <a:gdLst>
              <a:gd name="T0" fmla="*/ 1 w 540"/>
              <a:gd name="T1" fmla="*/ 124 h 229"/>
              <a:gd name="T2" fmla="*/ 9 w 540"/>
              <a:gd name="T3" fmla="*/ 143 h 229"/>
              <a:gd name="T4" fmla="*/ 25 w 540"/>
              <a:gd name="T5" fmla="*/ 162 h 229"/>
              <a:gd name="T6" fmla="*/ 49 w 540"/>
              <a:gd name="T7" fmla="*/ 179 h 229"/>
              <a:gd name="T8" fmla="*/ 79 w 540"/>
              <a:gd name="T9" fmla="*/ 195 h 229"/>
              <a:gd name="T10" fmla="*/ 115 w 540"/>
              <a:gd name="T11" fmla="*/ 207 h 229"/>
              <a:gd name="T12" fmla="*/ 155 w 540"/>
              <a:gd name="T13" fmla="*/ 217 h 229"/>
              <a:gd name="T14" fmla="*/ 200 w 540"/>
              <a:gd name="T15" fmla="*/ 224 h 229"/>
              <a:gd name="T16" fmla="*/ 246 w 540"/>
              <a:gd name="T17" fmla="*/ 227 h 229"/>
              <a:gd name="T18" fmla="*/ 293 w 540"/>
              <a:gd name="T19" fmla="*/ 227 h 229"/>
              <a:gd name="T20" fmla="*/ 339 w 540"/>
              <a:gd name="T21" fmla="*/ 224 h 229"/>
              <a:gd name="T22" fmla="*/ 383 w 540"/>
              <a:gd name="T23" fmla="*/ 217 h 229"/>
              <a:gd name="T24" fmla="*/ 424 w 540"/>
              <a:gd name="T25" fmla="*/ 207 h 229"/>
              <a:gd name="T26" fmla="*/ 460 w 540"/>
              <a:gd name="T27" fmla="*/ 195 h 229"/>
              <a:gd name="T28" fmla="*/ 490 w 540"/>
              <a:gd name="T29" fmla="*/ 179 h 229"/>
              <a:gd name="T30" fmla="*/ 513 w 540"/>
              <a:gd name="T31" fmla="*/ 162 h 229"/>
              <a:gd name="T32" fmla="*/ 530 w 540"/>
              <a:gd name="T33" fmla="*/ 143 h 229"/>
              <a:gd name="T34" fmla="*/ 538 w 540"/>
              <a:gd name="T35" fmla="*/ 124 h 229"/>
              <a:gd name="T36" fmla="*/ 538 w 540"/>
              <a:gd name="T37" fmla="*/ 104 h 229"/>
              <a:gd name="T38" fmla="*/ 530 w 540"/>
              <a:gd name="T39" fmla="*/ 84 h 229"/>
              <a:gd name="T40" fmla="*/ 513 w 540"/>
              <a:gd name="T41" fmla="*/ 66 h 229"/>
              <a:gd name="T42" fmla="*/ 490 w 540"/>
              <a:gd name="T43" fmla="*/ 48 h 229"/>
              <a:gd name="T44" fmla="*/ 460 w 540"/>
              <a:gd name="T45" fmla="*/ 34 h 229"/>
              <a:gd name="T46" fmla="*/ 424 w 540"/>
              <a:gd name="T47" fmla="*/ 21 h 229"/>
              <a:gd name="T48" fmla="*/ 383 w 540"/>
              <a:gd name="T49" fmla="*/ 11 h 229"/>
              <a:gd name="T50" fmla="*/ 339 w 540"/>
              <a:gd name="T51" fmla="*/ 4 h 229"/>
              <a:gd name="T52" fmla="*/ 293 w 540"/>
              <a:gd name="T53" fmla="*/ 0 h 229"/>
              <a:gd name="T54" fmla="*/ 246 w 540"/>
              <a:gd name="T55" fmla="*/ 0 h 229"/>
              <a:gd name="T56" fmla="*/ 199 w 540"/>
              <a:gd name="T57" fmla="*/ 4 h 229"/>
              <a:gd name="T58" fmla="*/ 155 w 540"/>
              <a:gd name="T59" fmla="*/ 11 h 229"/>
              <a:gd name="T60" fmla="*/ 115 w 540"/>
              <a:gd name="T61" fmla="*/ 21 h 229"/>
              <a:gd name="T62" fmla="*/ 79 w 540"/>
              <a:gd name="T63" fmla="*/ 34 h 229"/>
              <a:gd name="T64" fmla="*/ 49 w 540"/>
              <a:gd name="T65" fmla="*/ 49 h 229"/>
              <a:gd name="T66" fmla="*/ 25 w 540"/>
              <a:gd name="T67" fmla="*/ 66 h 229"/>
              <a:gd name="T68" fmla="*/ 9 w 540"/>
              <a:gd name="T69" fmla="*/ 85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3" y="162"/>
                </a:lnTo>
                <a:lnTo>
                  <a:pt x="522" y="153"/>
                </a:lnTo>
                <a:lnTo>
                  <a:pt x="530" y="143"/>
                </a:lnTo>
                <a:lnTo>
                  <a:pt x="534" y="134"/>
                </a:lnTo>
                <a:lnTo>
                  <a:pt x="538" y="124"/>
                </a:lnTo>
                <a:lnTo>
                  <a:pt x="539" y="114"/>
                </a:lnTo>
                <a:lnTo>
                  <a:pt x="538" y="104"/>
                </a:lnTo>
                <a:lnTo>
                  <a:pt x="534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4"/>
                </a:lnTo>
                <a:lnTo>
                  <a:pt x="442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199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6"/>
                </a:lnTo>
                <a:lnTo>
                  <a:pt x="115" y="21"/>
                </a:lnTo>
                <a:lnTo>
                  <a:pt x="96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budget</a:t>
            </a:r>
          </a:p>
        </p:txBody>
      </p:sp>
      <p:sp>
        <p:nvSpPr>
          <p:cNvPr id="30" name="Freeform 41"/>
          <p:cNvSpPr>
            <a:spLocks/>
          </p:cNvSpPr>
          <p:nvPr/>
        </p:nvSpPr>
        <p:spPr bwMode="auto">
          <a:xfrm>
            <a:off x="6691547" y="4457768"/>
            <a:ext cx="1611313" cy="609600"/>
          </a:xfrm>
          <a:custGeom>
            <a:avLst/>
            <a:gdLst>
              <a:gd name="T0" fmla="*/ 0 w 1015"/>
              <a:gd name="T1" fmla="*/ 192 h 384"/>
              <a:gd name="T2" fmla="*/ 501 w 1015"/>
              <a:gd name="T3" fmla="*/ 0 h 384"/>
              <a:gd name="T4" fmla="*/ 1014 w 1015"/>
              <a:gd name="T5" fmla="*/ 198 h 384"/>
              <a:gd name="T6" fmla="*/ 501 w 1015"/>
              <a:gd name="T7" fmla="*/ 383 h 384"/>
              <a:gd name="T8" fmla="*/ 0 w 1015"/>
              <a:gd name="T9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5" h="384">
                <a:moveTo>
                  <a:pt x="0" y="192"/>
                </a:moveTo>
                <a:lnTo>
                  <a:pt x="501" y="0"/>
                </a:lnTo>
                <a:lnTo>
                  <a:pt x="1014" y="198"/>
                </a:lnTo>
                <a:lnTo>
                  <a:pt x="501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Manages2</a:t>
            </a: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8631472" y="4580005"/>
            <a:ext cx="1436688" cy="33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Departments</a:t>
            </a:r>
          </a:p>
        </p:txBody>
      </p:sp>
      <p:sp>
        <p:nvSpPr>
          <p:cNvPr id="32" name="Rectangle 48"/>
          <p:cNvSpPr>
            <a:spLocks noChangeArrowheads="1"/>
          </p:cNvSpPr>
          <p:nvPr/>
        </p:nvSpPr>
        <p:spPr bwMode="auto">
          <a:xfrm>
            <a:off x="5111985" y="3991043"/>
            <a:ext cx="12541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Employees</a:t>
            </a:r>
          </a:p>
        </p:txBody>
      </p:sp>
      <p:sp>
        <p:nvSpPr>
          <p:cNvPr id="33" name="Freeform 49"/>
          <p:cNvSpPr>
            <a:spLocks/>
          </p:cNvSpPr>
          <p:nvPr/>
        </p:nvSpPr>
        <p:spPr bwMode="auto">
          <a:xfrm>
            <a:off x="5332647" y="3140143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4 h 229"/>
              <a:gd name="T4" fmla="*/ 514 w 540"/>
              <a:gd name="T5" fmla="*/ 66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3 w 540"/>
              <a:gd name="T13" fmla="*/ 11 h 229"/>
              <a:gd name="T14" fmla="*/ 339 w 540"/>
              <a:gd name="T15" fmla="*/ 4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4 h 229"/>
              <a:gd name="T22" fmla="*/ 156 w 540"/>
              <a:gd name="T23" fmla="*/ 11 h 229"/>
              <a:gd name="T24" fmla="*/ 115 w 540"/>
              <a:gd name="T25" fmla="*/ 20 h 229"/>
              <a:gd name="T26" fmla="*/ 79 w 540"/>
              <a:gd name="T27" fmla="*/ 33 h 229"/>
              <a:gd name="T28" fmla="*/ 49 w 540"/>
              <a:gd name="T29" fmla="*/ 48 h 229"/>
              <a:gd name="T30" fmla="*/ 25 w 540"/>
              <a:gd name="T31" fmla="*/ 66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5 w 540"/>
              <a:gd name="T41" fmla="*/ 162 h 229"/>
              <a:gd name="T42" fmla="*/ 49 w 540"/>
              <a:gd name="T43" fmla="*/ 179 h 229"/>
              <a:gd name="T44" fmla="*/ 79 w 540"/>
              <a:gd name="T45" fmla="*/ 195 h 229"/>
              <a:gd name="T46" fmla="*/ 115 w 540"/>
              <a:gd name="T47" fmla="*/ 207 h 229"/>
              <a:gd name="T48" fmla="*/ 156 w 540"/>
              <a:gd name="T49" fmla="*/ 217 h 229"/>
              <a:gd name="T50" fmla="*/ 200 w 540"/>
              <a:gd name="T51" fmla="*/ 224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4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5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3"/>
                </a:lnTo>
                <a:lnTo>
                  <a:pt x="443" y="27"/>
                </a:lnTo>
                <a:lnTo>
                  <a:pt x="424" y="20"/>
                </a:lnTo>
                <a:lnTo>
                  <a:pt x="404" y="15"/>
                </a:lnTo>
                <a:lnTo>
                  <a:pt x="383" y="11"/>
                </a:lnTo>
                <a:lnTo>
                  <a:pt x="361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8" y="7"/>
                </a:lnTo>
                <a:lnTo>
                  <a:pt x="156" y="11"/>
                </a:lnTo>
                <a:lnTo>
                  <a:pt x="135" y="15"/>
                </a:lnTo>
                <a:lnTo>
                  <a:pt x="115" y="20"/>
                </a:lnTo>
                <a:lnTo>
                  <a:pt x="96" y="27"/>
                </a:lnTo>
                <a:lnTo>
                  <a:pt x="79" y="33"/>
                </a:lnTo>
                <a:lnTo>
                  <a:pt x="63" y="41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name</a:t>
            </a:r>
          </a:p>
        </p:txBody>
      </p:sp>
      <p:sp>
        <p:nvSpPr>
          <p:cNvPr id="34" name="Freeform 50"/>
          <p:cNvSpPr>
            <a:spLocks/>
          </p:cNvSpPr>
          <p:nvPr/>
        </p:nvSpPr>
        <p:spPr bwMode="auto">
          <a:xfrm>
            <a:off x="4562710" y="3406843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4 h 229"/>
              <a:gd name="T4" fmla="*/ 514 w 540"/>
              <a:gd name="T5" fmla="*/ 65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4 w 540"/>
              <a:gd name="T13" fmla="*/ 10 h 229"/>
              <a:gd name="T14" fmla="*/ 340 w 540"/>
              <a:gd name="T15" fmla="*/ 3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3 h 229"/>
              <a:gd name="T22" fmla="*/ 156 w 540"/>
              <a:gd name="T23" fmla="*/ 10 h 229"/>
              <a:gd name="T24" fmla="*/ 115 w 540"/>
              <a:gd name="T25" fmla="*/ 20 h 229"/>
              <a:gd name="T26" fmla="*/ 79 w 540"/>
              <a:gd name="T27" fmla="*/ 33 h 229"/>
              <a:gd name="T28" fmla="*/ 49 w 540"/>
              <a:gd name="T29" fmla="*/ 48 h 229"/>
              <a:gd name="T30" fmla="*/ 26 w 540"/>
              <a:gd name="T31" fmla="*/ 65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3 h 229"/>
              <a:gd name="T38" fmla="*/ 9 w 540"/>
              <a:gd name="T39" fmla="*/ 143 h 229"/>
              <a:gd name="T40" fmla="*/ 26 w 540"/>
              <a:gd name="T41" fmla="*/ 162 h 229"/>
              <a:gd name="T42" fmla="*/ 49 w 540"/>
              <a:gd name="T43" fmla="*/ 179 h 229"/>
              <a:gd name="T44" fmla="*/ 79 w 540"/>
              <a:gd name="T45" fmla="*/ 194 h 229"/>
              <a:gd name="T46" fmla="*/ 115 w 540"/>
              <a:gd name="T47" fmla="*/ 207 h 229"/>
              <a:gd name="T48" fmla="*/ 156 w 540"/>
              <a:gd name="T49" fmla="*/ 216 h 229"/>
              <a:gd name="T50" fmla="*/ 200 w 540"/>
              <a:gd name="T51" fmla="*/ 223 h 229"/>
              <a:gd name="T52" fmla="*/ 246 w 540"/>
              <a:gd name="T53" fmla="*/ 227 h 229"/>
              <a:gd name="T54" fmla="*/ 293 w 540"/>
              <a:gd name="T55" fmla="*/ 227 h 229"/>
              <a:gd name="T56" fmla="*/ 340 w 540"/>
              <a:gd name="T57" fmla="*/ 223 h 229"/>
              <a:gd name="T58" fmla="*/ 384 w 540"/>
              <a:gd name="T59" fmla="*/ 216 h 229"/>
              <a:gd name="T60" fmla="*/ 424 w 540"/>
              <a:gd name="T61" fmla="*/ 207 h 229"/>
              <a:gd name="T62" fmla="*/ 460 w 540"/>
              <a:gd name="T63" fmla="*/ 194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3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40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5"/>
                </a:lnTo>
                <a:lnTo>
                  <a:pt x="17" y="75"/>
                </a:lnTo>
                <a:lnTo>
                  <a:pt x="9" y="84"/>
                </a:lnTo>
                <a:lnTo>
                  <a:pt x="5" y="94"/>
                </a:lnTo>
                <a:lnTo>
                  <a:pt x="1" y="104"/>
                </a:lnTo>
                <a:lnTo>
                  <a:pt x="0" y="114"/>
                </a:lnTo>
                <a:lnTo>
                  <a:pt x="1" y="123"/>
                </a:lnTo>
                <a:lnTo>
                  <a:pt x="5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6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1"/>
                </a:lnTo>
                <a:lnTo>
                  <a:pt x="384" y="216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u="sng">
                <a:solidFill>
                  <a:srgbClr val="00682F"/>
                </a:solidFill>
                <a:latin typeface="Book Antiqua" pitchFamily="18" charset="0"/>
              </a:rPr>
              <a:t>ssn</a:t>
            </a:r>
          </a:p>
        </p:txBody>
      </p:sp>
      <p:sp>
        <p:nvSpPr>
          <p:cNvPr id="35" name="Freeform 51"/>
          <p:cNvSpPr>
            <a:spLocks/>
          </p:cNvSpPr>
          <p:nvPr/>
        </p:nvSpPr>
        <p:spPr bwMode="auto">
          <a:xfrm>
            <a:off x="6134335" y="3406843"/>
            <a:ext cx="857250" cy="363537"/>
          </a:xfrm>
          <a:custGeom>
            <a:avLst/>
            <a:gdLst>
              <a:gd name="T0" fmla="*/ 1 w 540"/>
              <a:gd name="T1" fmla="*/ 124 h 229"/>
              <a:gd name="T2" fmla="*/ 9 w 540"/>
              <a:gd name="T3" fmla="*/ 143 h 229"/>
              <a:gd name="T4" fmla="*/ 26 w 540"/>
              <a:gd name="T5" fmla="*/ 162 h 229"/>
              <a:gd name="T6" fmla="*/ 49 w 540"/>
              <a:gd name="T7" fmla="*/ 179 h 229"/>
              <a:gd name="T8" fmla="*/ 79 w 540"/>
              <a:gd name="T9" fmla="*/ 194 h 229"/>
              <a:gd name="T10" fmla="*/ 115 w 540"/>
              <a:gd name="T11" fmla="*/ 207 h 229"/>
              <a:gd name="T12" fmla="*/ 156 w 540"/>
              <a:gd name="T13" fmla="*/ 216 h 229"/>
              <a:gd name="T14" fmla="*/ 200 w 540"/>
              <a:gd name="T15" fmla="*/ 223 h 229"/>
              <a:gd name="T16" fmla="*/ 246 w 540"/>
              <a:gd name="T17" fmla="*/ 227 h 229"/>
              <a:gd name="T18" fmla="*/ 293 w 540"/>
              <a:gd name="T19" fmla="*/ 227 h 229"/>
              <a:gd name="T20" fmla="*/ 340 w 540"/>
              <a:gd name="T21" fmla="*/ 223 h 229"/>
              <a:gd name="T22" fmla="*/ 384 w 540"/>
              <a:gd name="T23" fmla="*/ 216 h 229"/>
              <a:gd name="T24" fmla="*/ 424 w 540"/>
              <a:gd name="T25" fmla="*/ 206 h 229"/>
              <a:gd name="T26" fmla="*/ 460 w 540"/>
              <a:gd name="T27" fmla="*/ 194 h 229"/>
              <a:gd name="T28" fmla="*/ 490 w 540"/>
              <a:gd name="T29" fmla="*/ 178 h 229"/>
              <a:gd name="T30" fmla="*/ 513 w 540"/>
              <a:gd name="T31" fmla="*/ 162 h 229"/>
              <a:gd name="T32" fmla="*/ 530 w 540"/>
              <a:gd name="T33" fmla="*/ 143 h 229"/>
              <a:gd name="T34" fmla="*/ 538 w 540"/>
              <a:gd name="T35" fmla="*/ 123 h 229"/>
              <a:gd name="T36" fmla="*/ 538 w 540"/>
              <a:gd name="T37" fmla="*/ 104 h 229"/>
              <a:gd name="T38" fmla="*/ 530 w 540"/>
              <a:gd name="T39" fmla="*/ 84 h 229"/>
              <a:gd name="T40" fmla="*/ 513 w 540"/>
              <a:gd name="T41" fmla="*/ 65 h 229"/>
              <a:gd name="T42" fmla="*/ 490 w 540"/>
              <a:gd name="T43" fmla="*/ 48 h 229"/>
              <a:gd name="T44" fmla="*/ 460 w 540"/>
              <a:gd name="T45" fmla="*/ 33 h 229"/>
              <a:gd name="T46" fmla="*/ 424 w 540"/>
              <a:gd name="T47" fmla="*/ 20 h 229"/>
              <a:gd name="T48" fmla="*/ 384 w 540"/>
              <a:gd name="T49" fmla="*/ 10 h 229"/>
              <a:gd name="T50" fmla="*/ 339 w 540"/>
              <a:gd name="T51" fmla="*/ 3 h 229"/>
              <a:gd name="T52" fmla="*/ 293 w 540"/>
              <a:gd name="T53" fmla="*/ 0 h 229"/>
              <a:gd name="T54" fmla="*/ 246 w 540"/>
              <a:gd name="T55" fmla="*/ 0 h 229"/>
              <a:gd name="T56" fmla="*/ 200 w 540"/>
              <a:gd name="T57" fmla="*/ 3 h 229"/>
              <a:gd name="T58" fmla="*/ 156 w 540"/>
              <a:gd name="T59" fmla="*/ 10 h 229"/>
              <a:gd name="T60" fmla="*/ 115 w 540"/>
              <a:gd name="T61" fmla="*/ 20 h 229"/>
              <a:gd name="T62" fmla="*/ 79 w 540"/>
              <a:gd name="T63" fmla="*/ 33 h 229"/>
              <a:gd name="T64" fmla="*/ 49 w 540"/>
              <a:gd name="T65" fmla="*/ 48 h 229"/>
              <a:gd name="T66" fmla="*/ 26 w 540"/>
              <a:gd name="T67" fmla="*/ 66 h 229"/>
              <a:gd name="T68" fmla="*/ 9 w 540"/>
              <a:gd name="T69" fmla="*/ 84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0"/>
                </a:lnTo>
                <a:lnTo>
                  <a:pt x="384" y="216"/>
                </a:lnTo>
                <a:lnTo>
                  <a:pt x="404" y="212"/>
                </a:lnTo>
                <a:lnTo>
                  <a:pt x="424" y="206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8"/>
                </a:lnTo>
                <a:lnTo>
                  <a:pt x="503" y="170"/>
                </a:lnTo>
                <a:lnTo>
                  <a:pt x="513" y="162"/>
                </a:lnTo>
                <a:lnTo>
                  <a:pt x="522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3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6"/>
                </a:lnTo>
                <a:lnTo>
                  <a:pt x="17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lot</a:t>
            </a:r>
          </a:p>
        </p:txBody>
      </p:sp>
      <p:sp>
        <p:nvSpPr>
          <p:cNvPr id="36" name="Line 56"/>
          <p:cNvSpPr>
            <a:spLocks noChangeShapeType="1"/>
          </p:cNvSpPr>
          <p:nvPr/>
        </p:nvSpPr>
        <p:spPr bwMode="auto">
          <a:xfrm>
            <a:off x="4962760" y="3786255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7" name="Line 57"/>
          <p:cNvSpPr>
            <a:spLocks noChangeShapeType="1"/>
          </p:cNvSpPr>
          <p:nvPr/>
        </p:nvSpPr>
        <p:spPr bwMode="auto">
          <a:xfrm>
            <a:off x="5764447" y="3527493"/>
            <a:ext cx="0" cy="460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 flipH="1">
            <a:off x="6154972" y="3786255"/>
            <a:ext cx="407988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9" name="Line 59"/>
          <p:cNvSpPr>
            <a:spLocks noChangeShapeType="1"/>
          </p:cNvSpPr>
          <p:nvPr/>
        </p:nvSpPr>
        <p:spPr bwMode="auto">
          <a:xfrm flipV="1">
            <a:off x="5705710" y="4359343"/>
            <a:ext cx="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latin typeface="Book Antiqua" pitchFamily="18" charset="0"/>
            </a:endParaRPr>
          </a:p>
        </p:txBody>
      </p:sp>
      <p:sp>
        <p:nvSpPr>
          <p:cNvPr id="40" name="Line 60"/>
          <p:cNvSpPr>
            <a:spLocks noChangeShapeType="1"/>
          </p:cNvSpPr>
          <p:nvPr/>
        </p:nvSpPr>
        <p:spPr bwMode="auto">
          <a:xfrm>
            <a:off x="8296510" y="4781618"/>
            <a:ext cx="3349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1" name="Freeform 61"/>
          <p:cNvSpPr>
            <a:spLocks/>
          </p:cNvSpPr>
          <p:nvPr/>
        </p:nvSpPr>
        <p:spPr bwMode="auto">
          <a:xfrm>
            <a:off x="6548672" y="5510280"/>
            <a:ext cx="1025525" cy="363538"/>
          </a:xfrm>
          <a:custGeom>
            <a:avLst/>
            <a:gdLst>
              <a:gd name="T0" fmla="*/ 1 w 646"/>
              <a:gd name="T1" fmla="*/ 124 h 229"/>
              <a:gd name="T2" fmla="*/ 11 w 646"/>
              <a:gd name="T3" fmla="*/ 143 h 229"/>
              <a:gd name="T4" fmla="*/ 29 w 646"/>
              <a:gd name="T5" fmla="*/ 162 h 229"/>
              <a:gd name="T6" fmla="*/ 58 w 646"/>
              <a:gd name="T7" fmla="*/ 179 h 229"/>
              <a:gd name="T8" fmla="*/ 94 w 646"/>
              <a:gd name="T9" fmla="*/ 194 h 229"/>
              <a:gd name="T10" fmla="*/ 137 w 646"/>
              <a:gd name="T11" fmla="*/ 207 h 229"/>
              <a:gd name="T12" fmla="*/ 186 w 646"/>
              <a:gd name="T13" fmla="*/ 217 h 229"/>
              <a:gd name="T14" fmla="*/ 239 w 646"/>
              <a:gd name="T15" fmla="*/ 223 h 229"/>
              <a:gd name="T16" fmla="*/ 294 w 646"/>
              <a:gd name="T17" fmla="*/ 227 h 229"/>
              <a:gd name="T18" fmla="*/ 350 w 646"/>
              <a:gd name="T19" fmla="*/ 227 h 229"/>
              <a:gd name="T20" fmla="*/ 405 w 646"/>
              <a:gd name="T21" fmla="*/ 223 h 229"/>
              <a:gd name="T22" fmla="*/ 458 w 646"/>
              <a:gd name="T23" fmla="*/ 217 h 229"/>
              <a:gd name="T24" fmla="*/ 507 w 646"/>
              <a:gd name="T25" fmla="*/ 207 h 229"/>
              <a:gd name="T26" fmla="*/ 550 w 646"/>
              <a:gd name="T27" fmla="*/ 194 h 229"/>
              <a:gd name="T28" fmla="*/ 586 w 646"/>
              <a:gd name="T29" fmla="*/ 179 h 229"/>
              <a:gd name="T30" fmla="*/ 615 w 646"/>
              <a:gd name="T31" fmla="*/ 162 h 229"/>
              <a:gd name="T32" fmla="*/ 634 w 646"/>
              <a:gd name="T33" fmla="*/ 143 h 229"/>
              <a:gd name="T34" fmla="*/ 643 w 646"/>
              <a:gd name="T35" fmla="*/ 123 h 229"/>
              <a:gd name="T36" fmla="*/ 643 w 646"/>
              <a:gd name="T37" fmla="*/ 104 h 229"/>
              <a:gd name="T38" fmla="*/ 634 w 646"/>
              <a:gd name="T39" fmla="*/ 84 h 229"/>
              <a:gd name="T40" fmla="*/ 615 w 646"/>
              <a:gd name="T41" fmla="*/ 65 h 229"/>
              <a:gd name="T42" fmla="*/ 586 w 646"/>
              <a:gd name="T43" fmla="*/ 48 h 229"/>
              <a:gd name="T44" fmla="*/ 550 w 646"/>
              <a:gd name="T45" fmla="*/ 33 h 229"/>
              <a:gd name="T46" fmla="*/ 507 w 646"/>
              <a:gd name="T47" fmla="*/ 20 h 229"/>
              <a:gd name="T48" fmla="*/ 458 w 646"/>
              <a:gd name="T49" fmla="*/ 10 h 229"/>
              <a:gd name="T50" fmla="*/ 405 w 646"/>
              <a:gd name="T51" fmla="*/ 3 h 229"/>
              <a:gd name="T52" fmla="*/ 350 w 646"/>
              <a:gd name="T53" fmla="*/ 0 h 229"/>
              <a:gd name="T54" fmla="*/ 294 w 646"/>
              <a:gd name="T55" fmla="*/ 0 h 229"/>
              <a:gd name="T56" fmla="*/ 239 w 646"/>
              <a:gd name="T57" fmla="*/ 3 h 229"/>
              <a:gd name="T58" fmla="*/ 185 w 646"/>
              <a:gd name="T59" fmla="*/ 10 h 229"/>
              <a:gd name="T60" fmla="*/ 137 w 646"/>
              <a:gd name="T61" fmla="*/ 20 h 229"/>
              <a:gd name="T62" fmla="*/ 94 w 646"/>
              <a:gd name="T63" fmla="*/ 33 h 229"/>
              <a:gd name="T64" fmla="*/ 58 w 646"/>
              <a:gd name="T65" fmla="*/ 48 h 229"/>
              <a:gd name="T66" fmla="*/ 29 w 646"/>
              <a:gd name="T67" fmla="*/ 66 h 229"/>
              <a:gd name="T68" fmla="*/ 11 w 646"/>
              <a:gd name="T69" fmla="*/ 84 h 229"/>
              <a:gd name="T70" fmla="*/ 1 w 646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6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1" y="143"/>
                </a:lnTo>
                <a:lnTo>
                  <a:pt x="19" y="153"/>
                </a:lnTo>
                <a:lnTo>
                  <a:pt x="29" y="162"/>
                </a:lnTo>
                <a:lnTo>
                  <a:pt x="43" y="171"/>
                </a:lnTo>
                <a:lnTo>
                  <a:pt x="58" y="179"/>
                </a:lnTo>
                <a:lnTo>
                  <a:pt x="75" y="187"/>
                </a:lnTo>
                <a:lnTo>
                  <a:pt x="94" y="194"/>
                </a:lnTo>
                <a:lnTo>
                  <a:pt x="116" y="201"/>
                </a:lnTo>
                <a:lnTo>
                  <a:pt x="137" y="207"/>
                </a:lnTo>
                <a:lnTo>
                  <a:pt x="161" y="212"/>
                </a:lnTo>
                <a:lnTo>
                  <a:pt x="186" y="217"/>
                </a:lnTo>
                <a:lnTo>
                  <a:pt x="213" y="221"/>
                </a:lnTo>
                <a:lnTo>
                  <a:pt x="239" y="223"/>
                </a:lnTo>
                <a:lnTo>
                  <a:pt x="266" y="226"/>
                </a:lnTo>
                <a:lnTo>
                  <a:pt x="294" y="227"/>
                </a:lnTo>
                <a:lnTo>
                  <a:pt x="321" y="228"/>
                </a:lnTo>
                <a:lnTo>
                  <a:pt x="350" y="227"/>
                </a:lnTo>
                <a:lnTo>
                  <a:pt x="379" y="226"/>
                </a:lnTo>
                <a:lnTo>
                  <a:pt x="405" y="223"/>
                </a:lnTo>
                <a:lnTo>
                  <a:pt x="433" y="221"/>
                </a:lnTo>
                <a:lnTo>
                  <a:pt x="458" y="217"/>
                </a:lnTo>
                <a:lnTo>
                  <a:pt x="483" y="212"/>
                </a:lnTo>
                <a:lnTo>
                  <a:pt x="507" y="207"/>
                </a:lnTo>
                <a:lnTo>
                  <a:pt x="530" y="201"/>
                </a:lnTo>
                <a:lnTo>
                  <a:pt x="550" y="194"/>
                </a:lnTo>
                <a:lnTo>
                  <a:pt x="569" y="186"/>
                </a:lnTo>
                <a:lnTo>
                  <a:pt x="586" y="179"/>
                </a:lnTo>
                <a:lnTo>
                  <a:pt x="601" y="171"/>
                </a:lnTo>
                <a:lnTo>
                  <a:pt x="615" y="162"/>
                </a:lnTo>
                <a:lnTo>
                  <a:pt x="625" y="152"/>
                </a:lnTo>
                <a:lnTo>
                  <a:pt x="634" y="143"/>
                </a:lnTo>
                <a:lnTo>
                  <a:pt x="640" y="133"/>
                </a:lnTo>
                <a:lnTo>
                  <a:pt x="643" y="123"/>
                </a:lnTo>
                <a:lnTo>
                  <a:pt x="645" y="114"/>
                </a:lnTo>
                <a:lnTo>
                  <a:pt x="643" y="104"/>
                </a:lnTo>
                <a:lnTo>
                  <a:pt x="640" y="94"/>
                </a:lnTo>
                <a:lnTo>
                  <a:pt x="634" y="84"/>
                </a:lnTo>
                <a:lnTo>
                  <a:pt x="625" y="75"/>
                </a:lnTo>
                <a:lnTo>
                  <a:pt x="615" y="65"/>
                </a:lnTo>
                <a:lnTo>
                  <a:pt x="601" y="57"/>
                </a:lnTo>
                <a:lnTo>
                  <a:pt x="586" y="48"/>
                </a:lnTo>
                <a:lnTo>
                  <a:pt x="569" y="40"/>
                </a:lnTo>
                <a:lnTo>
                  <a:pt x="550" y="33"/>
                </a:lnTo>
                <a:lnTo>
                  <a:pt x="530" y="26"/>
                </a:lnTo>
                <a:lnTo>
                  <a:pt x="507" y="20"/>
                </a:lnTo>
                <a:lnTo>
                  <a:pt x="483" y="15"/>
                </a:lnTo>
                <a:lnTo>
                  <a:pt x="458" y="10"/>
                </a:lnTo>
                <a:lnTo>
                  <a:pt x="433" y="7"/>
                </a:lnTo>
                <a:lnTo>
                  <a:pt x="405" y="3"/>
                </a:lnTo>
                <a:lnTo>
                  <a:pt x="378" y="1"/>
                </a:lnTo>
                <a:lnTo>
                  <a:pt x="350" y="0"/>
                </a:lnTo>
                <a:lnTo>
                  <a:pt x="321" y="0"/>
                </a:lnTo>
                <a:lnTo>
                  <a:pt x="294" y="0"/>
                </a:lnTo>
                <a:lnTo>
                  <a:pt x="266" y="1"/>
                </a:lnTo>
                <a:lnTo>
                  <a:pt x="239" y="3"/>
                </a:lnTo>
                <a:lnTo>
                  <a:pt x="211" y="7"/>
                </a:lnTo>
                <a:lnTo>
                  <a:pt x="185" y="10"/>
                </a:lnTo>
                <a:lnTo>
                  <a:pt x="161" y="15"/>
                </a:lnTo>
                <a:lnTo>
                  <a:pt x="137" y="20"/>
                </a:lnTo>
                <a:lnTo>
                  <a:pt x="116" y="27"/>
                </a:lnTo>
                <a:lnTo>
                  <a:pt x="94" y="33"/>
                </a:lnTo>
                <a:lnTo>
                  <a:pt x="75" y="40"/>
                </a:lnTo>
                <a:lnTo>
                  <a:pt x="58" y="48"/>
                </a:lnTo>
                <a:lnTo>
                  <a:pt x="43" y="57"/>
                </a:lnTo>
                <a:lnTo>
                  <a:pt x="29" y="66"/>
                </a:lnTo>
                <a:lnTo>
                  <a:pt x="19" y="75"/>
                </a:lnTo>
                <a:lnTo>
                  <a:pt x="11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dbudget</a:t>
            </a:r>
          </a:p>
        </p:txBody>
      </p:sp>
      <p:sp>
        <p:nvSpPr>
          <p:cNvPr id="42" name="Freeform 62"/>
          <p:cNvSpPr>
            <a:spLocks/>
          </p:cNvSpPr>
          <p:nvPr/>
        </p:nvSpPr>
        <p:spPr bwMode="auto">
          <a:xfrm>
            <a:off x="7005872" y="3757680"/>
            <a:ext cx="857250" cy="363538"/>
          </a:xfrm>
          <a:custGeom>
            <a:avLst/>
            <a:gdLst>
              <a:gd name="T0" fmla="*/ 1 w 540"/>
              <a:gd name="T1" fmla="*/ 124 h 229"/>
              <a:gd name="T2" fmla="*/ 10 w 540"/>
              <a:gd name="T3" fmla="*/ 143 h 229"/>
              <a:gd name="T4" fmla="*/ 25 w 540"/>
              <a:gd name="T5" fmla="*/ 162 h 229"/>
              <a:gd name="T6" fmla="*/ 49 w 540"/>
              <a:gd name="T7" fmla="*/ 179 h 229"/>
              <a:gd name="T8" fmla="*/ 79 w 540"/>
              <a:gd name="T9" fmla="*/ 194 h 229"/>
              <a:gd name="T10" fmla="*/ 115 w 540"/>
              <a:gd name="T11" fmla="*/ 207 h 229"/>
              <a:gd name="T12" fmla="*/ 156 w 540"/>
              <a:gd name="T13" fmla="*/ 217 h 229"/>
              <a:gd name="T14" fmla="*/ 200 w 540"/>
              <a:gd name="T15" fmla="*/ 223 h 229"/>
              <a:gd name="T16" fmla="*/ 246 w 540"/>
              <a:gd name="T17" fmla="*/ 227 h 229"/>
              <a:gd name="T18" fmla="*/ 293 w 540"/>
              <a:gd name="T19" fmla="*/ 227 h 229"/>
              <a:gd name="T20" fmla="*/ 339 w 540"/>
              <a:gd name="T21" fmla="*/ 223 h 229"/>
              <a:gd name="T22" fmla="*/ 383 w 540"/>
              <a:gd name="T23" fmla="*/ 217 h 229"/>
              <a:gd name="T24" fmla="*/ 424 w 540"/>
              <a:gd name="T25" fmla="*/ 207 h 229"/>
              <a:gd name="T26" fmla="*/ 460 w 540"/>
              <a:gd name="T27" fmla="*/ 194 h 229"/>
              <a:gd name="T28" fmla="*/ 490 w 540"/>
              <a:gd name="T29" fmla="*/ 179 h 229"/>
              <a:gd name="T30" fmla="*/ 514 w 540"/>
              <a:gd name="T31" fmla="*/ 162 h 229"/>
              <a:gd name="T32" fmla="*/ 530 w 540"/>
              <a:gd name="T33" fmla="*/ 143 h 229"/>
              <a:gd name="T34" fmla="*/ 538 w 540"/>
              <a:gd name="T35" fmla="*/ 123 h 229"/>
              <a:gd name="T36" fmla="*/ 538 w 540"/>
              <a:gd name="T37" fmla="*/ 104 h 229"/>
              <a:gd name="T38" fmla="*/ 530 w 540"/>
              <a:gd name="T39" fmla="*/ 84 h 229"/>
              <a:gd name="T40" fmla="*/ 514 w 540"/>
              <a:gd name="T41" fmla="*/ 65 h 229"/>
              <a:gd name="T42" fmla="*/ 490 w 540"/>
              <a:gd name="T43" fmla="*/ 48 h 229"/>
              <a:gd name="T44" fmla="*/ 460 w 540"/>
              <a:gd name="T45" fmla="*/ 33 h 229"/>
              <a:gd name="T46" fmla="*/ 424 w 540"/>
              <a:gd name="T47" fmla="*/ 20 h 229"/>
              <a:gd name="T48" fmla="*/ 383 w 540"/>
              <a:gd name="T49" fmla="*/ 10 h 229"/>
              <a:gd name="T50" fmla="*/ 339 w 540"/>
              <a:gd name="T51" fmla="*/ 3 h 229"/>
              <a:gd name="T52" fmla="*/ 293 w 540"/>
              <a:gd name="T53" fmla="*/ 0 h 229"/>
              <a:gd name="T54" fmla="*/ 246 w 540"/>
              <a:gd name="T55" fmla="*/ 0 h 229"/>
              <a:gd name="T56" fmla="*/ 200 w 540"/>
              <a:gd name="T57" fmla="*/ 3 h 229"/>
              <a:gd name="T58" fmla="*/ 155 w 540"/>
              <a:gd name="T59" fmla="*/ 10 h 229"/>
              <a:gd name="T60" fmla="*/ 115 w 540"/>
              <a:gd name="T61" fmla="*/ 20 h 229"/>
              <a:gd name="T62" fmla="*/ 79 w 540"/>
              <a:gd name="T63" fmla="*/ 33 h 229"/>
              <a:gd name="T64" fmla="*/ 49 w 540"/>
              <a:gd name="T65" fmla="*/ 48 h 229"/>
              <a:gd name="T66" fmla="*/ 25 w 540"/>
              <a:gd name="T67" fmla="*/ 66 h 229"/>
              <a:gd name="T68" fmla="*/ 10 w 540"/>
              <a:gd name="T69" fmla="*/ 84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0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3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7" y="226"/>
                </a:lnTo>
                <a:lnTo>
                  <a:pt x="339" y="223"/>
                </a:lnTo>
                <a:lnTo>
                  <a:pt x="362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2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7"/>
                </a:lnTo>
                <a:lnTo>
                  <a:pt x="155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7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10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/>
          <a:lstStyle/>
          <a:p>
            <a:pPr eaLnBrk="0" hangingPunct="0">
              <a:defRPr/>
            </a:pPr>
            <a:endParaRPr lang="en-US" sz="160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7082072" y="3757680"/>
            <a:ext cx="662042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since</a:t>
            </a: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5100872" y="5510280"/>
            <a:ext cx="1219200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682F"/>
                </a:solidFill>
                <a:latin typeface="Book Antiqua" pitchFamily="18" charset="0"/>
              </a:rPr>
              <a:t>Managers</a:t>
            </a:r>
          </a:p>
        </p:txBody>
      </p:sp>
      <p:sp>
        <p:nvSpPr>
          <p:cNvPr id="45" name="Line 67"/>
          <p:cNvSpPr>
            <a:spLocks noChangeShapeType="1"/>
          </p:cNvSpPr>
          <p:nvPr/>
        </p:nvSpPr>
        <p:spPr bwMode="auto">
          <a:xfrm>
            <a:off x="7445610" y="4138680"/>
            <a:ext cx="17462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6" name="Line 68"/>
          <p:cNvSpPr>
            <a:spLocks noChangeShapeType="1"/>
          </p:cNvSpPr>
          <p:nvPr/>
        </p:nvSpPr>
        <p:spPr bwMode="auto">
          <a:xfrm>
            <a:off x="6320072" y="566268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7" name="Line 69"/>
          <p:cNvSpPr>
            <a:spLocks noChangeShapeType="1"/>
          </p:cNvSpPr>
          <p:nvPr/>
        </p:nvSpPr>
        <p:spPr bwMode="auto">
          <a:xfrm>
            <a:off x="8302860" y="4373630"/>
            <a:ext cx="569912" cy="206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9139472" y="4098993"/>
            <a:ext cx="0" cy="481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latin typeface="Book Antiqua" pitchFamily="18" charset="0"/>
            </a:endParaRPr>
          </a:p>
        </p:txBody>
      </p:sp>
      <p:sp>
        <p:nvSpPr>
          <p:cNvPr id="49" name="Line 71"/>
          <p:cNvSpPr>
            <a:spLocks noChangeShapeType="1"/>
          </p:cNvSpPr>
          <p:nvPr/>
        </p:nvSpPr>
        <p:spPr bwMode="auto">
          <a:xfrm flipH="1">
            <a:off x="9574447" y="4373630"/>
            <a:ext cx="379413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50" name="Line 72"/>
          <p:cNvSpPr>
            <a:spLocks noChangeShapeType="1"/>
          </p:cNvSpPr>
          <p:nvPr/>
        </p:nvSpPr>
        <p:spPr bwMode="auto">
          <a:xfrm flipH="1">
            <a:off x="6320072" y="5067368"/>
            <a:ext cx="1177925" cy="4429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latin typeface="Book Antiqua" pitchFamily="18" charset="0"/>
            </a:endParaRPr>
          </a:p>
        </p:txBody>
      </p:sp>
      <p:sp>
        <p:nvSpPr>
          <p:cNvPr id="51" name="AutoShape 73"/>
          <p:cNvSpPr>
            <a:spLocks noChangeArrowheads="1"/>
          </p:cNvSpPr>
          <p:nvPr/>
        </p:nvSpPr>
        <p:spPr bwMode="auto">
          <a:xfrm>
            <a:off x="5399322" y="4510155"/>
            <a:ext cx="612775" cy="536575"/>
          </a:xfrm>
          <a:prstGeom prst="triangle">
            <a:avLst>
              <a:gd name="adj" fmla="val 49981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rgbClr val="FFC000"/>
                </a:solidFill>
                <a:latin typeface="Book Antiqua" pitchFamily="18" charset="0"/>
              </a:rPr>
              <a:t>ISA</a:t>
            </a:r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5461235" y="4553018"/>
            <a:ext cx="1860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600">
              <a:latin typeface="Book Antiqua" pitchFamily="18" charset="0"/>
            </a:endParaRPr>
          </a:p>
        </p:txBody>
      </p:sp>
      <p:sp>
        <p:nvSpPr>
          <p:cNvPr id="53" name="Line 76"/>
          <p:cNvSpPr>
            <a:spLocks noChangeShapeType="1"/>
          </p:cNvSpPr>
          <p:nvPr/>
        </p:nvSpPr>
        <p:spPr bwMode="auto">
          <a:xfrm>
            <a:off x="5710472" y="505308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en-US" sz="1600">
              <a:latin typeface="Book Antiqua" pitchFamily="18" charset="0"/>
            </a:endParaRPr>
          </a:p>
        </p:txBody>
      </p:sp>
      <p:sp>
        <p:nvSpPr>
          <p:cNvPr id="54" name="AutoShape 83"/>
          <p:cNvSpPr>
            <a:spLocks noChangeArrowheads="1"/>
          </p:cNvSpPr>
          <p:nvPr/>
        </p:nvSpPr>
        <p:spPr bwMode="auto">
          <a:xfrm>
            <a:off x="7691672" y="5510280"/>
            <a:ext cx="2362200" cy="685800"/>
          </a:xfrm>
          <a:prstGeom prst="wedgeRectCallout">
            <a:avLst>
              <a:gd name="adj1" fmla="val -41329"/>
              <a:gd name="adj2" fmla="val -119444"/>
            </a:avLst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algn="ctr" eaLnBrk="0" hangingPunct="0"/>
            <a:endParaRPr lang="en-US">
              <a:latin typeface="Book Antiqua" pitchFamily="18" charset="0"/>
            </a:endParaRP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7691672" y="551028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434FD6"/>
                </a:solidFill>
                <a:latin typeface="Book Antiqua" pitchFamily="18" charset="0"/>
              </a:rPr>
              <a:t>ERD kedua ini mengatasi persoalan!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708247" y="1158920"/>
            <a:ext cx="3505199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Jika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setiap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“policy”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hanya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dimiliki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oleh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1 employee,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setiap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dependent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dikaitkan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dengan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policy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tsb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maka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ERD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petama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kurang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akurat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!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ERD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kedua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lebih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baik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Constraints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tambahan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terdapat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ERD </a:t>
            </a:r>
            <a:r>
              <a:rPr lang="en-US" sz="20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kedua</a:t>
            </a:r>
            <a:r>
              <a:rPr lang="en-US" sz="20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225752" y="78472"/>
            <a:ext cx="8077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Book Antiqua" pitchFamily="18" charset="0"/>
              </a:rPr>
              <a:t>Binary </a:t>
            </a:r>
            <a:r>
              <a:rPr lang="en-US" b="1" dirty="0" err="1">
                <a:solidFill>
                  <a:srgbClr val="FF0000"/>
                </a:solidFill>
                <a:latin typeface="Book Antiqua" pitchFamily="18" charset="0"/>
              </a:rPr>
              <a:t>v.s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. </a:t>
            </a:r>
            <a:r>
              <a:rPr lang="en-US" b="1" dirty="0">
                <a:latin typeface="Book Antiqua" pitchFamily="18" charset="0"/>
              </a:rPr>
              <a:t>Ternary Relationships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667827" y="1297672"/>
            <a:ext cx="941388" cy="314325"/>
          </a:xfrm>
          <a:custGeom>
            <a:avLst/>
            <a:gdLst>
              <a:gd name="T0" fmla="*/ 544 w 545"/>
              <a:gd name="T1" fmla="*/ 91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5 w 545"/>
              <a:gd name="T9" fmla="*/ 30 h 198"/>
              <a:gd name="T10" fmla="*/ 428 w 545"/>
              <a:gd name="T11" fmla="*/ 18 h 198"/>
              <a:gd name="T12" fmla="*/ 387 w 545"/>
              <a:gd name="T13" fmla="*/ 10 h 198"/>
              <a:gd name="T14" fmla="*/ 343 w 545"/>
              <a:gd name="T15" fmla="*/ 4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4 h 198"/>
              <a:gd name="T22" fmla="*/ 157 w 545"/>
              <a:gd name="T23" fmla="*/ 10 h 198"/>
              <a:gd name="T24" fmla="*/ 116 w 545"/>
              <a:gd name="T25" fmla="*/ 18 h 198"/>
              <a:gd name="T26" fmla="*/ 79 w 545"/>
              <a:gd name="T27" fmla="*/ 30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1 h 198"/>
              <a:gd name="T36" fmla="*/ 1 w 545"/>
              <a:gd name="T37" fmla="*/ 108 h 198"/>
              <a:gd name="T38" fmla="*/ 9 w 545"/>
              <a:gd name="T39" fmla="*/ 124 h 198"/>
              <a:gd name="T40" fmla="*/ 25 w 545"/>
              <a:gd name="T41" fmla="*/ 141 h 198"/>
              <a:gd name="T42" fmla="*/ 49 w 545"/>
              <a:gd name="T43" fmla="*/ 155 h 198"/>
              <a:gd name="T44" fmla="*/ 79 w 545"/>
              <a:gd name="T45" fmla="*/ 169 h 198"/>
              <a:gd name="T46" fmla="*/ 116 w 545"/>
              <a:gd name="T47" fmla="*/ 180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80 h 198"/>
              <a:gd name="T62" fmla="*/ 465 w 545"/>
              <a:gd name="T63" fmla="*/ 169 h 198"/>
              <a:gd name="T64" fmla="*/ 495 w 545"/>
              <a:gd name="T65" fmla="*/ 155 h 198"/>
              <a:gd name="T66" fmla="*/ 519 w 545"/>
              <a:gd name="T67" fmla="*/ 141 h 198"/>
              <a:gd name="T68" fmla="*/ 535 w 545"/>
              <a:gd name="T69" fmla="*/ 124 h 198"/>
              <a:gd name="T70" fmla="*/ 544 w 545"/>
              <a:gd name="T71" fmla="*/ 10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eaLnBrk="0" hangingPunct="0">
              <a:defRPr/>
            </a:pPr>
            <a:r>
              <a:rPr lang="en-US" sz="1600" b="1" u="sng">
                <a:solidFill>
                  <a:srgbClr val="FF0000"/>
                </a:solidFill>
                <a:latin typeface="Book Antiqua" pitchFamily="18" charset="0"/>
              </a:rPr>
              <a:t>pname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9726690" y="1307197"/>
            <a:ext cx="865187" cy="314325"/>
          </a:xfrm>
          <a:custGeom>
            <a:avLst/>
            <a:gdLst>
              <a:gd name="T0" fmla="*/ 1 w 545"/>
              <a:gd name="T1" fmla="*/ 107 h 198"/>
              <a:gd name="T2" fmla="*/ 9 w 545"/>
              <a:gd name="T3" fmla="*/ 124 h 198"/>
              <a:gd name="T4" fmla="*/ 26 w 545"/>
              <a:gd name="T5" fmla="*/ 140 h 198"/>
              <a:gd name="T6" fmla="*/ 49 w 545"/>
              <a:gd name="T7" fmla="*/ 155 h 198"/>
              <a:gd name="T8" fmla="*/ 80 w 545"/>
              <a:gd name="T9" fmla="*/ 169 h 198"/>
              <a:gd name="T10" fmla="*/ 116 w 545"/>
              <a:gd name="T11" fmla="*/ 179 h 198"/>
              <a:gd name="T12" fmla="*/ 157 w 545"/>
              <a:gd name="T13" fmla="*/ 188 h 198"/>
              <a:gd name="T14" fmla="*/ 202 w 545"/>
              <a:gd name="T15" fmla="*/ 194 h 198"/>
              <a:gd name="T16" fmla="*/ 248 w 545"/>
              <a:gd name="T17" fmla="*/ 197 h 198"/>
              <a:gd name="T18" fmla="*/ 296 w 545"/>
              <a:gd name="T19" fmla="*/ 197 h 198"/>
              <a:gd name="T20" fmla="*/ 343 w 545"/>
              <a:gd name="T21" fmla="*/ 194 h 198"/>
              <a:gd name="T22" fmla="*/ 387 w 545"/>
              <a:gd name="T23" fmla="*/ 188 h 198"/>
              <a:gd name="T24" fmla="*/ 429 w 545"/>
              <a:gd name="T25" fmla="*/ 179 h 198"/>
              <a:gd name="T26" fmla="*/ 464 w 545"/>
              <a:gd name="T27" fmla="*/ 169 h 198"/>
              <a:gd name="T28" fmla="*/ 495 w 545"/>
              <a:gd name="T29" fmla="*/ 155 h 198"/>
              <a:gd name="T30" fmla="*/ 519 w 545"/>
              <a:gd name="T31" fmla="*/ 140 h 198"/>
              <a:gd name="T32" fmla="*/ 535 w 545"/>
              <a:gd name="T33" fmla="*/ 124 h 198"/>
              <a:gd name="T34" fmla="*/ 543 w 545"/>
              <a:gd name="T35" fmla="*/ 107 h 198"/>
              <a:gd name="T36" fmla="*/ 543 w 545"/>
              <a:gd name="T37" fmla="*/ 90 h 198"/>
              <a:gd name="T38" fmla="*/ 535 w 545"/>
              <a:gd name="T39" fmla="*/ 73 h 198"/>
              <a:gd name="T40" fmla="*/ 519 w 545"/>
              <a:gd name="T41" fmla="*/ 57 h 198"/>
              <a:gd name="T42" fmla="*/ 495 w 545"/>
              <a:gd name="T43" fmla="*/ 42 h 198"/>
              <a:gd name="T44" fmla="*/ 464 w 545"/>
              <a:gd name="T45" fmla="*/ 29 h 198"/>
              <a:gd name="T46" fmla="*/ 428 w 545"/>
              <a:gd name="T47" fmla="*/ 18 h 198"/>
              <a:gd name="T48" fmla="*/ 387 w 545"/>
              <a:gd name="T49" fmla="*/ 9 h 198"/>
              <a:gd name="T50" fmla="*/ 342 w 545"/>
              <a:gd name="T51" fmla="*/ 3 h 198"/>
              <a:gd name="T52" fmla="*/ 296 w 545"/>
              <a:gd name="T53" fmla="*/ 1 h 198"/>
              <a:gd name="T54" fmla="*/ 248 w 545"/>
              <a:gd name="T55" fmla="*/ 1 h 198"/>
              <a:gd name="T56" fmla="*/ 202 w 545"/>
              <a:gd name="T57" fmla="*/ 4 h 198"/>
              <a:gd name="T58" fmla="*/ 157 w 545"/>
              <a:gd name="T59" fmla="*/ 9 h 198"/>
              <a:gd name="T60" fmla="*/ 116 w 545"/>
              <a:gd name="T61" fmla="*/ 18 h 198"/>
              <a:gd name="T62" fmla="*/ 80 w 545"/>
              <a:gd name="T63" fmla="*/ 29 h 198"/>
              <a:gd name="T64" fmla="*/ 49 w 545"/>
              <a:gd name="T65" fmla="*/ 42 h 198"/>
              <a:gd name="T66" fmla="*/ 26 w 545"/>
              <a:gd name="T67" fmla="*/ 57 h 198"/>
              <a:gd name="T68" fmla="*/ 9 w 545"/>
              <a:gd name="T69" fmla="*/ 73 h 198"/>
              <a:gd name="T70" fmla="*/ 1 w 545"/>
              <a:gd name="T71" fmla="*/ 9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>
                <a:solidFill>
                  <a:srgbClr val="FF0000"/>
                </a:solidFill>
                <a:latin typeface="Book Antiqua" pitchFamily="18" charset="0"/>
              </a:rPr>
              <a:t>age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331152" y="1602472"/>
            <a:ext cx="1068388" cy="687388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extrusionH="76200" contourW="12700">
            <a:bevelT prst="angle"/>
            <a:extrusionClr>
              <a:schemeClr val="bg2">
                <a:lumMod val="40000"/>
                <a:lumOff val="60000"/>
              </a:schemeClr>
            </a:extrusionClr>
            <a:contourClr>
              <a:schemeClr val="bg2">
                <a:lumMod val="60000"/>
                <a:lumOff val="40000"/>
              </a:schemeClr>
            </a:contourClr>
          </a:sp3d>
          <a:extLst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cover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9207577" y="1831072"/>
            <a:ext cx="1339850" cy="293688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ln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style>
          <a:lnRef idx="3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Dependents</a:t>
            </a: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4592715" y="1316722"/>
            <a:ext cx="865187" cy="323850"/>
          </a:xfrm>
          <a:custGeom>
            <a:avLst/>
            <a:gdLst>
              <a:gd name="T0" fmla="*/ 543 w 545"/>
              <a:gd name="T1" fmla="*/ 90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4 w 545"/>
              <a:gd name="T9" fmla="*/ 29 h 198"/>
              <a:gd name="T10" fmla="*/ 428 w 545"/>
              <a:gd name="T11" fmla="*/ 18 h 198"/>
              <a:gd name="T12" fmla="*/ 387 w 545"/>
              <a:gd name="T13" fmla="*/ 9 h 198"/>
              <a:gd name="T14" fmla="*/ 343 w 545"/>
              <a:gd name="T15" fmla="*/ 3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3 h 198"/>
              <a:gd name="T22" fmla="*/ 157 w 545"/>
              <a:gd name="T23" fmla="*/ 9 h 198"/>
              <a:gd name="T24" fmla="*/ 116 w 545"/>
              <a:gd name="T25" fmla="*/ 18 h 198"/>
              <a:gd name="T26" fmla="*/ 80 w 545"/>
              <a:gd name="T27" fmla="*/ 29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0 h 198"/>
              <a:gd name="T36" fmla="*/ 1 w 545"/>
              <a:gd name="T37" fmla="*/ 107 h 198"/>
              <a:gd name="T38" fmla="*/ 9 w 545"/>
              <a:gd name="T39" fmla="*/ 124 h 198"/>
              <a:gd name="T40" fmla="*/ 25 w 545"/>
              <a:gd name="T41" fmla="*/ 140 h 198"/>
              <a:gd name="T42" fmla="*/ 49 w 545"/>
              <a:gd name="T43" fmla="*/ 155 h 198"/>
              <a:gd name="T44" fmla="*/ 80 w 545"/>
              <a:gd name="T45" fmla="*/ 168 h 198"/>
              <a:gd name="T46" fmla="*/ 116 w 545"/>
              <a:gd name="T47" fmla="*/ 179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79 h 198"/>
              <a:gd name="T62" fmla="*/ 464 w 545"/>
              <a:gd name="T63" fmla="*/ 168 h 198"/>
              <a:gd name="T64" fmla="*/ 495 w 545"/>
              <a:gd name="T65" fmla="*/ 155 h 198"/>
              <a:gd name="T66" fmla="*/ 519 w 545"/>
              <a:gd name="T67" fmla="*/ 140 h 198"/>
              <a:gd name="T68" fmla="*/ 535 w 545"/>
              <a:gd name="T69" fmla="*/ 124 h 198"/>
              <a:gd name="T70" fmla="*/ 543 w 545"/>
              <a:gd name="T71" fmla="*/ 10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49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3"/>
                </a:lnTo>
                <a:lnTo>
                  <a:pt x="428" y="18"/>
                </a:lnTo>
                <a:lnTo>
                  <a:pt x="408" y="13"/>
                </a:lnTo>
                <a:lnTo>
                  <a:pt x="387" y="9"/>
                </a:lnTo>
                <a:lnTo>
                  <a:pt x="365" y="6"/>
                </a:lnTo>
                <a:lnTo>
                  <a:pt x="343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3"/>
                </a:lnTo>
                <a:lnTo>
                  <a:pt x="179" y="6"/>
                </a:lnTo>
                <a:lnTo>
                  <a:pt x="157" y="9"/>
                </a:lnTo>
                <a:lnTo>
                  <a:pt x="136" y="13"/>
                </a:lnTo>
                <a:lnTo>
                  <a:pt x="116" y="18"/>
                </a:lnTo>
                <a:lnTo>
                  <a:pt x="97" y="23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49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1"/>
                </a:lnTo>
                <a:lnTo>
                  <a:pt x="1" y="90"/>
                </a:lnTo>
                <a:lnTo>
                  <a:pt x="0" y="99"/>
                </a:ln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2"/>
                </a:lnTo>
                <a:lnTo>
                  <a:pt x="25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8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5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5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79"/>
                </a:lnTo>
                <a:lnTo>
                  <a:pt x="447" y="174"/>
                </a:lnTo>
                <a:lnTo>
                  <a:pt x="464" y="168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2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u="sng">
                <a:solidFill>
                  <a:srgbClr val="FF0000"/>
                </a:solidFill>
                <a:latin typeface="Book Antiqua" pitchFamily="18" charset="0"/>
              </a:rPr>
              <a:t>ssn</a:t>
            </a: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>
            <a:off x="6180215" y="1316722"/>
            <a:ext cx="866775" cy="314325"/>
          </a:xfrm>
          <a:custGeom>
            <a:avLst/>
            <a:gdLst>
              <a:gd name="T0" fmla="*/ 1 w 546"/>
              <a:gd name="T1" fmla="*/ 107 h 198"/>
              <a:gd name="T2" fmla="*/ 9 w 546"/>
              <a:gd name="T3" fmla="*/ 124 h 198"/>
              <a:gd name="T4" fmla="*/ 26 w 546"/>
              <a:gd name="T5" fmla="*/ 140 h 198"/>
              <a:gd name="T6" fmla="*/ 50 w 546"/>
              <a:gd name="T7" fmla="*/ 155 h 198"/>
              <a:gd name="T8" fmla="*/ 80 w 546"/>
              <a:gd name="T9" fmla="*/ 168 h 198"/>
              <a:gd name="T10" fmla="*/ 117 w 546"/>
              <a:gd name="T11" fmla="*/ 179 h 198"/>
              <a:gd name="T12" fmla="*/ 157 w 546"/>
              <a:gd name="T13" fmla="*/ 188 h 198"/>
              <a:gd name="T14" fmla="*/ 202 w 546"/>
              <a:gd name="T15" fmla="*/ 194 h 198"/>
              <a:gd name="T16" fmla="*/ 249 w 546"/>
              <a:gd name="T17" fmla="*/ 197 h 198"/>
              <a:gd name="T18" fmla="*/ 296 w 546"/>
              <a:gd name="T19" fmla="*/ 197 h 198"/>
              <a:gd name="T20" fmla="*/ 343 w 546"/>
              <a:gd name="T21" fmla="*/ 194 h 198"/>
              <a:gd name="T22" fmla="*/ 388 w 546"/>
              <a:gd name="T23" fmla="*/ 188 h 198"/>
              <a:gd name="T24" fmla="*/ 428 w 546"/>
              <a:gd name="T25" fmla="*/ 179 h 198"/>
              <a:gd name="T26" fmla="*/ 465 w 546"/>
              <a:gd name="T27" fmla="*/ 168 h 198"/>
              <a:gd name="T28" fmla="*/ 495 w 546"/>
              <a:gd name="T29" fmla="*/ 155 h 198"/>
              <a:gd name="T30" fmla="*/ 519 w 546"/>
              <a:gd name="T31" fmla="*/ 140 h 198"/>
              <a:gd name="T32" fmla="*/ 536 w 546"/>
              <a:gd name="T33" fmla="*/ 124 h 198"/>
              <a:gd name="T34" fmla="*/ 544 w 546"/>
              <a:gd name="T35" fmla="*/ 107 h 198"/>
              <a:gd name="T36" fmla="*/ 544 w 546"/>
              <a:gd name="T37" fmla="*/ 90 h 198"/>
              <a:gd name="T38" fmla="*/ 536 w 546"/>
              <a:gd name="T39" fmla="*/ 73 h 198"/>
              <a:gd name="T40" fmla="*/ 519 w 546"/>
              <a:gd name="T41" fmla="*/ 57 h 198"/>
              <a:gd name="T42" fmla="*/ 495 w 546"/>
              <a:gd name="T43" fmla="*/ 42 h 198"/>
              <a:gd name="T44" fmla="*/ 465 w 546"/>
              <a:gd name="T45" fmla="*/ 29 h 198"/>
              <a:gd name="T46" fmla="*/ 428 w 546"/>
              <a:gd name="T47" fmla="*/ 18 h 198"/>
              <a:gd name="T48" fmla="*/ 388 w 546"/>
              <a:gd name="T49" fmla="*/ 9 h 198"/>
              <a:gd name="T50" fmla="*/ 343 w 546"/>
              <a:gd name="T51" fmla="*/ 3 h 198"/>
              <a:gd name="T52" fmla="*/ 296 w 546"/>
              <a:gd name="T53" fmla="*/ 1 h 198"/>
              <a:gd name="T54" fmla="*/ 249 w 546"/>
              <a:gd name="T55" fmla="*/ 1 h 198"/>
              <a:gd name="T56" fmla="*/ 202 w 546"/>
              <a:gd name="T57" fmla="*/ 3 h 198"/>
              <a:gd name="T58" fmla="*/ 157 w 546"/>
              <a:gd name="T59" fmla="*/ 9 h 198"/>
              <a:gd name="T60" fmla="*/ 117 w 546"/>
              <a:gd name="T61" fmla="*/ 18 h 198"/>
              <a:gd name="T62" fmla="*/ 80 w 546"/>
              <a:gd name="T63" fmla="*/ 29 h 198"/>
              <a:gd name="T64" fmla="*/ 50 w 546"/>
              <a:gd name="T65" fmla="*/ 42 h 198"/>
              <a:gd name="T66" fmla="*/ 26 w 546"/>
              <a:gd name="T67" fmla="*/ 57 h 198"/>
              <a:gd name="T68" fmla="*/ 9 w 546"/>
              <a:gd name="T69" fmla="*/ 73 h 198"/>
              <a:gd name="T70" fmla="*/ 1 w 546"/>
              <a:gd name="T71" fmla="*/ 9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6" h="198">
                <a:moveTo>
                  <a:pt x="0" y="99"/>
                </a:moveTo>
                <a:lnTo>
                  <a:pt x="1" y="107"/>
                </a:lnTo>
                <a:lnTo>
                  <a:pt x="5" y="116"/>
                </a:lnTo>
                <a:lnTo>
                  <a:pt x="9" y="124"/>
                </a:lnTo>
                <a:lnTo>
                  <a:pt x="17" y="132"/>
                </a:lnTo>
                <a:lnTo>
                  <a:pt x="26" y="140"/>
                </a:lnTo>
                <a:lnTo>
                  <a:pt x="37" y="148"/>
                </a:lnTo>
                <a:lnTo>
                  <a:pt x="50" y="155"/>
                </a:lnTo>
                <a:lnTo>
                  <a:pt x="64" y="162"/>
                </a:lnTo>
                <a:lnTo>
                  <a:pt x="80" y="168"/>
                </a:lnTo>
                <a:lnTo>
                  <a:pt x="98" y="174"/>
                </a:lnTo>
                <a:lnTo>
                  <a:pt x="117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5"/>
                </a:lnTo>
                <a:lnTo>
                  <a:pt x="249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5"/>
                </a:lnTo>
                <a:lnTo>
                  <a:pt x="343" y="194"/>
                </a:lnTo>
                <a:lnTo>
                  <a:pt x="366" y="191"/>
                </a:lnTo>
                <a:lnTo>
                  <a:pt x="388" y="188"/>
                </a:lnTo>
                <a:lnTo>
                  <a:pt x="409" y="184"/>
                </a:lnTo>
                <a:lnTo>
                  <a:pt x="428" y="179"/>
                </a:lnTo>
                <a:lnTo>
                  <a:pt x="448" y="174"/>
                </a:lnTo>
                <a:lnTo>
                  <a:pt x="465" y="168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2"/>
                </a:lnTo>
                <a:lnTo>
                  <a:pt x="536" y="124"/>
                </a:lnTo>
                <a:lnTo>
                  <a:pt x="540" y="116"/>
                </a:lnTo>
                <a:lnTo>
                  <a:pt x="544" y="107"/>
                </a:lnTo>
                <a:lnTo>
                  <a:pt x="545" y="99"/>
                </a:lnTo>
                <a:lnTo>
                  <a:pt x="544" y="90"/>
                </a:lnTo>
                <a:lnTo>
                  <a:pt x="540" y="81"/>
                </a:lnTo>
                <a:lnTo>
                  <a:pt x="536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49"/>
                </a:lnTo>
                <a:lnTo>
                  <a:pt x="495" y="42"/>
                </a:lnTo>
                <a:lnTo>
                  <a:pt x="481" y="35"/>
                </a:lnTo>
                <a:lnTo>
                  <a:pt x="465" y="29"/>
                </a:lnTo>
                <a:lnTo>
                  <a:pt x="447" y="23"/>
                </a:lnTo>
                <a:lnTo>
                  <a:pt x="428" y="18"/>
                </a:lnTo>
                <a:lnTo>
                  <a:pt x="409" y="13"/>
                </a:lnTo>
                <a:lnTo>
                  <a:pt x="388" y="9"/>
                </a:lnTo>
                <a:lnTo>
                  <a:pt x="366" y="6"/>
                </a:lnTo>
                <a:lnTo>
                  <a:pt x="343" y="3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9" y="1"/>
                </a:lnTo>
                <a:lnTo>
                  <a:pt x="225" y="2"/>
                </a:lnTo>
                <a:lnTo>
                  <a:pt x="202" y="3"/>
                </a:lnTo>
                <a:lnTo>
                  <a:pt x="179" y="6"/>
                </a:lnTo>
                <a:lnTo>
                  <a:pt x="157" y="9"/>
                </a:lnTo>
                <a:lnTo>
                  <a:pt x="136" y="13"/>
                </a:lnTo>
                <a:lnTo>
                  <a:pt x="117" y="18"/>
                </a:lnTo>
                <a:lnTo>
                  <a:pt x="97" y="23"/>
                </a:lnTo>
                <a:lnTo>
                  <a:pt x="80" y="29"/>
                </a:lnTo>
                <a:lnTo>
                  <a:pt x="64" y="35"/>
                </a:lnTo>
                <a:lnTo>
                  <a:pt x="50" y="42"/>
                </a:lnTo>
                <a:lnTo>
                  <a:pt x="37" y="49"/>
                </a:lnTo>
                <a:lnTo>
                  <a:pt x="26" y="57"/>
                </a:lnTo>
                <a:lnTo>
                  <a:pt x="17" y="65"/>
                </a:lnTo>
                <a:lnTo>
                  <a:pt x="9" y="73"/>
                </a:lnTo>
                <a:lnTo>
                  <a:pt x="5" y="81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/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lot</a:t>
            </a:r>
          </a:p>
        </p:txBody>
      </p:sp>
      <p:sp>
        <p:nvSpPr>
          <p:cNvPr id="12" name="Freeform 16"/>
          <p:cNvSpPr>
            <a:spLocks/>
          </p:cNvSpPr>
          <p:nvPr/>
        </p:nvSpPr>
        <p:spPr bwMode="auto">
          <a:xfrm>
            <a:off x="5370590" y="1821547"/>
            <a:ext cx="1301750" cy="269875"/>
          </a:xfrm>
          <a:custGeom>
            <a:avLst/>
            <a:gdLst>
              <a:gd name="T0" fmla="*/ 819 w 820"/>
              <a:gd name="T1" fmla="*/ 169 h 170"/>
              <a:gd name="T2" fmla="*/ 819 w 820"/>
              <a:gd name="T3" fmla="*/ 0 h 170"/>
              <a:gd name="T4" fmla="*/ 0 w 820"/>
              <a:gd name="T5" fmla="*/ 0 h 170"/>
              <a:gd name="T6" fmla="*/ 0 w 820"/>
              <a:gd name="T7" fmla="*/ 169 h 170"/>
              <a:gd name="T8" fmla="*/ 819 w 820"/>
              <a:gd name="T9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70">
                <a:moveTo>
                  <a:pt x="819" y="169"/>
                </a:moveTo>
                <a:lnTo>
                  <a:pt x="819" y="0"/>
                </a:lnTo>
                <a:lnTo>
                  <a:pt x="0" y="0"/>
                </a:lnTo>
                <a:lnTo>
                  <a:pt x="0" y="169"/>
                </a:lnTo>
                <a:lnTo>
                  <a:pt x="819" y="169"/>
                </a:lnTo>
              </a:path>
            </a:pathLst>
          </a:custGeom>
          <a:ln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style>
          <a:lnRef idx="3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employees</a:t>
            </a:r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5370590" y="1086535"/>
            <a:ext cx="865187" cy="314325"/>
          </a:xfrm>
          <a:custGeom>
            <a:avLst/>
            <a:gdLst>
              <a:gd name="T0" fmla="*/ 543 w 545"/>
              <a:gd name="T1" fmla="*/ 90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5 w 545"/>
              <a:gd name="T9" fmla="*/ 29 h 198"/>
              <a:gd name="T10" fmla="*/ 428 w 545"/>
              <a:gd name="T11" fmla="*/ 18 h 198"/>
              <a:gd name="T12" fmla="*/ 387 w 545"/>
              <a:gd name="T13" fmla="*/ 10 h 198"/>
              <a:gd name="T14" fmla="*/ 343 w 545"/>
              <a:gd name="T15" fmla="*/ 4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4 h 198"/>
              <a:gd name="T22" fmla="*/ 157 w 545"/>
              <a:gd name="T23" fmla="*/ 10 h 198"/>
              <a:gd name="T24" fmla="*/ 116 w 545"/>
              <a:gd name="T25" fmla="*/ 18 h 198"/>
              <a:gd name="T26" fmla="*/ 79 w 545"/>
              <a:gd name="T27" fmla="*/ 29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0 h 198"/>
              <a:gd name="T36" fmla="*/ 1 w 545"/>
              <a:gd name="T37" fmla="*/ 107 h 198"/>
              <a:gd name="T38" fmla="*/ 9 w 545"/>
              <a:gd name="T39" fmla="*/ 124 h 198"/>
              <a:gd name="T40" fmla="*/ 25 w 545"/>
              <a:gd name="T41" fmla="*/ 140 h 198"/>
              <a:gd name="T42" fmla="*/ 49 w 545"/>
              <a:gd name="T43" fmla="*/ 155 h 198"/>
              <a:gd name="T44" fmla="*/ 79 w 545"/>
              <a:gd name="T45" fmla="*/ 168 h 198"/>
              <a:gd name="T46" fmla="*/ 116 w 545"/>
              <a:gd name="T47" fmla="*/ 179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79 h 198"/>
              <a:gd name="T62" fmla="*/ 465 w 545"/>
              <a:gd name="T63" fmla="*/ 168 h 198"/>
              <a:gd name="T64" fmla="*/ 495 w 545"/>
              <a:gd name="T65" fmla="*/ 155 h 198"/>
              <a:gd name="T66" fmla="*/ 519 w 545"/>
              <a:gd name="T67" fmla="*/ 140 h 198"/>
              <a:gd name="T68" fmla="*/ 535 w 545"/>
              <a:gd name="T69" fmla="*/ 124 h 198"/>
              <a:gd name="T70" fmla="*/ 543 w 545"/>
              <a:gd name="T71" fmla="*/ 10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3" y="90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49"/>
                </a:lnTo>
                <a:lnTo>
                  <a:pt x="495" y="42"/>
                </a:lnTo>
                <a:lnTo>
                  <a:pt x="481" y="35"/>
                </a:lnTo>
                <a:lnTo>
                  <a:pt x="465" y="29"/>
                </a:lnTo>
                <a:lnTo>
                  <a:pt x="447" y="23"/>
                </a:lnTo>
                <a:lnTo>
                  <a:pt x="428" y="18"/>
                </a:lnTo>
                <a:lnTo>
                  <a:pt x="408" y="13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3"/>
                </a:lnTo>
                <a:lnTo>
                  <a:pt x="116" y="18"/>
                </a:lnTo>
                <a:lnTo>
                  <a:pt x="97" y="23"/>
                </a:lnTo>
                <a:lnTo>
                  <a:pt x="79" y="29"/>
                </a:lnTo>
                <a:lnTo>
                  <a:pt x="63" y="35"/>
                </a:lnTo>
                <a:lnTo>
                  <a:pt x="49" y="42"/>
                </a:lnTo>
                <a:lnTo>
                  <a:pt x="37" y="49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2"/>
                </a:lnTo>
                <a:lnTo>
                  <a:pt x="25" y="140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8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79"/>
                </a:lnTo>
                <a:lnTo>
                  <a:pt x="447" y="174"/>
                </a:lnTo>
                <a:lnTo>
                  <a:pt x="465" y="168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2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FF0000"/>
                </a:solidFill>
                <a:latin typeface="Book Antiqua" pitchFamily="18" charset="0"/>
              </a:rPr>
              <a:t>name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21340" y="1654860"/>
            <a:ext cx="504825" cy="153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791277" y="1426260"/>
            <a:ext cx="0" cy="382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6151640" y="1654860"/>
            <a:ext cx="4699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8388427" y="1967597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9105977" y="1624697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9915602" y="1654860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6646940" y="2989947"/>
            <a:ext cx="1066800" cy="331788"/>
          </a:xfrm>
          <a:custGeom>
            <a:avLst/>
            <a:gdLst>
              <a:gd name="T0" fmla="*/ 669 w 672"/>
              <a:gd name="T1" fmla="*/ 95 h 209"/>
              <a:gd name="T2" fmla="*/ 659 w 672"/>
              <a:gd name="T3" fmla="*/ 77 h 209"/>
              <a:gd name="T4" fmla="*/ 640 w 672"/>
              <a:gd name="T5" fmla="*/ 59 h 209"/>
              <a:gd name="T6" fmla="*/ 610 w 672"/>
              <a:gd name="T7" fmla="*/ 44 h 209"/>
              <a:gd name="T8" fmla="*/ 573 w 672"/>
              <a:gd name="T9" fmla="*/ 29 h 209"/>
              <a:gd name="T10" fmla="*/ 527 w 672"/>
              <a:gd name="T11" fmla="*/ 19 h 209"/>
              <a:gd name="T12" fmla="*/ 477 w 672"/>
              <a:gd name="T13" fmla="*/ 9 h 209"/>
              <a:gd name="T14" fmla="*/ 423 w 672"/>
              <a:gd name="T15" fmla="*/ 3 h 209"/>
              <a:gd name="T16" fmla="*/ 365 w 672"/>
              <a:gd name="T17" fmla="*/ 0 h 209"/>
              <a:gd name="T18" fmla="*/ 305 w 672"/>
              <a:gd name="T19" fmla="*/ 0 h 209"/>
              <a:gd name="T20" fmla="*/ 249 w 672"/>
              <a:gd name="T21" fmla="*/ 3 h 209"/>
              <a:gd name="T22" fmla="*/ 193 w 672"/>
              <a:gd name="T23" fmla="*/ 9 h 209"/>
              <a:gd name="T24" fmla="*/ 143 w 672"/>
              <a:gd name="T25" fmla="*/ 19 h 209"/>
              <a:gd name="T26" fmla="*/ 98 w 672"/>
              <a:gd name="T27" fmla="*/ 29 h 209"/>
              <a:gd name="T28" fmla="*/ 60 w 672"/>
              <a:gd name="T29" fmla="*/ 44 h 209"/>
              <a:gd name="T30" fmla="*/ 30 w 672"/>
              <a:gd name="T31" fmla="*/ 59 h 209"/>
              <a:gd name="T32" fmla="*/ 11 w 672"/>
              <a:gd name="T33" fmla="*/ 77 h 209"/>
              <a:gd name="T34" fmla="*/ 1 w 672"/>
              <a:gd name="T35" fmla="*/ 95 h 209"/>
              <a:gd name="T36" fmla="*/ 1 w 672"/>
              <a:gd name="T37" fmla="*/ 112 h 209"/>
              <a:gd name="T38" fmla="*/ 11 w 672"/>
              <a:gd name="T39" fmla="*/ 130 h 209"/>
              <a:gd name="T40" fmla="*/ 30 w 672"/>
              <a:gd name="T41" fmla="*/ 148 h 209"/>
              <a:gd name="T42" fmla="*/ 60 w 672"/>
              <a:gd name="T43" fmla="*/ 163 h 209"/>
              <a:gd name="T44" fmla="*/ 98 w 672"/>
              <a:gd name="T45" fmla="*/ 178 h 209"/>
              <a:gd name="T46" fmla="*/ 143 w 672"/>
              <a:gd name="T47" fmla="*/ 189 h 209"/>
              <a:gd name="T48" fmla="*/ 193 w 672"/>
              <a:gd name="T49" fmla="*/ 198 h 209"/>
              <a:gd name="T50" fmla="*/ 249 w 672"/>
              <a:gd name="T51" fmla="*/ 204 h 209"/>
              <a:gd name="T52" fmla="*/ 305 w 672"/>
              <a:gd name="T53" fmla="*/ 208 h 209"/>
              <a:gd name="T54" fmla="*/ 365 w 672"/>
              <a:gd name="T55" fmla="*/ 208 h 209"/>
              <a:gd name="T56" fmla="*/ 423 w 672"/>
              <a:gd name="T57" fmla="*/ 204 h 209"/>
              <a:gd name="T58" fmla="*/ 477 w 672"/>
              <a:gd name="T59" fmla="*/ 198 h 209"/>
              <a:gd name="T60" fmla="*/ 527 w 672"/>
              <a:gd name="T61" fmla="*/ 189 h 209"/>
              <a:gd name="T62" fmla="*/ 573 w 672"/>
              <a:gd name="T63" fmla="*/ 178 h 209"/>
              <a:gd name="T64" fmla="*/ 610 w 672"/>
              <a:gd name="T65" fmla="*/ 163 h 209"/>
              <a:gd name="T66" fmla="*/ 640 w 672"/>
              <a:gd name="T67" fmla="*/ 148 h 209"/>
              <a:gd name="T68" fmla="*/ 659 w 672"/>
              <a:gd name="T69" fmla="*/ 130 h 209"/>
              <a:gd name="T70" fmla="*/ 669 w 672"/>
              <a:gd name="T71" fmla="*/ 11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2" h="209">
                <a:moveTo>
                  <a:pt x="671" y="104"/>
                </a:moveTo>
                <a:lnTo>
                  <a:pt x="669" y="95"/>
                </a:lnTo>
                <a:lnTo>
                  <a:pt x="666" y="85"/>
                </a:lnTo>
                <a:lnTo>
                  <a:pt x="659" y="77"/>
                </a:lnTo>
                <a:lnTo>
                  <a:pt x="651" y="68"/>
                </a:lnTo>
                <a:lnTo>
                  <a:pt x="640" y="59"/>
                </a:lnTo>
                <a:lnTo>
                  <a:pt x="626" y="52"/>
                </a:lnTo>
                <a:lnTo>
                  <a:pt x="610" y="44"/>
                </a:lnTo>
                <a:lnTo>
                  <a:pt x="593" y="37"/>
                </a:lnTo>
                <a:lnTo>
                  <a:pt x="573" y="29"/>
                </a:lnTo>
                <a:lnTo>
                  <a:pt x="551" y="24"/>
                </a:lnTo>
                <a:lnTo>
                  <a:pt x="527" y="19"/>
                </a:lnTo>
                <a:lnTo>
                  <a:pt x="503" y="13"/>
                </a:lnTo>
                <a:lnTo>
                  <a:pt x="477" y="9"/>
                </a:lnTo>
                <a:lnTo>
                  <a:pt x="450" y="6"/>
                </a:lnTo>
                <a:lnTo>
                  <a:pt x="423" y="3"/>
                </a:lnTo>
                <a:lnTo>
                  <a:pt x="394" y="1"/>
                </a:lnTo>
                <a:lnTo>
                  <a:pt x="365" y="0"/>
                </a:lnTo>
                <a:lnTo>
                  <a:pt x="335" y="0"/>
                </a:lnTo>
                <a:lnTo>
                  <a:pt x="305" y="0"/>
                </a:lnTo>
                <a:lnTo>
                  <a:pt x="277" y="1"/>
                </a:lnTo>
                <a:lnTo>
                  <a:pt x="249" y="3"/>
                </a:lnTo>
                <a:lnTo>
                  <a:pt x="220" y="6"/>
                </a:lnTo>
                <a:lnTo>
                  <a:pt x="193" y="9"/>
                </a:lnTo>
                <a:lnTo>
                  <a:pt x="167" y="13"/>
                </a:lnTo>
                <a:lnTo>
                  <a:pt x="143" y="19"/>
                </a:lnTo>
                <a:lnTo>
                  <a:pt x="119" y="24"/>
                </a:lnTo>
                <a:lnTo>
                  <a:pt x="98" y="29"/>
                </a:lnTo>
                <a:lnTo>
                  <a:pt x="78" y="37"/>
                </a:lnTo>
                <a:lnTo>
                  <a:pt x="60" y="44"/>
                </a:lnTo>
                <a:lnTo>
                  <a:pt x="44" y="52"/>
                </a:lnTo>
                <a:lnTo>
                  <a:pt x="30" y="59"/>
                </a:lnTo>
                <a:lnTo>
                  <a:pt x="19" y="68"/>
                </a:lnTo>
                <a:lnTo>
                  <a:pt x="11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11" y="130"/>
                </a:lnTo>
                <a:lnTo>
                  <a:pt x="19" y="140"/>
                </a:lnTo>
                <a:lnTo>
                  <a:pt x="30" y="148"/>
                </a:lnTo>
                <a:lnTo>
                  <a:pt x="44" y="157"/>
                </a:lnTo>
                <a:lnTo>
                  <a:pt x="60" y="163"/>
                </a:lnTo>
                <a:lnTo>
                  <a:pt x="78" y="170"/>
                </a:lnTo>
                <a:lnTo>
                  <a:pt x="98" y="178"/>
                </a:lnTo>
                <a:lnTo>
                  <a:pt x="119" y="183"/>
                </a:lnTo>
                <a:lnTo>
                  <a:pt x="143" y="189"/>
                </a:lnTo>
                <a:lnTo>
                  <a:pt x="167" y="194"/>
                </a:lnTo>
                <a:lnTo>
                  <a:pt x="193" y="198"/>
                </a:lnTo>
                <a:lnTo>
                  <a:pt x="220" y="201"/>
                </a:lnTo>
                <a:lnTo>
                  <a:pt x="249" y="204"/>
                </a:lnTo>
                <a:lnTo>
                  <a:pt x="277" y="206"/>
                </a:lnTo>
                <a:lnTo>
                  <a:pt x="305" y="208"/>
                </a:lnTo>
                <a:lnTo>
                  <a:pt x="335" y="208"/>
                </a:lnTo>
                <a:lnTo>
                  <a:pt x="365" y="208"/>
                </a:lnTo>
                <a:lnTo>
                  <a:pt x="394" y="206"/>
                </a:lnTo>
                <a:lnTo>
                  <a:pt x="423" y="204"/>
                </a:lnTo>
                <a:lnTo>
                  <a:pt x="450" y="201"/>
                </a:lnTo>
                <a:lnTo>
                  <a:pt x="477" y="198"/>
                </a:lnTo>
                <a:lnTo>
                  <a:pt x="503" y="194"/>
                </a:lnTo>
                <a:lnTo>
                  <a:pt x="527" y="189"/>
                </a:lnTo>
                <a:lnTo>
                  <a:pt x="551" y="183"/>
                </a:lnTo>
                <a:lnTo>
                  <a:pt x="573" y="178"/>
                </a:lnTo>
                <a:lnTo>
                  <a:pt x="593" y="170"/>
                </a:lnTo>
                <a:lnTo>
                  <a:pt x="610" y="163"/>
                </a:lnTo>
                <a:lnTo>
                  <a:pt x="626" y="157"/>
                </a:lnTo>
                <a:lnTo>
                  <a:pt x="640" y="148"/>
                </a:lnTo>
                <a:lnTo>
                  <a:pt x="651" y="140"/>
                </a:lnTo>
                <a:lnTo>
                  <a:pt x="659" y="130"/>
                </a:lnTo>
                <a:lnTo>
                  <a:pt x="666" y="122"/>
                </a:lnTo>
                <a:lnTo>
                  <a:pt x="669" y="112"/>
                </a:lnTo>
                <a:lnTo>
                  <a:pt x="671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 u="sng">
                <a:solidFill>
                  <a:srgbClr val="FF0000"/>
                </a:solidFill>
                <a:latin typeface="Book Antiqua" pitchFamily="18" charset="0"/>
              </a:rPr>
              <a:t>policyid</a:t>
            </a:r>
          </a:p>
        </p:txBody>
      </p:sp>
      <p:sp>
        <p:nvSpPr>
          <p:cNvPr id="21" name="Freeform 31"/>
          <p:cNvSpPr>
            <a:spLocks/>
          </p:cNvSpPr>
          <p:nvPr/>
        </p:nvSpPr>
        <p:spPr bwMode="auto">
          <a:xfrm>
            <a:off x="8007427" y="3016935"/>
            <a:ext cx="866775" cy="314325"/>
          </a:xfrm>
          <a:custGeom>
            <a:avLst/>
            <a:gdLst>
              <a:gd name="T0" fmla="*/ 1 w 546"/>
              <a:gd name="T1" fmla="*/ 107 h 198"/>
              <a:gd name="T2" fmla="*/ 9 w 546"/>
              <a:gd name="T3" fmla="*/ 124 h 198"/>
              <a:gd name="T4" fmla="*/ 25 w 546"/>
              <a:gd name="T5" fmla="*/ 141 h 198"/>
              <a:gd name="T6" fmla="*/ 50 w 546"/>
              <a:gd name="T7" fmla="*/ 155 h 198"/>
              <a:gd name="T8" fmla="*/ 80 w 546"/>
              <a:gd name="T9" fmla="*/ 168 h 198"/>
              <a:gd name="T10" fmla="*/ 116 w 546"/>
              <a:gd name="T11" fmla="*/ 179 h 198"/>
              <a:gd name="T12" fmla="*/ 157 w 546"/>
              <a:gd name="T13" fmla="*/ 188 h 198"/>
              <a:gd name="T14" fmla="*/ 202 w 546"/>
              <a:gd name="T15" fmla="*/ 194 h 198"/>
              <a:gd name="T16" fmla="*/ 248 w 546"/>
              <a:gd name="T17" fmla="*/ 197 h 198"/>
              <a:gd name="T18" fmla="*/ 296 w 546"/>
              <a:gd name="T19" fmla="*/ 197 h 198"/>
              <a:gd name="T20" fmla="*/ 343 w 546"/>
              <a:gd name="T21" fmla="*/ 194 h 198"/>
              <a:gd name="T22" fmla="*/ 387 w 546"/>
              <a:gd name="T23" fmla="*/ 188 h 198"/>
              <a:gd name="T24" fmla="*/ 428 w 546"/>
              <a:gd name="T25" fmla="*/ 179 h 198"/>
              <a:gd name="T26" fmla="*/ 465 w 546"/>
              <a:gd name="T27" fmla="*/ 168 h 198"/>
              <a:gd name="T28" fmla="*/ 495 w 546"/>
              <a:gd name="T29" fmla="*/ 155 h 198"/>
              <a:gd name="T30" fmla="*/ 519 w 546"/>
              <a:gd name="T31" fmla="*/ 140 h 198"/>
              <a:gd name="T32" fmla="*/ 535 w 546"/>
              <a:gd name="T33" fmla="*/ 124 h 198"/>
              <a:gd name="T34" fmla="*/ 544 w 546"/>
              <a:gd name="T35" fmla="*/ 107 h 198"/>
              <a:gd name="T36" fmla="*/ 544 w 546"/>
              <a:gd name="T37" fmla="*/ 90 h 198"/>
              <a:gd name="T38" fmla="*/ 535 w 546"/>
              <a:gd name="T39" fmla="*/ 73 h 198"/>
              <a:gd name="T40" fmla="*/ 519 w 546"/>
              <a:gd name="T41" fmla="*/ 57 h 198"/>
              <a:gd name="T42" fmla="*/ 495 w 546"/>
              <a:gd name="T43" fmla="*/ 42 h 198"/>
              <a:gd name="T44" fmla="*/ 465 w 546"/>
              <a:gd name="T45" fmla="*/ 29 h 198"/>
              <a:gd name="T46" fmla="*/ 428 w 546"/>
              <a:gd name="T47" fmla="*/ 18 h 198"/>
              <a:gd name="T48" fmla="*/ 387 w 546"/>
              <a:gd name="T49" fmla="*/ 9 h 198"/>
              <a:gd name="T50" fmla="*/ 343 w 546"/>
              <a:gd name="T51" fmla="*/ 4 h 198"/>
              <a:gd name="T52" fmla="*/ 296 w 546"/>
              <a:gd name="T53" fmla="*/ 1 h 198"/>
              <a:gd name="T54" fmla="*/ 248 w 546"/>
              <a:gd name="T55" fmla="*/ 1 h 198"/>
              <a:gd name="T56" fmla="*/ 202 w 546"/>
              <a:gd name="T57" fmla="*/ 4 h 198"/>
              <a:gd name="T58" fmla="*/ 157 w 546"/>
              <a:gd name="T59" fmla="*/ 10 h 198"/>
              <a:gd name="T60" fmla="*/ 116 w 546"/>
              <a:gd name="T61" fmla="*/ 18 h 198"/>
              <a:gd name="T62" fmla="*/ 80 w 546"/>
              <a:gd name="T63" fmla="*/ 29 h 198"/>
              <a:gd name="T64" fmla="*/ 49 w 546"/>
              <a:gd name="T65" fmla="*/ 43 h 198"/>
              <a:gd name="T66" fmla="*/ 25 w 546"/>
              <a:gd name="T67" fmla="*/ 57 h 198"/>
              <a:gd name="T68" fmla="*/ 9 w 546"/>
              <a:gd name="T69" fmla="*/ 74 h 198"/>
              <a:gd name="T70" fmla="*/ 1 w 546"/>
              <a:gd name="T71" fmla="*/ 91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6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2"/>
                </a:lnTo>
                <a:lnTo>
                  <a:pt x="25" y="141"/>
                </a:lnTo>
                <a:lnTo>
                  <a:pt x="37" y="148"/>
                </a:lnTo>
                <a:lnTo>
                  <a:pt x="50" y="155"/>
                </a:lnTo>
                <a:lnTo>
                  <a:pt x="63" y="162"/>
                </a:lnTo>
                <a:lnTo>
                  <a:pt x="80" y="168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9" y="184"/>
                </a:lnTo>
                <a:lnTo>
                  <a:pt x="428" y="179"/>
                </a:lnTo>
                <a:lnTo>
                  <a:pt x="447" y="174"/>
                </a:lnTo>
                <a:lnTo>
                  <a:pt x="465" y="168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2"/>
                </a:lnTo>
                <a:lnTo>
                  <a:pt x="535" y="124"/>
                </a:lnTo>
                <a:lnTo>
                  <a:pt x="540" y="116"/>
                </a:lnTo>
                <a:lnTo>
                  <a:pt x="544" y="107"/>
                </a:lnTo>
                <a:lnTo>
                  <a:pt x="545" y="99"/>
                </a:lnTo>
                <a:lnTo>
                  <a:pt x="544" y="90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49"/>
                </a:lnTo>
                <a:lnTo>
                  <a:pt x="495" y="42"/>
                </a:lnTo>
                <a:lnTo>
                  <a:pt x="481" y="35"/>
                </a:lnTo>
                <a:lnTo>
                  <a:pt x="465" y="29"/>
                </a:lnTo>
                <a:lnTo>
                  <a:pt x="447" y="23"/>
                </a:lnTo>
                <a:lnTo>
                  <a:pt x="428" y="18"/>
                </a:lnTo>
                <a:lnTo>
                  <a:pt x="408" y="13"/>
                </a:lnTo>
                <a:lnTo>
                  <a:pt x="387" y="9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3"/>
                </a:lnTo>
                <a:lnTo>
                  <a:pt x="116" y="18"/>
                </a:lnTo>
                <a:lnTo>
                  <a:pt x="97" y="23"/>
                </a:lnTo>
                <a:lnTo>
                  <a:pt x="80" y="29"/>
                </a:lnTo>
                <a:lnTo>
                  <a:pt x="63" y="36"/>
                </a:lnTo>
                <a:lnTo>
                  <a:pt x="49" y="43"/>
                </a:lnTo>
                <a:lnTo>
                  <a:pt x="37" y="49"/>
                </a:lnTo>
                <a:lnTo>
                  <a:pt x="25" y="57"/>
                </a:lnTo>
                <a:lnTo>
                  <a:pt x="16" y="65"/>
                </a:lnTo>
                <a:lnTo>
                  <a:pt x="9" y="74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>
                <a:solidFill>
                  <a:srgbClr val="FF0000"/>
                </a:solidFill>
                <a:latin typeface="Book Antiqua" pitchFamily="18" charset="0"/>
              </a:rPr>
              <a:t>cost</a:t>
            </a:r>
          </a:p>
        </p:txBody>
      </p:sp>
      <p:sp>
        <p:nvSpPr>
          <p:cNvPr id="22" name="Freeform 32"/>
          <p:cNvSpPr>
            <a:spLocks/>
          </p:cNvSpPr>
          <p:nvPr/>
        </p:nvSpPr>
        <p:spPr bwMode="auto">
          <a:xfrm>
            <a:off x="7402590" y="2512110"/>
            <a:ext cx="1128712" cy="322262"/>
          </a:xfrm>
          <a:custGeom>
            <a:avLst/>
            <a:gdLst>
              <a:gd name="T0" fmla="*/ 710 w 711"/>
              <a:gd name="T1" fmla="*/ 202 h 203"/>
              <a:gd name="T2" fmla="*/ 710 w 711"/>
              <a:gd name="T3" fmla="*/ 0 h 203"/>
              <a:gd name="T4" fmla="*/ 0 w 711"/>
              <a:gd name="T5" fmla="*/ 0 h 203"/>
              <a:gd name="T6" fmla="*/ 0 w 711"/>
              <a:gd name="T7" fmla="*/ 202 h 203"/>
              <a:gd name="T8" fmla="*/ 710 w 711"/>
              <a:gd name="T9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203">
                <a:moveTo>
                  <a:pt x="710" y="202"/>
                </a:moveTo>
                <a:lnTo>
                  <a:pt x="710" y="0"/>
                </a:lnTo>
                <a:lnTo>
                  <a:pt x="0" y="0"/>
                </a:lnTo>
                <a:lnTo>
                  <a:pt x="0" y="202"/>
                </a:lnTo>
                <a:lnTo>
                  <a:pt x="710" y="202"/>
                </a:lnTo>
              </a:path>
            </a:pathLst>
          </a:custGeom>
          <a:ln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style>
          <a:lnRef idx="3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800" b="1">
                <a:solidFill>
                  <a:srgbClr val="FF0000"/>
                </a:solidFill>
                <a:latin typeface="Book Antiqua" pitchFamily="18" charset="0"/>
              </a:rPr>
              <a:t>Policies</a:t>
            </a:r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 flipV="1">
            <a:off x="7177165" y="2823260"/>
            <a:ext cx="474662" cy="179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 flipH="1" flipV="1">
            <a:off x="8056640" y="2845485"/>
            <a:ext cx="393700" cy="16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5" name="Freeform 39"/>
          <p:cNvSpPr>
            <a:spLocks/>
          </p:cNvSpPr>
          <p:nvPr/>
        </p:nvSpPr>
        <p:spPr bwMode="auto">
          <a:xfrm>
            <a:off x="8474152" y="4726672"/>
            <a:ext cx="1557338" cy="584200"/>
          </a:xfrm>
          <a:custGeom>
            <a:avLst/>
            <a:gdLst>
              <a:gd name="T0" fmla="*/ 0 w 981"/>
              <a:gd name="T1" fmla="*/ 183 h 368"/>
              <a:gd name="T2" fmla="*/ 483 w 981"/>
              <a:gd name="T3" fmla="*/ 0 h 368"/>
              <a:gd name="T4" fmla="*/ 980 w 981"/>
              <a:gd name="T5" fmla="*/ 189 h 368"/>
              <a:gd name="T6" fmla="*/ 483 w 981"/>
              <a:gd name="T7" fmla="*/ 367 h 368"/>
              <a:gd name="T8" fmla="*/ 0 w 981"/>
              <a:gd name="T9" fmla="*/ 18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1" h="368">
                <a:moveTo>
                  <a:pt x="0" y="183"/>
                </a:moveTo>
                <a:lnTo>
                  <a:pt x="483" y="0"/>
                </a:lnTo>
                <a:lnTo>
                  <a:pt x="980" y="189"/>
                </a:lnTo>
                <a:lnTo>
                  <a:pt x="483" y="367"/>
                </a:lnTo>
                <a:lnTo>
                  <a:pt x="0" y="183"/>
                </a:lnTo>
              </a:path>
            </a:pathLst>
          </a:custGeom>
          <a:gradFill>
            <a:gsLst>
              <a:gs pos="500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 w="508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extrusionH="76200" contourW="12700">
            <a:bevelT prst="angle"/>
            <a:extrusionClr>
              <a:srgbClr val="00A84C"/>
            </a:extrusionClr>
            <a:contourClr>
              <a:srgbClr val="07A10B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rgbClr val="00682F"/>
                </a:solidFill>
                <a:latin typeface="Book Antiqua" pitchFamily="18" charset="0"/>
              </a:rPr>
              <a:t>Beneficiary</a:t>
            </a:r>
          </a:p>
        </p:txBody>
      </p:sp>
      <p:sp>
        <p:nvSpPr>
          <p:cNvPr id="26" name="Freeform 42"/>
          <p:cNvSpPr>
            <a:spLocks/>
          </p:cNvSpPr>
          <p:nvPr/>
        </p:nvSpPr>
        <p:spPr bwMode="auto">
          <a:xfrm>
            <a:off x="8702752" y="3431272"/>
            <a:ext cx="965200" cy="382588"/>
          </a:xfrm>
          <a:custGeom>
            <a:avLst/>
            <a:gdLst>
              <a:gd name="T0" fmla="*/ 606 w 608"/>
              <a:gd name="T1" fmla="*/ 110 h 241"/>
              <a:gd name="T2" fmla="*/ 596 w 608"/>
              <a:gd name="T3" fmla="*/ 89 h 241"/>
              <a:gd name="T4" fmla="*/ 579 w 608"/>
              <a:gd name="T5" fmla="*/ 69 h 241"/>
              <a:gd name="T6" fmla="*/ 552 w 608"/>
              <a:gd name="T7" fmla="*/ 51 h 241"/>
              <a:gd name="T8" fmla="*/ 519 w 608"/>
              <a:gd name="T9" fmla="*/ 36 h 241"/>
              <a:gd name="T10" fmla="*/ 477 w 608"/>
              <a:gd name="T11" fmla="*/ 22 h 241"/>
              <a:gd name="T12" fmla="*/ 431 w 608"/>
              <a:gd name="T13" fmla="*/ 11 h 241"/>
              <a:gd name="T14" fmla="*/ 382 w 608"/>
              <a:gd name="T15" fmla="*/ 5 h 241"/>
              <a:gd name="T16" fmla="*/ 331 w 608"/>
              <a:gd name="T17" fmla="*/ 1 h 241"/>
              <a:gd name="T18" fmla="*/ 277 w 608"/>
              <a:gd name="T19" fmla="*/ 1 h 241"/>
              <a:gd name="T20" fmla="*/ 225 w 608"/>
              <a:gd name="T21" fmla="*/ 5 h 241"/>
              <a:gd name="T22" fmla="*/ 176 w 608"/>
              <a:gd name="T23" fmla="*/ 11 h 241"/>
              <a:gd name="T24" fmla="*/ 130 w 608"/>
              <a:gd name="T25" fmla="*/ 22 h 241"/>
              <a:gd name="T26" fmla="*/ 88 w 608"/>
              <a:gd name="T27" fmla="*/ 36 h 241"/>
              <a:gd name="T28" fmla="*/ 55 w 608"/>
              <a:gd name="T29" fmla="*/ 51 h 241"/>
              <a:gd name="T30" fmla="*/ 29 w 608"/>
              <a:gd name="T31" fmla="*/ 69 h 241"/>
              <a:gd name="T32" fmla="*/ 11 w 608"/>
              <a:gd name="T33" fmla="*/ 89 h 241"/>
              <a:gd name="T34" fmla="*/ 1 w 608"/>
              <a:gd name="T35" fmla="*/ 110 h 241"/>
              <a:gd name="T36" fmla="*/ 1 w 608"/>
              <a:gd name="T37" fmla="*/ 130 h 241"/>
              <a:gd name="T38" fmla="*/ 11 w 608"/>
              <a:gd name="T39" fmla="*/ 151 h 241"/>
              <a:gd name="T40" fmla="*/ 29 w 608"/>
              <a:gd name="T41" fmla="*/ 171 h 241"/>
              <a:gd name="T42" fmla="*/ 55 w 608"/>
              <a:gd name="T43" fmla="*/ 189 h 241"/>
              <a:gd name="T44" fmla="*/ 88 w 608"/>
              <a:gd name="T45" fmla="*/ 206 h 241"/>
              <a:gd name="T46" fmla="*/ 130 w 608"/>
              <a:gd name="T47" fmla="*/ 218 h 241"/>
              <a:gd name="T48" fmla="*/ 176 w 608"/>
              <a:gd name="T49" fmla="*/ 229 h 241"/>
              <a:gd name="T50" fmla="*/ 225 w 608"/>
              <a:gd name="T51" fmla="*/ 236 h 241"/>
              <a:gd name="T52" fmla="*/ 277 w 608"/>
              <a:gd name="T53" fmla="*/ 240 h 241"/>
              <a:gd name="T54" fmla="*/ 331 w 608"/>
              <a:gd name="T55" fmla="*/ 240 h 241"/>
              <a:gd name="T56" fmla="*/ 382 w 608"/>
              <a:gd name="T57" fmla="*/ 236 h 241"/>
              <a:gd name="T58" fmla="*/ 431 w 608"/>
              <a:gd name="T59" fmla="*/ 229 h 241"/>
              <a:gd name="T60" fmla="*/ 477 w 608"/>
              <a:gd name="T61" fmla="*/ 218 h 241"/>
              <a:gd name="T62" fmla="*/ 519 w 608"/>
              <a:gd name="T63" fmla="*/ 206 h 241"/>
              <a:gd name="T64" fmla="*/ 552 w 608"/>
              <a:gd name="T65" fmla="*/ 189 h 241"/>
              <a:gd name="T66" fmla="*/ 579 w 608"/>
              <a:gd name="T67" fmla="*/ 171 h 241"/>
              <a:gd name="T68" fmla="*/ 596 w 608"/>
              <a:gd name="T69" fmla="*/ 151 h 241"/>
              <a:gd name="T70" fmla="*/ 606 w 608"/>
              <a:gd name="T71" fmla="*/ 13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8" h="241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 u="sng">
                <a:solidFill>
                  <a:srgbClr val="00682F"/>
                </a:solidFill>
                <a:latin typeface="Book Antiqua" pitchFamily="18" charset="0"/>
              </a:rPr>
              <a:t>pname</a:t>
            </a:r>
          </a:p>
        </p:txBody>
      </p:sp>
      <p:sp>
        <p:nvSpPr>
          <p:cNvPr id="27" name="Freeform 43"/>
          <p:cNvSpPr>
            <a:spLocks/>
          </p:cNvSpPr>
          <p:nvPr/>
        </p:nvSpPr>
        <p:spPr bwMode="auto">
          <a:xfrm>
            <a:off x="9845752" y="3507472"/>
            <a:ext cx="795338" cy="300038"/>
          </a:xfrm>
          <a:custGeom>
            <a:avLst/>
            <a:gdLst>
              <a:gd name="T0" fmla="*/ 1 w 501"/>
              <a:gd name="T1" fmla="*/ 102 h 189"/>
              <a:gd name="T2" fmla="*/ 8 w 501"/>
              <a:gd name="T3" fmla="*/ 118 h 189"/>
              <a:gd name="T4" fmla="*/ 23 w 501"/>
              <a:gd name="T5" fmla="*/ 133 h 189"/>
              <a:gd name="T6" fmla="*/ 45 w 501"/>
              <a:gd name="T7" fmla="*/ 148 h 189"/>
              <a:gd name="T8" fmla="*/ 73 w 501"/>
              <a:gd name="T9" fmla="*/ 160 h 189"/>
              <a:gd name="T10" fmla="*/ 107 w 501"/>
              <a:gd name="T11" fmla="*/ 171 h 189"/>
              <a:gd name="T12" fmla="*/ 145 w 501"/>
              <a:gd name="T13" fmla="*/ 179 h 189"/>
              <a:gd name="T14" fmla="*/ 185 w 501"/>
              <a:gd name="T15" fmla="*/ 185 h 189"/>
              <a:gd name="T16" fmla="*/ 228 w 501"/>
              <a:gd name="T17" fmla="*/ 187 h 189"/>
              <a:gd name="T18" fmla="*/ 272 w 501"/>
              <a:gd name="T19" fmla="*/ 187 h 189"/>
              <a:gd name="T20" fmla="*/ 315 w 501"/>
              <a:gd name="T21" fmla="*/ 184 h 189"/>
              <a:gd name="T22" fmla="*/ 356 w 501"/>
              <a:gd name="T23" fmla="*/ 179 h 189"/>
              <a:gd name="T24" fmla="*/ 394 w 501"/>
              <a:gd name="T25" fmla="*/ 171 h 189"/>
              <a:gd name="T26" fmla="*/ 427 w 501"/>
              <a:gd name="T27" fmla="*/ 160 h 189"/>
              <a:gd name="T28" fmla="*/ 455 w 501"/>
              <a:gd name="T29" fmla="*/ 148 h 189"/>
              <a:gd name="T30" fmla="*/ 477 w 501"/>
              <a:gd name="T31" fmla="*/ 133 h 189"/>
              <a:gd name="T32" fmla="*/ 492 w 501"/>
              <a:gd name="T33" fmla="*/ 118 h 189"/>
              <a:gd name="T34" fmla="*/ 499 w 501"/>
              <a:gd name="T35" fmla="*/ 102 h 189"/>
              <a:gd name="T36" fmla="*/ 499 w 501"/>
              <a:gd name="T37" fmla="*/ 85 h 189"/>
              <a:gd name="T38" fmla="*/ 492 w 501"/>
              <a:gd name="T39" fmla="*/ 69 h 189"/>
              <a:gd name="T40" fmla="*/ 477 w 501"/>
              <a:gd name="T41" fmla="*/ 54 h 189"/>
              <a:gd name="T42" fmla="*/ 455 w 501"/>
              <a:gd name="T43" fmla="*/ 40 h 189"/>
              <a:gd name="T44" fmla="*/ 427 w 501"/>
              <a:gd name="T45" fmla="*/ 27 h 189"/>
              <a:gd name="T46" fmla="*/ 393 w 501"/>
              <a:gd name="T47" fmla="*/ 17 h 189"/>
              <a:gd name="T48" fmla="*/ 356 w 501"/>
              <a:gd name="T49" fmla="*/ 8 h 189"/>
              <a:gd name="T50" fmla="*/ 315 w 501"/>
              <a:gd name="T51" fmla="*/ 3 h 189"/>
              <a:gd name="T52" fmla="*/ 272 w 501"/>
              <a:gd name="T53" fmla="*/ 0 h 189"/>
              <a:gd name="T54" fmla="*/ 228 w 501"/>
              <a:gd name="T55" fmla="*/ 0 h 189"/>
              <a:gd name="T56" fmla="*/ 185 w 501"/>
              <a:gd name="T57" fmla="*/ 3 h 189"/>
              <a:gd name="T58" fmla="*/ 144 w 501"/>
              <a:gd name="T59" fmla="*/ 8 h 189"/>
              <a:gd name="T60" fmla="*/ 107 w 501"/>
              <a:gd name="T61" fmla="*/ 17 h 189"/>
              <a:gd name="T62" fmla="*/ 73 w 501"/>
              <a:gd name="T63" fmla="*/ 28 h 189"/>
              <a:gd name="T64" fmla="*/ 45 w 501"/>
              <a:gd name="T65" fmla="*/ 40 h 189"/>
              <a:gd name="T66" fmla="*/ 23 w 501"/>
              <a:gd name="T67" fmla="*/ 54 h 189"/>
              <a:gd name="T68" fmla="*/ 8 w 501"/>
              <a:gd name="T69" fmla="*/ 69 h 189"/>
              <a:gd name="T70" fmla="*/ 1 w 501"/>
              <a:gd name="T71" fmla="*/ 8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1" h="189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rgbClr val="00682F"/>
                </a:solidFill>
                <a:latin typeface="Book Antiqua" pitchFamily="18" charset="0"/>
              </a:rPr>
              <a:t>age</a:t>
            </a:r>
          </a:p>
        </p:txBody>
      </p:sp>
      <p:sp>
        <p:nvSpPr>
          <p:cNvPr id="28" name="Freeform 44"/>
          <p:cNvSpPr>
            <a:spLocks/>
          </p:cNvSpPr>
          <p:nvPr/>
        </p:nvSpPr>
        <p:spPr bwMode="auto">
          <a:xfrm>
            <a:off x="9367915" y="4007535"/>
            <a:ext cx="1343025" cy="279400"/>
          </a:xfrm>
          <a:custGeom>
            <a:avLst/>
            <a:gdLst>
              <a:gd name="T0" fmla="*/ 845 w 846"/>
              <a:gd name="T1" fmla="*/ 175 h 176"/>
              <a:gd name="T2" fmla="*/ 845 w 846"/>
              <a:gd name="T3" fmla="*/ 0 h 176"/>
              <a:gd name="T4" fmla="*/ 0 w 846"/>
              <a:gd name="T5" fmla="*/ 0 h 176"/>
              <a:gd name="T6" fmla="*/ 0 w 846"/>
              <a:gd name="T7" fmla="*/ 175 h 176"/>
              <a:gd name="T8" fmla="*/ 845 w 846"/>
              <a:gd name="T9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17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solidFill>
            <a:srgbClr val="00A84C"/>
          </a:solidFill>
          <a:ln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bevelT prst="angle"/>
            <a:contourClr>
              <a:schemeClr val="tx1"/>
            </a:contourClr>
          </a:sp3d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00682F"/>
                </a:solidFill>
                <a:latin typeface="Book Antiqua" pitchFamily="18" charset="0"/>
              </a:rPr>
              <a:t>Dependents</a:t>
            </a:r>
          </a:p>
        </p:txBody>
      </p:sp>
      <p:sp>
        <p:nvSpPr>
          <p:cNvPr id="29" name="Line 49"/>
          <p:cNvSpPr>
            <a:spLocks noChangeShapeType="1"/>
          </p:cNvSpPr>
          <p:nvPr/>
        </p:nvSpPr>
        <p:spPr bwMode="auto">
          <a:xfrm>
            <a:off x="9318702" y="3802747"/>
            <a:ext cx="292100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 flipH="1">
            <a:off x="10144202" y="3818622"/>
            <a:ext cx="1190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1" name="Freeform 51"/>
          <p:cNvSpPr>
            <a:spLocks/>
          </p:cNvSpPr>
          <p:nvPr/>
        </p:nvSpPr>
        <p:spPr bwMode="auto">
          <a:xfrm>
            <a:off x="7407352" y="6199872"/>
            <a:ext cx="1131888" cy="331788"/>
          </a:xfrm>
          <a:custGeom>
            <a:avLst/>
            <a:gdLst>
              <a:gd name="T0" fmla="*/ 710 w 713"/>
              <a:gd name="T1" fmla="*/ 94 h 209"/>
              <a:gd name="T2" fmla="*/ 700 w 713"/>
              <a:gd name="T3" fmla="*/ 76 h 209"/>
              <a:gd name="T4" fmla="*/ 679 w 713"/>
              <a:gd name="T5" fmla="*/ 59 h 209"/>
              <a:gd name="T6" fmla="*/ 648 w 713"/>
              <a:gd name="T7" fmla="*/ 44 h 209"/>
              <a:gd name="T8" fmla="*/ 608 w 713"/>
              <a:gd name="T9" fmla="*/ 29 h 209"/>
              <a:gd name="T10" fmla="*/ 561 w 713"/>
              <a:gd name="T11" fmla="*/ 18 h 209"/>
              <a:gd name="T12" fmla="*/ 507 w 713"/>
              <a:gd name="T13" fmla="*/ 8 h 209"/>
              <a:gd name="T14" fmla="*/ 449 w 713"/>
              <a:gd name="T15" fmla="*/ 3 h 209"/>
              <a:gd name="T16" fmla="*/ 387 w 713"/>
              <a:gd name="T17" fmla="*/ 0 h 209"/>
              <a:gd name="T18" fmla="*/ 325 w 713"/>
              <a:gd name="T19" fmla="*/ 0 h 209"/>
              <a:gd name="T20" fmla="*/ 264 w 713"/>
              <a:gd name="T21" fmla="*/ 3 h 209"/>
              <a:gd name="T22" fmla="*/ 206 w 713"/>
              <a:gd name="T23" fmla="*/ 8 h 209"/>
              <a:gd name="T24" fmla="*/ 152 w 713"/>
              <a:gd name="T25" fmla="*/ 18 h 209"/>
              <a:gd name="T26" fmla="*/ 105 w 713"/>
              <a:gd name="T27" fmla="*/ 29 h 209"/>
              <a:gd name="T28" fmla="*/ 65 w 713"/>
              <a:gd name="T29" fmla="*/ 44 h 209"/>
              <a:gd name="T30" fmla="*/ 34 w 713"/>
              <a:gd name="T31" fmla="*/ 59 h 209"/>
              <a:gd name="T32" fmla="*/ 12 w 713"/>
              <a:gd name="T33" fmla="*/ 76 h 209"/>
              <a:gd name="T34" fmla="*/ 1 w 713"/>
              <a:gd name="T35" fmla="*/ 94 h 209"/>
              <a:gd name="T36" fmla="*/ 1 w 713"/>
              <a:gd name="T37" fmla="*/ 112 h 209"/>
              <a:gd name="T38" fmla="*/ 12 w 713"/>
              <a:gd name="T39" fmla="*/ 130 h 209"/>
              <a:gd name="T40" fmla="*/ 34 w 713"/>
              <a:gd name="T41" fmla="*/ 147 h 209"/>
              <a:gd name="T42" fmla="*/ 65 w 713"/>
              <a:gd name="T43" fmla="*/ 163 h 209"/>
              <a:gd name="T44" fmla="*/ 105 w 713"/>
              <a:gd name="T45" fmla="*/ 177 h 209"/>
              <a:gd name="T46" fmla="*/ 152 w 713"/>
              <a:gd name="T47" fmla="*/ 189 h 209"/>
              <a:gd name="T48" fmla="*/ 206 w 713"/>
              <a:gd name="T49" fmla="*/ 198 h 209"/>
              <a:gd name="T50" fmla="*/ 264 w 713"/>
              <a:gd name="T51" fmla="*/ 204 h 209"/>
              <a:gd name="T52" fmla="*/ 325 w 713"/>
              <a:gd name="T53" fmla="*/ 206 h 209"/>
              <a:gd name="T54" fmla="*/ 387 w 713"/>
              <a:gd name="T55" fmla="*/ 206 h 209"/>
              <a:gd name="T56" fmla="*/ 449 w 713"/>
              <a:gd name="T57" fmla="*/ 204 h 209"/>
              <a:gd name="T58" fmla="*/ 507 w 713"/>
              <a:gd name="T59" fmla="*/ 198 h 209"/>
              <a:gd name="T60" fmla="*/ 561 w 713"/>
              <a:gd name="T61" fmla="*/ 189 h 209"/>
              <a:gd name="T62" fmla="*/ 608 w 713"/>
              <a:gd name="T63" fmla="*/ 177 h 209"/>
              <a:gd name="T64" fmla="*/ 648 w 713"/>
              <a:gd name="T65" fmla="*/ 163 h 209"/>
              <a:gd name="T66" fmla="*/ 679 w 713"/>
              <a:gd name="T67" fmla="*/ 147 h 209"/>
              <a:gd name="T68" fmla="*/ 700 w 713"/>
              <a:gd name="T69" fmla="*/ 130 h 209"/>
              <a:gd name="T70" fmla="*/ 710 w 713"/>
              <a:gd name="T71" fmla="*/ 11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13" h="209">
                <a:moveTo>
                  <a:pt x="712" y="104"/>
                </a:moveTo>
                <a:lnTo>
                  <a:pt x="710" y="94"/>
                </a:lnTo>
                <a:lnTo>
                  <a:pt x="707" y="86"/>
                </a:lnTo>
                <a:lnTo>
                  <a:pt x="700" y="76"/>
                </a:lnTo>
                <a:lnTo>
                  <a:pt x="690" y="68"/>
                </a:lnTo>
                <a:lnTo>
                  <a:pt x="679" y="59"/>
                </a:lnTo>
                <a:lnTo>
                  <a:pt x="665" y="52"/>
                </a:lnTo>
                <a:lnTo>
                  <a:pt x="648" y="44"/>
                </a:lnTo>
                <a:lnTo>
                  <a:pt x="629" y="36"/>
                </a:lnTo>
                <a:lnTo>
                  <a:pt x="608" y="29"/>
                </a:lnTo>
                <a:lnTo>
                  <a:pt x="585" y="24"/>
                </a:lnTo>
                <a:lnTo>
                  <a:pt x="561" y="18"/>
                </a:lnTo>
                <a:lnTo>
                  <a:pt x="534" y="13"/>
                </a:lnTo>
                <a:lnTo>
                  <a:pt x="507" y="8"/>
                </a:lnTo>
                <a:lnTo>
                  <a:pt x="478" y="5"/>
                </a:lnTo>
                <a:lnTo>
                  <a:pt x="449" y="3"/>
                </a:lnTo>
                <a:lnTo>
                  <a:pt x="419" y="1"/>
                </a:lnTo>
                <a:lnTo>
                  <a:pt x="387" y="0"/>
                </a:lnTo>
                <a:lnTo>
                  <a:pt x="356" y="0"/>
                </a:lnTo>
                <a:lnTo>
                  <a:pt x="325" y="0"/>
                </a:lnTo>
                <a:lnTo>
                  <a:pt x="294" y="1"/>
                </a:lnTo>
                <a:lnTo>
                  <a:pt x="264" y="3"/>
                </a:lnTo>
                <a:lnTo>
                  <a:pt x="235" y="5"/>
                </a:lnTo>
                <a:lnTo>
                  <a:pt x="206" y="8"/>
                </a:lnTo>
                <a:lnTo>
                  <a:pt x="179" y="13"/>
                </a:lnTo>
                <a:lnTo>
                  <a:pt x="152" y="18"/>
                </a:lnTo>
                <a:lnTo>
                  <a:pt x="127" y="24"/>
                </a:lnTo>
                <a:lnTo>
                  <a:pt x="105" y="29"/>
                </a:lnTo>
                <a:lnTo>
                  <a:pt x="83" y="36"/>
                </a:lnTo>
                <a:lnTo>
                  <a:pt x="65" y="44"/>
                </a:lnTo>
                <a:lnTo>
                  <a:pt x="48" y="52"/>
                </a:lnTo>
                <a:lnTo>
                  <a:pt x="34" y="59"/>
                </a:lnTo>
                <a:lnTo>
                  <a:pt x="22" y="68"/>
                </a:lnTo>
                <a:lnTo>
                  <a:pt x="12" y="76"/>
                </a:lnTo>
                <a:lnTo>
                  <a:pt x="5" y="86"/>
                </a:lnTo>
                <a:lnTo>
                  <a:pt x="1" y="94"/>
                </a:lnTo>
                <a:lnTo>
                  <a:pt x="0" y="104"/>
                </a:lnTo>
                <a:lnTo>
                  <a:pt x="1" y="112"/>
                </a:lnTo>
                <a:lnTo>
                  <a:pt x="5" y="121"/>
                </a:lnTo>
                <a:lnTo>
                  <a:pt x="12" y="130"/>
                </a:lnTo>
                <a:lnTo>
                  <a:pt x="22" y="139"/>
                </a:lnTo>
                <a:lnTo>
                  <a:pt x="34" y="147"/>
                </a:lnTo>
                <a:lnTo>
                  <a:pt x="48" y="156"/>
                </a:lnTo>
                <a:lnTo>
                  <a:pt x="65" y="163"/>
                </a:lnTo>
                <a:lnTo>
                  <a:pt x="83" y="170"/>
                </a:lnTo>
                <a:lnTo>
                  <a:pt x="105" y="177"/>
                </a:lnTo>
                <a:lnTo>
                  <a:pt x="127" y="182"/>
                </a:lnTo>
                <a:lnTo>
                  <a:pt x="152" y="189"/>
                </a:lnTo>
                <a:lnTo>
                  <a:pt x="179" y="193"/>
                </a:lnTo>
                <a:lnTo>
                  <a:pt x="206" y="198"/>
                </a:lnTo>
                <a:lnTo>
                  <a:pt x="235" y="201"/>
                </a:lnTo>
                <a:lnTo>
                  <a:pt x="264" y="204"/>
                </a:lnTo>
                <a:lnTo>
                  <a:pt x="294" y="205"/>
                </a:lnTo>
                <a:lnTo>
                  <a:pt x="325" y="206"/>
                </a:lnTo>
                <a:lnTo>
                  <a:pt x="356" y="208"/>
                </a:lnTo>
                <a:lnTo>
                  <a:pt x="387" y="206"/>
                </a:lnTo>
                <a:lnTo>
                  <a:pt x="419" y="205"/>
                </a:lnTo>
                <a:lnTo>
                  <a:pt x="449" y="204"/>
                </a:lnTo>
                <a:lnTo>
                  <a:pt x="478" y="201"/>
                </a:lnTo>
                <a:lnTo>
                  <a:pt x="507" y="198"/>
                </a:lnTo>
                <a:lnTo>
                  <a:pt x="534" y="193"/>
                </a:lnTo>
                <a:lnTo>
                  <a:pt x="561" y="189"/>
                </a:lnTo>
                <a:lnTo>
                  <a:pt x="585" y="182"/>
                </a:lnTo>
                <a:lnTo>
                  <a:pt x="608" y="177"/>
                </a:lnTo>
                <a:lnTo>
                  <a:pt x="629" y="170"/>
                </a:lnTo>
                <a:lnTo>
                  <a:pt x="648" y="163"/>
                </a:lnTo>
                <a:lnTo>
                  <a:pt x="665" y="156"/>
                </a:lnTo>
                <a:lnTo>
                  <a:pt x="679" y="147"/>
                </a:lnTo>
                <a:lnTo>
                  <a:pt x="690" y="139"/>
                </a:lnTo>
                <a:lnTo>
                  <a:pt x="700" y="130"/>
                </a:lnTo>
                <a:lnTo>
                  <a:pt x="707" y="121"/>
                </a:lnTo>
                <a:lnTo>
                  <a:pt x="710" y="112"/>
                </a:lnTo>
                <a:lnTo>
                  <a:pt x="712" y="10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 u="sng">
                <a:solidFill>
                  <a:srgbClr val="00682F"/>
                </a:solidFill>
                <a:latin typeface="Book Antiqua" pitchFamily="18" charset="0"/>
              </a:rPr>
              <a:t>policyid</a:t>
            </a:r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8875790" y="6239560"/>
            <a:ext cx="796925" cy="300037"/>
          </a:xfrm>
          <a:custGeom>
            <a:avLst/>
            <a:gdLst>
              <a:gd name="T0" fmla="*/ 1 w 502"/>
              <a:gd name="T1" fmla="*/ 103 h 189"/>
              <a:gd name="T2" fmla="*/ 8 w 502"/>
              <a:gd name="T3" fmla="*/ 119 h 189"/>
              <a:gd name="T4" fmla="*/ 23 w 502"/>
              <a:gd name="T5" fmla="*/ 134 h 189"/>
              <a:gd name="T6" fmla="*/ 45 w 502"/>
              <a:gd name="T7" fmla="*/ 148 h 189"/>
              <a:gd name="T8" fmla="*/ 73 w 502"/>
              <a:gd name="T9" fmla="*/ 161 h 189"/>
              <a:gd name="T10" fmla="*/ 107 w 502"/>
              <a:gd name="T11" fmla="*/ 171 h 189"/>
              <a:gd name="T12" fmla="*/ 145 w 502"/>
              <a:gd name="T13" fmla="*/ 180 h 189"/>
              <a:gd name="T14" fmla="*/ 185 w 502"/>
              <a:gd name="T15" fmla="*/ 185 h 189"/>
              <a:gd name="T16" fmla="*/ 228 w 502"/>
              <a:gd name="T17" fmla="*/ 188 h 189"/>
              <a:gd name="T18" fmla="*/ 272 w 502"/>
              <a:gd name="T19" fmla="*/ 188 h 189"/>
              <a:gd name="T20" fmla="*/ 315 w 502"/>
              <a:gd name="T21" fmla="*/ 185 h 189"/>
              <a:gd name="T22" fmla="*/ 356 w 502"/>
              <a:gd name="T23" fmla="*/ 179 h 189"/>
              <a:gd name="T24" fmla="*/ 394 w 502"/>
              <a:gd name="T25" fmla="*/ 171 h 189"/>
              <a:gd name="T26" fmla="*/ 427 w 502"/>
              <a:gd name="T27" fmla="*/ 160 h 189"/>
              <a:gd name="T28" fmla="*/ 456 w 502"/>
              <a:gd name="T29" fmla="*/ 148 h 189"/>
              <a:gd name="T30" fmla="*/ 477 w 502"/>
              <a:gd name="T31" fmla="*/ 134 h 189"/>
              <a:gd name="T32" fmla="*/ 492 w 502"/>
              <a:gd name="T33" fmla="*/ 118 h 189"/>
              <a:gd name="T34" fmla="*/ 500 w 502"/>
              <a:gd name="T35" fmla="*/ 102 h 189"/>
              <a:gd name="T36" fmla="*/ 500 w 502"/>
              <a:gd name="T37" fmla="*/ 86 h 189"/>
              <a:gd name="T38" fmla="*/ 492 w 502"/>
              <a:gd name="T39" fmla="*/ 70 h 189"/>
              <a:gd name="T40" fmla="*/ 477 w 502"/>
              <a:gd name="T41" fmla="*/ 54 h 189"/>
              <a:gd name="T42" fmla="*/ 456 w 502"/>
              <a:gd name="T43" fmla="*/ 40 h 189"/>
              <a:gd name="T44" fmla="*/ 427 w 502"/>
              <a:gd name="T45" fmla="*/ 28 h 189"/>
              <a:gd name="T46" fmla="*/ 394 w 502"/>
              <a:gd name="T47" fmla="*/ 17 h 189"/>
              <a:gd name="T48" fmla="*/ 356 w 502"/>
              <a:gd name="T49" fmla="*/ 9 h 189"/>
              <a:gd name="T50" fmla="*/ 315 w 502"/>
              <a:gd name="T51" fmla="*/ 3 h 189"/>
              <a:gd name="T52" fmla="*/ 272 w 502"/>
              <a:gd name="T53" fmla="*/ 1 h 189"/>
              <a:gd name="T54" fmla="*/ 228 w 502"/>
              <a:gd name="T55" fmla="*/ 1 h 189"/>
              <a:gd name="T56" fmla="*/ 185 w 502"/>
              <a:gd name="T57" fmla="*/ 3 h 189"/>
              <a:gd name="T58" fmla="*/ 145 w 502"/>
              <a:gd name="T59" fmla="*/ 9 h 189"/>
              <a:gd name="T60" fmla="*/ 107 w 502"/>
              <a:gd name="T61" fmla="*/ 17 h 189"/>
              <a:gd name="T62" fmla="*/ 73 w 502"/>
              <a:gd name="T63" fmla="*/ 28 h 189"/>
              <a:gd name="T64" fmla="*/ 45 w 502"/>
              <a:gd name="T65" fmla="*/ 40 h 189"/>
              <a:gd name="T66" fmla="*/ 23 w 502"/>
              <a:gd name="T67" fmla="*/ 55 h 189"/>
              <a:gd name="T68" fmla="*/ 8 w 502"/>
              <a:gd name="T69" fmla="*/ 70 h 189"/>
              <a:gd name="T70" fmla="*/ 1 w 502"/>
              <a:gd name="T71" fmla="*/ 86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2" h="189">
                <a:moveTo>
                  <a:pt x="0" y="94"/>
                </a:moveTo>
                <a:lnTo>
                  <a:pt x="1" y="103"/>
                </a:lnTo>
                <a:lnTo>
                  <a:pt x="4" y="110"/>
                </a:lnTo>
                <a:lnTo>
                  <a:pt x="8" y="119"/>
                </a:lnTo>
                <a:lnTo>
                  <a:pt x="15" y="127"/>
                </a:lnTo>
                <a:lnTo>
                  <a:pt x="23" y="134"/>
                </a:lnTo>
                <a:lnTo>
                  <a:pt x="34" y="141"/>
                </a:lnTo>
                <a:lnTo>
                  <a:pt x="45" y="148"/>
                </a:lnTo>
                <a:lnTo>
                  <a:pt x="58" y="155"/>
                </a:lnTo>
                <a:lnTo>
                  <a:pt x="73" y="161"/>
                </a:lnTo>
                <a:lnTo>
                  <a:pt x="89" y="166"/>
                </a:lnTo>
                <a:lnTo>
                  <a:pt x="107" y="171"/>
                </a:lnTo>
                <a:lnTo>
                  <a:pt x="125" y="176"/>
                </a:lnTo>
                <a:lnTo>
                  <a:pt x="145" y="180"/>
                </a:lnTo>
                <a:lnTo>
                  <a:pt x="165" y="183"/>
                </a:lnTo>
                <a:lnTo>
                  <a:pt x="185" y="185"/>
                </a:lnTo>
                <a:lnTo>
                  <a:pt x="207" y="187"/>
                </a:lnTo>
                <a:lnTo>
                  <a:pt x="228" y="188"/>
                </a:lnTo>
                <a:lnTo>
                  <a:pt x="251" y="188"/>
                </a:lnTo>
                <a:lnTo>
                  <a:pt x="272" y="188"/>
                </a:lnTo>
                <a:lnTo>
                  <a:pt x="294" y="187"/>
                </a:lnTo>
                <a:lnTo>
                  <a:pt x="315" y="185"/>
                </a:lnTo>
                <a:lnTo>
                  <a:pt x="336" y="183"/>
                </a:lnTo>
                <a:lnTo>
                  <a:pt x="356" y="179"/>
                </a:lnTo>
                <a:lnTo>
                  <a:pt x="376" y="176"/>
                </a:lnTo>
                <a:lnTo>
                  <a:pt x="394" y="171"/>
                </a:lnTo>
                <a:lnTo>
                  <a:pt x="411" y="166"/>
                </a:lnTo>
                <a:lnTo>
                  <a:pt x="427" y="160"/>
                </a:lnTo>
                <a:lnTo>
                  <a:pt x="442" y="154"/>
                </a:lnTo>
                <a:lnTo>
                  <a:pt x="456" y="148"/>
                </a:lnTo>
                <a:lnTo>
                  <a:pt x="467" y="141"/>
                </a:lnTo>
                <a:lnTo>
                  <a:pt x="477" y="134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500" y="102"/>
                </a:lnTo>
                <a:lnTo>
                  <a:pt x="501" y="94"/>
                </a:lnTo>
                <a:lnTo>
                  <a:pt x="500" y="86"/>
                </a:lnTo>
                <a:lnTo>
                  <a:pt x="497" y="78"/>
                </a:lnTo>
                <a:lnTo>
                  <a:pt x="492" y="70"/>
                </a:lnTo>
                <a:lnTo>
                  <a:pt x="486" y="62"/>
                </a:lnTo>
                <a:lnTo>
                  <a:pt x="477" y="54"/>
                </a:lnTo>
                <a:lnTo>
                  <a:pt x="467" y="47"/>
                </a:lnTo>
                <a:lnTo>
                  <a:pt x="456" y="40"/>
                </a:lnTo>
                <a:lnTo>
                  <a:pt x="442" y="34"/>
                </a:lnTo>
                <a:lnTo>
                  <a:pt x="427" y="28"/>
                </a:lnTo>
                <a:lnTo>
                  <a:pt x="411" y="22"/>
                </a:lnTo>
                <a:lnTo>
                  <a:pt x="394" y="17"/>
                </a:lnTo>
                <a:lnTo>
                  <a:pt x="375" y="13"/>
                </a:lnTo>
                <a:lnTo>
                  <a:pt x="356" y="9"/>
                </a:lnTo>
                <a:lnTo>
                  <a:pt x="336" y="6"/>
                </a:lnTo>
                <a:lnTo>
                  <a:pt x="315" y="3"/>
                </a:lnTo>
                <a:lnTo>
                  <a:pt x="294" y="2"/>
                </a:lnTo>
                <a:lnTo>
                  <a:pt x="272" y="1"/>
                </a:lnTo>
                <a:lnTo>
                  <a:pt x="250" y="0"/>
                </a:lnTo>
                <a:lnTo>
                  <a:pt x="228" y="1"/>
                </a:lnTo>
                <a:lnTo>
                  <a:pt x="207" y="2"/>
                </a:lnTo>
                <a:lnTo>
                  <a:pt x="185" y="3"/>
                </a:lnTo>
                <a:lnTo>
                  <a:pt x="165" y="6"/>
                </a:lnTo>
                <a:lnTo>
                  <a:pt x="145" y="9"/>
                </a:lnTo>
                <a:lnTo>
                  <a:pt x="125" y="13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4"/>
                </a:lnTo>
                <a:lnTo>
                  <a:pt x="45" y="40"/>
                </a:lnTo>
                <a:lnTo>
                  <a:pt x="34" y="47"/>
                </a:lnTo>
                <a:lnTo>
                  <a:pt x="23" y="55"/>
                </a:lnTo>
                <a:lnTo>
                  <a:pt x="15" y="62"/>
                </a:lnTo>
                <a:lnTo>
                  <a:pt x="8" y="70"/>
                </a:lnTo>
                <a:lnTo>
                  <a:pt x="4" y="78"/>
                </a:lnTo>
                <a:lnTo>
                  <a:pt x="1" y="86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>
                <a:solidFill>
                  <a:srgbClr val="00682F"/>
                </a:solidFill>
                <a:latin typeface="Book Antiqua" pitchFamily="18" charset="0"/>
              </a:rPr>
              <a:t>cost</a:t>
            </a:r>
          </a:p>
        </p:txBody>
      </p:sp>
      <p:sp>
        <p:nvSpPr>
          <p:cNvPr id="33" name="Freeform 53"/>
          <p:cNvSpPr>
            <a:spLocks/>
          </p:cNvSpPr>
          <p:nvPr/>
        </p:nvSpPr>
        <p:spPr bwMode="auto">
          <a:xfrm>
            <a:off x="8313815" y="5704572"/>
            <a:ext cx="990600" cy="309563"/>
          </a:xfrm>
          <a:custGeom>
            <a:avLst/>
            <a:gdLst>
              <a:gd name="T0" fmla="*/ 623 w 624"/>
              <a:gd name="T1" fmla="*/ 194 h 195"/>
              <a:gd name="T2" fmla="*/ 623 w 624"/>
              <a:gd name="T3" fmla="*/ 0 h 195"/>
              <a:gd name="T4" fmla="*/ 0 w 624"/>
              <a:gd name="T5" fmla="*/ 0 h 195"/>
              <a:gd name="T6" fmla="*/ 0 w 624"/>
              <a:gd name="T7" fmla="*/ 194 h 195"/>
              <a:gd name="T8" fmla="*/ 623 w 624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" h="195">
                <a:moveTo>
                  <a:pt x="623" y="194"/>
                </a:moveTo>
                <a:lnTo>
                  <a:pt x="623" y="0"/>
                </a:lnTo>
                <a:lnTo>
                  <a:pt x="0" y="0"/>
                </a:lnTo>
                <a:lnTo>
                  <a:pt x="0" y="194"/>
                </a:lnTo>
                <a:lnTo>
                  <a:pt x="623" y="194"/>
                </a:lnTo>
              </a:path>
            </a:pathLst>
          </a:custGeom>
          <a:gradFill>
            <a:gsLst>
              <a:gs pos="500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00682F"/>
                </a:solidFill>
                <a:latin typeface="Book Antiqua" pitchFamily="18" charset="0"/>
              </a:rPr>
              <a:t>Policies</a:t>
            </a:r>
          </a:p>
        </p:txBody>
      </p:sp>
      <p:sp>
        <p:nvSpPr>
          <p:cNvPr id="34" name="Line 57"/>
          <p:cNvSpPr>
            <a:spLocks noChangeShapeType="1"/>
          </p:cNvSpPr>
          <p:nvPr/>
        </p:nvSpPr>
        <p:spPr bwMode="auto">
          <a:xfrm flipV="1">
            <a:off x="8093152" y="6009372"/>
            <a:ext cx="430213" cy="1968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 flipH="1" flipV="1">
            <a:off x="8828165" y="6009372"/>
            <a:ext cx="407987" cy="238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>
            <a:off x="7864552" y="2294622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7" name="Freeform 62"/>
          <p:cNvSpPr>
            <a:spLocks/>
          </p:cNvSpPr>
          <p:nvPr/>
        </p:nvSpPr>
        <p:spPr bwMode="auto">
          <a:xfrm>
            <a:off x="6164340" y="4599672"/>
            <a:ext cx="1293812" cy="600075"/>
          </a:xfrm>
          <a:custGeom>
            <a:avLst/>
            <a:gdLst>
              <a:gd name="T0" fmla="*/ 0 w 815"/>
              <a:gd name="T1" fmla="*/ 188 h 378"/>
              <a:gd name="T2" fmla="*/ 402 w 815"/>
              <a:gd name="T3" fmla="*/ 0 h 378"/>
              <a:gd name="T4" fmla="*/ 814 w 815"/>
              <a:gd name="T5" fmla="*/ 194 h 378"/>
              <a:gd name="T6" fmla="*/ 402 w 815"/>
              <a:gd name="T7" fmla="*/ 377 h 378"/>
              <a:gd name="T8" fmla="*/ 0 w 815"/>
              <a:gd name="T9" fmla="*/ 18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00682F"/>
                </a:solidFill>
                <a:latin typeface="Book Antiqua" pitchFamily="18" charset="0"/>
              </a:rPr>
              <a:t>Purchaser</a:t>
            </a:r>
          </a:p>
        </p:txBody>
      </p:sp>
      <p:sp>
        <p:nvSpPr>
          <p:cNvPr id="38" name="Freeform 63"/>
          <p:cNvSpPr>
            <a:spLocks/>
          </p:cNvSpPr>
          <p:nvPr/>
        </p:nvSpPr>
        <p:spPr bwMode="auto">
          <a:xfrm>
            <a:off x="4406977" y="3636060"/>
            <a:ext cx="795338" cy="300037"/>
          </a:xfrm>
          <a:custGeom>
            <a:avLst/>
            <a:gdLst>
              <a:gd name="T0" fmla="*/ 499 w 501"/>
              <a:gd name="T1" fmla="*/ 86 h 189"/>
              <a:gd name="T2" fmla="*/ 492 w 501"/>
              <a:gd name="T3" fmla="*/ 70 h 189"/>
              <a:gd name="T4" fmla="*/ 477 w 501"/>
              <a:gd name="T5" fmla="*/ 54 h 189"/>
              <a:gd name="T6" fmla="*/ 455 w 501"/>
              <a:gd name="T7" fmla="*/ 40 h 189"/>
              <a:gd name="T8" fmla="*/ 427 w 501"/>
              <a:gd name="T9" fmla="*/ 28 h 189"/>
              <a:gd name="T10" fmla="*/ 393 w 501"/>
              <a:gd name="T11" fmla="*/ 17 h 189"/>
              <a:gd name="T12" fmla="*/ 356 w 501"/>
              <a:gd name="T13" fmla="*/ 9 h 189"/>
              <a:gd name="T14" fmla="*/ 315 w 501"/>
              <a:gd name="T15" fmla="*/ 3 h 189"/>
              <a:gd name="T16" fmla="*/ 272 w 501"/>
              <a:gd name="T17" fmla="*/ 1 h 189"/>
              <a:gd name="T18" fmla="*/ 228 w 501"/>
              <a:gd name="T19" fmla="*/ 1 h 189"/>
              <a:gd name="T20" fmla="*/ 185 w 501"/>
              <a:gd name="T21" fmla="*/ 3 h 189"/>
              <a:gd name="T22" fmla="*/ 144 w 501"/>
              <a:gd name="T23" fmla="*/ 9 h 189"/>
              <a:gd name="T24" fmla="*/ 107 w 501"/>
              <a:gd name="T25" fmla="*/ 17 h 189"/>
              <a:gd name="T26" fmla="*/ 73 w 501"/>
              <a:gd name="T27" fmla="*/ 28 h 189"/>
              <a:gd name="T28" fmla="*/ 45 w 501"/>
              <a:gd name="T29" fmla="*/ 40 h 189"/>
              <a:gd name="T30" fmla="*/ 23 w 501"/>
              <a:gd name="T31" fmla="*/ 54 h 189"/>
              <a:gd name="T32" fmla="*/ 8 w 501"/>
              <a:gd name="T33" fmla="*/ 70 h 189"/>
              <a:gd name="T34" fmla="*/ 1 w 501"/>
              <a:gd name="T35" fmla="*/ 86 h 189"/>
              <a:gd name="T36" fmla="*/ 1 w 501"/>
              <a:gd name="T37" fmla="*/ 103 h 189"/>
              <a:gd name="T38" fmla="*/ 8 w 501"/>
              <a:gd name="T39" fmla="*/ 119 h 189"/>
              <a:gd name="T40" fmla="*/ 23 w 501"/>
              <a:gd name="T41" fmla="*/ 134 h 189"/>
              <a:gd name="T42" fmla="*/ 45 w 501"/>
              <a:gd name="T43" fmla="*/ 148 h 189"/>
              <a:gd name="T44" fmla="*/ 73 w 501"/>
              <a:gd name="T45" fmla="*/ 160 h 189"/>
              <a:gd name="T46" fmla="*/ 107 w 501"/>
              <a:gd name="T47" fmla="*/ 171 h 189"/>
              <a:gd name="T48" fmla="*/ 144 w 501"/>
              <a:gd name="T49" fmla="*/ 179 h 189"/>
              <a:gd name="T50" fmla="*/ 185 w 501"/>
              <a:gd name="T51" fmla="*/ 185 h 189"/>
              <a:gd name="T52" fmla="*/ 228 w 501"/>
              <a:gd name="T53" fmla="*/ 188 h 189"/>
              <a:gd name="T54" fmla="*/ 272 w 501"/>
              <a:gd name="T55" fmla="*/ 188 h 189"/>
              <a:gd name="T56" fmla="*/ 315 w 501"/>
              <a:gd name="T57" fmla="*/ 185 h 189"/>
              <a:gd name="T58" fmla="*/ 356 w 501"/>
              <a:gd name="T59" fmla="*/ 179 h 189"/>
              <a:gd name="T60" fmla="*/ 393 w 501"/>
              <a:gd name="T61" fmla="*/ 171 h 189"/>
              <a:gd name="T62" fmla="*/ 427 w 501"/>
              <a:gd name="T63" fmla="*/ 160 h 189"/>
              <a:gd name="T64" fmla="*/ 455 w 501"/>
              <a:gd name="T65" fmla="*/ 148 h 189"/>
              <a:gd name="T66" fmla="*/ 477 w 501"/>
              <a:gd name="T67" fmla="*/ 134 h 189"/>
              <a:gd name="T68" fmla="*/ 492 w 501"/>
              <a:gd name="T69" fmla="*/ 119 h 189"/>
              <a:gd name="T70" fmla="*/ 499 w 501"/>
              <a:gd name="T71" fmla="*/ 10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1" h="189">
                <a:moveTo>
                  <a:pt x="500" y="94"/>
                </a:moveTo>
                <a:lnTo>
                  <a:pt x="499" y="86"/>
                </a:lnTo>
                <a:lnTo>
                  <a:pt x="496" y="78"/>
                </a:lnTo>
                <a:lnTo>
                  <a:pt x="492" y="70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4"/>
                </a:lnTo>
                <a:lnTo>
                  <a:pt x="427" y="28"/>
                </a:lnTo>
                <a:lnTo>
                  <a:pt x="411" y="22"/>
                </a:lnTo>
                <a:lnTo>
                  <a:pt x="393" y="17"/>
                </a:lnTo>
                <a:lnTo>
                  <a:pt x="375" y="13"/>
                </a:lnTo>
                <a:lnTo>
                  <a:pt x="356" y="9"/>
                </a:lnTo>
                <a:lnTo>
                  <a:pt x="336" y="6"/>
                </a:lnTo>
                <a:lnTo>
                  <a:pt x="315" y="3"/>
                </a:lnTo>
                <a:lnTo>
                  <a:pt x="293" y="2"/>
                </a:lnTo>
                <a:lnTo>
                  <a:pt x="272" y="1"/>
                </a:lnTo>
                <a:lnTo>
                  <a:pt x="250" y="0"/>
                </a:lnTo>
                <a:lnTo>
                  <a:pt x="228" y="1"/>
                </a:lnTo>
                <a:lnTo>
                  <a:pt x="207" y="2"/>
                </a:lnTo>
                <a:lnTo>
                  <a:pt x="185" y="3"/>
                </a:lnTo>
                <a:lnTo>
                  <a:pt x="164" y="6"/>
                </a:lnTo>
                <a:lnTo>
                  <a:pt x="144" y="9"/>
                </a:lnTo>
                <a:lnTo>
                  <a:pt x="125" y="13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4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70"/>
                </a:lnTo>
                <a:lnTo>
                  <a:pt x="3" y="78"/>
                </a:lnTo>
                <a:lnTo>
                  <a:pt x="1" y="86"/>
                </a:lnTo>
                <a:lnTo>
                  <a:pt x="0" y="94"/>
                </a:lnTo>
                <a:lnTo>
                  <a:pt x="1" y="103"/>
                </a:lnTo>
                <a:lnTo>
                  <a:pt x="3" y="110"/>
                </a:lnTo>
                <a:lnTo>
                  <a:pt x="8" y="119"/>
                </a:lnTo>
                <a:lnTo>
                  <a:pt x="15" y="127"/>
                </a:lnTo>
                <a:lnTo>
                  <a:pt x="23" y="134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6"/>
                </a:lnTo>
                <a:lnTo>
                  <a:pt x="144" y="179"/>
                </a:lnTo>
                <a:lnTo>
                  <a:pt x="164" y="183"/>
                </a:lnTo>
                <a:lnTo>
                  <a:pt x="185" y="185"/>
                </a:lnTo>
                <a:lnTo>
                  <a:pt x="207" y="187"/>
                </a:lnTo>
                <a:lnTo>
                  <a:pt x="228" y="188"/>
                </a:lnTo>
                <a:lnTo>
                  <a:pt x="250" y="188"/>
                </a:lnTo>
                <a:lnTo>
                  <a:pt x="272" y="188"/>
                </a:lnTo>
                <a:lnTo>
                  <a:pt x="293" y="187"/>
                </a:lnTo>
                <a:lnTo>
                  <a:pt x="315" y="185"/>
                </a:lnTo>
                <a:lnTo>
                  <a:pt x="336" y="183"/>
                </a:lnTo>
                <a:lnTo>
                  <a:pt x="356" y="179"/>
                </a:lnTo>
                <a:lnTo>
                  <a:pt x="375" y="176"/>
                </a:lnTo>
                <a:lnTo>
                  <a:pt x="393" y="171"/>
                </a:lnTo>
                <a:lnTo>
                  <a:pt x="411" y="166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4"/>
                </a:lnTo>
                <a:lnTo>
                  <a:pt x="485" y="127"/>
                </a:lnTo>
                <a:lnTo>
                  <a:pt x="492" y="119"/>
                </a:lnTo>
                <a:lnTo>
                  <a:pt x="496" y="110"/>
                </a:lnTo>
                <a:lnTo>
                  <a:pt x="499" y="103"/>
                </a:lnTo>
                <a:lnTo>
                  <a:pt x="500" y="9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 u="sng" dirty="0" err="1">
                <a:solidFill>
                  <a:srgbClr val="00682F"/>
                </a:solidFill>
                <a:latin typeface="Book Antiqua" pitchFamily="18" charset="0"/>
              </a:rPr>
              <a:t>ssn</a:t>
            </a:r>
            <a:endParaRPr lang="en-US" sz="1800" b="1" u="sng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39" name="Freeform 64"/>
          <p:cNvSpPr>
            <a:spLocks/>
          </p:cNvSpPr>
          <p:nvPr/>
        </p:nvSpPr>
        <p:spPr bwMode="auto">
          <a:xfrm>
            <a:off x="5867477" y="3636060"/>
            <a:ext cx="796925" cy="300037"/>
          </a:xfrm>
          <a:custGeom>
            <a:avLst/>
            <a:gdLst>
              <a:gd name="T0" fmla="*/ 1 w 502"/>
              <a:gd name="T1" fmla="*/ 103 h 189"/>
              <a:gd name="T2" fmla="*/ 8 w 502"/>
              <a:gd name="T3" fmla="*/ 119 h 189"/>
              <a:gd name="T4" fmla="*/ 24 w 502"/>
              <a:gd name="T5" fmla="*/ 134 h 189"/>
              <a:gd name="T6" fmla="*/ 45 w 502"/>
              <a:gd name="T7" fmla="*/ 148 h 189"/>
              <a:gd name="T8" fmla="*/ 73 w 502"/>
              <a:gd name="T9" fmla="*/ 161 h 189"/>
              <a:gd name="T10" fmla="*/ 107 w 502"/>
              <a:gd name="T11" fmla="*/ 171 h 189"/>
              <a:gd name="T12" fmla="*/ 144 w 502"/>
              <a:gd name="T13" fmla="*/ 179 h 189"/>
              <a:gd name="T14" fmla="*/ 186 w 502"/>
              <a:gd name="T15" fmla="*/ 185 h 189"/>
              <a:gd name="T16" fmla="*/ 229 w 502"/>
              <a:gd name="T17" fmla="*/ 188 h 189"/>
              <a:gd name="T18" fmla="*/ 272 w 502"/>
              <a:gd name="T19" fmla="*/ 188 h 189"/>
              <a:gd name="T20" fmla="*/ 315 w 502"/>
              <a:gd name="T21" fmla="*/ 185 h 189"/>
              <a:gd name="T22" fmla="*/ 356 w 502"/>
              <a:gd name="T23" fmla="*/ 179 h 189"/>
              <a:gd name="T24" fmla="*/ 394 w 502"/>
              <a:gd name="T25" fmla="*/ 171 h 189"/>
              <a:gd name="T26" fmla="*/ 427 w 502"/>
              <a:gd name="T27" fmla="*/ 160 h 189"/>
              <a:gd name="T28" fmla="*/ 455 w 502"/>
              <a:gd name="T29" fmla="*/ 148 h 189"/>
              <a:gd name="T30" fmla="*/ 477 w 502"/>
              <a:gd name="T31" fmla="*/ 134 h 189"/>
              <a:gd name="T32" fmla="*/ 492 w 502"/>
              <a:gd name="T33" fmla="*/ 118 h 189"/>
              <a:gd name="T34" fmla="*/ 500 w 502"/>
              <a:gd name="T35" fmla="*/ 102 h 189"/>
              <a:gd name="T36" fmla="*/ 500 w 502"/>
              <a:gd name="T37" fmla="*/ 86 h 189"/>
              <a:gd name="T38" fmla="*/ 492 w 502"/>
              <a:gd name="T39" fmla="*/ 70 h 189"/>
              <a:gd name="T40" fmla="*/ 477 w 502"/>
              <a:gd name="T41" fmla="*/ 54 h 189"/>
              <a:gd name="T42" fmla="*/ 455 w 502"/>
              <a:gd name="T43" fmla="*/ 40 h 189"/>
              <a:gd name="T44" fmla="*/ 427 w 502"/>
              <a:gd name="T45" fmla="*/ 28 h 189"/>
              <a:gd name="T46" fmla="*/ 394 w 502"/>
              <a:gd name="T47" fmla="*/ 17 h 189"/>
              <a:gd name="T48" fmla="*/ 356 w 502"/>
              <a:gd name="T49" fmla="*/ 9 h 189"/>
              <a:gd name="T50" fmla="*/ 315 w 502"/>
              <a:gd name="T51" fmla="*/ 3 h 189"/>
              <a:gd name="T52" fmla="*/ 272 w 502"/>
              <a:gd name="T53" fmla="*/ 1 h 189"/>
              <a:gd name="T54" fmla="*/ 229 w 502"/>
              <a:gd name="T55" fmla="*/ 1 h 189"/>
              <a:gd name="T56" fmla="*/ 185 w 502"/>
              <a:gd name="T57" fmla="*/ 3 h 189"/>
              <a:gd name="T58" fmla="*/ 144 w 502"/>
              <a:gd name="T59" fmla="*/ 9 h 189"/>
              <a:gd name="T60" fmla="*/ 107 w 502"/>
              <a:gd name="T61" fmla="*/ 17 h 189"/>
              <a:gd name="T62" fmla="*/ 73 w 502"/>
              <a:gd name="T63" fmla="*/ 28 h 189"/>
              <a:gd name="T64" fmla="*/ 45 w 502"/>
              <a:gd name="T65" fmla="*/ 40 h 189"/>
              <a:gd name="T66" fmla="*/ 24 w 502"/>
              <a:gd name="T67" fmla="*/ 55 h 189"/>
              <a:gd name="T68" fmla="*/ 8 w 502"/>
              <a:gd name="T69" fmla="*/ 70 h 189"/>
              <a:gd name="T70" fmla="*/ 1 w 502"/>
              <a:gd name="T71" fmla="*/ 86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2" h="189">
                <a:moveTo>
                  <a:pt x="0" y="94"/>
                </a:moveTo>
                <a:lnTo>
                  <a:pt x="1" y="103"/>
                </a:lnTo>
                <a:lnTo>
                  <a:pt x="4" y="110"/>
                </a:lnTo>
                <a:lnTo>
                  <a:pt x="8" y="119"/>
                </a:lnTo>
                <a:lnTo>
                  <a:pt x="15" y="127"/>
                </a:lnTo>
                <a:lnTo>
                  <a:pt x="24" y="134"/>
                </a:lnTo>
                <a:lnTo>
                  <a:pt x="33" y="141"/>
                </a:lnTo>
                <a:lnTo>
                  <a:pt x="45" y="148"/>
                </a:lnTo>
                <a:lnTo>
                  <a:pt x="59" y="155"/>
                </a:lnTo>
                <a:lnTo>
                  <a:pt x="73" y="161"/>
                </a:lnTo>
                <a:lnTo>
                  <a:pt x="90" y="166"/>
                </a:lnTo>
                <a:lnTo>
                  <a:pt x="107" y="171"/>
                </a:lnTo>
                <a:lnTo>
                  <a:pt x="125" y="176"/>
                </a:lnTo>
                <a:lnTo>
                  <a:pt x="144" y="179"/>
                </a:lnTo>
                <a:lnTo>
                  <a:pt x="165" y="183"/>
                </a:lnTo>
                <a:lnTo>
                  <a:pt x="186" y="185"/>
                </a:lnTo>
                <a:lnTo>
                  <a:pt x="207" y="187"/>
                </a:lnTo>
                <a:lnTo>
                  <a:pt x="229" y="188"/>
                </a:lnTo>
                <a:lnTo>
                  <a:pt x="250" y="188"/>
                </a:lnTo>
                <a:lnTo>
                  <a:pt x="272" y="188"/>
                </a:lnTo>
                <a:lnTo>
                  <a:pt x="294" y="187"/>
                </a:lnTo>
                <a:lnTo>
                  <a:pt x="315" y="185"/>
                </a:lnTo>
                <a:lnTo>
                  <a:pt x="336" y="183"/>
                </a:lnTo>
                <a:lnTo>
                  <a:pt x="356" y="179"/>
                </a:lnTo>
                <a:lnTo>
                  <a:pt x="375" y="176"/>
                </a:lnTo>
                <a:lnTo>
                  <a:pt x="394" y="171"/>
                </a:lnTo>
                <a:lnTo>
                  <a:pt x="411" y="166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4"/>
                </a:lnTo>
                <a:lnTo>
                  <a:pt x="485" y="126"/>
                </a:lnTo>
                <a:lnTo>
                  <a:pt x="492" y="118"/>
                </a:lnTo>
                <a:lnTo>
                  <a:pt x="497" y="110"/>
                </a:lnTo>
                <a:lnTo>
                  <a:pt x="500" y="102"/>
                </a:lnTo>
                <a:lnTo>
                  <a:pt x="501" y="94"/>
                </a:lnTo>
                <a:lnTo>
                  <a:pt x="500" y="86"/>
                </a:lnTo>
                <a:lnTo>
                  <a:pt x="497" y="78"/>
                </a:lnTo>
                <a:lnTo>
                  <a:pt x="492" y="70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4"/>
                </a:lnTo>
                <a:lnTo>
                  <a:pt x="427" y="28"/>
                </a:lnTo>
                <a:lnTo>
                  <a:pt x="411" y="22"/>
                </a:lnTo>
                <a:lnTo>
                  <a:pt x="394" y="17"/>
                </a:lnTo>
                <a:lnTo>
                  <a:pt x="375" y="13"/>
                </a:lnTo>
                <a:lnTo>
                  <a:pt x="356" y="9"/>
                </a:lnTo>
                <a:lnTo>
                  <a:pt x="336" y="6"/>
                </a:lnTo>
                <a:lnTo>
                  <a:pt x="315" y="3"/>
                </a:lnTo>
                <a:lnTo>
                  <a:pt x="294" y="2"/>
                </a:lnTo>
                <a:lnTo>
                  <a:pt x="272" y="1"/>
                </a:lnTo>
                <a:lnTo>
                  <a:pt x="250" y="0"/>
                </a:lnTo>
                <a:lnTo>
                  <a:pt x="229" y="1"/>
                </a:lnTo>
                <a:lnTo>
                  <a:pt x="207" y="2"/>
                </a:lnTo>
                <a:lnTo>
                  <a:pt x="185" y="3"/>
                </a:lnTo>
                <a:lnTo>
                  <a:pt x="165" y="6"/>
                </a:lnTo>
                <a:lnTo>
                  <a:pt x="144" y="9"/>
                </a:lnTo>
                <a:lnTo>
                  <a:pt x="125" y="13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9" y="34"/>
                </a:lnTo>
                <a:lnTo>
                  <a:pt x="45" y="40"/>
                </a:lnTo>
                <a:lnTo>
                  <a:pt x="33" y="47"/>
                </a:lnTo>
                <a:lnTo>
                  <a:pt x="24" y="55"/>
                </a:lnTo>
                <a:lnTo>
                  <a:pt x="15" y="62"/>
                </a:lnTo>
                <a:lnTo>
                  <a:pt x="8" y="70"/>
                </a:lnTo>
                <a:lnTo>
                  <a:pt x="4" y="78"/>
                </a:lnTo>
                <a:lnTo>
                  <a:pt x="1" y="86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>
                <a:solidFill>
                  <a:srgbClr val="00682F"/>
                </a:solidFill>
                <a:latin typeface="Book Antiqua" pitchFamily="18" charset="0"/>
              </a:rPr>
              <a:t>lot</a:t>
            </a:r>
          </a:p>
        </p:txBody>
      </p:sp>
      <p:sp>
        <p:nvSpPr>
          <p:cNvPr id="40" name="Freeform 65"/>
          <p:cNvSpPr>
            <a:spLocks/>
          </p:cNvSpPr>
          <p:nvPr/>
        </p:nvSpPr>
        <p:spPr bwMode="auto">
          <a:xfrm>
            <a:off x="5121352" y="3416985"/>
            <a:ext cx="796925" cy="300037"/>
          </a:xfrm>
          <a:custGeom>
            <a:avLst/>
            <a:gdLst>
              <a:gd name="T0" fmla="*/ 500 w 502"/>
              <a:gd name="T1" fmla="*/ 86 h 189"/>
              <a:gd name="T2" fmla="*/ 493 w 502"/>
              <a:gd name="T3" fmla="*/ 70 h 189"/>
              <a:gd name="T4" fmla="*/ 478 w 502"/>
              <a:gd name="T5" fmla="*/ 54 h 189"/>
              <a:gd name="T6" fmla="*/ 456 w 502"/>
              <a:gd name="T7" fmla="*/ 40 h 189"/>
              <a:gd name="T8" fmla="*/ 428 w 502"/>
              <a:gd name="T9" fmla="*/ 28 h 189"/>
              <a:gd name="T10" fmla="*/ 394 w 502"/>
              <a:gd name="T11" fmla="*/ 17 h 189"/>
              <a:gd name="T12" fmla="*/ 356 w 502"/>
              <a:gd name="T13" fmla="*/ 9 h 189"/>
              <a:gd name="T14" fmla="*/ 316 w 502"/>
              <a:gd name="T15" fmla="*/ 4 h 189"/>
              <a:gd name="T16" fmla="*/ 273 w 502"/>
              <a:gd name="T17" fmla="*/ 1 h 189"/>
              <a:gd name="T18" fmla="*/ 229 w 502"/>
              <a:gd name="T19" fmla="*/ 1 h 189"/>
              <a:gd name="T20" fmla="*/ 186 w 502"/>
              <a:gd name="T21" fmla="*/ 4 h 189"/>
              <a:gd name="T22" fmla="*/ 145 w 502"/>
              <a:gd name="T23" fmla="*/ 9 h 189"/>
              <a:gd name="T24" fmla="*/ 107 w 502"/>
              <a:gd name="T25" fmla="*/ 17 h 189"/>
              <a:gd name="T26" fmla="*/ 74 w 502"/>
              <a:gd name="T27" fmla="*/ 28 h 189"/>
              <a:gd name="T28" fmla="*/ 45 w 502"/>
              <a:gd name="T29" fmla="*/ 40 h 189"/>
              <a:gd name="T30" fmla="*/ 24 w 502"/>
              <a:gd name="T31" fmla="*/ 54 h 189"/>
              <a:gd name="T32" fmla="*/ 9 w 502"/>
              <a:gd name="T33" fmla="*/ 70 h 189"/>
              <a:gd name="T34" fmla="*/ 1 w 502"/>
              <a:gd name="T35" fmla="*/ 86 h 189"/>
              <a:gd name="T36" fmla="*/ 1 w 502"/>
              <a:gd name="T37" fmla="*/ 102 h 189"/>
              <a:gd name="T38" fmla="*/ 9 w 502"/>
              <a:gd name="T39" fmla="*/ 118 h 189"/>
              <a:gd name="T40" fmla="*/ 24 w 502"/>
              <a:gd name="T41" fmla="*/ 134 h 189"/>
              <a:gd name="T42" fmla="*/ 45 w 502"/>
              <a:gd name="T43" fmla="*/ 148 h 189"/>
              <a:gd name="T44" fmla="*/ 74 w 502"/>
              <a:gd name="T45" fmla="*/ 161 h 189"/>
              <a:gd name="T46" fmla="*/ 107 w 502"/>
              <a:gd name="T47" fmla="*/ 171 h 189"/>
              <a:gd name="T48" fmla="*/ 145 w 502"/>
              <a:gd name="T49" fmla="*/ 179 h 189"/>
              <a:gd name="T50" fmla="*/ 186 w 502"/>
              <a:gd name="T51" fmla="*/ 185 h 189"/>
              <a:gd name="T52" fmla="*/ 229 w 502"/>
              <a:gd name="T53" fmla="*/ 188 h 189"/>
              <a:gd name="T54" fmla="*/ 273 w 502"/>
              <a:gd name="T55" fmla="*/ 188 h 189"/>
              <a:gd name="T56" fmla="*/ 316 w 502"/>
              <a:gd name="T57" fmla="*/ 185 h 189"/>
              <a:gd name="T58" fmla="*/ 356 w 502"/>
              <a:gd name="T59" fmla="*/ 179 h 189"/>
              <a:gd name="T60" fmla="*/ 394 w 502"/>
              <a:gd name="T61" fmla="*/ 171 h 189"/>
              <a:gd name="T62" fmla="*/ 428 w 502"/>
              <a:gd name="T63" fmla="*/ 161 h 189"/>
              <a:gd name="T64" fmla="*/ 456 w 502"/>
              <a:gd name="T65" fmla="*/ 148 h 189"/>
              <a:gd name="T66" fmla="*/ 478 w 502"/>
              <a:gd name="T67" fmla="*/ 134 h 189"/>
              <a:gd name="T68" fmla="*/ 493 w 502"/>
              <a:gd name="T69" fmla="*/ 118 h 189"/>
              <a:gd name="T70" fmla="*/ 500 w 502"/>
              <a:gd name="T71" fmla="*/ 10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2" h="189">
                <a:moveTo>
                  <a:pt x="501" y="94"/>
                </a:moveTo>
                <a:lnTo>
                  <a:pt x="500" y="86"/>
                </a:lnTo>
                <a:lnTo>
                  <a:pt x="497" y="78"/>
                </a:lnTo>
                <a:lnTo>
                  <a:pt x="493" y="70"/>
                </a:lnTo>
                <a:lnTo>
                  <a:pt x="486" y="62"/>
                </a:lnTo>
                <a:lnTo>
                  <a:pt x="478" y="54"/>
                </a:lnTo>
                <a:lnTo>
                  <a:pt x="467" y="47"/>
                </a:lnTo>
                <a:lnTo>
                  <a:pt x="456" y="40"/>
                </a:lnTo>
                <a:lnTo>
                  <a:pt x="443" y="34"/>
                </a:lnTo>
                <a:lnTo>
                  <a:pt x="428" y="28"/>
                </a:lnTo>
                <a:lnTo>
                  <a:pt x="412" y="22"/>
                </a:lnTo>
                <a:lnTo>
                  <a:pt x="394" y="17"/>
                </a:lnTo>
                <a:lnTo>
                  <a:pt x="376" y="13"/>
                </a:lnTo>
                <a:lnTo>
                  <a:pt x="356" y="9"/>
                </a:lnTo>
                <a:lnTo>
                  <a:pt x="336" y="6"/>
                </a:lnTo>
                <a:lnTo>
                  <a:pt x="316" y="4"/>
                </a:lnTo>
                <a:lnTo>
                  <a:pt x="294" y="2"/>
                </a:lnTo>
                <a:lnTo>
                  <a:pt x="273" y="1"/>
                </a:lnTo>
                <a:lnTo>
                  <a:pt x="251" y="0"/>
                </a:lnTo>
                <a:lnTo>
                  <a:pt x="229" y="1"/>
                </a:lnTo>
                <a:lnTo>
                  <a:pt x="207" y="2"/>
                </a:lnTo>
                <a:lnTo>
                  <a:pt x="186" y="4"/>
                </a:lnTo>
                <a:lnTo>
                  <a:pt x="165" y="6"/>
                </a:lnTo>
                <a:lnTo>
                  <a:pt x="145" y="9"/>
                </a:lnTo>
                <a:lnTo>
                  <a:pt x="125" y="13"/>
                </a:lnTo>
                <a:lnTo>
                  <a:pt x="107" y="17"/>
                </a:lnTo>
                <a:lnTo>
                  <a:pt x="90" y="22"/>
                </a:lnTo>
                <a:lnTo>
                  <a:pt x="74" y="28"/>
                </a:lnTo>
                <a:lnTo>
                  <a:pt x="59" y="34"/>
                </a:lnTo>
                <a:lnTo>
                  <a:pt x="45" y="40"/>
                </a:lnTo>
                <a:lnTo>
                  <a:pt x="34" y="47"/>
                </a:lnTo>
                <a:lnTo>
                  <a:pt x="24" y="54"/>
                </a:lnTo>
                <a:lnTo>
                  <a:pt x="15" y="62"/>
                </a:lnTo>
                <a:lnTo>
                  <a:pt x="9" y="70"/>
                </a:lnTo>
                <a:lnTo>
                  <a:pt x="4" y="78"/>
                </a:lnTo>
                <a:lnTo>
                  <a:pt x="1" y="86"/>
                </a:lnTo>
                <a:lnTo>
                  <a:pt x="0" y="94"/>
                </a:lnTo>
                <a:lnTo>
                  <a:pt x="1" y="102"/>
                </a:lnTo>
                <a:lnTo>
                  <a:pt x="4" y="111"/>
                </a:lnTo>
                <a:lnTo>
                  <a:pt x="9" y="118"/>
                </a:lnTo>
                <a:lnTo>
                  <a:pt x="15" y="126"/>
                </a:lnTo>
                <a:lnTo>
                  <a:pt x="24" y="134"/>
                </a:lnTo>
                <a:lnTo>
                  <a:pt x="34" y="141"/>
                </a:lnTo>
                <a:lnTo>
                  <a:pt x="45" y="148"/>
                </a:lnTo>
                <a:lnTo>
                  <a:pt x="59" y="155"/>
                </a:lnTo>
                <a:lnTo>
                  <a:pt x="74" y="161"/>
                </a:lnTo>
                <a:lnTo>
                  <a:pt x="90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5" y="182"/>
                </a:lnTo>
                <a:lnTo>
                  <a:pt x="186" y="185"/>
                </a:lnTo>
                <a:lnTo>
                  <a:pt x="207" y="187"/>
                </a:lnTo>
                <a:lnTo>
                  <a:pt x="229" y="188"/>
                </a:lnTo>
                <a:lnTo>
                  <a:pt x="251" y="188"/>
                </a:lnTo>
                <a:lnTo>
                  <a:pt x="273" y="188"/>
                </a:lnTo>
                <a:lnTo>
                  <a:pt x="294" y="187"/>
                </a:lnTo>
                <a:lnTo>
                  <a:pt x="316" y="185"/>
                </a:lnTo>
                <a:lnTo>
                  <a:pt x="336" y="182"/>
                </a:lnTo>
                <a:lnTo>
                  <a:pt x="356" y="179"/>
                </a:lnTo>
                <a:lnTo>
                  <a:pt x="376" y="175"/>
                </a:lnTo>
                <a:lnTo>
                  <a:pt x="394" y="171"/>
                </a:lnTo>
                <a:lnTo>
                  <a:pt x="412" y="166"/>
                </a:lnTo>
                <a:lnTo>
                  <a:pt x="428" y="161"/>
                </a:lnTo>
                <a:lnTo>
                  <a:pt x="443" y="155"/>
                </a:lnTo>
                <a:lnTo>
                  <a:pt x="456" y="148"/>
                </a:lnTo>
                <a:lnTo>
                  <a:pt x="467" y="141"/>
                </a:lnTo>
                <a:lnTo>
                  <a:pt x="478" y="134"/>
                </a:lnTo>
                <a:lnTo>
                  <a:pt x="486" y="126"/>
                </a:lnTo>
                <a:lnTo>
                  <a:pt x="493" y="118"/>
                </a:lnTo>
                <a:lnTo>
                  <a:pt x="497" y="111"/>
                </a:lnTo>
                <a:lnTo>
                  <a:pt x="500" y="102"/>
                </a:lnTo>
                <a:lnTo>
                  <a:pt x="501" y="94"/>
                </a:lnTo>
              </a:path>
            </a:pathLst>
          </a:custGeom>
          <a:noFill/>
          <a:ln w="12700" cap="rnd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682F"/>
            </a:contourClr>
          </a:sp3d>
          <a:ex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b="1">
                <a:solidFill>
                  <a:srgbClr val="00682F"/>
                </a:solidFill>
                <a:latin typeface="Book Antiqua" pitchFamily="18" charset="0"/>
              </a:rPr>
              <a:t>name</a:t>
            </a: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4973715" y="4134535"/>
            <a:ext cx="1354137" cy="333375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00682F"/>
                </a:solidFill>
                <a:latin typeface="Book Antiqua" pitchFamily="18" charset="0"/>
              </a:rPr>
              <a:t>Employees</a:t>
            </a:r>
          </a:p>
        </p:txBody>
      </p:sp>
      <p:sp>
        <p:nvSpPr>
          <p:cNvPr id="42" name="Line 71"/>
          <p:cNvSpPr>
            <a:spLocks noChangeShapeType="1"/>
          </p:cNvSpPr>
          <p:nvPr/>
        </p:nvSpPr>
        <p:spPr bwMode="auto">
          <a:xfrm>
            <a:off x="4807027" y="3940860"/>
            <a:ext cx="536575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3" name="Line 72"/>
          <p:cNvSpPr>
            <a:spLocks noChangeShapeType="1"/>
          </p:cNvSpPr>
          <p:nvPr/>
        </p:nvSpPr>
        <p:spPr bwMode="auto">
          <a:xfrm>
            <a:off x="5538865" y="3726547"/>
            <a:ext cx="49212" cy="3841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4" name="Line 73"/>
          <p:cNvSpPr>
            <a:spLocks noChangeShapeType="1"/>
          </p:cNvSpPr>
          <p:nvPr/>
        </p:nvSpPr>
        <p:spPr bwMode="auto">
          <a:xfrm flipV="1">
            <a:off x="5737302" y="3882122"/>
            <a:ext cx="292100" cy="241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5" name="Line 75"/>
          <p:cNvSpPr>
            <a:spLocks noChangeShapeType="1"/>
          </p:cNvSpPr>
          <p:nvPr/>
        </p:nvSpPr>
        <p:spPr bwMode="auto">
          <a:xfrm flipH="1" flipV="1">
            <a:off x="7102552" y="5031472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scene3d>
            <a:camera prst="orthographicFront"/>
            <a:lightRig rig="threePt" dir="t"/>
          </a:scene3d>
          <a:sp3d contourW="12700">
            <a:bevelT prst="angle"/>
            <a:contourClr>
              <a:srgbClr val="07A10B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6" name="Line 76"/>
          <p:cNvSpPr>
            <a:spLocks noChangeShapeType="1"/>
          </p:cNvSpPr>
          <p:nvPr/>
        </p:nvSpPr>
        <p:spPr bwMode="auto">
          <a:xfrm flipH="1">
            <a:off x="9236152" y="4294872"/>
            <a:ext cx="711200" cy="431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scene3d>
            <a:camera prst="orthographicFront"/>
            <a:lightRig rig="threePt" dir="t"/>
          </a:scene3d>
          <a:sp3d contourW="12700">
            <a:bevelT prst="angle"/>
            <a:contourClr>
              <a:srgbClr val="07A10B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7" name="Line 77"/>
          <p:cNvSpPr>
            <a:spLocks noChangeShapeType="1"/>
          </p:cNvSpPr>
          <p:nvPr/>
        </p:nvSpPr>
        <p:spPr bwMode="auto">
          <a:xfrm flipV="1">
            <a:off x="8778952" y="5336272"/>
            <a:ext cx="4572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contourW="12700">
            <a:bevelT prst="angle"/>
            <a:contourClr>
              <a:srgbClr val="00A84C"/>
            </a:contourClr>
          </a:sp3d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8" name="Line 78"/>
          <p:cNvSpPr>
            <a:spLocks noChangeShapeType="1"/>
          </p:cNvSpPr>
          <p:nvPr/>
        </p:nvSpPr>
        <p:spPr bwMode="auto">
          <a:xfrm>
            <a:off x="5651577" y="4467910"/>
            <a:ext cx="835025" cy="2524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49" name="Rectangle 80"/>
          <p:cNvSpPr>
            <a:spLocks noChangeArrowheads="1"/>
          </p:cNvSpPr>
          <p:nvPr/>
        </p:nvSpPr>
        <p:spPr bwMode="auto">
          <a:xfrm>
            <a:off x="4480719" y="2514600"/>
            <a:ext cx="1487588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Bad design</a:t>
            </a:r>
          </a:p>
        </p:txBody>
      </p:sp>
      <p:sp>
        <p:nvSpPr>
          <p:cNvPr id="50" name="Rectangle 81"/>
          <p:cNvSpPr>
            <a:spLocks noChangeArrowheads="1"/>
          </p:cNvSpPr>
          <p:nvPr/>
        </p:nvSpPr>
        <p:spPr bwMode="auto">
          <a:xfrm>
            <a:off x="4633119" y="5638800"/>
            <a:ext cx="1728038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Better design</a:t>
            </a:r>
          </a:p>
        </p:txBody>
      </p:sp>
      <p:cxnSp>
        <p:nvCxnSpPr>
          <p:cNvPr id="51" name="Straight Connector 50"/>
          <p:cNvCxnSpPr>
            <a:stCxn id="8" idx="0"/>
          </p:cNvCxnSpPr>
          <p:nvPr/>
        </p:nvCxnSpPr>
        <p:spPr>
          <a:xfrm flipH="1">
            <a:off x="6672340" y="1946960"/>
            <a:ext cx="658812" cy="0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00A84C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555551" y="1295400"/>
            <a:ext cx="9320296" cy="4800600"/>
          </a:xfrm>
          <a:prstGeom prst="rect">
            <a:avLst/>
          </a:prstGeom>
        </p:spPr>
        <p:txBody>
          <a:bodyPr/>
          <a:lstStyle/>
          <a:p>
            <a:pPr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sebelumnya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mengilustrasikan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kasus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dimana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dua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buah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binary relationships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adalah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lebih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baik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daripada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satu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ternary relationship</a:t>
            </a:r>
          </a:p>
          <a:p>
            <a:pPr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utk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kasus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sebaliknya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ternary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Contracts</a:t>
            </a:r>
            <a:r>
              <a:rPr lang="en-US" sz="24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merelasikan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entity sets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Parts, Departments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4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Suppliers, 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and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mempunyai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attribut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deskriptif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00682F"/>
                </a:solidFill>
                <a:latin typeface="Book Antiqua" pitchFamily="18" charset="0"/>
              </a:rPr>
              <a:t>qty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. 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Tidak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ada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kombinasi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binary relationships yang pas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utk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menggantikannya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:</a:t>
            </a:r>
          </a:p>
          <a:p>
            <a:pPr lvl="1" algn="just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S “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dpt-menyuplai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” P,  D “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memerlukan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” P, 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D  “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berbisnis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” S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tdk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mengimplikasikan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bahwa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D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telah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menyepakati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utk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membeli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P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S. </a:t>
            </a:r>
          </a:p>
          <a:p>
            <a:pPr lvl="1" algn="just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Bagaimana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attribut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deskriptif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rgbClr val="00682F"/>
                </a:solidFill>
                <a:latin typeface="Book Antiqua" pitchFamily="18" charset="0"/>
              </a:rPr>
              <a:t>qty 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hrs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dicatat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ERD?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941416" y="419100"/>
            <a:ext cx="8229600" cy="6477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Binary 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v.s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Ternary Relationships 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Entitas (Entity)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8092" y="1600201"/>
            <a:ext cx="10540260" cy="4530725"/>
          </a:xfrm>
        </p:spPr>
        <p:txBody>
          <a:bodyPr/>
          <a:lstStyle/>
          <a:p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Entity :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merupakan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obyek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yang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mewakili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sesuatu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dalam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dunia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nyata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baik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secara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fisik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maupun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secara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konsep</a:t>
            </a:r>
            <a:endParaRPr lang="en-US" sz="2400" dirty="0">
              <a:solidFill>
                <a:srgbClr val="00487E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	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contoh</a:t>
            </a:r>
            <a:endParaRPr lang="en-US" sz="2400" dirty="0">
              <a:solidFill>
                <a:srgbClr val="00487E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	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fisik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: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mobil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rumah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manusia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pegawai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dsb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	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konsep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: department,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pekerjaan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mata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kuliah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dsb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</a:p>
          <a:p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Setiap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entitas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487E"/>
                </a:solidFill>
                <a:latin typeface="Book Antiqua" pitchFamily="18" charset="0"/>
              </a:rPr>
              <a:t>pasti</a:t>
            </a:r>
            <a:r>
              <a:rPr lang="en-US" sz="24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memiliki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attribut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yang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mendeskripsikan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karakteristik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dari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entitas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tersebut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</a:p>
          <a:p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Notasi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487E"/>
                </a:solidFill>
                <a:latin typeface="Book Antiqua" pitchFamily="18" charset="0"/>
              </a:rPr>
              <a:t>entitas</a:t>
            </a:r>
            <a:r>
              <a:rPr lang="en-US" sz="2400" dirty="0">
                <a:solidFill>
                  <a:srgbClr val="00487E"/>
                </a:solidFill>
                <a:latin typeface="Book Antiqua" pitchFamily="18" charset="0"/>
              </a:rPr>
              <a:t>: 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155295" y="5410200"/>
            <a:ext cx="1824276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NamaEntitas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>
          <a:xfrm>
            <a:off x="1647991" y="1219200"/>
            <a:ext cx="8928727" cy="5486400"/>
          </a:xfrm>
          <a:prstGeom prst="rect">
            <a:avLst/>
          </a:prstGeom>
        </p:spPr>
        <p:txBody>
          <a:bodyPr/>
          <a:lstStyle/>
          <a:p>
            <a:pPr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i="1" u="sng" dirty="0" err="1">
                <a:solidFill>
                  <a:srgbClr val="FF0000"/>
                </a:solidFill>
                <a:latin typeface="Book Antiqua" pitchFamily="18" charset="0"/>
              </a:rPr>
              <a:t>Desain</a:t>
            </a:r>
            <a:r>
              <a:rPr lang="en-US" sz="2400" b="1" i="1" u="sng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latin typeface="Book Antiqua" pitchFamily="18" charset="0"/>
              </a:rPr>
              <a:t>Konseptual</a:t>
            </a:r>
            <a:r>
              <a:rPr lang="en-US" sz="2400" b="1" i="1" u="sng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mengikuti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Book Antiqua" pitchFamily="18" charset="0"/>
              </a:rPr>
              <a:t>analisis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Book Antiqua" pitchFamily="18" charset="0"/>
              </a:rPr>
              <a:t>kebutuhan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 </a:t>
            </a:r>
          </a:p>
          <a:p>
            <a:pPr lvl="1" algn="just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Menghasilkan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deskripsi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tingkat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tinggi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(high-level)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data yang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disimpan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basis 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data.</a:t>
            </a:r>
            <a:endParaRPr lang="en-US" sz="2400" dirty="0">
              <a:solidFill>
                <a:srgbClr val="00682F"/>
              </a:solidFill>
              <a:latin typeface="Book Antiqua" pitchFamily="18" charset="0"/>
            </a:endParaRPr>
          </a:p>
          <a:p>
            <a:pPr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 Model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sangat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populer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konseptual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Konsepsinya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sangat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ekspresif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dekat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cara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bagaimana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orang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berfikir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mengenai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hubungan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antar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aplikasi-asplikasi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mereka</a:t>
            </a:r>
            <a:endParaRPr lang="en-US" sz="2400" dirty="0">
              <a:solidFill>
                <a:srgbClr val="00682F"/>
              </a:solidFill>
              <a:latin typeface="Book Antiqua" pitchFamily="18" charset="0"/>
            </a:endParaRPr>
          </a:p>
          <a:p>
            <a:pPr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Konsepsi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dasar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entities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relationships</a:t>
            </a:r>
            <a:r>
              <a:rPr lang="en-US" sz="2400" dirty="0"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attributes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(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entities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relationships).</a:t>
            </a:r>
          </a:p>
          <a:p>
            <a:pPr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Beberapa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konsepsi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tambahahn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weak entities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ISA hierarchies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aggregation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.</a:t>
            </a:r>
          </a:p>
          <a:p>
            <a:pPr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Catatan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terdapat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banyak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variasi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ER model.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2257591" y="419100"/>
            <a:ext cx="8059559" cy="4953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>
                <a:latin typeface="Book Antiqua" pitchFamily="18" charset="0"/>
              </a:rPr>
              <a:t>Rangkuman</a:t>
            </a:r>
            <a:endParaRPr lang="en-US" b="1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432719" y="1143000"/>
            <a:ext cx="8610600" cy="4800600"/>
          </a:xfrm>
          <a:prstGeom prst="rect">
            <a:avLst/>
          </a:prstGeom>
        </p:spPr>
        <p:txBody>
          <a:bodyPr/>
          <a:lstStyle/>
          <a:p>
            <a:pPr marL="0" indent="0"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Beberapa</a:t>
            </a:r>
            <a:r>
              <a:rPr lang="en-US" sz="2400" b="1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jenis</a:t>
            </a:r>
            <a:r>
              <a:rPr lang="en-US" sz="2400" b="1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integrity constraints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dpt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dinyatakan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 model: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key constraints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participation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constraints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overlap/covering constraints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utk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ISA hierarchies. 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Beberapa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foreign key constraints</a:t>
            </a:r>
            <a:r>
              <a:rPr lang="en-US" sz="2400" i="1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juga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diimpleikasikan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definisi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relationship set.</a:t>
            </a:r>
          </a:p>
          <a:p>
            <a:pPr lvl="1" algn="just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Beberapa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constraints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khsusunya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Book Antiqua" pitchFamily="18" charset="0"/>
              </a:rPr>
              <a:t>functional dependencies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)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tidak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dinyatakan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ER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model.</a:t>
            </a:r>
            <a:endParaRPr lang="en-US" sz="2400" dirty="0">
              <a:solidFill>
                <a:srgbClr val="FF0000"/>
              </a:solidFill>
              <a:latin typeface="Book Antiqua" pitchFamily="18" charset="0"/>
            </a:endParaRPr>
          </a:p>
          <a:p>
            <a:pPr lvl="1" algn="just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Constraints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memainkan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peran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penting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menentukan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desain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basis data yang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terbaik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bagi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perusahaan</a:t>
            </a:r>
            <a:endParaRPr lang="en-US" sz="24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567097" y="-71656"/>
            <a:ext cx="8334375" cy="10668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Rangkuman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unga" pitchFamily="2" charset="0"/>
              </a:rPr>
              <a:t>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765136" y="1066800"/>
            <a:ext cx="85344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bersifat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Book Antiqua" pitchFamily="18" charset="0"/>
              </a:rPr>
              <a:t>subyektif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.</a:t>
            </a:r>
            <a:r>
              <a:rPr lang="en-US" sz="2400" dirty="0"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Sering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kali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terdapat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banyak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cara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utk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memodelkan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skenario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!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Alternatif-alternatif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memerlukan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kecerdikan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khusunya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utk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suatu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perusahaan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besar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Beberapa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pilihan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umum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meliputi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</a:t>
            </a:r>
          </a:p>
          <a:p>
            <a:pPr lvl="1" algn="just" fontAlgn="auto">
              <a:spcAft>
                <a:spcPts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Entity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v.s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. attribute, entity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v.s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. relationship, binary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atau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n-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ary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relationship,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perlu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atau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tidak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utk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menggunakan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ISA hierarchies,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dan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perlu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atau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tidak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utk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ook Antiqua" pitchFamily="18" charset="0"/>
              </a:rPr>
              <a:t>menggunakan</a:t>
            </a:r>
            <a:r>
              <a:rPr lang="en-US" sz="2400" dirty="0">
                <a:solidFill>
                  <a:srgbClr val="C00000"/>
                </a:solidFill>
                <a:latin typeface="Book Antiqua" pitchFamily="18" charset="0"/>
              </a:rPr>
              <a:t> aggregation?</a:t>
            </a:r>
          </a:p>
          <a:p>
            <a:pPr marL="0" indent="0" algn="just" fontAlgn="auto"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Jaminan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yang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baik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relasional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dihasilkan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hrs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dianalisis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disempurnakan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lebih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lanjut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informasi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Dependencies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teknik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normalisasi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menjadi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penting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digunakan</a:t>
            </a:r>
            <a:r>
              <a:rPr lang="en-US" sz="24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!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298536" y="304800"/>
            <a:ext cx="7772400" cy="6477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Rangkuman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Studi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Kasus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Poliklinik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743" y="1752600"/>
            <a:ext cx="2432368" cy="45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0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Asumsi</a:t>
            </a:r>
            <a:endParaRPr lang="en-US" sz="30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8092" y="2209800"/>
            <a:ext cx="99321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Setiap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pasien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memeriksakan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kesehatan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terdaftar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pasien</a:t>
            </a:r>
            <a:endParaRPr lang="en-US" sz="2700" dirty="0">
              <a:solidFill>
                <a:srgbClr val="00682F"/>
              </a:solidFill>
              <a:latin typeface="Book Antiqua" pitchFamily="18" charset="0"/>
            </a:endParaRP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Setiap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pasien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memiliki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catatan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medik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penyakit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pernah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diperiksakan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catatan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medik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juga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menyimpan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jenis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penyakit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pasien</a:t>
            </a:r>
            <a:endParaRPr lang="en-US" sz="2700" dirty="0">
              <a:solidFill>
                <a:srgbClr val="00682F"/>
              </a:solidFill>
              <a:latin typeface="Book Antiqua" pitchFamily="18" charset="0"/>
            </a:endParaRP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Setiap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dokter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memiliki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catatan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medik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pasien-pasien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telah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diperiksa</a:t>
            </a:r>
            <a:endParaRPr lang="en-US" sz="2700" dirty="0">
              <a:solidFill>
                <a:srgbClr val="00682F"/>
              </a:solidFill>
              <a:latin typeface="Book Antiqua" pitchFamily="18" charset="0"/>
            </a:endParaRP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Poliklinik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menangani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transaksi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pembelian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obat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pasien</a:t>
            </a:r>
            <a:endParaRPr lang="en-US" sz="2700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Studi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Kasus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Poliklinik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1287" y="1828800"/>
            <a:ext cx="1614032" cy="533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3000" b="1" dirty="0" err="1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Entitas</a:t>
            </a:r>
            <a:r>
              <a:rPr lang="en-US" sz="3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72636" y="2514600"/>
            <a:ext cx="273188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Pasien</a:t>
            </a:r>
            <a:endParaRPr lang="en-US" sz="2400" dirty="0">
              <a:solidFill>
                <a:srgbClr val="00682F"/>
              </a:solidFill>
              <a:latin typeface="Book Antiqua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Dokter</a:t>
            </a:r>
            <a:endParaRPr lang="en-US" sz="2400" dirty="0">
              <a:solidFill>
                <a:srgbClr val="00682F"/>
              </a:solidFill>
              <a:latin typeface="Book Antiqua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Catatan_medik</a:t>
            </a:r>
            <a:endParaRPr lang="en-US" sz="2400" dirty="0">
              <a:solidFill>
                <a:srgbClr val="00682F"/>
              </a:solidFill>
              <a:latin typeface="Book Antiqua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Penyakit</a:t>
            </a:r>
            <a:endParaRPr lang="en-US" sz="2400" dirty="0">
              <a:solidFill>
                <a:srgbClr val="00682F"/>
              </a:solidFill>
              <a:latin typeface="Book Antiqua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Detail_penyakit</a:t>
            </a:r>
            <a:endParaRPr lang="en-US" sz="2400" dirty="0">
              <a:solidFill>
                <a:srgbClr val="00682F"/>
              </a:solidFill>
              <a:latin typeface="Book Antiqua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Transaksi</a:t>
            </a:r>
            <a:endParaRPr lang="en-US" sz="2400" dirty="0">
              <a:solidFill>
                <a:srgbClr val="00682F"/>
              </a:solidFill>
              <a:latin typeface="Book Antiqua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solidFill>
                  <a:srgbClr val="00682F"/>
                </a:solidFill>
                <a:latin typeface="Book Antiqua" pitchFamily="18" charset="0"/>
              </a:rPr>
              <a:t>Obat</a:t>
            </a:r>
            <a:r>
              <a:rPr lang="en-US"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  <p:pic>
        <p:nvPicPr>
          <p:cNvPr id="18437" name="Picture 5" descr="PE0200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10590" y="4038600"/>
            <a:ext cx="2326796" cy="1752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2575719" y="3276600"/>
            <a:ext cx="1600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642" y="116000"/>
            <a:ext cx="8970407" cy="846161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ERD-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Poliklinik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1432489" y="1188488"/>
            <a:ext cx="10019652" cy="4724400"/>
            <a:chOff x="1186" y="1800"/>
            <a:chExt cx="14114" cy="8640"/>
          </a:xfrm>
        </p:grpSpPr>
        <p:sp>
          <p:nvSpPr>
            <p:cNvPr id="16476" name="Oval 92"/>
            <p:cNvSpPr>
              <a:spLocks noChangeArrowheads="1"/>
            </p:cNvSpPr>
            <p:nvPr/>
          </p:nvSpPr>
          <p:spPr bwMode="auto">
            <a:xfrm>
              <a:off x="1186" y="9360"/>
              <a:ext cx="133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u="sng" dirty="0" err="1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Kode_obat</a:t>
              </a:r>
              <a:endParaRPr lang="en-US" sz="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77" name="Rectangle 93"/>
            <p:cNvSpPr>
              <a:spLocks noChangeArrowheads="1"/>
            </p:cNvSpPr>
            <p:nvPr/>
          </p:nvSpPr>
          <p:spPr bwMode="auto">
            <a:xfrm>
              <a:off x="3420" y="3600"/>
              <a:ext cx="126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PASIEN</a:t>
              </a:r>
            </a:p>
          </p:txBody>
        </p:sp>
        <p:sp>
          <p:nvSpPr>
            <p:cNvPr id="16478" name="Oval 94"/>
            <p:cNvSpPr>
              <a:spLocks noChangeArrowheads="1"/>
            </p:cNvSpPr>
            <p:nvPr/>
          </p:nvSpPr>
          <p:spPr bwMode="auto">
            <a:xfrm>
              <a:off x="1800" y="288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u="sng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Kode_psn</a:t>
              </a:r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79" name="Oval 95"/>
            <p:cNvSpPr>
              <a:spLocks noChangeArrowheads="1"/>
            </p:cNvSpPr>
            <p:nvPr/>
          </p:nvSpPr>
          <p:spPr bwMode="auto">
            <a:xfrm>
              <a:off x="2340" y="198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nama</a:t>
              </a:r>
            </a:p>
          </p:txBody>
        </p:sp>
        <p:sp>
          <p:nvSpPr>
            <p:cNvPr id="16480" name="Oval 96"/>
            <p:cNvSpPr>
              <a:spLocks noChangeArrowheads="1"/>
            </p:cNvSpPr>
            <p:nvPr/>
          </p:nvSpPr>
          <p:spPr bwMode="auto">
            <a:xfrm>
              <a:off x="342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alamat</a:t>
              </a:r>
            </a:p>
          </p:txBody>
        </p:sp>
        <p:sp>
          <p:nvSpPr>
            <p:cNvPr id="16481" name="Oval 97"/>
            <p:cNvSpPr>
              <a:spLocks noChangeArrowheads="1"/>
            </p:cNvSpPr>
            <p:nvPr/>
          </p:nvSpPr>
          <p:spPr bwMode="auto">
            <a:xfrm>
              <a:off x="4500" y="18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telp</a:t>
              </a:r>
            </a:p>
          </p:txBody>
        </p:sp>
        <p:sp>
          <p:nvSpPr>
            <p:cNvPr id="16482" name="Oval 98"/>
            <p:cNvSpPr>
              <a:spLocks noChangeArrowheads="1"/>
            </p:cNvSpPr>
            <p:nvPr/>
          </p:nvSpPr>
          <p:spPr bwMode="auto">
            <a:xfrm>
              <a:off x="486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Tgl_lahir</a:t>
              </a:r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>
              <a:off x="2880" y="3420"/>
              <a:ext cx="5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>
              <a:off x="3060" y="2520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>
              <a:off x="3960" y="32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H="1">
              <a:off x="4320" y="2340"/>
              <a:ext cx="72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flipH="1">
              <a:off x="4500" y="3240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88" name="Rectangle 104"/>
            <p:cNvSpPr>
              <a:spLocks noChangeArrowheads="1"/>
            </p:cNvSpPr>
            <p:nvPr/>
          </p:nvSpPr>
          <p:spPr bwMode="auto">
            <a:xfrm>
              <a:off x="8100" y="3600"/>
              <a:ext cx="1566" cy="48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dirty="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CATATAN_MEDIK</a:t>
              </a:r>
            </a:p>
          </p:txBody>
        </p:sp>
        <p:sp>
          <p:nvSpPr>
            <p:cNvPr id="16489" name="AutoShape 105"/>
            <p:cNvSpPr>
              <a:spLocks noChangeArrowheads="1"/>
            </p:cNvSpPr>
            <p:nvPr/>
          </p:nvSpPr>
          <p:spPr bwMode="auto">
            <a:xfrm>
              <a:off x="5480" y="3370"/>
              <a:ext cx="2254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dirty="0" err="1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mempunyai</a:t>
              </a:r>
              <a:endParaRPr lang="en-US" sz="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>
              <a:off x="4680" y="3780"/>
              <a:ext cx="907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flipV="1">
              <a:off x="7627" y="3780"/>
              <a:ext cx="473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92" name="Oval 108"/>
            <p:cNvSpPr>
              <a:spLocks noChangeArrowheads="1"/>
            </p:cNvSpPr>
            <p:nvPr/>
          </p:nvSpPr>
          <p:spPr bwMode="auto">
            <a:xfrm>
              <a:off x="7037" y="2520"/>
              <a:ext cx="1512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u="sng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kode_mdk</a:t>
              </a:r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93" name="Oval 109"/>
            <p:cNvSpPr>
              <a:spLocks noChangeArrowheads="1"/>
            </p:cNvSpPr>
            <p:nvPr/>
          </p:nvSpPr>
          <p:spPr bwMode="auto">
            <a:xfrm>
              <a:off x="8100" y="19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Tgl_prks</a:t>
              </a:r>
            </a:p>
          </p:txBody>
        </p:sp>
        <p:sp>
          <p:nvSpPr>
            <p:cNvPr id="16494" name="Oval 110"/>
            <p:cNvSpPr>
              <a:spLocks noChangeArrowheads="1"/>
            </p:cNvSpPr>
            <p:nvPr/>
          </p:nvSpPr>
          <p:spPr bwMode="auto">
            <a:xfrm>
              <a:off x="900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resep</a:t>
              </a:r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>
              <a:off x="8640" y="252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flipH="1">
              <a:off x="9000" y="324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>
              <a:off x="7920" y="32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98" name="AutoShape 114"/>
            <p:cNvSpPr>
              <a:spLocks noChangeArrowheads="1"/>
            </p:cNvSpPr>
            <p:nvPr/>
          </p:nvSpPr>
          <p:spPr bwMode="auto">
            <a:xfrm>
              <a:off x="10620" y="3445"/>
              <a:ext cx="1622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dirty="0" err="1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dimiliki</a:t>
              </a:r>
              <a:endParaRPr lang="en-US" sz="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flipH="1">
              <a:off x="9666" y="3780"/>
              <a:ext cx="954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00" name="Rectangle 116"/>
            <p:cNvSpPr>
              <a:spLocks noChangeArrowheads="1"/>
            </p:cNvSpPr>
            <p:nvPr/>
          </p:nvSpPr>
          <p:spPr bwMode="auto">
            <a:xfrm>
              <a:off x="12780" y="342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DOKTER</a:t>
              </a:r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12135" y="3780"/>
              <a:ext cx="645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02" name="Oval 118"/>
            <p:cNvSpPr>
              <a:spLocks noChangeArrowheads="1"/>
            </p:cNvSpPr>
            <p:nvPr/>
          </p:nvSpPr>
          <p:spPr bwMode="auto">
            <a:xfrm>
              <a:off x="11520" y="19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u="sng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kode_dr</a:t>
              </a:r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03" name="Oval 119"/>
            <p:cNvSpPr>
              <a:spLocks noChangeArrowheads="1"/>
            </p:cNvSpPr>
            <p:nvPr/>
          </p:nvSpPr>
          <p:spPr bwMode="auto">
            <a:xfrm>
              <a:off x="12600" y="252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nama</a:t>
              </a:r>
            </a:p>
          </p:txBody>
        </p:sp>
        <p:sp>
          <p:nvSpPr>
            <p:cNvPr id="16504" name="Oval 120"/>
            <p:cNvSpPr>
              <a:spLocks noChangeArrowheads="1"/>
            </p:cNvSpPr>
            <p:nvPr/>
          </p:nvSpPr>
          <p:spPr bwMode="auto">
            <a:xfrm>
              <a:off x="13140" y="198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alamat</a:t>
              </a:r>
            </a:p>
          </p:txBody>
        </p:sp>
        <p:sp>
          <p:nvSpPr>
            <p:cNvPr id="16505" name="Oval 121"/>
            <p:cNvSpPr>
              <a:spLocks noChangeArrowheads="1"/>
            </p:cNvSpPr>
            <p:nvPr/>
          </p:nvSpPr>
          <p:spPr bwMode="auto">
            <a:xfrm>
              <a:off x="14040" y="252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spesialis</a:t>
              </a:r>
            </a:p>
          </p:txBody>
        </p:sp>
        <p:sp>
          <p:nvSpPr>
            <p:cNvPr id="16506" name="AutoShape 122"/>
            <p:cNvSpPr>
              <a:spLocks noChangeArrowheads="1"/>
            </p:cNvSpPr>
            <p:nvPr/>
          </p:nvSpPr>
          <p:spPr bwMode="auto">
            <a:xfrm>
              <a:off x="7689" y="4860"/>
              <a:ext cx="1853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dirty="0" err="1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mencatat</a:t>
              </a:r>
              <a:endParaRPr lang="en-US" sz="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07" name="Line 123"/>
            <p:cNvSpPr>
              <a:spLocks noChangeShapeType="1"/>
            </p:cNvSpPr>
            <p:nvPr/>
          </p:nvSpPr>
          <p:spPr bwMode="auto">
            <a:xfrm flipH="1">
              <a:off x="8640" y="414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08" name="Line 124"/>
            <p:cNvSpPr>
              <a:spLocks noChangeShapeType="1"/>
            </p:cNvSpPr>
            <p:nvPr/>
          </p:nvSpPr>
          <p:spPr bwMode="auto">
            <a:xfrm>
              <a:off x="11880" y="2520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09" name="Line 125"/>
            <p:cNvSpPr>
              <a:spLocks noChangeShapeType="1"/>
            </p:cNvSpPr>
            <p:nvPr/>
          </p:nvSpPr>
          <p:spPr bwMode="auto">
            <a:xfrm>
              <a:off x="13140" y="30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10" name="Line 126"/>
            <p:cNvSpPr>
              <a:spLocks noChangeShapeType="1"/>
            </p:cNvSpPr>
            <p:nvPr/>
          </p:nvSpPr>
          <p:spPr bwMode="auto">
            <a:xfrm flipH="1">
              <a:off x="13680" y="2520"/>
              <a:ext cx="1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11" name="Line 127"/>
            <p:cNvSpPr>
              <a:spLocks noChangeShapeType="1"/>
            </p:cNvSpPr>
            <p:nvPr/>
          </p:nvSpPr>
          <p:spPr bwMode="auto">
            <a:xfrm flipH="1">
              <a:off x="14040" y="306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12" name="Rectangle 128"/>
            <p:cNvSpPr>
              <a:spLocks noChangeArrowheads="1"/>
            </p:cNvSpPr>
            <p:nvPr/>
          </p:nvSpPr>
          <p:spPr bwMode="auto">
            <a:xfrm>
              <a:off x="7949" y="6660"/>
              <a:ext cx="1610" cy="4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dirty="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DETAIL_PENYAKIT</a:t>
              </a:r>
            </a:p>
          </p:txBody>
        </p:sp>
        <p:sp>
          <p:nvSpPr>
            <p:cNvPr id="16513" name="Line 129"/>
            <p:cNvSpPr>
              <a:spLocks noChangeShapeType="1"/>
            </p:cNvSpPr>
            <p:nvPr/>
          </p:nvSpPr>
          <p:spPr bwMode="auto">
            <a:xfrm>
              <a:off x="8640" y="576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14" name="AutoShape 130"/>
            <p:cNvSpPr>
              <a:spLocks noChangeArrowheads="1"/>
            </p:cNvSpPr>
            <p:nvPr/>
          </p:nvSpPr>
          <p:spPr bwMode="auto">
            <a:xfrm>
              <a:off x="10620" y="6480"/>
              <a:ext cx="144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detail</a:t>
              </a:r>
            </a:p>
          </p:txBody>
        </p:sp>
        <p:sp>
          <p:nvSpPr>
            <p:cNvPr id="16515" name="Rectangle 131"/>
            <p:cNvSpPr>
              <a:spLocks noChangeArrowheads="1"/>
            </p:cNvSpPr>
            <p:nvPr/>
          </p:nvSpPr>
          <p:spPr bwMode="auto">
            <a:xfrm>
              <a:off x="12780" y="66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PENYAKIT</a:t>
              </a:r>
            </a:p>
          </p:txBody>
        </p:sp>
        <p:sp>
          <p:nvSpPr>
            <p:cNvPr id="16516" name="Line 132"/>
            <p:cNvSpPr>
              <a:spLocks noChangeShapeType="1"/>
            </p:cNvSpPr>
            <p:nvPr/>
          </p:nvSpPr>
          <p:spPr bwMode="auto">
            <a:xfrm flipH="1">
              <a:off x="9540" y="684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17" name="Line 133"/>
            <p:cNvSpPr>
              <a:spLocks noChangeShapeType="1"/>
            </p:cNvSpPr>
            <p:nvPr/>
          </p:nvSpPr>
          <p:spPr bwMode="auto">
            <a:xfrm>
              <a:off x="12060" y="684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18" name="Oval 134"/>
            <p:cNvSpPr>
              <a:spLocks noChangeArrowheads="1"/>
            </p:cNvSpPr>
            <p:nvPr/>
          </p:nvSpPr>
          <p:spPr bwMode="auto">
            <a:xfrm>
              <a:off x="1224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u="sng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Kode_p</a:t>
              </a:r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19" name="Oval 135"/>
            <p:cNvSpPr>
              <a:spLocks noChangeArrowheads="1"/>
            </p:cNvSpPr>
            <p:nvPr/>
          </p:nvSpPr>
          <p:spPr bwMode="auto">
            <a:xfrm>
              <a:off x="1368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nama_p</a:t>
              </a:r>
            </a:p>
          </p:txBody>
        </p:sp>
        <p:sp>
          <p:nvSpPr>
            <p:cNvPr id="16520" name="Line 136"/>
            <p:cNvSpPr>
              <a:spLocks noChangeShapeType="1"/>
            </p:cNvSpPr>
            <p:nvPr/>
          </p:nvSpPr>
          <p:spPr bwMode="auto">
            <a:xfrm flipH="1">
              <a:off x="1278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21" name="Line 137"/>
            <p:cNvSpPr>
              <a:spLocks noChangeShapeType="1"/>
            </p:cNvSpPr>
            <p:nvPr/>
          </p:nvSpPr>
          <p:spPr bwMode="auto">
            <a:xfrm>
              <a:off x="1386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22" name="Oval 138"/>
            <p:cNvSpPr>
              <a:spLocks noChangeArrowheads="1"/>
            </p:cNvSpPr>
            <p:nvPr/>
          </p:nvSpPr>
          <p:spPr bwMode="auto">
            <a:xfrm>
              <a:off x="756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u="sng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kode_dp</a:t>
              </a:r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23" name="Oval 139"/>
            <p:cNvSpPr>
              <a:spLocks noChangeArrowheads="1"/>
            </p:cNvSpPr>
            <p:nvPr/>
          </p:nvSpPr>
          <p:spPr bwMode="auto">
            <a:xfrm>
              <a:off x="918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nama_dp</a:t>
              </a:r>
            </a:p>
          </p:txBody>
        </p:sp>
        <p:sp>
          <p:nvSpPr>
            <p:cNvPr id="16524" name="Line 140"/>
            <p:cNvSpPr>
              <a:spLocks noChangeShapeType="1"/>
            </p:cNvSpPr>
            <p:nvPr/>
          </p:nvSpPr>
          <p:spPr bwMode="auto">
            <a:xfrm flipH="1">
              <a:off x="828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25" name="Line 141"/>
            <p:cNvSpPr>
              <a:spLocks noChangeShapeType="1"/>
            </p:cNvSpPr>
            <p:nvPr/>
          </p:nvSpPr>
          <p:spPr bwMode="auto">
            <a:xfrm>
              <a:off x="9180" y="720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26" name="AutoShape 142"/>
            <p:cNvSpPr>
              <a:spLocks noChangeArrowheads="1"/>
            </p:cNvSpPr>
            <p:nvPr/>
          </p:nvSpPr>
          <p:spPr bwMode="auto">
            <a:xfrm>
              <a:off x="2934" y="4500"/>
              <a:ext cx="2039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dirty="0" err="1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melakukan</a:t>
              </a:r>
              <a:endParaRPr lang="en-US" sz="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27" name="Line 143"/>
            <p:cNvSpPr>
              <a:spLocks noChangeShapeType="1"/>
            </p:cNvSpPr>
            <p:nvPr/>
          </p:nvSpPr>
          <p:spPr bwMode="auto">
            <a:xfrm>
              <a:off x="3960" y="41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28" name="Rectangle 144"/>
            <p:cNvSpPr>
              <a:spLocks noChangeArrowheads="1"/>
            </p:cNvSpPr>
            <p:nvPr/>
          </p:nvSpPr>
          <p:spPr bwMode="auto">
            <a:xfrm>
              <a:off x="3240" y="57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TRANSAKSI</a:t>
              </a:r>
            </a:p>
          </p:txBody>
        </p:sp>
        <p:sp>
          <p:nvSpPr>
            <p:cNvPr id="16529" name="Line 145"/>
            <p:cNvSpPr>
              <a:spLocks noChangeShapeType="1"/>
            </p:cNvSpPr>
            <p:nvPr/>
          </p:nvSpPr>
          <p:spPr bwMode="auto">
            <a:xfrm>
              <a:off x="3960" y="54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30" name="Oval 146"/>
            <p:cNvSpPr>
              <a:spLocks noChangeArrowheads="1"/>
            </p:cNvSpPr>
            <p:nvPr/>
          </p:nvSpPr>
          <p:spPr bwMode="auto">
            <a:xfrm>
              <a:off x="5400" y="504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u="sng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kode_trans</a:t>
              </a:r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31" name="Oval 147"/>
            <p:cNvSpPr>
              <a:spLocks noChangeArrowheads="1"/>
            </p:cNvSpPr>
            <p:nvPr/>
          </p:nvSpPr>
          <p:spPr bwMode="auto">
            <a:xfrm>
              <a:off x="5940" y="55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tgl_trans</a:t>
              </a:r>
            </a:p>
          </p:txBody>
        </p:sp>
        <p:sp>
          <p:nvSpPr>
            <p:cNvPr id="16532" name="Line 148"/>
            <p:cNvSpPr>
              <a:spLocks noChangeShapeType="1"/>
            </p:cNvSpPr>
            <p:nvPr/>
          </p:nvSpPr>
          <p:spPr bwMode="auto">
            <a:xfrm flipH="1">
              <a:off x="4680" y="5400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33" name="Line 149"/>
            <p:cNvSpPr>
              <a:spLocks noChangeShapeType="1"/>
            </p:cNvSpPr>
            <p:nvPr/>
          </p:nvSpPr>
          <p:spPr bwMode="auto">
            <a:xfrm flipH="1">
              <a:off x="4680" y="5760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34" name="AutoShape 150"/>
            <p:cNvSpPr>
              <a:spLocks noChangeArrowheads="1"/>
            </p:cNvSpPr>
            <p:nvPr/>
          </p:nvSpPr>
          <p:spPr bwMode="auto">
            <a:xfrm>
              <a:off x="2958" y="6840"/>
              <a:ext cx="1991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dirty="0" err="1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transaksi</a:t>
              </a:r>
              <a:endParaRPr lang="en-US" sz="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35" name="Line 151"/>
            <p:cNvSpPr>
              <a:spLocks noChangeShapeType="1"/>
            </p:cNvSpPr>
            <p:nvPr/>
          </p:nvSpPr>
          <p:spPr bwMode="auto">
            <a:xfrm>
              <a:off x="3960" y="63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36" name="Line 152"/>
            <p:cNvSpPr>
              <a:spLocks noChangeShapeType="1"/>
            </p:cNvSpPr>
            <p:nvPr/>
          </p:nvSpPr>
          <p:spPr bwMode="auto">
            <a:xfrm>
              <a:off x="3960" y="774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37" name="Rectangle 153"/>
            <p:cNvSpPr>
              <a:spLocks noChangeArrowheads="1"/>
            </p:cNvSpPr>
            <p:nvPr/>
          </p:nvSpPr>
          <p:spPr bwMode="auto">
            <a:xfrm>
              <a:off x="3240" y="828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dirty="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OBAT</a:t>
              </a:r>
            </a:p>
          </p:txBody>
        </p:sp>
        <p:sp>
          <p:nvSpPr>
            <p:cNvPr id="16538" name="Oval 154"/>
            <p:cNvSpPr>
              <a:spLocks noChangeArrowheads="1"/>
            </p:cNvSpPr>
            <p:nvPr/>
          </p:nvSpPr>
          <p:spPr bwMode="auto">
            <a:xfrm>
              <a:off x="2340" y="99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nama</a:t>
              </a:r>
            </a:p>
          </p:txBody>
        </p:sp>
        <p:sp>
          <p:nvSpPr>
            <p:cNvPr id="16539" name="Oval 155"/>
            <p:cNvSpPr>
              <a:spLocks noChangeArrowheads="1"/>
            </p:cNvSpPr>
            <p:nvPr/>
          </p:nvSpPr>
          <p:spPr bwMode="auto">
            <a:xfrm>
              <a:off x="3240" y="936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tgl</a:t>
              </a:r>
            </a:p>
          </p:txBody>
        </p:sp>
        <p:sp>
          <p:nvSpPr>
            <p:cNvPr id="16540" name="Oval 156"/>
            <p:cNvSpPr>
              <a:spLocks noChangeArrowheads="1"/>
            </p:cNvSpPr>
            <p:nvPr/>
          </p:nvSpPr>
          <p:spPr bwMode="auto">
            <a:xfrm>
              <a:off x="4320" y="99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stok</a:t>
              </a:r>
            </a:p>
          </p:txBody>
        </p:sp>
        <p:sp>
          <p:nvSpPr>
            <p:cNvPr id="16541" name="Oval 157"/>
            <p:cNvSpPr>
              <a:spLocks noChangeArrowheads="1"/>
            </p:cNvSpPr>
            <p:nvPr/>
          </p:nvSpPr>
          <p:spPr bwMode="auto">
            <a:xfrm>
              <a:off x="4860" y="936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harga</a:t>
              </a:r>
            </a:p>
          </p:txBody>
        </p:sp>
        <p:sp>
          <p:nvSpPr>
            <p:cNvPr id="16542" name="Line 158"/>
            <p:cNvSpPr>
              <a:spLocks noChangeShapeType="1"/>
            </p:cNvSpPr>
            <p:nvPr/>
          </p:nvSpPr>
          <p:spPr bwMode="auto">
            <a:xfrm flipH="1">
              <a:off x="1980" y="8820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43" name="Line 159"/>
            <p:cNvSpPr>
              <a:spLocks noChangeShapeType="1"/>
            </p:cNvSpPr>
            <p:nvPr/>
          </p:nvSpPr>
          <p:spPr bwMode="auto">
            <a:xfrm flipH="1">
              <a:off x="2880" y="882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44" name="Line 160"/>
            <p:cNvSpPr>
              <a:spLocks noChangeShapeType="1"/>
            </p:cNvSpPr>
            <p:nvPr/>
          </p:nvSpPr>
          <p:spPr bwMode="auto">
            <a:xfrm>
              <a:off x="3780" y="88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45" name="Line 161"/>
            <p:cNvSpPr>
              <a:spLocks noChangeShapeType="1"/>
            </p:cNvSpPr>
            <p:nvPr/>
          </p:nvSpPr>
          <p:spPr bwMode="auto">
            <a:xfrm>
              <a:off x="4140" y="8820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46" name="Line 162"/>
            <p:cNvSpPr>
              <a:spLocks noChangeShapeType="1"/>
            </p:cNvSpPr>
            <p:nvPr/>
          </p:nvSpPr>
          <p:spPr bwMode="auto">
            <a:xfrm>
              <a:off x="4500" y="882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47" name="Text Box 163"/>
            <p:cNvSpPr txBox="1">
              <a:spLocks noChangeArrowheads="1"/>
            </p:cNvSpPr>
            <p:nvPr/>
          </p:nvSpPr>
          <p:spPr bwMode="auto">
            <a:xfrm>
              <a:off x="5292" y="332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sp>
          <p:nvSpPr>
            <p:cNvPr id="16548" name="Text Box 164"/>
            <p:cNvSpPr txBox="1">
              <a:spLocks noChangeArrowheads="1"/>
            </p:cNvSpPr>
            <p:nvPr/>
          </p:nvSpPr>
          <p:spPr bwMode="auto">
            <a:xfrm>
              <a:off x="7443" y="332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 dirty="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N</a:t>
              </a:r>
            </a:p>
          </p:txBody>
        </p:sp>
        <p:sp>
          <p:nvSpPr>
            <p:cNvPr id="16549" name="Text Box 165"/>
            <p:cNvSpPr txBox="1">
              <a:spLocks noChangeArrowheads="1"/>
            </p:cNvSpPr>
            <p:nvPr/>
          </p:nvSpPr>
          <p:spPr bwMode="auto">
            <a:xfrm>
              <a:off x="10061" y="3250"/>
              <a:ext cx="464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 dirty="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M</a:t>
              </a:r>
            </a:p>
          </p:txBody>
        </p:sp>
        <p:sp>
          <p:nvSpPr>
            <p:cNvPr id="16550" name="Text Box 166"/>
            <p:cNvSpPr txBox="1">
              <a:spLocks noChangeArrowheads="1"/>
            </p:cNvSpPr>
            <p:nvPr/>
          </p:nvSpPr>
          <p:spPr bwMode="auto">
            <a:xfrm>
              <a:off x="12060" y="3195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 dirty="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sp>
          <p:nvSpPr>
            <p:cNvPr id="16551" name="Text Box 167"/>
            <p:cNvSpPr txBox="1">
              <a:spLocks noChangeArrowheads="1"/>
            </p:cNvSpPr>
            <p:nvPr/>
          </p:nvSpPr>
          <p:spPr bwMode="auto">
            <a:xfrm>
              <a:off x="8820" y="450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M</a:t>
              </a:r>
            </a:p>
          </p:txBody>
        </p:sp>
        <p:sp>
          <p:nvSpPr>
            <p:cNvPr id="16552" name="Text Box 168"/>
            <p:cNvSpPr txBox="1">
              <a:spLocks noChangeArrowheads="1"/>
            </p:cNvSpPr>
            <p:nvPr/>
          </p:nvSpPr>
          <p:spPr bwMode="auto">
            <a:xfrm>
              <a:off x="8820" y="576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sp>
          <p:nvSpPr>
            <p:cNvPr id="16553" name="Text Box 169"/>
            <p:cNvSpPr txBox="1">
              <a:spLocks noChangeArrowheads="1"/>
            </p:cNvSpPr>
            <p:nvPr/>
          </p:nvSpPr>
          <p:spPr bwMode="auto">
            <a:xfrm>
              <a:off x="10080" y="6355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M</a:t>
              </a:r>
            </a:p>
          </p:txBody>
        </p:sp>
        <p:sp>
          <p:nvSpPr>
            <p:cNvPr id="16554" name="Text Box 170"/>
            <p:cNvSpPr txBox="1">
              <a:spLocks noChangeArrowheads="1"/>
            </p:cNvSpPr>
            <p:nvPr/>
          </p:nvSpPr>
          <p:spPr bwMode="auto">
            <a:xfrm>
              <a:off x="12060" y="638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sp>
          <p:nvSpPr>
            <p:cNvPr id="16555" name="Text Box 171"/>
            <p:cNvSpPr txBox="1">
              <a:spLocks noChangeArrowheads="1"/>
            </p:cNvSpPr>
            <p:nvPr/>
          </p:nvSpPr>
          <p:spPr bwMode="auto">
            <a:xfrm>
              <a:off x="3205" y="422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sp>
          <p:nvSpPr>
            <p:cNvPr id="16556" name="Text Box 172"/>
            <p:cNvSpPr txBox="1">
              <a:spLocks noChangeArrowheads="1"/>
            </p:cNvSpPr>
            <p:nvPr/>
          </p:nvSpPr>
          <p:spPr bwMode="auto">
            <a:xfrm>
              <a:off x="3128" y="5270"/>
              <a:ext cx="420" cy="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N</a:t>
              </a:r>
            </a:p>
          </p:txBody>
        </p:sp>
        <p:sp>
          <p:nvSpPr>
            <p:cNvPr id="16557" name="Text Box 173"/>
            <p:cNvSpPr txBox="1">
              <a:spLocks noChangeArrowheads="1"/>
            </p:cNvSpPr>
            <p:nvPr/>
          </p:nvSpPr>
          <p:spPr bwMode="auto">
            <a:xfrm>
              <a:off x="4140" y="648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M</a:t>
              </a:r>
            </a:p>
          </p:txBody>
        </p:sp>
        <p:sp>
          <p:nvSpPr>
            <p:cNvPr id="16558" name="Text Box 174"/>
            <p:cNvSpPr txBox="1">
              <a:spLocks noChangeArrowheads="1"/>
            </p:cNvSpPr>
            <p:nvPr/>
          </p:nvSpPr>
          <p:spPr bwMode="auto">
            <a:xfrm>
              <a:off x="4140" y="77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N</a:t>
              </a:r>
            </a:p>
          </p:txBody>
        </p:sp>
        <p:sp>
          <p:nvSpPr>
            <p:cNvPr id="16559" name="Oval 175"/>
            <p:cNvSpPr>
              <a:spLocks noChangeArrowheads="1"/>
            </p:cNvSpPr>
            <p:nvPr/>
          </p:nvSpPr>
          <p:spPr bwMode="auto">
            <a:xfrm>
              <a:off x="5940" y="612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 dirty="0" err="1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jml_trans</a:t>
              </a:r>
              <a:endParaRPr lang="en-US" sz="800" dirty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60" name="Oval 176"/>
            <p:cNvSpPr>
              <a:spLocks noChangeArrowheads="1"/>
            </p:cNvSpPr>
            <p:nvPr/>
          </p:nvSpPr>
          <p:spPr bwMode="auto">
            <a:xfrm>
              <a:off x="5220" y="666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 algn="ctr" eaLnBrk="1" hangingPunct="1"/>
              <a:r>
                <a:rPr lang="en-US" sz="80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totall_trans</a:t>
              </a:r>
            </a:p>
          </p:txBody>
        </p:sp>
        <p:sp>
          <p:nvSpPr>
            <p:cNvPr id="16561" name="Line 177"/>
            <p:cNvSpPr>
              <a:spLocks noChangeShapeType="1"/>
            </p:cNvSpPr>
            <p:nvPr/>
          </p:nvSpPr>
          <p:spPr bwMode="auto">
            <a:xfrm>
              <a:off x="4680" y="6120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562" name="Line 178"/>
            <p:cNvSpPr>
              <a:spLocks noChangeShapeType="1"/>
            </p:cNvSpPr>
            <p:nvPr/>
          </p:nvSpPr>
          <p:spPr bwMode="auto">
            <a:xfrm>
              <a:off x="4680" y="6300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 sz="80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Latihan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Pilih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sistem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anda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ketahui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tuliskan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asumsi-asumsi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entitasnya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  <a:p>
            <a:pPr algn="just"/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Gambarkan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ER-Diagram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sistem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tersebut</a:t>
            </a:r>
            <a:endParaRPr lang="en-US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Relasi (Relationship)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92" y="1600200"/>
            <a:ext cx="10945654" cy="9779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Relasi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menyatakan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hubungan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antar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entitas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termasuk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terhadap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entitas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itu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sendiri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rgbClr val="00487E"/>
                </a:solidFill>
                <a:latin typeface="Book Antiqua" pitchFamily="18" charset="0"/>
              </a:rPr>
              <a:t>rekursif</a:t>
            </a:r>
            <a:r>
              <a:rPr lang="en-US" sz="2800" dirty="0">
                <a:solidFill>
                  <a:srgbClr val="00487E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779936" y="1617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779936" y="1617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779936" y="1617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709440" y="3733800"/>
            <a:ext cx="709440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en-US" sz="3200">
              <a:effectLst>
                <a:outerShdw blurRad="38100" dist="38100" dir="2700000" algn="tl">
                  <a:srgbClr val="010199"/>
                </a:outerShdw>
              </a:effectLst>
              <a:latin typeface="Book Antiqua" pitchFamily="18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779936" y="1617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779936" y="1617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779936" y="1617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68619" name="Group 11"/>
          <p:cNvGraphicFramePr>
            <a:graphicFrameLocks noGrp="1"/>
          </p:cNvGraphicFramePr>
          <p:nvPr/>
        </p:nvGraphicFramePr>
        <p:xfrm>
          <a:off x="2338088" y="4343400"/>
          <a:ext cx="7094405" cy="1989774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952256"/>
                <a:gridCol w="1505449"/>
                <a:gridCol w="2143102"/>
                <a:gridCol w="988149"/>
                <a:gridCol w="1505449"/>
              </a:tblGrid>
              <a:tr h="285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Pegawai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Departemen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NoKtp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Nama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Nomor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Nama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001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Ali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Personalia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002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Aminah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Keuangan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003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Ani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Humas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004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Budi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005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Tono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marL="60809" marR="6080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2"/>
                        </a:gs>
                        <a:gs pos="39999">
                          <a:srgbClr val="0A128C"/>
                        </a:gs>
                        <a:gs pos="70000">
                          <a:srgbClr val="181CC7"/>
                        </a:gs>
                        <a:gs pos="88000">
                          <a:srgbClr val="7005D4"/>
                        </a:gs>
                        <a:gs pos="100000">
                          <a:srgbClr val="8C3D91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669" name="Line 61"/>
          <p:cNvSpPr>
            <a:spLocks noChangeShapeType="1"/>
          </p:cNvSpPr>
          <p:nvPr/>
        </p:nvSpPr>
        <p:spPr bwMode="auto">
          <a:xfrm>
            <a:off x="4973153" y="4953000"/>
            <a:ext cx="2128322" cy="76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scene3d>
            <a:camera prst="orthographicFront"/>
            <a:lightRig rig="sunset" dir="t"/>
          </a:scene3d>
          <a:sp3d extrusionH="76200">
            <a:bevelT/>
            <a:extrusionClr>
              <a:schemeClr val="bg2"/>
            </a:extrusionClr>
          </a:sp3d>
        </p:spPr>
        <p:txBody>
          <a:bodyPr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 flipV="1">
            <a:off x="4973153" y="5029200"/>
            <a:ext cx="2128322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scene3d>
            <a:camera prst="orthographicFront"/>
            <a:lightRig rig="sunset" dir="t"/>
          </a:scene3d>
          <a:sp3d extrusionH="76200">
            <a:bevelT/>
            <a:extrusionClr>
              <a:schemeClr val="bg2"/>
            </a:extrusionClr>
          </a:sp3d>
        </p:spPr>
        <p:txBody>
          <a:bodyPr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71" name="Line 63"/>
          <p:cNvSpPr>
            <a:spLocks noChangeShapeType="1"/>
          </p:cNvSpPr>
          <p:nvPr/>
        </p:nvSpPr>
        <p:spPr bwMode="auto">
          <a:xfrm>
            <a:off x="4973153" y="5562600"/>
            <a:ext cx="212832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scene3d>
            <a:camera prst="orthographicFront"/>
            <a:lightRig rig="sunset" dir="t"/>
          </a:scene3d>
          <a:sp3d extrusionH="76200">
            <a:bevelT/>
            <a:extrusionClr>
              <a:schemeClr val="bg2"/>
            </a:extrusionClr>
          </a:sp3d>
        </p:spPr>
        <p:txBody>
          <a:bodyPr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 flipV="1">
            <a:off x="4973153" y="5562600"/>
            <a:ext cx="2128322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scene3d>
            <a:camera prst="orthographicFront"/>
            <a:lightRig rig="sunset" dir="t"/>
          </a:scene3d>
          <a:sp3d extrusionH="76200">
            <a:bevelT/>
            <a:extrusionClr>
              <a:schemeClr val="bg2"/>
            </a:extrusionClr>
          </a:sp3d>
        </p:spPr>
        <p:txBody>
          <a:bodyPr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73" name="Line 65"/>
          <p:cNvSpPr>
            <a:spLocks noChangeShapeType="1"/>
          </p:cNvSpPr>
          <p:nvPr/>
        </p:nvSpPr>
        <p:spPr bwMode="auto">
          <a:xfrm flipV="1">
            <a:off x="4973153" y="5257800"/>
            <a:ext cx="2128322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scene3d>
            <a:camera prst="orthographicFront"/>
            <a:lightRig rig="sunset" dir="t"/>
          </a:scene3d>
          <a:sp3d extrusionH="76200">
            <a:bevelT/>
            <a:extrusionClr>
              <a:schemeClr val="bg2"/>
            </a:extrusionClr>
          </a:sp3d>
        </p:spPr>
        <p:txBody>
          <a:bodyPr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74" name="Rectangle 66"/>
          <p:cNvSpPr>
            <a:spLocks noChangeArrowheads="1"/>
          </p:cNvSpPr>
          <p:nvPr/>
        </p:nvSpPr>
        <p:spPr bwMode="auto">
          <a:xfrm>
            <a:off x="608092" y="3124200"/>
            <a:ext cx="109456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contoh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: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seorang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pegawai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dengan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NoKTP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: “001”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dengan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nama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“Ali”,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memiliki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relasi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dengan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sebuah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data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di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entitas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departemen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dengan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nomor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=11 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nama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=”</a:t>
            </a:r>
            <a:r>
              <a:rPr lang="en-US" sz="2000" b="1" dirty="0" err="1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Personalia</a:t>
            </a:r>
            <a:r>
              <a:rPr lang="en-US" sz="2000" b="1" dirty="0">
                <a:solidFill>
                  <a:srgbClr val="00487E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ook Antiqua" pitchFamily="18" charset="0"/>
              </a:rPr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9" grpId="0" animBg="1"/>
      <p:bldP spid="68670" grpId="0" animBg="1"/>
      <p:bldP spid="68671" grpId="0" animBg="1"/>
      <p:bldP spid="68672" grpId="0" animBg="1"/>
      <p:bldP spid="68673" grpId="0" animBg="1"/>
      <p:bldP spid="686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1167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353551" y="1091824"/>
          <a:ext cx="9414301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5457825" imgH="4152900" progId="">
                  <p:embed/>
                </p:oleObj>
              </mc:Choice>
              <mc:Fallback>
                <p:oleObj name="Visio" r:id="rId3" imgW="5457825" imgH="4152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551" y="1091824"/>
                        <a:ext cx="9414301" cy="480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3642519" y="228600"/>
            <a:ext cx="4966084" cy="468312"/>
          </a:xfrm>
          <a:noFill/>
          <a:ln w="25400" cap="flat" algn="ctr">
            <a:solidFill>
              <a:schemeClr val="tx1"/>
            </a:solidFill>
          </a:ln>
        </p:spPr>
        <p:txBody>
          <a:bodyPr anchorCtr="0">
            <a:normAutofit fontScale="90000"/>
          </a:bodyPr>
          <a:lstStyle/>
          <a:p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ERD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Perusahaan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 Antiqua" pitchFamily="18" charset="0"/>
              </a:rPr>
              <a:t>ERD Perusahaan</a:t>
            </a:r>
          </a:p>
        </p:txBody>
      </p:sp>
      <p:graphicFrame>
        <p:nvGraphicFramePr>
          <p:cNvPr id="70659" name="Group 3"/>
          <p:cNvGraphicFramePr>
            <a:graphicFrameLocks noGrp="1"/>
          </p:cNvGraphicFramePr>
          <p:nvPr>
            <p:ph sz="half" idx="1"/>
          </p:nvPr>
        </p:nvGraphicFramePr>
        <p:xfrm>
          <a:off x="810789" y="2044700"/>
          <a:ext cx="6486313" cy="1985964"/>
        </p:xfrm>
        <a:graphic>
          <a:graphicData uri="http://schemas.openxmlformats.org/drawingml/2006/table">
            <a:tbl>
              <a:tblPr/>
              <a:tblGrid>
                <a:gridCol w="1689144"/>
                <a:gridCol w="4797169"/>
              </a:tblGrid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Entitas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Attribut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Pegawai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NoKTP, Nama, Alamat, JenisKel, Gaji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Departemen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Nomor, Nama, Lokasi, JmlPegawai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Proyek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Nomor, Nama, Lokasi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Tanggungan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" pitchFamily="34" charset="0"/>
                          <a:cs typeface="Times New Roman" pitchFamily="18" charset="0"/>
                        </a:rPr>
                        <a:t>Nama, JenisKel, TglLahir, Hubungan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679" name="Object 23"/>
          <p:cNvGraphicFramePr>
            <a:graphicFrameLocks noGrp="1" noChangeAspect="1"/>
          </p:cNvGraphicFramePr>
          <p:nvPr>
            <p:ph sz="half" idx="2"/>
          </p:nvPr>
        </p:nvGraphicFramePr>
        <p:xfrm>
          <a:off x="7905195" y="1806049"/>
          <a:ext cx="324315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1497960" imgH="754920" progId="">
                  <p:embed/>
                </p:oleObj>
              </mc:Choice>
              <mc:Fallback>
                <p:oleObj name="VISIO" r:id="rId3" imgW="1497960" imgH="7549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195" y="1806049"/>
                        <a:ext cx="3243157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709441" y="4473048"/>
            <a:ext cx="43579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6600CC"/>
                </a:solidFill>
                <a:latin typeface="Book Antiqua" pitchFamily="18" charset="0"/>
              </a:rPr>
              <a:t>Relationship</a:t>
            </a: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709440" y="4930248"/>
            <a:ext cx="102362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487E"/>
                </a:solidFill>
                <a:latin typeface="Book Antiqua" pitchFamily="18" charset="0"/>
              </a:rPr>
              <a:t>Bekerja</a:t>
            </a:r>
            <a:r>
              <a:rPr lang="en-US" sz="20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latin typeface="Book Antiqua" pitchFamily="18" charset="0"/>
              </a:rPr>
              <a:t>untuk</a:t>
            </a:r>
            <a:r>
              <a:rPr lang="en-US" sz="2000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000" b="1" dirty="0" err="1">
                <a:solidFill>
                  <a:srgbClr val="00487E"/>
                </a:solidFill>
                <a:latin typeface="Book Antiqua" pitchFamily="18" charset="0"/>
              </a:rPr>
              <a:t>mengepalai</a:t>
            </a:r>
            <a:r>
              <a:rPr lang="en-US" sz="2000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000" b="1" dirty="0" err="1">
                <a:solidFill>
                  <a:srgbClr val="00487E"/>
                </a:solidFill>
                <a:latin typeface="Book Antiqua" pitchFamily="18" charset="0"/>
              </a:rPr>
              <a:t>bekerja</a:t>
            </a:r>
            <a:r>
              <a:rPr lang="en-US" sz="2000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487E"/>
                </a:solidFill>
                <a:latin typeface="Book Antiqua" pitchFamily="18" charset="0"/>
              </a:rPr>
              <a:t>pada</a:t>
            </a:r>
            <a:r>
              <a:rPr lang="en-US" sz="2000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000" b="1" dirty="0" err="1">
                <a:solidFill>
                  <a:srgbClr val="00487E"/>
                </a:solidFill>
                <a:latin typeface="Book Antiqua" pitchFamily="18" charset="0"/>
              </a:rPr>
              <a:t>memimpin</a:t>
            </a:r>
            <a:r>
              <a:rPr lang="en-US" sz="2000" b="1" dirty="0">
                <a:solidFill>
                  <a:srgbClr val="00487E"/>
                </a:solidFill>
                <a:latin typeface="Book Antiqua" pitchFamily="18" charset="0"/>
              </a:rPr>
              <a:t>, </a:t>
            </a:r>
            <a:r>
              <a:rPr lang="en-US" sz="2000" b="1" dirty="0" err="1">
                <a:solidFill>
                  <a:srgbClr val="00487E"/>
                </a:solidFill>
                <a:latin typeface="Book Antiqua" pitchFamily="18" charset="0"/>
              </a:rPr>
              <a:t>menanggung</a:t>
            </a:r>
            <a:endParaRPr lang="en-US" sz="2000" b="1" dirty="0">
              <a:solidFill>
                <a:srgbClr val="00487E"/>
              </a:solidFill>
              <a:latin typeface="Book Antiqua" pitchFamily="18" charset="0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709441" y="1425048"/>
            <a:ext cx="3141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2400" b="1">
                <a:solidFill>
                  <a:srgbClr val="6600CC"/>
                </a:solidFill>
                <a:latin typeface="Book Antiqua" pitchFamily="18" charset="0"/>
              </a:rPr>
              <a:t>Entitas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70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70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Key Attribute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017532" y="1591096"/>
            <a:ext cx="1074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00487E"/>
                </a:solidFill>
                <a:latin typeface="Book Antiqua" pitchFamily="18" charset="0"/>
              </a:rPr>
              <a:t>Adalah sebuah atau sekumpulan atribut yang membedakan data antara satu dengan lainnya (unik) dari seluruh data yang terdapat di dalam sebuah tabel.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017532" y="2657897"/>
            <a:ext cx="618226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00487E"/>
                </a:solidFill>
                <a:latin typeface="Book Antiqua" pitchFamily="18" charset="0"/>
              </a:rPr>
              <a:t>Key Attribute dibagi menjadi 3: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220229" y="3115096"/>
            <a:ext cx="972947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dirty="0" smtClean="0">
                <a:solidFill>
                  <a:srgbClr val="00487E"/>
                </a:solidFill>
                <a:latin typeface="Book Antiqua" pitchFamily="18" charset="0"/>
              </a:rPr>
              <a:t>a. </a:t>
            </a:r>
            <a:r>
              <a:rPr lang="en-US" b="1" u="sng" dirty="0" err="1" smtClean="0">
                <a:solidFill>
                  <a:srgbClr val="C00000"/>
                </a:solidFill>
                <a:latin typeface="Book Antiqua" pitchFamily="18" charset="0"/>
              </a:rPr>
              <a:t>Superkey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: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Merupakan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satu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atau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gabungan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attribut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yang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dapat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membedakan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setiap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baris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smtClean="0">
                <a:solidFill>
                  <a:srgbClr val="00487E"/>
                </a:solidFill>
                <a:latin typeface="Book Antiqua" pitchFamily="18" charset="0"/>
              </a:rPr>
              <a:t> </a:t>
            </a:r>
          </a:p>
          <a:p>
            <a:pPr eaLnBrk="1" hangingPunct="1"/>
            <a:r>
              <a:rPr lang="en-US" b="1" dirty="0" smtClean="0">
                <a:solidFill>
                  <a:srgbClr val="00487E"/>
                </a:solidFill>
                <a:latin typeface="Book Antiqua" pitchFamily="18" charset="0"/>
              </a:rPr>
              <a:t>    data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dalam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sebuah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tabel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secara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unik</a:t>
            </a:r>
            <a:endParaRPr lang="en-US" b="1" dirty="0">
              <a:solidFill>
                <a:srgbClr val="00487E"/>
              </a:solidFill>
              <a:latin typeface="Book Antiqua" pitchFamily="18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220229" y="3800896"/>
            <a:ext cx="9729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b. </a:t>
            </a:r>
            <a:r>
              <a:rPr lang="en-US" b="1" u="sng" dirty="0">
                <a:solidFill>
                  <a:srgbClr val="C00000"/>
                </a:solidFill>
                <a:latin typeface="Book Antiqua" pitchFamily="18" charset="0"/>
              </a:rPr>
              <a:t>Candidate Key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: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Adalah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SuperKey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yang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jumlah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attributnya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minimal (paling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sedikit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).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220229" y="4410497"/>
            <a:ext cx="972947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eaLnBrk="1" hangingPunct="1"/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c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. </a:t>
            </a:r>
            <a:r>
              <a:rPr lang="en-US" b="1" u="sng" dirty="0">
                <a:solidFill>
                  <a:srgbClr val="C00000"/>
                </a:solidFill>
                <a:latin typeface="Book Antiqua" pitchFamily="18" charset="0"/>
              </a:rPr>
              <a:t>Primary Key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: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Adalah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candidate key yang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dipilih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berdasarkan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:</a:t>
            </a:r>
          </a:p>
          <a:p>
            <a:pPr marL="231775" indent="-231775" eaLnBrk="1" hangingPunct="1">
              <a:buFontTx/>
              <a:buChar char="-"/>
            </a:pPr>
            <a:r>
              <a:rPr lang="en-US" b="1" dirty="0" err="1" smtClean="0">
                <a:solidFill>
                  <a:srgbClr val="00487E"/>
                </a:solidFill>
                <a:latin typeface="Book Antiqua" pitchFamily="18" charset="0"/>
              </a:rPr>
              <a:t>Seringnya</a:t>
            </a:r>
            <a:r>
              <a:rPr lang="en-US" b="1" dirty="0" smtClean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dijadikan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acuan</a:t>
            </a:r>
            <a:endParaRPr lang="en-US" b="1" dirty="0">
              <a:solidFill>
                <a:srgbClr val="00487E"/>
              </a:solidFill>
              <a:latin typeface="Book Antiqua" pitchFamily="18" charset="0"/>
            </a:endParaRPr>
          </a:p>
          <a:p>
            <a:pPr marL="231775" indent="-231775" eaLnBrk="1" hangingPunct="1">
              <a:buFontTx/>
              <a:buChar char="-"/>
            </a:pP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Lebih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ringkas</a:t>
            </a:r>
            <a:endParaRPr lang="en-US" b="1" dirty="0">
              <a:solidFill>
                <a:srgbClr val="00487E"/>
              </a:solidFill>
              <a:latin typeface="Book Antiqua" pitchFamily="18" charset="0"/>
            </a:endParaRPr>
          </a:p>
          <a:p>
            <a:pPr marL="231775" indent="-231775" eaLnBrk="1" hangingPunct="1">
              <a:buFontTx/>
              <a:buChar char="-"/>
            </a:pP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Lebih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menjamin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rgbClr val="00487E"/>
                </a:solidFill>
                <a:latin typeface="Book Antiqua" pitchFamily="18" charset="0"/>
              </a:rPr>
              <a:t>keunikan</a:t>
            </a:r>
            <a:r>
              <a:rPr lang="en-US" b="1" dirty="0">
                <a:solidFill>
                  <a:srgbClr val="00487E"/>
                </a:solidFill>
                <a:latin typeface="Book Antiqua" pitchFamily="18" charset="0"/>
              </a:rPr>
              <a:t>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71684" grpId="0"/>
      <p:bldP spid="71685" grpId="0"/>
      <p:bldP spid="71686" grpId="0"/>
      <p:bldP spid="7168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15869</TotalTime>
  <Words>3002</Words>
  <Application>Microsoft Office PowerPoint</Application>
  <PresentationFormat>Custom</PresentationFormat>
  <Paragraphs>501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Office Theme</vt:lpstr>
      <vt:lpstr>Visio</vt:lpstr>
      <vt:lpstr>VISIO</vt:lpstr>
      <vt:lpstr>Bitmap Image</vt:lpstr>
      <vt:lpstr>PowerPoint Presentation</vt:lpstr>
      <vt:lpstr>Pokok Bahasan (?)</vt:lpstr>
      <vt:lpstr>Capaian Pembelajaran- CP (?)</vt:lpstr>
      <vt:lpstr>Entity Relationship Diagram</vt:lpstr>
      <vt:lpstr>Entitas (Entity)</vt:lpstr>
      <vt:lpstr>Relasi (Relationship)</vt:lpstr>
      <vt:lpstr>Contoh : ERD Perusahaan</vt:lpstr>
      <vt:lpstr>ERD Perusahaan</vt:lpstr>
      <vt:lpstr>Key Attribute</vt:lpstr>
      <vt:lpstr>Contoh Key Attribute</vt:lpstr>
      <vt:lpstr>Simple Attribute</vt:lpstr>
      <vt:lpstr>Composite Attribute</vt:lpstr>
      <vt:lpstr>Single Valued Attribute </vt:lpstr>
      <vt:lpstr>Multi Valued Attribute</vt:lpstr>
      <vt:lpstr>Mandatory Attribute</vt:lpstr>
      <vt:lpstr>Derived Attribute (Attribut Turunan) </vt:lpstr>
      <vt:lpstr>Entitas Lemah (Weak Entity)</vt:lpstr>
      <vt:lpstr>Trans - Pemodelan Data </vt:lpstr>
      <vt:lpstr>Konsep Foreign Key</vt:lpstr>
      <vt:lpstr>Konsep Foreign Key</vt:lpstr>
      <vt:lpstr>Derajat kardinalitas relasi  (Cardinality Ratio)</vt:lpstr>
      <vt:lpstr>PowerPoint Presentation</vt:lpstr>
      <vt:lpstr>Satu ke satu (one to one) </vt:lpstr>
      <vt:lpstr>Satu ke Banyak (one to many)</vt:lpstr>
      <vt:lpstr>Banyak ke Satu (many to one)</vt:lpstr>
      <vt:lpstr>Banyak ke banyak  (many to many)</vt:lpstr>
      <vt:lpstr>Batasan Partisipasi (Participation Constraint) </vt:lpstr>
      <vt:lpstr>Derajat Relasi Minimum</vt:lpstr>
      <vt:lpstr>Notasi lain untuk relasi</vt:lpstr>
      <vt:lpstr>Macam Relasi </vt:lpstr>
      <vt:lpstr>Relasi Biner (Binary Relation) </vt:lpstr>
      <vt:lpstr>Relasi Tunggal (Unary Relation) </vt:lpstr>
      <vt:lpstr>Relasi Multi Entitas  (N-ary Relation)</vt:lpstr>
      <vt:lpstr>Relasi Ganda  (Redundant Relation) </vt:lpstr>
      <vt:lpstr>Desain Basis Data &amp; ER Diagram (ERD)</vt:lpstr>
      <vt:lpstr>Contoh: Narasi Kebutuhan</vt:lpstr>
      <vt:lpstr>Overview : Desain Basis Data</vt:lpstr>
      <vt:lpstr>Dasar- dasar :  ER Model</vt:lpstr>
      <vt:lpstr>Dasar-dasar : ER Model (Cont’d)</vt:lpstr>
      <vt:lpstr>Key Constraints</vt:lpstr>
      <vt:lpstr>Contoh : Instance dari “Works_In” Relationship Set</vt:lpstr>
      <vt:lpstr>Participation Constraints</vt:lpstr>
      <vt:lpstr>Weak Entities</vt:lpstr>
      <vt:lpstr>Desain Konseptual : Menggunakan ER Model</vt:lpstr>
      <vt:lpstr>Entity v.s. Attribute</vt:lpstr>
      <vt:lpstr>Entity v.s. Attribute (Cont’d.)</vt:lpstr>
      <vt:lpstr>Entity v.s. Relationship</vt:lpstr>
      <vt:lpstr>Binary v.s. Ternary Relationships</vt:lpstr>
      <vt:lpstr>Binary v.s. Ternary Relationships (Cont’d.)</vt:lpstr>
      <vt:lpstr>Rangkuman</vt:lpstr>
      <vt:lpstr>Rangkuman (Cont’d)</vt:lpstr>
      <vt:lpstr>Rangkuman (Cont’d)</vt:lpstr>
      <vt:lpstr>Studi Kasus : Poliklinik</vt:lpstr>
      <vt:lpstr>Studi Kasus : Poliklinik</vt:lpstr>
      <vt:lpstr>ERD-Poliklinik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Bab 1 Overview of Database Systems (Chap. 1 – Ramakrishnan)</dc:title>
  <dc:creator>ACER</dc:creator>
  <cp:lastModifiedBy>ismail - [2010]</cp:lastModifiedBy>
  <cp:revision>96</cp:revision>
  <dcterms:created xsi:type="dcterms:W3CDTF">2020-01-22T10:19:39Z</dcterms:created>
  <dcterms:modified xsi:type="dcterms:W3CDTF">2022-02-24T15:01:37Z</dcterms:modified>
</cp:coreProperties>
</file>