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E"/>
    <a:srgbClr val="0AE00F"/>
    <a:srgbClr val="00682F"/>
    <a:srgbClr val="07A10B"/>
    <a:srgbClr val="00CC00"/>
    <a:srgbClr val="FF0000"/>
    <a:srgbClr val="002611"/>
    <a:srgbClr val="004C22"/>
    <a:srgbClr val="231165"/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7814"/>
            <a:ext cx="10945654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600200"/>
            <a:ext cx="537147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2268" y="3938589"/>
            <a:ext cx="537147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8092" y="6245225"/>
            <a:ext cx="2837762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55295" y="6245225"/>
            <a:ext cx="3851249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15984" y="6245225"/>
            <a:ext cx="2837762" cy="476250"/>
          </a:xfrm>
        </p:spPr>
        <p:txBody>
          <a:bodyPr/>
          <a:lstStyle>
            <a:lvl1pPr>
              <a:defRPr/>
            </a:lvl1pPr>
          </a:lstStyle>
          <a:p>
            <a:fld id="{23B46A5A-E748-4491-8448-35E3EBEBC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7814"/>
            <a:ext cx="10945654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600200"/>
            <a:ext cx="537147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2268" y="3938589"/>
            <a:ext cx="537147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8092" y="6245225"/>
            <a:ext cx="2837762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55295" y="6245225"/>
            <a:ext cx="3851249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15984" y="6245225"/>
            <a:ext cx="2837762" cy="476250"/>
          </a:xfrm>
        </p:spPr>
        <p:txBody>
          <a:bodyPr/>
          <a:lstStyle>
            <a:lvl1pPr>
              <a:defRPr/>
            </a:lvl1pPr>
          </a:lstStyle>
          <a:p>
            <a:fld id="{84DAF281-F11F-4E8F-BEF6-884067383A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8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1469" y="908474"/>
            <a:ext cx="8381999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Pengantar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: 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0" marR="0" lvl="0" indent="0" algn="ctr" defTabSz="89751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Transformasi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 Model ER-D  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Ke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 model Relational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5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4</a:t>
            </a:r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32954" y="2060576"/>
          <a:ext cx="6224496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9" name="VISIO" r:id="rId3" imgW="3212280" imgH="812160" progId="">
                  <p:embed/>
                </p:oleObj>
              </mc:Choice>
              <mc:Fallback>
                <p:oleObj name="VISIO" r:id="rId3" imgW="3212280" imgH="812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954" y="2060576"/>
                        <a:ext cx="6224496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153659" y="4579938"/>
            <a:ext cx="1824276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153659" y="4221164"/>
            <a:ext cx="1330201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cs typeface="Arial" pitchFamily="34" charset="0"/>
              </a:rPr>
              <a:t>Langkah 4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35175" y="3860800"/>
            <a:ext cx="3065797" cy="1720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Tabel  PEGAWAI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…</a:t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…</a:t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/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Dep_NomorBekerja</a:t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Dep_NamaBekerja</a:t>
            </a:r>
          </a:p>
        </p:txBody>
      </p:sp>
      <p:sp>
        <p:nvSpPr>
          <p:cNvPr id="43017" name="AutoShape 9"/>
          <p:cNvSpPr>
            <a:spLocks/>
          </p:cNvSpPr>
          <p:nvPr/>
        </p:nvSpPr>
        <p:spPr bwMode="auto">
          <a:xfrm>
            <a:off x="4835176" y="4437063"/>
            <a:ext cx="3137585" cy="457200"/>
          </a:xfrm>
          <a:prstGeom prst="callout3">
            <a:avLst>
              <a:gd name="adj1" fmla="val 25000"/>
              <a:gd name="adj2" fmla="val 103231"/>
              <a:gd name="adj3" fmla="val 25000"/>
              <a:gd name="adj4" fmla="val 116083"/>
              <a:gd name="adj5" fmla="val 218403"/>
              <a:gd name="adj6" fmla="val 116083"/>
              <a:gd name="adj7" fmla="val 322222"/>
              <a:gd name="adj8" fmla="val 45694"/>
            </a:avLst>
          </a:prstGeom>
          <a:solidFill>
            <a:schemeClr val="accent1">
              <a:alpha val="7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endParaRPr lang="en-US">
              <a:cs typeface="Arial" pitchFamily="34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357993" y="5927726"/>
            <a:ext cx="2697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Kolom-kolom yang telah dibentuk </a:t>
            </a:r>
            <a:br>
              <a:rPr lang="en-US" sz="1400">
                <a:solidFill>
                  <a:srgbClr val="000000"/>
                </a:solidFill>
                <a:cs typeface="Arial" pitchFamily="34" charset="0"/>
              </a:rPr>
            </a:br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pada langkah-langkah sebelumnya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5027316" y="2420938"/>
            <a:ext cx="1435773" cy="7921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5793765" y="2420939"/>
            <a:ext cx="1245744" cy="3024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7229538" y="2420938"/>
            <a:ext cx="1053604" cy="273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Untuk setiap relasi M:N antara entitas EK1 dan EK2, buat tabel baru MN </a:t>
            </a:r>
          </a:p>
          <a:p>
            <a:pPr>
              <a:lnSpc>
                <a:spcPct val="90000"/>
              </a:lnSpc>
            </a:pPr>
            <a:r>
              <a:rPr lang="en-US"/>
              <a:t>Tambahkan seluruh simple attribut dari relasi tersebut</a:t>
            </a:r>
          </a:p>
          <a:p>
            <a:pPr>
              <a:lnSpc>
                <a:spcPct val="90000"/>
              </a:lnSpc>
            </a:pPr>
            <a:r>
              <a:rPr lang="en-US"/>
              <a:t>Tambahkan pula foreign key yang diambil dari primary key masing-masing entitas yang direlasikan </a:t>
            </a:r>
          </a:p>
          <a:p>
            <a:pPr>
              <a:lnSpc>
                <a:spcPct val="90000"/>
              </a:lnSpc>
            </a:pPr>
            <a:r>
              <a:rPr lang="en-US"/>
              <a:t> Primary key merupakan gabungan dari seluruh foreign key tersebut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5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71491" y="1844675"/>
          <a:ext cx="7949534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3" name="VISIO" r:id="rId3" imgW="3669480" imgH="1069200" progId="">
                  <p:embed/>
                </p:oleObj>
              </mc:Choice>
              <mc:Fallback>
                <p:oleObj name="VISIO" r:id="rId3" imgW="3669480" imgH="1069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491" y="1844675"/>
                        <a:ext cx="7949534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017234" y="4941888"/>
            <a:ext cx="1824276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017234" y="4652964"/>
            <a:ext cx="1425215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cs typeface="Arial" pitchFamily="34" charset="0"/>
              </a:rPr>
              <a:t>Langkah 5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793764" y="4221164"/>
            <a:ext cx="2586503" cy="162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Tabel </a:t>
            </a:r>
            <a:b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</a:b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BEKERJAPADA</a:t>
            </a:r>
          </a:p>
          <a:p>
            <a:pPr algn="ctr" eaLnBrk="1" hangingPunct="1"/>
            <a: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Peg_NoKTP</a:t>
            </a:r>
          </a:p>
          <a:p>
            <a:pPr algn="ctr" eaLnBrk="1" hangingPunct="1"/>
            <a: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Pro_Nomor</a:t>
            </a:r>
          </a:p>
          <a:p>
            <a:pPr algn="ctr" eaLnBrk="1" hangingPunct="1"/>
            <a: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Pro_Nama</a:t>
            </a:r>
            <a:b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LamaJam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4645146" y="2276476"/>
            <a:ext cx="1722927" cy="7207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6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Untuk setiap </a:t>
            </a:r>
            <a:r>
              <a:rPr lang="en-US" i="1"/>
              <a:t>multivalued attribute</a:t>
            </a:r>
            <a:r>
              <a:rPr lang="en-US"/>
              <a:t>, buat tabel baru MV </a:t>
            </a:r>
          </a:p>
          <a:p>
            <a:r>
              <a:rPr lang="en-US"/>
              <a:t>Tambahkan seluruh simple attributnya </a:t>
            </a:r>
          </a:p>
          <a:p>
            <a:r>
              <a:rPr lang="en-US"/>
              <a:t>Tambahkan pula sebagai foreign key, primary key dari entitas yang memiliki </a:t>
            </a:r>
          </a:p>
          <a:p>
            <a:r>
              <a:rPr lang="en-US"/>
              <a:t>Primary key merupakan gabungan dari dari seluruh fieldnya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Algortima 6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05042" y="2420939"/>
          <a:ext cx="3832246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7" name="VISIO" r:id="rId3" imgW="1840680" imgH="1326600" progId="">
                  <p:embed/>
                </p:oleObj>
              </mc:Choice>
              <mc:Fallback>
                <p:oleObj name="VISIO" r:id="rId3" imgW="1840680" imgH="1326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42" y="2420939"/>
                        <a:ext cx="3832246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016758" y="3589338"/>
            <a:ext cx="1824276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027316" y="3284539"/>
            <a:ext cx="1340758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cs typeface="Arial" pitchFamily="34" charset="0"/>
              </a:rPr>
              <a:t>Langkah 6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613817" y="2924176"/>
            <a:ext cx="2584391" cy="1323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Tabel </a:t>
            </a:r>
            <a:br>
              <a:rPr lang="en-US" sz="1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</a:br>
            <a:r>
              <a:rPr lang="en-US" sz="1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DEP_LOKASI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Dep_Nomor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Dep_Nama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Lokasi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20109" y="2420938"/>
            <a:ext cx="1437883" cy="6477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1167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22873" y="506414"/>
          <a:ext cx="10821079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1" name="Visio" r:id="rId3" imgW="5457825" imgH="4152900" progId="">
                  <p:embed/>
                </p:oleObj>
              </mc:Choice>
              <mc:Fallback>
                <p:oleObj name="Visio" r:id="rId3" imgW="5457825" imgH="4152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73" y="506414"/>
                        <a:ext cx="10821079" cy="573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273060" y="188914"/>
            <a:ext cx="5173004" cy="865187"/>
          </a:xfrm>
          <a:noFill/>
          <a:ln/>
        </p:spPr>
        <p:txBody>
          <a:bodyPr/>
          <a:lstStyle/>
          <a:p>
            <a:r>
              <a:rPr lang="en-US" sz="3600"/>
              <a:t>ERD Perusahaan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747" y="1341439"/>
            <a:ext cx="5268018" cy="5032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Berdasarkan ERD</a:t>
            </a:r>
            <a:r>
              <a:rPr lang="en-US" sz="2800"/>
              <a:t> </a:t>
            </a:r>
          </a:p>
        </p:txBody>
      </p:sp>
      <p:graphicFrame>
        <p:nvGraphicFramePr>
          <p:cNvPr id="52333" name="Group 109"/>
          <p:cNvGraphicFramePr>
            <a:graphicFrameLocks noGrp="1"/>
          </p:cNvGraphicFramePr>
          <p:nvPr>
            <p:ph sz="quarter" idx="2"/>
          </p:nvPr>
        </p:nvGraphicFramePr>
        <p:xfrm>
          <a:off x="717887" y="4076700"/>
          <a:ext cx="10343896" cy="431800"/>
        </p:xfrm>
        <a:graphic>
          <a:graphicData uri="http://schemas.openxmlformats.org/drawingml/2006/table">
            <a:tbl>
              <a:tblPr/>
              <a:tblGrid>
                <a:gridCol w="1480113"/>
                <a:gridCol w="1478001"/>
                <a:gridCol w="1473778"/>
                <a:gridCol w="1480112"/>
                <a:gridCol w="1473778"/>
                <a:gridCol w="1478001"/>
                <a:gridCol w="14801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NoKTP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NmDepan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Inisial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NmBlk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JenisKel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Alamat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Gaji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25747" y="1773238"/>
            <a:ext cx="10945654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1: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Langkah pertama mendefinisikan entitas kuat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5747" y="2636839"/>
            <a:ext cx="10945654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Pegawai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Entitas pegawai memiliki atribut NoKTP,JenisKel,Alamat,Gaji dan atribut composit Nama (NmDepan,Inisial,NmBlk). Sehingga skema tabel pegawai sbb:</a:t>
            </a:r>
            <a:endParaRPr lang="en-US" sz="20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525747" y="4652963"/>
            <a:ext cx="1094565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Departemen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Entitas departemen memiliki atribut Nomor,Nama, JmlPegawai dan atribut multi valued lokasi yang bisa menjadi tabel lain yang mengacu ke tabel departemen. Skemanya adalah sbb:</a:t>
            </a:r>
            <a:endParaRPr lang="en-US" sz="20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2334" name="Group 110"/>
          <p:cNvGraphicFramePr>
            <a:graphicFrameLocks noGrp="1"/>
          </p:cNvGraphicFramePr>
          <p:nvPr>
            <p:ph sz="quarter" idx="3"/>
          </p:nvPr>
        </p:nvGraphicFramePr>
        <p:xfrm>
          <a:off x="717887" y="6092825"/>
          <a:ext cx="5268019" cy="431800"/>
        </p:xfrm>
        <a:graphic>
          <a:graphicData uri="http://schemas.openxmlformats.org/drawingml/2006/table">
            <a:tbl>
              <a:tblPr/>
              <a:tblGrid>
                <a:gridCol w="1758822"/>
                <a:gridCol w="1752487"/>
                <a:gridCol w="175671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Nomor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Nama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JmlPegawai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graphicFrame>
        <p:nvGraphicFramePr>
          <p:cNvPr id="69682" name="Group 50"/>
          <p:cNvGraphicFramePr>
            <a:graphicFrameLocks noGrp="1"/>
          </p:cNvGraphicFramePr>
          <p:nvPr>
            <p:ph sz="half" idx="1"/>
          </p:nvPr>
        </p:nvGraphicFramePr>
        <p:xfrm>
          <a:off x="717887" y="2997201"/>
          <a:ext cx="5555174" cy="358775"/>
        </p:xfrm>
        <a:graphic>
          <a:graphicData uri="http://schemas.openxmlformats.org/drawingml/2006/table">
            <a:tbl>
              <a:tblPr/>
              <a:tblGrid>
                <a:gridCol w="1853836"/>
                <a:gridCol w="1849613"/>
                <a:gridCol w="185172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Nomor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Nama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Lokasi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25747" y="1773238"/>
            <a:ext cx="1094565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proyek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Entitas proyek terdiri dari atribut Nomor, Nama,Lokasi. Skema dari tabel proyek adalah</a:t>
            </a:r>
            <a:endParaRPr lang="en-US" sz="20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430732" y="3644901"/>
            <a:ext cx="1094565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2: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Langkah kedua adalah mendefinisikan entitas lemah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525747" y="4581525"/>
            <a:ext cx="1094565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Tanggungan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Entitas tanggungan bergantung pada entitas pegawai. Atibutnya adalah Nama,JenisKel,TglLahir,Hubungan. Primary key dari entitas pegawai masuk ke entitas tanggungan</a:t>
            </a:r>
          </a:p>
        </p:txBody>
      </p:sp>
      <p:graphicFrame>
        <p:nvGraphicFramePr>
          <p:cNvPr id="69681" name="Group 49"/>
          <p:cNvGraphicFramePr>
            <a:graphicFrameLocks noGrp="1"/>
          </p:cNvGraphicFramePr>
          <p:nvPr>
            <p:ph sz="half" idx="2"/>
          </p:nvPr>
        </p:nvGraphicFramePr>
        <p:xfrm>
          <a:off x="910027" y="6092825"/>
          <a:ext cx="8141674" cy="431800"/>
        </p:xfrm>
        <a:graphic>
          <a:graphicData uri="http://schemas.openxmlformats.org/drawingml/2006/table">
            <a:tbl>
              <a:tblPr/>
              <a:tblGrid>
                <a:gridCol w="1632135"/>
                <a:gridCol w="1632136"/>
                <a:gridCol w="1623689"/>
                <a:gridCol w="1627913"/>
                <a:gridCol w="1625801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NoKTP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Nama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JenisKel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TglLahir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Hubungan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graphicFrame>
        <p:nvGraphicFramePr>
          <p:cNvPr id="56462" name="Group 142"/>
          <p:cNvGraphicFramePr>
            <a:graphicFrameLocks noGrp="1"/>
          </p:cNvGraphicFramePr>
          <p:nvPr>
            <p:ph sz="half" idx="2"/>
          </p:nvPr>
        </p:nvGraphicFramePr>
        <p:xfrm>
          <a:off x="910027" y="3357563"/>
          <a:ext cx="8139562" cy="431800"/>
        </p:xfrm>
        <a:graphic>
          <a:graphicData uri="http://schemas.openxmlformats.org/drawingml/2006/table">
            <a:tbl>
              <a:tblPr/>
              <a:tblGrid>
                <a:gridCol w="1243632"/>
                <a:gridCol w="1627913"/>
                <a:gridCol w="2012192"/>
                <a:gridCol w="1634247"/>
                <a:gridCol w="162157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Nomor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Nama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JmlPegawai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NoKTP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TglMulai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333606" y="1412876"/>
            <a:ext cx="1094565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3:</a:t>
            </a: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430732" y="1916114"/>
            <a:ext cx="10945654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Departemen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Pada relasi mengepalai, suatu departemen dikepalai oleh 1 pegawai sehingga primary key entitas pegawai masuk ke entitas departemen, ditambahkan dengan atribut tglMulai </a:t>
            </a:r>
            <a:endParaRPr lang="en-US" sz="20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333606" y="3933826"/>
            <a:ext cx="1094565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4:</a:t>
            </a:r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430732" y="4437063"/>
            <a:ext cx="1094565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Pegawai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Pada relasi memimpin dan bekerja, primary key dari departemen masuk ke entitas pegawai dan setiap pegawai memiliki pimpinan</a:t>
            </a:r>
          </a:p>
        </p:txBody>
      </p:sp>
      <p:graphicFrame>
        <p:nvGraphicFramePr>
          <p:cNvPr id="56478" name="Group 158"/>
          <p:cNvGraphicFramePr>
            <a:graphicFrameLocks noGrp="1"/>
          </p:cNvGraphicFramePr>
          <p:nvPr>
            <p:ph sz="half" idx="1"/>
          </p:nvPr>
        </p:nvGraphicFramePr>
        <p:xfrm>
          <a:off x="717886" y="5589589"/>
          <a:ext cx="10438911" cy="358775"/>
        </p:xfrm>
        <a:graphic>
          <a:graphicData uri="http://schemas.openxmlformats.org/drawingml/2006/table">
            <a:tbl>
              <a:tblPr/>
              <a:tblGrid>
                <a:gridCol w="1243633"/>
                <a:gridCol w="1820053"/>
                <a:gridCol w="958589"/>
                <a:gridCol w="1340758"/>
                <a:gridCol w="1714481"/>
                <a:gridCol w="1912956"/>
                <a:gridCol w="144844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NoKTP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NmDepan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Inisial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NmBlk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JenisKel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Alamat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Gaji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496" name="Group 176"/>
          <p:cNvGraphicFramePr>
            <a:graphicFrameLocks noGrp="1"/>
          </p:cNvGraphicFramePr>
          <p:nvPr/>
        </p:nvGraphicFramePr>
        <p:xfrm>
          <a:off x="717886" y="6165850"/>
          <a:ext cx="8107892" cy="335280"/>
        </p:xfrm>
        <a:graphic>
          <a:graphicData uri="http://schemas.openxmlformats.org/drawingml/2006/table">
            <a:tbl>
              <a:tblPr/>
              <a:tblGrid>
                <a:gridCol w="1245744"/>
                <a:gridCol w="2808202"/>
                <a:gridCol w="2026973"/>
                <a:gridCol w="202697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…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NoKTP_Pimpinan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dep_nomor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Dep_nama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525747" y="1628776"/>
            <a:ext cx="1094565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Proyek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Berdasarkan relasi mengatur,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maka primary key dari entitas departemen masuk ke entitas proyek</a:t>
            </a:r>
          </a:p>
        </p:txBody>
      </p:sp>
      <p:graphicFrame>
        <p:nvGraphicFramePr>
          <p:cNvPr id="59470" name="Group 78"/>
          <p:cNvGraphicFramePr>
            <a:graphicFrameLocks noGrp="1"/>
          </p:cNvGraphicFramePr>
          <p:nvPr>
            <p:ph sz="quarter" idx="3"/>
          </p:nvPr>
        </p:nvGraphicFramePr>
        <p:xfrm>
          <a:off x="812902" y="2924175"/>
          <a:ext cx="7662380" cy="433388"/>
        </p:xfrm>
        <a:graphic>
          <a:graphicData uri="http://schemas.openxmlformats.org/drawingml/2006/table">
            <a:tbl>
              <a:tblPr/>
              <a:tblGrid>
                <a:gridCol w="1245744"/>
                <a:gridCol w="1148618"/>
                <a:gridCol w="1532898"/>
                <a:gridCol w="1820053"/>
                <a:gridCol w="191506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Nomor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Nama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Lokasi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dep_nomor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dep_nama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71" name="Rectangle 79"/>
          <p:cNvSpPr>
            <a:spLocks noChangeArrowheads="1"/>
          </p:cNvSpPr>
          <p:nvPr/>
        </p:nvSpPr>
        <p:spPr bwMode="auto">
          <a:xfrm>
            <a:off x="430732" y="3644901"/>
            <a:ext cx="1094565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5:</a:t>
            </a:r>
          </a:p>
        </p:txBody>
      </p:sp>
      <p:sp>
        <p:nvSpPr>
          <p:cNvPr id="59472" name="Rectangle 80"/>
          <p:cNvSpPr>
            <a:spLocks noChangeArrowheads="1"/>
          </p:cNvSpPr>
          <p:nvPr/>
        </p:nvSpPr>
        <p:spPr bwMode="auto">
          <a:xfrm>
            <a:off x="430732" y="4221163"/>
            <a:ext cx="1094565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BekerjaPada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Pada relasi bekerja pada memiliki relasi many to many sehingga akan muncul tabel baru yang primary keynya berasal dari entitas pegawai dan proyek</a:t>
            </a:r>
            <a:endParaRPr lang="en-US" sz="20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9473" name="Group 81"/>
          <p:cNvGraphicFramePr>
            <a:graphicFrameLocks noGrp="1"/>
          </p:cNvGraphicFramePr>
          <p:nvPr>
            <p:ph sz="half" idx="1"/>
          </p:nvPr>
        </p:nvGraphicFramePr>
        <p:xfrm>
          <a:off x="717886" y="5734051"/>
          <a:ext cx="8234578" cy="358775"/>
        </p:xfrm>
        <a:graphic>
          <a:graphicData uri="http://schemas.openxmlformats.org/drawingml/2006/table">
            <a:tbl>
              <a:tblPr/>
              <a:tblGrid>
                <a:gridCol w="2062868"/>
                <a:gridCol w="2058644"/>
                <a:gridCol w="2050199"/>
                <a:gridCol w="206286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noKTP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royek_nomor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proyek_nama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lamaJam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05041" y="1268413"/>
            <a:ext cx="10337562" cy="2374900"/>
          </a:xfrm>
          <a:noFill/>
          <a:ln/>
        </p:spPr>
        <p:txBody>
          <a:bodyPr anchor="ctr" anchorCtr="0"/>
          <a:lstStyle/>
          <a:p>
            <a:r>
              <a:rPr lang="en-US" b="1"/>
              <a:t>Mapping dari ERD ke Tabel</a:t>
            </a:r>
            <a:r>
              <a:rPr lang="en-US"/>
              <a:t> </a:t>
            </a:r>
            <a:r>
              <a:rPr lang="en-US" sz="4800" b="1"/>
              <a:t/>
            </a:r>
            <a:br>
              <a:rPr lang="en-US" sz="4800" b="1"/>
            </a:br>
            <a:endParaRPr 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</a:t>
            </a:r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430732" y="1557338"/>
            <a:ext cx="10945654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6:</a:t>
            </a:r>
          </a:p>
        </p:txBody>
      </p:sp>
      <p:sp>
        <p:nvSpPr>
          <p:cNvPr id="64567" name="Rectangle 55"/>
          <p:cNvSpPr>
            <a:spLocks noChangeArrowheads="1"/>
          </p:cNvSpPr>
          <p:nvPr/>
        </p:nvSpPr>
        <p:spPr bwMode="auto">
          <a:xfrm>
            <a:off x="525747" y="2276476"/>
            <a:ext cx="1094565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Tabel Departemen_Lokasi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Dari atribut muti valued lokasi akan dibuat tabel baru yang skemanya sebagai berikut</a:t>
            </a:r>
          </a:p>
        </p:txBody>
      </p:sp>
      <p:graphicFrame>
        <p:nvGraphicFramePr>
          <p:cNvPr id="64588" name="Group 76"/>
          <p:cNvGraphicFramePr>
            <a:graphicFrameLocks noGrp="1"/>
          </p:cNvGraphicFramePr>
          <p:nvPr>
            <p:ph sz="half" idx="2"/>
          </p:nvPr>
        </p:nvGraphicFramePr>
        <p:xfrm>
          <a:off x="622873" y="3500438"/>
          <a:ext cx="6129480" cy="433388"/>
        </p:xfrm>
        <a:graphic>
          <a:graphicData uri="http://schemas.openxmlformats.org/drawingml/2006/table">
            <a:tbl>
              <a:tblPr/>
              <a:tblGrid>
                <a:gridCol w="2048087"/>
                <a:gridCol w="2043864"/>
                <a:gridCol w="2037529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dep_nomor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ep_nama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Lokasi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</a:t>
                      </a:r>
                    </a:p>
                  </a:txBody>
                  <a:tcPr marL="121618" marR="12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Algoritma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Untuk setiap entitas kuat EK, buat tabel baru EK yang memasukkan semua attribut sederhana (simple attribut) </a:t>
            </a:r>
          </a:p>
          <a:p>
            <a:r>
              <a:rPr lang="en-US" sz="2800"/>
              <a:t>Untuk atribut komposit, hanya atribut sederhananya yang disertakan </a:t>
            </a:r>
          </a:p>
          <a:p>
            <a:r>
              <a:rPr lang="en-US" sz="2800"/>
              <a:t>Pilih salah satu </a:t>
            </a:r>
            <a:r>
              <a:rPr lang="en-US" sz="2800" i="1"/>
              <a:t>key attribute</a:t>
            </a:r>
            <a:r>
              <a:rPr lang="en-US" sz="2800"/>
              <a:t> dari EK sebagai primary key. Jika key yang terpilih merupakan atribut komposit, seluruh atribut sederhananya merupakan primary key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1</a:t>
            </a:r>
          </a:p>
        </p:txBody>
      </p:sp>
      <p:graphicFrame>
        <p:nvGraphicFramePr>
          <p:cNvPr id="3380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622872" y="1989139"/>
          <a:ext cx="4693709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7" name="VISIO" r:id="rId3" imgW="2110680" imgH="1685520" progId="">
                  <p:embed/>
                </p:oleObj>
              </mc:Choice>
              <mc:Fallback>
                <p:oleObj name="VISIO" r:id="rId3" imgW="2110680" imgH="1685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72" y="1989139"/>
                        <a:ext cx="4693709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888780" y="3068639"/>
            <a:ext cx="1437883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cs typeface="Arial" pitchFamily="34" charset="0"/>
              </a:rPr>
              <a:t>Langkah 1</a:t>
            </a:r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5793764" y="3429000"/>
            <a:ext cx="1824276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8093114" y="2420938"/>
            <a:ext cx="2681516" cy="2087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Tabel PEGAWAI</a:t>
            </a:r>
          </a:p>
          <a:p>
            <a:pPr algn="ctr" eaLnBrk="1" hangingPunct="1"/>
            <a: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NoKTP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NmDepan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Inisial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NmBlk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JenisKel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Alamat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Gaji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740161" y="5373688"/>
            <a:ext cx="679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Low" eaLnBrk="1" hangingPunct="1">
              <a:spcBef>
                <a:spcPct val="50000"/>
              </a:spcBef>
            </a:pPr>
            <a:r>
              <a:rPr lang="en-US" sz="1400" b="1">
                <a:latin typeface="Century Gothic" pitchFamily="34" charset="0"/>
                <a:cs typeface="Arial" pitchFamily="34" charset="0"/>
              </a:rPr>
              <a:t>Atribut komposit nama tidak menjadi field/kolom pada tabel PEGAWAI, tetapi yg dimasukkan adalah bagian simple attributnya.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1866505" y="2708276"/>
            <a:ext cx="1245744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866505" y="2708276"/>
            <a:ext cx="1245744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Untuk setiap entitas lemah EL yang dimiliki oleh entitas kuat EK, buat tabel baru EL yang memasukkan semua atribut sederhana EL </a:t>
            </a:r>
          </a:p>
          <a:p>
            <a:pPr>
              <a:lnSpc>
                <a:spcPct val="90000"/>
              </a:lnSpc>
            </a:pPr>
            <a:r>
              <a:rPr lang="en-US"/>
              <a:t>Tambahkan pada EL foreign key yang diambil dari primary key EK </a:t>
            </a:r>
          </a:p>
          <a:p>
            <a:pPr>
              <a:lnSpc>
                <a:spcPct val="90000"/>
              </a:lnSpc>
            </a:pPr>
            <a:r>
              <a:rPr lang="en-US"/>
              <a:t>Primary key yang dibentuk merupakan gabungan primary key EK dan partial key dari EL (jika ada)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2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30732" y="2252664"/>
          <a:ext cx="4691598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1" name="Visio" r:id="rId3" imgW="2074469" imgH="1636471" progId="">
                  <p:embed/>
                </p:oleObj>
              </mc:Choice>
              <mc:Fallback>
                <p:oleObj name="Visio" r:id="rId3" imgW="2074469" imgH="163647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32" y="2252664"/>
                        <a:ext cx="4691598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219455" y="3500438"/>
            <a:ext cx="1824276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219456" y="3213100"/>
            <a:ext cx="1425216" cy="2746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cs typeface="Arial" pitchFamily="34" charset="0"/>
              </a:rPr>
              <a:t>Langkah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900972" y="2636838"/>
            <a:ext cx="2586503" cy="187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Tabel </a:t>
            </a:r>
            <a:b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</a:b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TANGGUNGAN</a:t>
            </a:r>
          </a:p>
          <a:p>
            <a:pPr algn="ctr" eaLnBrk="1" hangingPunct="1"/>
            <a: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Peg_NoKTP</a:t>
            </a:r>
          </a:p>
          <a:p>
            <a:pPr algn="ctr" eaLnBrk="1" hangingPunct="1"/>
            <a:r>
              <a:rPr lang="en-US" sz="1600" b="1" u="sng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Nama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JenisKel</a:t>
            </a:r>
          </a:p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TglLahir</a:t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Hubungan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058646" y="3789364"/>
            <a:ext cx="1820053" cy="719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3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Untuk setiap relasi 1:1 antara entitas EK1 dan EK2: </a:t>
            </a:r>
          </a:p>
          <a:p>
            <a:pPr marL="0" indent="0">
              <a:lnSpc>
                <a:spcPct val="80000"/>
              </a:lnSpc>
            </a:pPr>
            <a:r>
              <a:rPr lang="en-US" sz="2400"/>
              <a:t>Jika </a:t>
            </a:r>
            <a:r>
              <a:rPr lang="en-US" sz="2400" u="sng"/>
              <a:t>sama-sama</a:t>
            </a:r>
            <a:r>
              <a:rPr lang="en-US" sz="2400"/>
              <a:t> merupakan </a:t>
            </a:r>
            <a:r>
              <a:rPr lang="en-US" sz="2400" u="sng"/>
              <a:t>partisipasi total</a:t>
            </a:r>
            <a:r>
              <a:rPr lang="en-US" sz="2400"/>
              <a:t>, pilih salah satu. Tambahkan semua semua simple attribut dari entitas yang lain </a:t>
            </a:r>
          </a:p>
          <a:p>
            <a:pPr marL="0" indent="0">
              <a:lnSpc>
                <a:spcPct val="80000"/>
              </a:lnSpc>
            </a:pPr>
            <a:r>
              <a:rPr lang="en-US" sz="2400"/>
              <a:t>Jika </a:t>
            </a:r>
            <a:r>
              <a:rPr lang="en-US" sz="2400" u="sng"/>
              <a:t>sama-sama</a:t>
            </a:r>
            <a:r>
              <a:rPr lang="en-US" sz="2400"/>
              <a:t> merupakan </a:t>
            </a:r>
            <a:r>
              <a:rPr lang="en-US" sz="2400" u="sng"/>
              <a:t>partisipasi parsial</a:t>
            </a:r>
            <a:r>
              <a:rPr lang="en-US" sz="2400"/>
              <a:t>, pilih salah satu. Tambahkan foreign key dari primary key entitas yang lain </a:t>
            </a:r>
          </a:p>
          <a:p>
            <a:pPr marL="0" indent="0">
              <a:lnSpc>
                <a:spcPct val="80000"/>
              </a:lnSpc>
            </a:pPr>
            <a:r>
              <a:rPr lang="en-US" sz="2400"/>
              <a:t>Jika </a:t>
            </a:r>
            <a:r>
              <a:rPr lang="en-US" sz="2400" u="sng"/>
              <a:t>salah satu</a:t>
            </a:r>
            <a:r>
              <a:rPr lang="en-US" sz="2400"/>
              <a:t> merupakan </a:t>
            </a:r>
            <a:r>
              <a:rPr lang="en-US" sz="2400" u="sng"/>
              <a:t>partisipasi total</a:t>
            </a:r>
            <a:r>
              <a:rPr lang="en-US" sz="2400"/>
              <a:t>, pilih yang berpartisipasi total. Tambahkan foreign key dari primary key entitas yang lain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Kemudian tambahkan semua simple atribut dari relasi tersebut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3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94893" y="2205039"/>
          <a:ext cx="744490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5" name="Visio" r:id="rId3" imgW="3131210" imgH="426720" progId="">
                  <p:embed/>
                </p:oleObj>
              </mc:Choice>
              <mc:Fallback>
                <p:oleObj name="Visio" r:id="rId3" imgW="3131210" imgH="4267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893" y="2205039"/>
                        <a:ext cx="744490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825093" y="4003675"/>
            <a:ext cx="1824276" cy="477838"/>
          </a:xfrm>
          <a:prstGeom prst="rightArrow">
            <a:avLst>
              <a:gd name="adj1" fmla="val 50000"/>
              <a:gd name="adj2" fmla="val 7176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825094" y="3716339"/>
            <a:ext cx="1627913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cs typeface="Arial" pitchFamily="34" charset="0"/>
              </a:rPr>
              <a:t>Langkah 1-3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985906" y="3429001"/>
            <a:ext cx="2681516" cy="175101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Tabel </a:t>
            </a:r>
            <a:b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</a:br>
            <a:r>
              <a:rPr lang="en-US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Arial" pitchFamily="34" charset="0"/>
              </a:rPr>
              <a:t>DEPARTEMEN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…</a:t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…</a:t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/>
            </a:r>
            <a:b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</a:br>
            <a:r>
              <a:rPr lang="en-US" sz="1600" b="1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Peg_NoKTPKepala</a:t>
            </a:r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5985906" y="4221163"/>
            <a:ext cx="2681516" cy="457200"/>
          </a:xfrm>
          <a:prstGeom prst="callout3">
            <a:avLst>
              <a:gd name="adj1" fmla="val 25000"/>
              <a:gd name="adj2" fmla="val 103778"/>
              <a:gd name="adj3" fmla="val 25000"/>
              <a:gd name="adj4" fmla="val 135042"/>
              <a:gd name="adj5" fmla="val 222917"/>
              <a:gd name="adj6" fmla="val 135042"/>
              <a:gd name="adj7" fmla="val 328472"/>
              <a:gd name="adj8" fmla="val 60472"/>
            </a:avLst>
          </a:prstGeom>
          <a:solidFill>
            <a:schemeClr val="accent1">
              <a:alpha val="7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endParaRPr lang="en-US">
              <a:cs typeface="Arial" pitchFamily="34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09485" y="5783264"/>
            <a:ext cx="2697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Kolom-kolom yang telah dibentuk </a:t>
            </a:r>
            <a:br>
              <a:rPr lang="en-US" sz="1400">
                <a:solidFill>
                  <a:srgbClr val="000000"/>
                </a:solidFill>
                <a:cs typeface="Arial" pitchFamily="34" charset="0"/>
              </a:rPr>
            </a:br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pada langkah-langkah sebelumnya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219456" y="2349500"/>
            <a:ext cx="1532898" cy="6477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4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Untuk setiap relasi 1:N antara entitas EK1 dan EK2, pilih entitas yang memiliki derajat maksimum relasi=1 </a:t>
            </a:r>
          </a:p>
          <a:p>
            <a:r>
              <a:rPr lang="en-US"/>
              <a:t>Tambahkan sebuah foreign key dari primary key entitas lain yang memiliki derajat maksimum relasi = N </a:t>
            </a:r>
          </a:p>
          <a:p>
            <a:r>
              <a:rPr lang="en-US"/>
              <a:t>Tambahkan pula seluruh atribut dari relasi tersebut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13858</TotalTime>
  <Words>671</Words>
  <Application>Microsoft Office PowerPoint</Application>
  <PresentationFormat>Custom</PresentationFormat>
  <Paragraphs>154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VISIO</vt:lpstr>
      <vt:lpstr>Visio</vt:lpstr>
      <vt:lpstr>PowerPoint Presentation</vt:lpstr>
      <vt:lpstr>Mapping dari ERD ke Tabel  </vt:lpstr>
      <vt:lpstr>Algoritma 1</vt:lpstr>
      <vt:lpstr>Algoritma 1</vt:lpstr>
      <vt:lpstr>Algoritma 2</vt:lpstr>
      <vt:lpstr>Algoritma 2</vt:lpstr>
      <vt:lpstr>Algoritma 3</vt:lpstr>
      <vt:lpstr>Algoritma 3</vt:lpstr>
      <vt:lpstr>Algoritma 4</vt:lpstr>
      <vt:lpstr>Algoritma 4</vt:lpstr>
      <vt:lpstr>Algoritma 5</vt:lpstr>
      <vt:lpstr>Algoritma 5</vt:lpstr>
      <vt:lpstr>Algoritma 6</vt:lpstr>
      <vt:lpstr>Algortima 6</vt:lpstr>
      <vt:lpstr>ERD Perusahaan</vt:lpstr>
      <vt:lpstr>Contoh</vt:lpstr>
      <vt:lpstr>Contoh</vt:lpstr>
      <vt:lpstr>Contoh</vt:lpstr>
      <vt:lpstr>Contoh </vt:lpstr>
      <vt:lpstr>Contoh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85</cp:revision>
  <dcterms:created xsi:type="dcterms:W3CDTF">2020-01-22T10:19:39Z</dcterms:created>
  <dcterms:modified xsi:type="dcterms:W3CDTF">2022-02-24T15:02:28Z</dcterms:modified>
</cp:coreProperties>
</file>