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9" r:id="rId2"/>
    <p:sldId id="284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28" r:id="rId25"/>
  </p:sldIdLst>
  <p:sldSz cx="12161838" cy="6858000"/>
  <p:notesSz cx="6858000" cy="9144000"/>
  <p:defaultTextStyle>
    <a:defPPr>
      <a:defRPr lang="en-US"/>
    </a:defPPr>
    <a:lvl1pPr marL="0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48757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97514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46270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95029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43785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92542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41299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90056" algn="l" defTabSz="8975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2F"/>
    <a:srgbClr val="00487E"/>
    <a:srgbClr val="002611"/>
    <a:srgbClr val="00CC00"/>
    <a:srgbClr val="00A84C"/>
    <a:srgbClr val="07A10B"/>
    <a:srgbClr val="FF0000"/>
    <a:srgbClr val="0AE00F"/>
    <a:srgbClr val="004C22"/>
    <a:srgbClr val="231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26" y="-72"/>
      </p:cViewPr>
      <p:guideLst>
        <p:guide orient="horz" pos="2160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0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1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22.wmf"/><Relationship Id="rId7" Type="http://schemas.openxmlformats.org/officeDocument/2006/relationships/image" Target="../media/image10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8.wmf"/><Relationship Id="rId4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B8BEE-9EFC-434D-82FA-F5E1D3BA998C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685800"/>
            <a:ext cx="6080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725E6-AE84-436B-BD4A-4F4DB2A3BC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52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48757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97514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46270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95029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43785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92542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41299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90056" algn="l" defTabSz="8975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7"/>
            <a:ext cx="1033756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6" y="3886200"/>
            <a:ext cx="851328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8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7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6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3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92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4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9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4" y="274640"/>
            <a:ext cx="273641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4" y="274640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1"/>
            <a:ext cx="10337562" cy="1362075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6"/>
            <a:ext cx="1033756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4875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975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462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95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437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925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412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900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0"/>
            <a:ext cx="5371478" cy="452596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70" y="1600200"/>
            <a:ext cx="5371478" cy="4525964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5"/>
            <a:ext cx="5373590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8757" indent="0">
              <a:buNone/>
              <a:defRPr sz="2000" b="1"/>
            </a:lvl2pPr>
            <a:lvl3pPr marL="897514" indent="0">
              <a:buNone/>
              <a:defRPr sz="1800" b="1"/>
            </a:lvl3pPr>
            <a:lvl4pPr marL="1346270" indent="0">
              <a:buNone/>
              <a:defRPr sz="1500" b="1"/>
            </a:lvl4pPr>
            <a:lvl5pPr marL="1795029" indent="0">
              <a:buNone/>
              <a:defRPr sz="1500" b="1"/>
            </a:lvl5pPr>
            <a:lvl6pPr marL="2243785" indent="0">
              <a:buNone/>
              <a:defRPr sz="1500" b="1"/>
            </a:lvl6pPr>
            <a:lvl7pPr marL="2692542" indent="0">
              <a:buNone/>
              <a:defRPr sz="1500" b="1"/>
            </a:lvl7pPr>
            <a:lvl8pPr marL="3141299" indent="0">
              <a:buNone/>
              <a:defRPr sz="1500" b="1"/>
            </a:lvl8pPr>
            <a:lvl9pPr marL="359005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8"/>
            <a:ext cx="5373590" cy="3951287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50" y="1535115"/>
            <a:ext cx="5375700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8757" indent="0">
              <a:buNone/>
              <a:defRPr sz="2000" b="1"/>
            </a:lvl2pPr>
            <a:lvl3pPr marL="897514" indent="0">
              <a:buNone/>
              <a:defRPr sz="1800" b="1"/>
            </a:lvl3pPr>
            <a:lvl4pPr marL="1346270" indent="0">
              <a:buNone/>
              <a:defRPr sz="1500" b="1"/>
            </a:lvl4pPr>
            <a:lvl5pPr marL="1795029" indent="0">
              <a:buNone/>
              <a:defRPr sz="1500" b="1"/>
            </a:lvl5pPr>
            <a:lvl6pPr marL="2243785" indent="0">
              <a:buNone/>
              <a:defRPr sz="1500" b="1"/>
            </a:lvl6pPr>
            <a:lvl7pPr marL="2692542" indent="0">
              <a:buNone/>
              <a:defRPr sz="1500" b="1"/>
            </a:lvl7pPr>
            <a:lvl8pPr marL="3141299" indent="0">
              <a:buNone/>
              <a:defRPr sz="1500" b="1"/>
            </a:lvl8pPr>
            <a:lvl9pPr marL="359005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50" y="2174878"/>
            <a:ext cx="5375700" cy="3951287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6" y="273050"/>
            <a:ext cx="400116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2" y="273053"/>
            <a:ext cx="679880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6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48757" indent="0">
              <a:buNone/>
              <a:defRPr sz="1200"/>
            </a:lvl2pPr>
            <a:lvl3pPr marL="897514" indent="0">
              <a:buNone/>
              <a:defRPr sz="900"/>
            </a:lvl3pPr>
            <a:lvl4pPr marL="1346270" indent="0">
              <a:buNone/>
              <a:defRPr sz="800"/>
            </a:lvl4pPr>
            <a:lvl5pPr marL="1795029" indent="0">
              <a:buNone/>
              <a:defRPr sz="800"/>
            </a:lvl5pPr>
            <a:lvl6pPr marL="2243785" indent="0">
              <a:buNone/>
              <a:defRPr sz="800"/>
            </a:lvl6pPr>
            <a:lvl7pPr marL="2692542" indent="0">
              <a:buNone/>
              <a:defRPr sz="800"/>
            </a:lvl7pPr>
            <a:lvl8pPr marL="3141299" indent="0">
              <a:buNone/>
              <a:defRPr sz="800"/>
            </a:lvl8pPr>
            <a:lvl9pPr marL="359005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6" y="4800602"/>
            <a:ext cx="729710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6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48757" indent="0">
              <a:buNone/>
              <a:defRPr sz="2800"/>
            </a:lvl2pPr>
            <a:lvl3pPr marL="897514" indent="0">
              <a:buNone/>
              <a:defRPr sz="2300"/>
            </a:lvl3pPr>
            <a:lvl4pPr marL="1346270" indent="0">
              <a:buNone/>
              <a:defRPr sz="2000"/>
            </a:lvl4pPr>
            <a:lvl5pPr marL="1795029" indent="0">
              <a:buNone/>
              <a:defRPr sz="2000"/>
            </a:lvl5pPr>
            <a:lvl6pPr marL="2243785" indent="0">
              <a:buNone/>
              <a:defRPr sz="2000"/>
            </a:lvl6pPr>
            <a:lvl7pPr marL="2692542" indent="0">
              <a:buNone/>
              <a:defRPr sz="2000"/>
            </a:lvl7pPr>
            <a:lvl8pPr marL="3141299" indent="0">
              <a:buNone/>
              <a:defRPr sz="2000"/>
            </a:lvl8pPr>
            <a:lvl9pPr marL="359005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6" y="5367340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48757" indent="0">
              <a:buNone/>
              <a:defRPr sz="1200"/>
            </a:lvl2pPr>
            <a:lvl3pPr marL="897514" indent="0">
              <a:buNone/>
              <a:defRPr sz="900"/>
            </a:lvl3pPr>
            <a:lvl4pPr marL="1346270" indent="0">
              <a:buNone/>
              <a:defRPr sz="800"/>
            </a:lvl4pPr>
            <a:lvl5pPr marL="1795029" indent="0">
              <a:buNone/>
              <a:defRPr sz="800"/>
            </a:lvl5pPr>
            <a:lvl6pPr marL="2243785" indent="0">
              <a:buNone/>
              <a:defRPr sz="800"/>
            </a:lvl6pPr>
            <a:lvl7pPr marL="2692542" indent="0">
              <a:buNone/>
              <a:defRPr sz="800"/>
            </a:lvl7pPr>
            <a:lvl8pPr marL="3141299" indent="0">
              <a:buNone/>
              <a:defRPr sz="800"/>
            </a:lvl8pPr>
            <a:lvl9pPr marL="359005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alpha val="71000"/>
              </a:scheme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092" y="274637"/>
            <a:ext cx="10945654" cy="1143000"/>
          </a:xfrm>
          <a:prstGeom prst="rect">
            <a:avLst/>
          </a:prstGeom>
        </p:spPr>
        <p:txBody>
          <a:bodyPr vert="horz" lIns="89752" tIns="44876" rIns="89752" bIns="4487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600200"/>
            <a:ext cx="10945654" cy="4525964"/>
          </a:xfrm>
          <a:prstGeom prst="rect">
            <a:avLst/>
          </a:prstGeom>
        </p:spPr>
        <p:txBody>
          <a:bodyPr vert="horz" lIns="89752" tIns="44876" rIns="89752" bIns="44876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092" y="6356353"/>
            <a:ext cx="2837762" cy="365125"/>
          </a:xfrm>
          <a:prstGeom prst="rect">
            <a:avLst/>
          </a:prstGeom>
        </p:spPr>
        <p:txBody>
          <a:bodyPr vert="horz" lIns="89752" tIns="44876" rIns="89752" bIns="4487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C4F0F-C1D0-4529-876A-D82B0413BF13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5295" y="6356353"/>
            <a:ext cx="3851249" cy="365125"/>
          </a:xfrm>
          <a:prstGeom prst="rect">
            <a:avLst/>
          </a:prstGeom>
        </p:spPr>
        <p:txBody>
          <a:bodyPr vert="horz" lIns="89752" tIns="44876" rIns="89752" bIns="4487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5984" y="6356353"/>
            <a:ext cx="2837762" cy="365125"/>
          </a:xfrm>
          <a:prstGeom prst="rect">
            <a:avLst/>
          </a:prstGeom>
        </p:spPr>
        <p:txBody>
          <a:bodyPr vert="horz" lIns="89752" tIns="44876" rIns="89752" bIns="4487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BD14F-1DDD-432A-867E-4DB04F4C15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8673" name="Picture 1" descr="D:\KEL-ADM-DOSEN\A-PJJ-2019\Membuat-E-Modul-2019\LOGO-GAMBAR-PJJ\Logo-PJJ-PanjangOk-N01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6520" y="12702"/>
            <a:ext cx="2184399" cy="395276"/>
          </a:xfrm>
          <a:prstGeom prst="rect">
            <a:avLst/>
          </a:prstGeom>
          <a:noFill/>
          <a:effectLst>
            <a:outerShdw blurRad="304800" dist="292100" dir="2100000" sx="104000" sy="104000" algn="ctr" rotWithShape="0">
              <a:schemeClr val="tx1"/>
            </a:outerShdw>
          </a:effectLst>
          <a:scene3d>
            <a:camera prst="orthographicFront"/>
            <a:lightRig rig="balanced" dir="t"/>
          </a:scene3d>
          <a:sp3d extrusionH="76200" prstMaterial="flat">
            <a:bevelT prst="slope"/>
            <a:extrusionClr>
              <a:srgbClr val="FFFF00"/>
            </a:extrusionClr>
          </a:sp3d>
        </p:spPr>
      </p:pic>
      <p:pic>
        <p:nvPicPr>
          <p:cNvPr id="28676" name="Picture 4" descr="D:\KEL-ADM-DOSEN\A-PJJ-2019\Membuat-E-Modul-2019\LOGO-GAMBAR-PJJ\Logo udinus-fik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247435" y="76201"/>
            <a:ext cx="838201" cy="838200"/>
          </a:xfrm>
          <a:prstGeom prst="rect">
            <a:avLst/>
          </a:prstGeom>
          <a:solidFill>
            <a:schemeClr val="tx1"/>
          </a:solidFill>
          <a:ln cmpd="dbl">
            <a:noFill/>
          </a:ln>
          <a:effectLst>
            <a:outerShdw blurRad="673100" dist="330200" dir="7680000" sx="158000" sy="158000" algn="t" rotWithShape="0">
              <a:srgbClr val="FFFF00">
                <a:alpha val="36000"/>
              </a:srgbClr>
            </a:outerShdw>
          </a:effectLst>
          <a:scene3d>
            <a:camera prst="orthographicFront"/>
            <a:lightRig rig="sunset" dir="t"/>
          </a:scene3d>
          <a:sp3d extrusionH="76200" contourW="12700" prstMaterial="dkEdge">
            <a:bevelT w="152400" h="50800" prst="softRound"/>
            <a:bevelB prst="slope"/>
            <a:extrusionClr>
              <a:schemeClr val="tx1"/>
            </a:extrusionClr>
            <a:contourClr>
              <a:schemeClr val="tx1"/>
            </a:contourClr>
          </a:sp3d>
        </p:spPr>
      </p:pic>
      <p:pic>
        <p:nvPicPr>
          <p:cNvPr id="28677" name="Picture 5" descr="D:\KEL-ADM-DOSEN\A-PJJ-2019\Membuat-E-Modul-2019\LOGO-GAMBAR-PJJ\LogoPJJ-Bulat-N01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5719" y="5257800"/>
            <a:ext cx="1244600" cy="1524362"/>
          </a:xfrm>
          <a:prstGeom prst="rect">
            <a:avLst/>
          </a:prstGeom>
          <a:noFill/>
        </p:spPr>
      </p:pic>
      <p:pic>
        <p:nvPicPr>
          <p:cNvPr id="11" name="Picture 6" descr="E:\Back-Up-1 Okt-2019\20190827_060250-1-1.jpg"/>
          <p:cNvPicPr>
            <a:picLocks noChangeAspect="1" noChangeArrowheads="1"/>
          </p:cNvPicPr>
          <p:nvPr userDrawn="1"/>
        </p:nvPicPr>
        <p:blipFill>
          <a:blip r:embed="rId16" cstate="print">
            <a:lum bright="12000" contrast="50000"/>
          </a:blip>
          <a:srcRect/>
          <a:stretch>
            <a:fillRect/>
          </a:stretch>
        </p:blipFill>
        <p:spPr bwMode="auto">
          <a:xfrm>
            <a:off x="10094769" y="5905500"/>
            <a:ext cx="1602769" cy="952500"/>
          </a:xfrm>
          <a:prstGeom prst="rect">
            <a:avLst/>
          </a:prstGeom>
          <a:ln>
            <a:noFill/>
          </a:ln>
          <a:effectLst>
            <a:outerShdw blurRad="1244600" sx="64000" sy="64000" algn="ctr">
              <a:schemeClr val="tx1">
                <a:alpha val="2000"/>
              </a:schemeClr>
            </a:outerShdw>
            <a:softEdge rad="112500"/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2700">
            <a:bevelT w="82550" h="44450" prst="angle"/>
            <a:bevelB w="82550" h="44450" prst="angle"/>
            <a:extrusionClr>
              <a:schemeClr val="tx1"/>
            </a:extrusionClr>
            <a:contourClr>
              <a:schemeClr val="accent3"/>
            </a:contourClr>
          </a:sp3d>
        </p:spPr>
      </p:pic>
      <p:pic>
        <p:nvPicPr>
          <p:cNvPr id="17" name="Picture 8" descr="D:\KEL-ADM-DOSEN\A-PJJ-2019\Membuat-E-Modul-2019\LOGO-GAMBAR-PJJ\ddaun.jpg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 rot="1527490">
            <a:off x="11108471" y="5364495"/>
            <a:ext cx="1625753" cy="1604748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2060"/>
            </a:outerShdw>
            <a:softEdge rad="317500"/>
          </a:effec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97514" rtl="0" eaLnBrk="1" latinLnBrk="0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6568" indent="-336568" algn="l" defTabSz="89751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29230" indent="-280473" algn="l" defTabSz="89751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21892" indent="-224378" algn="l" defTabSz="89751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70650" indent="-224378" algn="l" defTabSz="89751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9407" indent="-224378" algn="l" defTabSz="89751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68164" indent="-224378" algn="l" defTabSz="8975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16920" indent="-224378" algn="l" defTabSz="8975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65677" indent="-224378" algn="l" defTabSz="8975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14434" indent="-224378" algn="l" defTabSz="8975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8757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7514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6270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95029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785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2542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1299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90056" algn="l" defTabSz="897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oleObject" Target="../embeddings/oleObject19.bin"/><Relationship Id="rId18" Type="http://schemas.openxmlformats.org/officeDocument/2006/relationships/oleObject" Target="../embeddings/oleObject21.bin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2.bin"/><Relationship Id="rId7" Type="http://schemas.openxmlformats.org/officeDocument/2006/relationships/image" Target="../media/image21.wmf"/><Relationship Id="rId12" Type="http://schemas.openxmlformats.org/officeDocument/2006/relationships/image" Target="../media/image23.wmf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.bin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18.bin"/><Relationship Id="rId5" Type="http://schemas.openxmlformats.org/officeDocument/2006/relationships/image" Target="../media/image20.wmf"/><Relationship Id="rId15" Type="http://schemas.openxmlformats.org/officeDocument/2006/relationships/image" Target="../media/image24.wmf"/><Relationship Id="rId23" Type="http://schemas.openxmlformats.org/officeDocument/2006/relationships/image" Target="../media/image9.wmf"/><Relationship Id="rId10" Type="http://schemas.openxmlformats.org/officeDocument/2006/relationships/image" Target="../media/image22.wmf"/><Relationship Id="rId19" Type="http://schemas.openxmlformats.org/officeDocument/2006/relationships/oleObject" Target="../embeddings/Microsoft_Word_97_-_2003_Document13.doc"/><Relationship Id="rId4" Type="http://schemas.openxmlformats.org/officeDocument/2006/relationships/oleObject" Target="../embeddings/Microsoft_Word_97_-_2003_Document10.doc"/><Relationship Id="rId9" Type="http://schemas.openxmlformats.org/officeDocument/2006/relationships/oleObject" Target="../embeddings/Microsoft_Word_97_-_2003_Document11.doc"/><Relationship Id="rId14" Type="http://schemas.openxmlformats.org/officeDocument/2006/relationships/oleObject" Target="../embeddings/Microsoft_Word_97_-_2003_Document12.doc"/><Relationship Id="rId22" Type="http://schemas.openxmlformats.org/officeDocument/2006/relationships/oleObject" Target="../embeddings/Microsoft_Word_97_-_2003_Document14.doc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9.wmf"/><Relationship Id="rId3" Type="http://schemas.openxmlformats.org/officeDocument/2006/relationships/oleObject" Target="../embeddings/oleObject23.bin"/><Relationship Id="rId7" Type="http://schemas.openxmlformats.org/officeDocument/2006/relationships/image" Target="../media/image27.wmf"/><Relationship Id="rId12" Type="http://schemas.openxmlformats.org/officeDocument/2006/relationships/oleObject" Target="../embeddings/Microsoft_Word_97_-_2003_Document1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11" Type="http://schemas.openxmlformats.org/officeDocument/2006/relationships/oleObject" Target="../embeddings/oleObject26.bin"/><Relationship Id="rId5" Type="http://schemas.openxmlformats.org/officeDocument/2006/relationships/image" Target="../media/image26.wmf"/><Relationship Id="rId10" Type="http://schemas.openxmlformats.org/officeDocument/2006/relationships/image" Target="../media/image8.wmf"/><Relationship Id="rId4" Type="http://schemas.openxmlformats.org/officeDocument/2006/relationships/oleObject" Target="../embeddings/Microsoft_Word_97_-_2003_Document15.doc"/><Relationship Id="rId9" Type="http://schemas.openxmlformats.org/officeDocument/2006/relationships/oleObject" Target="../embeddings/Microsoft_Word_97_-_2003_Document16.doc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7.bin"/><Relationship Id="rId7" Type="http://schemas.openxmlformats.org/officeDocument/2006/relationships/image" Target="../media/image29.wmf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Microsoft_Word_97_-_2003_Document18.doc"/><Relationship Id="rId11" Type="http://schemas.openxmlformats.org/officeDocument/2006/relationships/oleObject" Target="../embeddings/Microsoft_Word_97_-_2003_Document19.doc"/><Relationship Id="rId5" Type="http://schemas.openxmlformats.org/officeDocument/2006/relationships/oleObject" Target="../embeddings/oleObject28.bin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30.bin"/><Relationship Id="rId4" Type="http://schemas.openxmlformats.org/officeDocument/2006/relationships/image" Target="../media/image28.wmf"/><Relationship Id="rId9" Type="http://schemas.openxmlformats.org/officeDocument/2006/relationships/image" Target="../media/image30.wmf"/><Relationship Id="rId14" Type="http://schemas.openxmlformats.org/officeDocument/2006/relationships/oleObject" Target="../embeddings/Microsoft_Word_97_-_2003_Document20.doc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8.wmf"/><Relationship Id="rId3" Type="http://schemas.openxmlformats.org/officeDocument/2006/relationships/oleObject" Target="../embeddings/oleObject32.bin"/><Relationship Id="rId7" Type="http://schemas.openxmlformats.org/officeDocument/2006/relationships/image" Target="../media/image32.wmf"/><Relationship Id="rId12" Type="http://schemas.openxmlformats.org/officeDocument/2006/relationships/oleObject" Target="../embeddings/Microsoft_Word_97_-_2003_Document2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3.bin"/><Relationship Id="rId11" Type="http://schemas.openxmlformats.org/officeDocument/2006/relationships/oleObject" Target="../embeddings/oleObject35.bin"/><Relationship Id="rId5" Type="http://schemas.openxmlformats.org/officeDocument/2006/relationships/image" Target="../media/image31.wmf"/><Relationship Id="rId10" Type="http://schemas.openxmlformats.org/officeDocument/2006/relationships/image" Target="../media/image9.wmf"/><Relationship Id="rId4" Type="http://schemas.openxmlformats.org/officeDocument/2006/relationships/oleObject" Target="../embeddings/Microsoft_Word_97_-_2003_Document21.doc"/><Relationship Id="rId9" Type="http://schemas.openxmlformats.org/officeDocument/2006/relationships/oleObject" Target="../embeddings/Microsoft_Word_97_-_2003_Document22.doc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Microsoft_Word_97_-_2003_Document27.doc"/><Relationship Id="rId18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3.bin"/><Relationship Id="rId7" Type="http://schemas.openxmlformats.org/officeDocument/2006/relationships/oleObject" Target="../embeddings/Microsoft_Word_97_-_2003_Document25.doc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Microsoft_Word_97_-_2003_Document28.doc"/><Relationship Id="rId20" Type="http://schemas.openxmlformats.org/officeDocument/2006/relationships/image" Target="../media/image39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36.wmf"/><Relationship Id="rId5" Type="http://schemas.openxmlformats.org/officeDocument/2006/relationships/image" Target="../media/image34.wmf"/><Relationship Id="rId15" Type="http://schemas.openxmlformats.org/officeDocument/2006/relationships/oleObject" Target="../embeddings/oleObject41.bin"/><Relationship Id="rId23" Type="http://schemas.openxmlformats.org/officeDocument/2006/relationships/image" Target="../media/image40.wmf"/><Relationship Id="rId10" Type="http://schemas.openxmlformats.org/officeDocument/2006/relationships/oleObject" Target="../embeddings/Microsoft_Word_97_-_2003_Document26.doc"/><Relationship Id="rId19" Type="http://schemas.openxmlformats.org/officeDocument/2006/relationships/oleObject" Target="../embeddings/Microsoft_Word_97_-_2003_Document29.doc"/><Relationship Id="rId4" Type="http://schemas.openxmlformats.org/officeDocument/2006/relationships/oleObject" Target="../embeddings/Microsoft_Word_97_-_2003_Document24.doc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37.wmf"/><Relationship Id="rId22" Type="http://schemas.openxmlformats.org/officeDocument/2006/relationships/oleObject" Target="../embeddings/Microsoft_Word_97_-_2003_Document30.doc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5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wmf"/><Relationship Id="rId5" Type="http://schemas.openxmlformats.org/officeDocument/2006/relationships/image" Target="../media/image8.wmf"/><Relationship Id="rId10" Type="http://schemas.openxmlformats.org/officeDocument/2006/relationships/oleObject" Target="../embeddings/Microsoft_Word_97_-_2003_Document3.doc"/><Relationship Id="rId4" Type="http://schemas.openxmlformats.org/officeDocument/2006/relationships/oleObject" Target="../embeddings/Microsoft_Word_97_-_2003_Document1.doc"/><Relationship Id="rId9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5.bin"/><Relationship Id="rId7" Type="http://schemas.openxmlformats.org/officeDocument/2006/relationships/image" Target="../media/image13.wmf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8.bin"/><Relationship Id="rId5" Type="http://schemas.openxmlformats.org/officeDocument/2006/relationships/image" Target="../media/image12.wmf"/><Relationship Id="rId15" Type="http://schemas.openxmlformats.org/officeDocument/2006/relationships/image" Target="../media/image10.wmf"/><Relationship Id="rId10" Type="http://schemas.openxmlformats.org/officeDocument/2006/relationships/image" Target="../media/image14.wmf"/><Relationship Id="rId4" Type="http://schemas.openxmlformats.org/officeDocument/2006/relationships/oleObject" Target="../embeddings/Microsoft_Word_97_-_2003_Document4.doc"/><Relationship Id="rId9" Type="http://schemas.openxmlformats.org/officeDocument/2006/relationships/oleObject" Target="../embeddings/Microsoft_Word_97_-_2003_Document5.doc"/><Relationship Id="rId14" Type="http://schemas.openxmlformats.org/officeDocument/2006/relationships/oleObject" Target="../embeddings/Microsoft_Word_97_-_2003_Document6.doc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10.bin"/><Relationship Id="rId7" Type="http://schemas.openxmlformats.org/officeDocument/2006/relationships/image" Target="../media/image17.wmf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Microsoft_Word_97_-_2003_Document7.doc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1.bin"/><Relationship Id="rId15" Type="http://schemas.openxmlformats.org/officeDocument/2006/relationships/image" Target="../media/image10.wmf"/><Relationship Id="rId10" Type="http://schemas.openxmlformats.org/officeDocument/2006/relationships/image" Target="../media/image18.wmf"/><Relationship Id="rId4" Type="http://schemas.openxmlformats.org/officeDocument/2006/relationships/image" Target="../media/image16.wmf"/><Relationship Id="rId9" Type="http://schemas.openxmlformats.org/officeDocument/2006/relationships/oleObject" Target="../embeddings/Microsoft_Word_97_-_2003_Document8.doc"/><Relationship Id="rId14" Type="http://schemas.openxmlformats.org/officeDocument/2006/relationships/oleObject" Target="../embeddings/Microsoft_Word_97_-_2003_Document9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76055" y="2562408"/>
            <a:ext cx="5638800" cy="106182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1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PJJ-A11-CF 1234</a:t>
            </a:r>
            <a:br>
              <a:rPr lang="en-US" sz="21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100" b="1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Konsep</a:t>
            </a:r>
            <a:r>
              <a:rPr lang="en-US" sz="21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Basis Data</a:t>
            </a:r>
            <a:br>
              <a:rPr lang="en-US" sz="21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100" b="1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(3 SKS)</a:t>
            </a:r>
            <a:endParaRPr lang="id-ID" sz="2100" dirty="0">
              <a:solidFill>
                <a:srgbClr val="00682F"/>
              </a:solidFill>
              <a:latin typeface="Book Antiqua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585119" y="1295400"/>
            <a:ext cx="8381999" cy="683825"/>
          </a:xfrm>
          <a:prstGeom prst="rect">
            <a:avLst/>
          </a:prstGeom>
          <a:ln>
            <a:noFill/>
            <a:prstDash val="solid"/>
          </a:ln>
        </p:spPr>
        <p:txBody>
          <a:bodyPr vert="horz" lIns="89752" tIns="44876" rIns="89752" bIns="44876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Aljabar</a:t>
            </a:r>
            <a:r>
              <a:rPr lang="en-US" sz="3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Relasi</a:t>
            </a:r>
            <a:r>
              <a:rPr lang="en-US" sz="3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Sebagai</a:t>
            </a:r>
            <a:r>
              <a:rPr lang="en-US" sz="3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Konsep</a:t>
            </a:r>
            <a:r>
              <a:rPr lang="en-US" sz="3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Bahasa</a:t>
            </a:r>
            <a:r>
              <a:rPr lang="en-US" sz="3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Query </a:t>
            </a:r>
            <a:r>
              <a:rPr lang="en-US" sz="3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: </a:t>
            </a:r>
          </a:p>
        </p:txBody>
      </p:sp>
      <p:sp>
        <p:nvSpPr>
          <p:cNvPr id="14" name="Flowchart: Extract 13"/>
          <p:cNvSpPr/>
          <p:nvPr/>
        </p:nvSpPr>
        <p:spPr>
          <a:xfrm>
            <a:off x="5090319" y="236525"/>
            <a:ext cx="1219200" cy="838200"/>
          </a:xfrm>
          <a:prstGeom prst="flowChartExtract">
            <a:avLst/>
          </a:prstGeom>
          <a:solidFill>
            <a:schemeClr val="accent3"/>
          </a:solidFill>
          <a:ln>
            <a:noFill/>
          </a:ln>
          <a:effectLst>
            <a:outerShdw blurRad="622300" dist="139700" dir="5400000" algn="ctr" rotWithShape="0">
              <a:srgbClr val="002060">
                <a:alpha val="90000"/>
              </a:srgbClr>
            </a:outerShdw>
          </a:effectLst>
          <a:scene3d>
            <a:camera prst="orthographicFront"/>
            <a:lightRig rig="threePt" dir="t"/>
          </a:scene3d>
          <a:sp3d contourW="12700">
            <a:bevelT prst="convex"/>
            <a:contourClr>
              <a:srgbClr val="00CC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6</a:t>
            </a:r>
            <a:r>
              <a:rPr 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itchFamily="18" charset="0"/>
              </a:rPr>
              <a:t>.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Caslon Pro Bold" pitchFamily="18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1884552" y="190500"/>
            <a:ext cx="8077200" cy="495300"/>
          </a:xfrm>
          <a:noFill/>
        </p:spPr>
        <p:txBody>
          <a:bodyPr>
            <a:noAutofit/>
          </a:bodyPr>
          <a:lstStyle/>
          <a:p>
            <a:r>
              <a:rPr lang="en-US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Union, Intersection, Set-Difference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280319" y="2514600"/>
            <a:ext cx="4876800" cy="4038600"/>
          </a:xfrm>
          <a:prstGeom prst="rect">
            <a:avLst/>
          </a:prstGeom>
          <a:noFill/>
        </p:spPr>
        <p:txBody>
          <a:bodyPr vert="horz" lIns="89752" tIns="44876" rIns="89752" bIns="44876" rtlCol="0">
            <a:normAutofit/>
          </a:bodyPr>
          <a:lstStyle/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Semua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operasi-operasi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ini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memerlukan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masukan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dua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yang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keduanya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harus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1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union-compatible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: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Jumlah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fields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sama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Fields yang 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“</a:t>
            </a:r>
            <a:r>
              <a:rPr kumimoji="0" lang="en-US" sz="2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bersesuaian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”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hrs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mempunyai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domain yang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sama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Bagaimana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schema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yang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dihasilkan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oleh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operasi-operasi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ini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?</a:t>
            </a:r>
          </a:p>
        </p:txBody>
      </p: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8007880" y="2283728"/>
            <a:ext cx="3581400" cy="2133600"/>
            <a:chOff x="3072" y="912"/>
            <a:chExt cx="2256" cy="1344"/>
          </a:xfrm>
        </p:grpSpPr>
        <p:graphicFrame>
          <p:nvGraphicFramePr>
            <p:cNvPr id="7" name="Object 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072" y="1104"/>
            <a:ext cx="2256" cy="1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54" name="Document" r:id="rId4" imgW="4572000" imgH="2939760" progId="Word.Document.8">
                    <p:embed/>
                  </p:oleObj>
                </mc:Choice>
                <mc:Fallback>
                  <p:oleObj name="Document" r:id="rId4" imgW="4572000" imgH="2939760" progId="Word.Document.8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104"/>
                          <a:ext cx="2256" cy="1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40" y="912"/>
            <a:ext cx="67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55" name="Equation" r:id="rId6" imgW="1218960" imgH="342720" progId="Equation.3">
                    <p:embed/>
                  </p:oleObj>
                </mc:Choice>
                <mc:Fallback>
                  <p:oleObj name="Equation" r:id="rId6" imgW="1218960" imgH="342720" progId="Equation.3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912"/>
                          <a:ext cx="67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6436088" y="4417328"/>
            <a:ext cx="3962400" cy="1295400"/>
            <a:chOff x="3024" y="2304"/>
            <a:chExt cx="2496" cy="816"/>
          </a:xfrm>
        </p:grpSpPr>
        <p:graphicFrame>
          <p:nvGraphicFramePr>
            <p:cNvPr id="10" name="Object 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024" y="2496"/>
            <a:ext cx="2496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56" name="Document" r:id="rId9" imgW="4765680" imgH="1546920" progId="Word.Document.8">
                    <p:embed/>
                  </p:oleObj>
                </mc:Choice>
                <mc:Fallback>
                  <p:oleObj name="Document" r:id="rId9" imgW="4765680" imgH="1546920" progId="Word.Document.8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496"/>
                          <a:ext cx="2496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88" y="2304"/>
            <a:ext cx="72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57" name="Equation" r:id="rId11" imgW="1218960" imgH="342720" progId="Equation.3">
                    <p:embed/>
                  </p:oleObj>
                </mc:Choice>
                <mc:Fallback>
                  <p:oleObj name="Equation" r:id="rId11" imgW="1218960" imgH="342720" progId="Equation.3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304"/>
                          <a:ext cx="72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4102280" y="5707040"/>
            <a:ext cx="3883025" cy="968375"/>
            <a:chOff x="240" y="3072"/>
            <a:chExt cx="2446" cy="610"/>
          </a:xfrm>
        </p:grpSpPr>
        <p:graphicFrame>
          <p:nvGraphicFramePr>
            <p:cNvPr id="13" name="Object 1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40" y="3264"/>
            <a:ext cx="2446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58" name="Document" r:id="rId14" imgW="4680360" imgH="1211760" progId="Word.Document.8">
                    <p:embed/>
                  </p:oleObj>
                </mc:Choice>
                <mc:Fallback>
                  <p:oleObj name="Document" r:id="rId14" imgW="4680360" imgH="1211760" progId="Word.Document.8">
                    <p:embed/>
                    <p:pic>
                      <p:nvPicPr>
                        <p:cNvPr id="0" name="Object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3264"/>
                          <a:ext cx="2446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152" y="3072"/>
            <a:ext cx="615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59" name="Equation" r:id="rId16" imgW="1143000" imgH="342720" progId="Equation.3">
                    <p:embed/>
                  </p:oleObj>
                </mc:Choice>
                <mc:Fallback>
                  <p:oleObj name="Equation" r:id="rId16" imgW="1143000" imgH="342720" progId="Equation.3">
                    <p:embed/>
                    <p:pic>
                      <p:nvPicPr>
                        <p:cNvPr id="0" name="Object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072"/>
                          <a:ext cx="615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1732152" y="958760"/>
            <a:ext cx="3886200" cy="1524000"/>
            <a:chOff x="3216" y="288"/>
            <a:chExt cx="2448" cy="960"/>
          </a:xfrm>
        </p:grpSpPr>
        <p:graphicFrame>
          <p:nvGraphicFramePr>
            <p:cNvPr id="16" name="Object 1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456" y="336"/>
            <a:ext cx="2208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60" name="Document" r:id="rId19" imgW="4264200" imgH="2264760" progId="Word.Document.8">
                    <p:embed/>
                  </p:oleObj>
                </mc:Choice>
                <mc:Fallback>
                  <p:oleObj name="Document" r:id="rId19" imgW="4264200" imgH="2264760" progId="Word.Document.8">
                    <p:embed/>
                    <p:pic>
                      <p:nvPicPr>
                        <p:cNvPr id="0" name="Object 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36"/>
                          <a:ext cx="2208" cy="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216" y="288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 i="1" dirty="0">
                  <a:solidFill>
                    <a:srgbClr val="FF0000"/>
                  </a:solidFill>
                  <a:latin typeface="Book Antiqua" pitchFamily="18" charset="0"/>
                </a:rPr>
                <a:t>S2</a:t>
              </a:r>
            </a:p>
          </p:txBody>
        </p:sp>
      </p:grp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5694552" y="1042920"/>
            <a:ext cx="3886200" cy="1219200"/>
            <a:chOff x="2832" y="1248"/>
            <a:chExt cx="2928" cy="1183"/>
          </a:xfrm>
        </p:grpSpPr>
        <p:graphicFrame>
          <p:nvGraphicFramePr>
            <p:cNvPr id="19" name="Object 1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095" y="1248"/>
            <a:ext cx="2665" cy="1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61" name="Document" r:id="rId22" imgW="4317480" imgH="2112120" progId="Word.Document.8">
                    <p:embed/>
                  </p:oleObj>
                </mc:Choice>
                <mc:Fallback>
                  <p:oleObj name="Document" r:id="rId22" imgW="4317480" imgH="2112120" progId="Word.Document.8">
                    <p:embed/>
                    <p:pic>
                      <p:nvPicPr>
                        <p:cNvPr id="0" name="Object 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5" y="1248"/>
                          <a:ext cx="2665" cy="1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2832" y="1248"/>
              <a:ext cx="353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Book Antiqua" pitchFamily="18" charset="0"/>
                </a:rPr>
                <a:t>S1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4187648" y="266700"/>
            <a:ext cx="3657600" cy="495300"/>
          </a:xfrm>
          <a:noFill/>
        </p:spPr>
        <p:txBody>
          <a:bodyPr>
            <a:no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Cross-Product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470568" y="1064528"/>
            <a:ext cx="8763000" cy="2514600"/>
          </a:xfrm>
          <a:prstGeom prst="rect">
            <a:avLst/>
          </a:prstGeom>
          <a:noFill/>
        </p:spPr>
        <p:txBody>
          <a:bodyPr vert="horz" lIns="89752" tIns="44876" rIns="89752" bIns="44876" rtlCol="0">
            <a:normAutofit/>
          </a:bodyPr>
          <a:lstStyle/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dua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S1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R1,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setiap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baris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S1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dipasangkan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setiap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baris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R1,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S1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R1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tidak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harus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union-compatible.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Schema yang </a:t>
            </a:r>
            <a:r>
              <a:rPr kumimoji="0" lang="en-US" sz="2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dihasilkan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mempunyai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satu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field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setiap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field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S1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R1,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nama-nama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field “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diturunkan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”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memungkinkan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.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Conflict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  S1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R1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mempunyai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field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nama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sama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Wingdings" pitchFamily="2" charset="2"/>
              </a:rPr>
              <a:t>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sid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graphicFrame>
        <p:nvGraphicFramePr>
          <p:cNvPr id="6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4975768" y="3657600"/>
          <a:ext cx="52578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74" name="Document" r:id="rId4" imgW="8895600" imgH="3983760" progId="Word.Document.8">
                  <p:embed/>
                </p:oleObj>
              </mc:Choice>
              <mc:Fallback>
                <p:oleObj name="Document" r:id="rId4" imgW="8895600" imgH="3983760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768" y="3657600"/>
                        <a:ext cx="52578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1927768" y="6019800"/>
            <a:ext cx="7426325" cy="438150"/>
            <a:chOff x="384" y="3696"/>
            <a:chExt cx="4678" cy="276"/>
          </a:xfrm>
        </p:grpSpPr>
        <p:graphicFrame>
          <p:nvGraphicFramePr>
            <p:cNvPr id="8" name="Object 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208" y="3792"/>
            <a:ext cx="285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75" name="Equation" r:id="rId6" imgW="4914720" imgH="431640" progId="Equation.3">
                    <p:embed/>
                  </p:oleObj>
                </mc:Choice>
                <mc:Fallback>
                  <p:oleObj name="Equation" r:id="rId6" imgW="4914720" imgH="431640" progId="Equation.3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3792"/>
                          <a:ext cx="2854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84" y="3696"/>
              <a:ext cx="14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en-US" i="1" u="sng" dirty="0">
                  <a:solidFill>
                    <a:schemeClr val="accent2"/>
                  </a:solidFill>
                  <a:latin typeface="Book Antiqua" pitchFamily="18" charset="0"/>
                </a:rPr>
                <a:t> </a:t>
              </a:r>
              <a:r>
                <a:rPr lang="en-US" i="1" u="sng" dirty="0">
                  <a:solidFill>
                    <a:srgbClr val="FF0000"/>
                  </a:solidFill>
                  <a:latin typeface="Book Antiqua" pitchFamily="18" charset="0"/>
                </a:rPr>
                <a:t>Renaming operator</a:t>
              </a:r>
              <a:r>
                <a:rPr lang="en-US" dirty="0">
                  <a:solidFill>
                    <a:srgbClr val="FF0000"/>
                  </a:solidFill>
                  <a:latin typeface="Book Antiqua" pitchFamily="18" charset="0"/>
                </a:rPr>
                <a:t>: </a:t>
              </a: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1241968" y="3581400"/>
            <a:ext cx="3429000" cy="1066800"/>
            <a:chOff x="3168" y="192"/>
            <a:chExt cx="2440" cy="965"/>
          </a:xfrm>
        </p:grpSpPr>
        <p:graphicFrame>
          <p:nvGraphicFramePr>
            <p:cNvPr id="11" name="Object 1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456" y="240"/>
            <a:ext cx="2152" cy="9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76" name="Document" r:id="rId9" imgW="3431880" imgH="1604880" progId="Word.Document.8">
                    <p:embed/>
                  </p:oleObj>
                </mc:Choice>
                <mc:Fallback>
                  <p:oleObj name="Document" r:id="rId9" imgW="3431880" imgH="1604880" progId="Word.Document.8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40"/>
                          <a:ext cx="2152" cy="9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3168" y="192"/>
              <a:ext cx="35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Book Antiqua" pitchFamily="18" charset="0"/>
                </a:rPr>
                <a:t>R1</a:t>
              </a:r>
            </a:p>
          </p:txBody>
        </p:sp>
      </p:grp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1241968" y="4724400"/>
            <a:ext cx="3886200" cy="1219200"/>
            <a:chOff x="2832" y="1248"/>
            <a:chExt cx="2928" cy="1183"/>
          </a:xfrm>
        </p:grpSpPr>
        <p:graphicFrame>
          <p:nvGraphicFramePr>
            <p:cNvPr id="14" name="Object 1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095" y="1248"/>
            <a:ext cx="2665" cy="1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77" name="Document" r:id="rId12" imgW="4317480" imgH="2112120" progId="Word.Document.8">
                    <p:embed/>
                  </p:oleObj>
                </mc:Choice>
                <mc:Fallback>
                  <p:oleObj name="Document" r:id="rId12" imgW="4317480" imgH="2112120" progId="Word.Document.8">
                    <p:embed/>
                    <p:pic>
                      <p:nvPicPr>
                        <p:cNvPr id="0" name="Object 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5" y="1248"/>
                          <a:ext cx="2665" cy="1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2832" y="1248"/>
              <a:ext cx="353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Book Antiqua" pitchFamily="18" charset="0"/>
                </a:rPr>
                <a:t>S1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23304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61704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Book Antiqua" pitchFamily="18" charset="0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4328319" y="228600"/>
            <a:ext cx="2362200" cy="419100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Joins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1489904" y="762000"/>
            <a:ext cx="8686800" cy="2667000"/>
          </a:xfrm>
          <a:prstGeom prst="rect">
            <a:avLst/>
          </a:prstGeom>
          <a:noFill/>
        </p:spPr>
        <p:txBody>
          <a:bodyPr vert="horz" lIns="89752" tIns="44876" rIns="89752" bIns="44876" rtlCol="0">
            <a:normAutofit/>
          </a:bodyPr>
          <a:lstStyle/>
          <a:p>
            <a:pPr marL="336568" marR="0" lvl="0" indent="-336568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1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Condition Join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:</a:t>
            </a:r>
          </a:p>
          <a:p>
            <a:pPr marL="336568" marR="0" lvl="0" indent="-336568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Schema </a:t>
            </a:r>
            <a:r>
              <a:rPr kumimoji="0" lang="en-US" sz="2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hasil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sama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operasi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cross-product</a:t>
            </a:r>
          </a:p>
          <a:p>
            <a:pPr marL="336568" marR="0" lvl="0" indent="-336568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Jumlah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tuples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lebih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sedikit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pada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cross-product,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sehingga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lebih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efisien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336568" marR="0" lvl="0" indent="-336568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Disebut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juga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operasi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theta-join.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</a:p>
        </p:txBody>
      </p:sp>
      <p:graphicFrame>
        <p:nvGraphicFramePr>
          <p:cNvPr id="8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4233104" y="914400"/>
          <a:ext cx="2743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99" name="Equation" r:id="rId3" imgW="3009600" imgH="482400" progId="Equation.3">
                  <p:embed/>
                </p:oleObj>
              </mc:Choice>
              <mc:Fallback>
                <p:oleObj name="Equation" r:id="rId3" imgW="3009600" imgH="48240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104" y="914400"/>
                        <a:ext cx="2743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">
            <a:hlinkClick r:id="" action="ppaction://ole?verb=0"/>
          </p:cNvPr>
          <p:cNvGraphicFramePr>
            <a:graphicFrameLocks/>
          </p:cNvGraphicFramePr>
          <p:nvPr/>
        </p:nvGraphicFramePr>
        <p:xfrm>
          <a:off x="2489608" y="5139512"/>
          <a:ext cx="75057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00" name="Document" r:id="rId6" imgW="8801280" imgH="1609200" progId="Word.Document.8">
                  <p:embed/>
                </p:oleObj>
              </mc:Choice>
              <mc:Fallback>
                <p:oleObj name="Document" r:id="rId6" imgW="8801280" imgH="1609200" progId="Word.Document.8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608" y="5139512"/>
                        <a:ext cx="750570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4470808" y="4682312"/>
          <a:ext cx="3200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01" name="Equation" r:id="rId8" imgW="3606480" imgH="545760" progId="Equation.3">
                  <p:embed/>
                </p:oleObj>
              </mc:Choice>
              <mc:Fallback>
                <p:oleObj name="Equation" r:id="rId8" imgW="3606480" imgH="54576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808" y="4682312"/>
                        <a:ext cx="3200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2094960" y="3125328"/>
            <a:ext cx="7543800" cy="1295400"/>
            <a:chOff x="288" y="2304"/>
            <a:chExt cx="4704" cy="768"/>
          </a:xfrm>
        </p:grpSpPr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288" y="2304"/>
              <a:ext cx="2448" cy="768"/>
              <a:chOff x="2832" y="1248"/>
              <a:chExt cx="2928" cy="1183"/>
            </a:xfrm>
          </p:grpSpPr>
          <p:graphicFrame>
            <p:nvGraphicFramePr>
              <p:cNvPr id="16" name="Object 4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095" y="1248"/>
              <a:ext cx="2665" cy="1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402" name="Document" r:id="rId11" imgW="4317480" imgH="2112120" progId="Word.Document.8">
                      <p:embed/>
                    </p:oleObj>
                  </mc:Choice>
                  <mc:Fallback>
                    <p:oleObj name="Document" r:id="rId11" imgW="4317480" imgH="2112120" progId="Word.Document.8">
                      <p:embed/>
                      <p:pic>
                        <p:nvPicPr>
                          <p:cNvPr id="0" name="Object 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5" y="1248"/>
                            <a:ext cx="2665" cy="1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2832" y="1248"/>
                <a:ext cx="349" cy="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  <a:latin typeface="Book Antiqua" pitchFamily="18" charset="0"/>
                  </a:rPr>
                  <a:t>S1</a:t>
                </a:r>
              </a:p>
            </p:txBody>
          </p:sp>
        </p:grpSp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2832" y="2304"/>
              <a:ext cx="2160" cy="672"/>
              <a:chOff x="3168" y="192"/>
              <a:chExt cx="2440" cy="965"/>
            </a:xfrm>
          </p:grpSpPr>
          <p:graphicFrame>
            <p:nvGraphicFramePr>
              <p:cNvPr id="14" name="Object 3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456" y="240"/>
              <a:ext cx="2152" cy="9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403" name="Document" r:id="rId14" imgW="3431880" imgH="1604880" progId="Word.Document.8">
                      <p:embed/>
                    </p:oleObj>
                  </mc:Choice>
                  <mc:Fallback>
                    <p:oleObj name="Document" r:id="rId14" imgW="3431880" imgH="1604880" progId="Word.Document.8">
                      <p:embed/>
                      <p:pic>
                        <p:nvPicPr>
                          <p:cNvPr id="0" name="Object 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240"/>
                            <a:ext cx="2152" cy="9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Rectangle 15"/>
              <p:cNvSpPr>
                <a:spLocks noChangeArrowheads="1"/>
              </p:cNvSpPr>
              <p:nvPr/>
            </p:nvSpPr>
            <p:spPr bwMode="auto">
              <a:xfrm>
                <a:off x="3168" y="192"/>
                <a:ext cx="350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  <a:latin typeface="Book Antiqua" pitchFamily="18" charset="0"/>
                  </a:rPr>
                  <a:t>R1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3232288" y="228600"/>
            <a:ext cx="4800600" cy="571500"/>
          </a:xfrm>
          <a:noFill/>
        </p:spPr>
        <p:txBody>
          <a:bodyPr>
            <a:no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Joins (Cont’d)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634344" y="906440"/>
            <a:ext cx="8534400" cy="5715000"/>
          </a:xfrm>
          <a:prstGeom prst="rect">
            <a:avLst/>
          </a:prstGeom>
          <a:noFill/>
        </p:spPr>
        <p:txBody>
          <a:bodyPr vert="horz" lIns="89752" tIns="44876" rIns="89752" bIns="44876" rtlCol="0">
            <a:normAutofit fontScale="92500" lnSpcReduction="20000"/>
          </a:bodyPr>
          <a:lstStyle/>
          <a:p>
            <a:pPr marL="336568" marR="0" lvl="0" indent="-336568" algn="l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700" b="0" i="1" u="sng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Equi</a:t>
            </a:r>
            <a:r>
              <a:rPr kumimoji="0" lang="en-US" sz="2700" b="0" i="1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-Join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: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Kasus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spesial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condition join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dimana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kondisi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c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hanya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terdiri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7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equalities</a:t>
            </a: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.</a:t>
            </a:r>
          </a:p>
          <a:p>
            <a:pPr marL="336568" marR="0" lvl="0" indent="-336568" algn="l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</a:endParaRPr>
          </a:p>
          <a:p>
            <a:pPr marL="336568" marR="0" lvl="0" indent="-336568" algn="l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</a:endParaRPr>
          </a:p>
          <a:p>
            <a:pPr marL="336568" marR="0" lvl="0" indent="-336568" algn="l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</a:endParaRPr>
          </a:p>
          <a:p>
            <a:pPr marL="336568" marR="0" lvl="0" indent="-336568" algn="l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</a:endParaRPr>
          </a:p>
          <a:p>
            <a:pPr marL="336568" marR="0" lvl="0" indent="-336568" algn="l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</a:endParaRPr>
          </a:p>
          <a:p>
            <a:pPr marL="336568" marR="0" lvl="0" indent="-336568" algn="l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Book Antiqua" pitchFamily="18" charset="0"/>
            </a:endParaRPr>
          </a:p>
          <a:p>
            <a:pPr marL="336568" marR="0" lvl="0" indent="-336568" algn="l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Book Antiqua" pitchFamily="18" charset="0"/>
            </a:endParaRPr>
          </a:p>
          <a:p>
            <a:pPr marL="336568" marR="0" lvl="0" indent="-336568" algn="l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i="1" dirty="0" smtClean="0">
              <a:solidFill>
                <a:schemeClr val="accent2"/>
              </a:solidFill>
              <a:latin typeface="Book Antiqua" pitchFamily="18" charset="0"/>
            </a:endParaRPr>
          </a:p>
          <a:p>
            <a:pPr marL="336568" marR="0" lvl="0" indent="-336568" algn="l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Schema 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hasil</a:t>
            </a: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sama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cross-product,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tetapi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hanya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satu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copy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fields yang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dinyatakan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equality</a:t>
            </a:r>
          </a:p>
          <a:p>
            <a:pPr marL="336568" marR="0" lvl="0" indent="-336568" algn="l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700" b="0" i="1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Natural Join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: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Equijoin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pada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semua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fields yang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sama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graphicFrame>
        <p:nvGraphicFramePr>
          <p:cNvPr id="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2377008" y="3581400"/>
          <a:ext cx="67818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22" name="Document" r:id="rId4" imgW="7760160" imgH="1609200" progId="Word.Document.8">
                  <p:embed/>
                </p:oleObj>
              </mc:Choice>
              <mc:Fallback>
                <p:oleObj name="Document" r:id="rId4" imgW="7760160" imgH="1609200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7008" y="3581400"/>
                        <a:ext cx="67818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5044008" y="3200400"/>
          <a:ext cx="1524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23" name="Equation" r:id="rId6" imgW="1815840" imgH="545760" progId="Equation.3">
                  <p:embed/>
                </p:oleObj>
              </mc:Choice>
              <mc:Fallback>
                <p:oleObj name="Equation" r:id="rId6" imgW="1815840" imgH="54576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4008" y="3200400"/>
                        <a:ext cx="1524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1843608" y="1828800"/>
            <a:ext cx="7467600" cy="1295400"/>
            <a:chOff x="288" y="2304"/>
            <a:chExt cx="4704" cy="768"/>
          </a:xfrm>
        </p:grpSpPr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288" y="2304"/>
              <a:ext cx="2448" cy="768"/>
              <a:chOff x="2832" y="1248"/>
              <a:chExt cx="2928" cy="1183"/>
            </a:xfrm>
          </p:grpSpPr>
          <p:graphicFrame>
            <p:nvGraphicFramePr>
              <p:cNvPr id="13" name="Object 10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095" y="1248"/>
              <a:ext cx="2665" cy="1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424" name="Document" r:id="rId9" imgW="4317480" imgH="2112120" progId="Word.Document.8">
                      <p:embed/>
                    </p:oleObj>
                  </mc:Choice>
                  <mc:Fallback>
                    <p:oleObj name="Document" r:id="rId9" imgW="4317480" imgH="2112120" progId="Word.Document.8">
                      <p:embed/>
                      <p:pic>
                        <p:nvPicPr>
                          <p:cNvPr id="0" name="Object 1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5" y="1248"/>
                            <a:ext cx="2665" cy="1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2832" y="1248"/>
                <a:ext cx="353" cy="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000" b="1">
                    <a:latin typeface="Book Antiqua" pitchFamily="18" charset="0"/>
                  </a:rPr>
                  <a:t>S1</a:t>
                </a:r>
              </a:p>
            </p:txBody>
          </p:sp>
        </p:grp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2832" y="2304"/>
              <a:ext cx="2160" cy="672"/>
              <a:chOff x="3168" y="192"/>
              <a:chExt cx="2440" cy="965"/>
            </a:xfrm>
          </p:grpSpPr>
          <p:graphicFrame>
            <p:nvGraphicFramePr>
              <p:cNvPr id="11" name="Object 13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456" y="240"/>
              <a:ext cx="2152" cy="9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425" name="Document" r:id="rId12" imgW="3431880" imgH="1604880" progId="Word.Document.8">
                      <p:embed/>
                    </p:oleObj>
                  </mc:Choice>
                  <mc:Fallback>
                    <p:oleObj name="Document" r:id="rId12" imgW="3431880" imgH="1604880" progId="Word.Document.8">
                      <p:embed/>
                      <p:pic>
                        <p:nvPicPr>
                          <p:cNvPr id="0" name="Object 1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240"/>
                            <a:ext cx="2152" cy="9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" name="Rectangle 14"/>
              <p:cNvSpPr>
                <a:spLocks noChangeArrowheads="1"/>
              </p:cNvSpPr>
              <p:nvPr/>
            </p:nvSpPr>
            <p:spPr bwMode="auto">
              <a:xfrm>
                <a:off x="3168" y="192"/>
                <a:ext cx="354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000" b="1">
                    <a:latin typeface="Book Antiqua" pitchFamily="18" charset="0"/>
                  </a:rPr>
                  <a:t>R1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4864360" y="296268"/>
            <a:ext cx="2514600" cy="571500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Book Antiqua" pitchFamily="18" charset="0"/>
              </a:rPr>
              <a:t>Division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713960" y="1020168"/>
            <a:ext cx="8991600" cy="5486400"/>
          </a:xfrm>
          <a:prstGeom prst="rect">
            <a:avLst/>
          </a:prstGeom>
          <a:noFill/>
        </p:spPr>
        <p:txBody>
          <a:bodyPr vert="horz" lIns="89752" tIns="44876" rIns="89752" bIns="44876" rtlCol="0">
            <a:normAutofit/>
          </a:bodyPr>
          <a:lstStyle/>
          <a:p>
            <a:pPr marL="336568" marR="0" lvl="0" indent="-336568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Tidak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didukung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sbg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primitive operator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tetapi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berguna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menyatakan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query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seperti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                                                                                                  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	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Book Antiqua" pitchFamily="18" charset="0"/>
              </a:rPr>
              <a:t>Find sailors who have reserved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1" i="1" u="sng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all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Book Antiqua" pitchFamily="18" charset="0"/>
              </a:rPr>
              <a:t>boats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.</a:t>
            </a:r>
          </a:p>
          <a:p>
            <a:pPr marL="336568" marR="0" lvl="0" indent="-336568" algn="l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mempunyai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2 fields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x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y,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hanya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mempunyai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1 field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maka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729230" marR="0" lvl="1" indent="-280473" algn="l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A/B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=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</a:p>
          <a:p>
            <a:pPr marL="729230" marR="0" lvl="1" indent="-280473" algn="l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lang="en-US" sz="2000" dirty="0" err="1" smtClean="0">
                <a:solidFill>
                  <a:srgbClr val="00682F"/>
                </a:solidFill>
                <a:latin typeface="Book Antiqua" pitchFamily="18" charset="0"/>
              </a:rPr>
              <a:t>Y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aitu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A/B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berisikan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semua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tuples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x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(sailors)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sedemikian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rupa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sehingga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1" i="1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setiap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tuple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y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(boat)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B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terdapat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satu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tuple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xy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A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</a:endParaRPr>
          </a:p>
          <a:p>
            <a:pPr marL="729230" marR="0" lvl="1" indent="-280473" algn="l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Atau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set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nilai-nilai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(boats) yang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diasosiasikan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sebuah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nilai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x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(sailor)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dlm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berisikan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semua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nilai-nilai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y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dlm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maka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nilai-nilai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x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ada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A/B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.</a:t>
            </a:r>
          </a:p>
          <a:p>
            <a:pPr marL="336568" marR="0" lvl="0" indent="-336568" algn="l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Secara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umum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x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dpt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berupa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sembarang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list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fields,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dimana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adalah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list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fields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dlm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x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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adalah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list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fields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.</a:t>
            </a:r>
          </a:p>
        </p:txBody>
      </p:sp>
      <p:graphicFrame>
        <p:nvGraphicFramePr>
          <p:cNvPr id="6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3314160" y="2772768"/>
          <a:ext cx="4953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43" name="Equation" r:id="rId3" imgW="5148000" imgH="672840" progId="Equation.3">
                  <p:embed/>
                </p:oleObj>
              </mc:Choice>
              <mc:Fallback>
                <p:oleObj name="Equation" r:id="rId3" imgW="5148000" imgH="67284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160" y="2772768"/>
                        <a:ext cx="4953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2216648" y="419100"/>
            <a:ext cx="7772400" cy="723900"/>
          </a:xfrm>
          <a:noFill/>
        </p:spPr>
        <p:txBody>
          <a:bodyPr>
            <a:normAutofit/>
          </a:bodyPr>
          <a:lstStyle/>
          <a:p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Contoh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: </a:t>
            </a:r>
            <a:r>
              <a:rPr lang="en-US" sz="3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Division A/B</a:t>
            </a:r>
          </a:p>
        </p:txBody>
      </p:sp>
      <p:graphicFrame>
        <p:nvGraphicFramePr>
          <p:cNvPr id="5" name="Object 10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988048" y="1752600"/>
          <a:ext cx="16002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73" name="Document" r:id="rId4" imgW="2084760" imgH="4643640" progId="Word.Document.8">
                  <p:embed/>
                </p:oleObj>
              </mc:Choice>
              <mc:Fallback>
                <p:oleObj name="Document" r:id="rId4" imgW="2084760" imgH="4643640" progId="Word.Documen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8048" y="1752600"/>
                        <a:ext cx="16002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25">
            <a:hlinkClick r:id="" action="ppaction://ole?verb=0"/>
          </p:cNvPr>
          <p:cNvGraphicFramePr>
            <a:graphicFrameLocks/>
          </p:cNvGraphicFramePr>
          <p:nvPr/>
        </p:nvGraphicFramePr>
        <p:xfrm>
          <a:off x="4045448" y="1783296"/>
          <a:ext cx="1066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74" name="Document" r:id="rId7" imgW="1175040" imgH="1077480" progId="Word.Document.8">
                  <p:embed/>
                </p:oleObj>
              </mc:Choice>
              <mc:Fallback>
                <p:oleObj name="Document" r:id="rId7" imgW="1175040" imgH="1077480" progId="Word.Document.8">
                  <p:embed/>
                  <p:pic>
                    <p:nvPicPr>
                      <p:cNvPr id="0" name="Object 102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5448" y="1783296"/>
                        <a:ext cx="1066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26">
            <a:hlinkClick r:id="" action="ppaction://ole?verb=0"/>
          </p:cNvPr>
          <p:cNvGraphicFramePr>
            <a:graphicFrameLocks/>
          </p:cNvGraphicFramePr>
          <p:nvPr/>
        </p:nvGraphicFramePr>
        <p:xfrm>
          <a:off x="5798048" y="1794672"/>
          <a:ext cx="838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75" name="Document" r:id="rId10" imgW="1161360" imgH="1527120" progId="Word.Document.8">
                  <p:embed/>
                </p:oleObj>
              </mc:Choice>
              <mc:Fallback>
                <p:oleObj name="Document" r:id="rId10" imgW="1161360" imgH="1527120" progId="Word.Document.8">
                  <p:embed/>
                  <p:pic>
                    <p:nvPicPr>
                      <p:cNvPr id="0" name="Object 1026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8048" y="1794672"/>
                        <a:ext cx="838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27">
            <a:hlinkClick r:id="" action="ppaction://ole?verb=0"/>
          </p:cNvPr>
          <p:cNvGraphicFramePr>
            <a:graphicFrameLocks/>
          </p:cNvGraphicFramePr>
          <p:nvPr/>
        </p:nvGraphicFramePr>
        <p:xfrm>
          <a:off x="7245848" y="1825384"/>
          <a:ext cx="9144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76" name="Document" r:id="rId13" imgW="1162800" imgH="1976760" progId="Word.Document.8">
                  <p:embed/>
                </p:oleObj>
              </mc:Choice>
              <mc:Fallback>
                <p:oleObj name="Document" r:id="rId13" imgW="1162800" imgH="1976760" progId="Word.Document.8">
                  <p:embed/>
                  <p:pic>
                    <p:nvPicPr>
                      <p:cNvPr id="0" name="Object 102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5848" y="1825384"/>
                        <a:ext cx="9144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28">
            <a:hlinkClick r:id="" action="ppaction://ole?verb=0"/>
          </p:cNvPr>
          <p:cNvGraphicFramePr>
            <a:graphicFrameLocks/>
          </p:cNvGraphicFramePr>
          <p:nvPr/>
        </p:nvGraphicFramePr>
        <p:xfrm>
          <a:off x="4121648" y="4055664"/>
          <a:ext cx="914400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77" name="Document" r:id="rId16" imgW="1147680" imgH="2426040" progId="Word.Document.8">
                  <p:embed/>
                </p:oleObj>
              </mc:Choice>
              <mc:Fallback>
                <p:oleObj name="Document" r:id="rId16" imgW="1147680" imgH="2426040" progId="Word.Document.8">
                  <p:embed/>
                  <p:pic>
                    <p:nvPicPr>
                      <p:cNvPr id="0" name="Object 1028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648" y="4055664"/>
                        <a:ext cx="914400" cy="198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29">
            <a:hlinkClick r:id="" action="ppaction://ole?verb=0"/>
          </p:cNvPr>
          <p:cNvGraphicFramePr>
            <a:graphicFrameLocks/>
          </p:cNvGraphicFramePr>
          <p:nvPr/>
        </p:nvGraphicFramePr>
        <p:xfrm>
          <a:off x="5798048" y="4038600"/>
          <a:ext cx="914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78" name="Document" r:id="rId19" imgW="1199520" imgH="1527120" progId="Word.Document.8">
                  <p:embed/>
                </p:oleObj>
              </mc:Choice>
              <mc:Fallback>
                <p:oleObj name="Document" r:id="rId19" imgW="1199520" imgH="1527120" progId="Word.Document.8">
                  <p:embed/>
                  <p:pic>
                    <p:nvPicPr>
                      <p:cNvPr id="0" name="Object 1029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8048" y="4038600"/>
                        <a:ext cx="914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30">
            <a:hlinkClick r:id="" action="ppaction://ole?verb=0"/>
          </p:cNvPr>
          <p:cNvGraphicFramePr>
            <a:graphicFrameLocks/>
          </p:cNvGraphicFramePr>
          <p:nvPr/>
        </p:nvGraphicFramePr>
        <p:xfrm>
          <a:off x="7245848" y="4040872"/>
          <a:ext cx="914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79" name="Document" r:id="rId22" imgW="1130760" imgH="1077480" progId="Word.Document.8">
                  <p:embed/>
                </p:oleObj>
              </mc:Choice>
              <mc:Fallback>
                <p:oleObj name="Document" r:id="rId22" imgW="1130760" imgH="1077480" progId="Word.Document.8">
                  <p:embed/>
                  <p:pic>
                    <p:nvPicPr>
                      <p:cNvPr id="0" name="Object 1030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5848" y="4040872"/>
                        <a:ext cx="914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521448" y="1295400"/>
            <a:ext cx="349456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Book Antiqua" pitchFamily="18" charset="0"/>
              </a:rPr>
              <a:t>A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274048" y="1334056"/>
            <a:ext cx="439224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Book Antiqua" pitchFamily="18" charset="0"/>
              </a:rPr>
              <a:t>B1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950448" y="1372728"/>
            <a:ext cx="439224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Book Antiqua" pitchFamily="18" charset="0"/>
              </a:rPr>
              <a:t>B2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398248" y="1403440"/>
            <a:ext cx="439224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Book Antiqua" pitchFamily="18" charset="0"/>
              </a:rPr>
              <a:t>B3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4197848" y="3674664"/>
            <a:ext cx="674866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Book Antiqua" pitchFamily="18" charset="0"/>
              </a:rPr>
              <a:t>A/B1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798048" y="3581400"/>
            <a:ext cx="674866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Book Antiqua" pitchFamily="18" charset="0"/>
              </a:rPr>
              <a:t>A/B2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322048" y="3659872"/>
            <a:ext cx="674866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Book Antiqua" pitchFamily="18" charset="0"/>
              </a:rPr>
              <a:t>A/B3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1462608" y="500988"/>
            <a:ext cx="8915400" cy="647700"/>
          </a:xfrm>
          <a:noFill/>
        </p:spPr>
        <p:txBody>
          <a:bodyPr>
            <a:noAutofit/>
          </a:bodyPr>
          <a:lstStyle/>
          <a:p>
            <a:r>
              <a:rPr lang="en-US" sz="3200" b="1" dirty="0" err="1" smtClean="0">
                <a:latin typeface="Book Antiqua" pitchFamily="18" charset="0"/>
              </a:rPr>
              <a:t>Menyatakan</a:t>
            </a:r>
            <a:r>
              <a:rPr lang="en-US" sz="3200" b="1" dirty="0" smtClean="0">
                <a:latin typeface="Book Antiqua" pitchFamily="18" charset="0"/>
              </a:rPr>
              <a:t> A/B </a:t>
            </a:r>
            <a:r>
              <a:rPr lang="en-US" sz="3200" b="1" dirty="0" err="1" smtClean="0">
                <a:latin typeface="Book Antiqua" pitchFamily="18" charset="0"/>
              </a:rPr>
              <a:t>Menggunakan</a:t>
            </a:r>
            <a:r>
              <a:rPr lang="en-US" sz="3200" b="1" dirty="0" smtClean="0">
                <a:latin typeface="Book Antiqua" pitchFamily="18" charset="0"/>
              </a:rPr>
              <a:t> </a:t>
            </a:r>
            <a:br>
              <a:rPr lang="en-US" sz="3200" b="1" dirty="0" smtClean="0">
                <a:latin typeface="Book Antiqua" pitchFamily="18" charset="0"/>
              </a:rPr>
            </a:br>
            <a:r>
              <a:rPr lang="en-US" sz="3200" b="1" dirty="0" smtClean="0">
                <a:latin typeface="Book Antiqua" pitchFamily="18" charset="0"/>
              </a:rPr>
              <a:t>Operator-operator </a:t>
            </a:r>
            <a:r>
              <a:rPr lang="en-US" sz="3200" b="1" dirty="0" err="1" smtClean="0">
                <a:latin typeface="Book Antiqua" pitchFamily="18" charset="0"/>
              </a:rPr>
              <a:t>Dasar</a:t>
            </a:r>
            <a:endParaRPr lang="en-US" sz="3200" b="1" dirty="0" smtClean="0">
              <a:latin typeface="Book Antiqua" pitchFamily="18" charset="0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497864" y="1627496"/>
            <a:ext cx="8534400" cy="4876800"/>
          </a:xfrm>
          <a:prstGeom prst="rect">
            <a:avLst/>
          </a:prstGeom>
          <a:noFill/>
        </p:spPr>
        <p:txBody>
          <a:bodyPr vert="horz" lIns="89752" tIns="44876" rIns="89752" bIns="44876" rtlCol="0">
            <a:normAutofit/>
          </a:bodyPr>
          <a:lstStyle/>
          <a:p>
            <a:pPr marL="336568" marR="0" lvl="0" indent="-336568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Division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bukan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merupakan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operator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essensial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melainkan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hanya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merupakan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shorthand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yang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berguna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.  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(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Demikian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juga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 joins,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hanya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saja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 joins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lebih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umum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sehingga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banyak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sistem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mengimplementasikannya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secara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khusus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)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Idea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: 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A/B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hitung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semua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nilai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x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tidak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 `disqualified’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oleh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beberapa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nilai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y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dlm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B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.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Nilai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x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disebut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disqualified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digandengkan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nilai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y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B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dapat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diperoleh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tuple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xy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tidak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ada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dlm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487E"/>
                </a:solidFill>
                <a:effectLst/>
                <a:uLnTx/>
                <a:uFillTx/>
                <a:latin typeface="Book Antiqua" pitchFamily="18" charset="0"/>
              </a:rPr>
              <a:t>A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rgbClr val="00487E"/>
              </a:solidFill>
              <a:effectLst/>
              <a:uLnTx/>
              <a:uFillTx/>
              <a:latin typeface="Book Antiqua" pitchFamily="18" charset="0"/>
            </a:endParaRPr>
          </a:p>
          <a:p>
            <a:pPr marL="336568" marR="0" lvl="0" indent="-336568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031264" y="5132696"/>
            <a:ext cx="284340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>
                <a:solidFill>
                  <a:schemeClr val="folHlink"/>
                </a:solidFill>
                <a:latin typeface="Book Antiqua" pitchFamily="18" charset="0"/>
              </a:rPr>
              <a:t>Disqualified </a:t>
            </a:r>
            <a:r>
              <a:rPr lang="en-US" i="1">
                <a:solidFill>
                  <a:schemeClr val="folHlink"/>
                </a:solidFill>
                <a:latin typeface="Book Antiqua" pitchFamily="18" charset="0"/>
              </a:rPr>
              <a:t>x</a:t>
            </a:r>
            <a:r>
              <a:rPr lang="en-US">
                <a:solidFill>
                  <a:schemeClr val="folHlink"/>
                </a:solidFill>
                <a:latin typeface="Book Antiqua" pitchFamily="18" charset="0"/>
              </a:rPr>
              <a:t> values: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640864" y="5742296"/>
            <a:ext cx="925513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 </a:t>
            </a:r>
            <a:r>
              <a:rPr lang="en-US" sz="2800" i="1">
                <a:solidFill>
                  <a:schemeClr val="folHlink"/>
                </a:solidFill>
                <a:latin typeface="Book Antiqua" pitchFamily="18" charset="0"/>
              </a:rPr>
              <a:t>A/B:</a:t>
            </a:r>
          </a:p>
        </p:txBody>
      </p:sp>
      <p:graphicFrame>
        <p:nvGraphicFramePr>
          <p:cNvPr id="8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5765064" y="5132696"/>
          <a:ext cx="276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92" name="Equation" r:id="rId3" imgW="2768400" imgH="520560" progId="Equation.3">
                  <p:embed/>
                </p:oleObj>
              </mc:Choice>
              <mc:Fallback>
                <p:oleObj name="Equation" r:id="rId3" imgW="2768400" imgH="52056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064" y="5132696"/>
                        <a:ext cx="276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3783864" y="5742296"/>
            <a:ext cx="3986213" cy="777875"/>
            <a:chOff x="1776" y="3639"/>
            <a:chExt cx="2511" cy="490"/>
          </a:xfrm>
        </p:grpSpPr>
        <p:graphicFrame>
          <p:nvGraphicFramePr>
            <p:cNvPr id="10" name="Object 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776" y="3664"/>
            <a:ext cx="1350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93" name="Equation" r:id="rId5" imgW="2143080" imgH="738000" progId="Equation.3">
                    <p:embed/>
                  </p:oleObj>
                </mc:Choice>
                <mc:Fallback>
                  <p:oleObj name="Equation" r:id="rId5" imgW="2143080" imgH="738000" progId="Equation.3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664"/>
                          <a:ext cx="1350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775" y="3639"/>
              <a:ext cx="15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dirty="0">
                  <a:solidFill>
                    <a:srgbClr val="00487E"/>
                  </a:solidFill>
                  <a:latin typeface="Book Antiqua" pitchFamily="18" charset="0"/>
                </a:rPr>
                <a:t>all disqualified </a:t>
              </a:r>
              <a:r>
                <a:rPr lang="en-US" dirty="0" err="1">
                  <a:solidFill>
                    <a:srgbClr val="00487E"/>
                  </a:solidFill>
                  <a:latin typeface="Book Antiqua" pitchFamily="18" charset="0"/>
                </a:rPr>
                <a:t>tuples</a:t>
              </a:r>
              <a:endParaRPr lang="en-US" dirty="0">
                <a:solidFill>
                  <a:srgbClr val="00487E"/>
                </a:solidFill>
                <a:latin typeface="Book Antiqu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1612736" y="419100"/>
            <a:ext cx="8915400" cy="647700"/>
          </a:xfrm>
          <a:noFill/>
        </p:spPr>
        <p:txBody>
          <a:bodyPr>
            <a:normAutofit/>
          </a:bodyPr>
          <a:lstStyle/>
          <a:p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Beberapa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Contoh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Algebra Queries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688936" y="1371600"/>
            <a:ext cx="8763000" cy="5105400"/>
          </a:xfrm>
          <a:prstGeom prst="rect">
            <a:avLst/>
          </a:prstGeom>
          <a:noFill/>
        </p:spPr>
        <p:txBody>
          <a:bodyPr vert="horz" lIns="89752" tIns="44876" rIns="89752" bIns="44876" rtlCol="0">
            <a:normAutofit/>
          </a:bodyPr>
          <a:lstStyle/>
          <a:p>
            <a:pPr marL="336568" marR="0" lvl="0" indent="-336568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Skema</a:t>
            </a: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digunakan</a:t>
            </a: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:</a:t>
            </a:r>
          </a:p>
          <a:p>
            <a:pPr marL="729230" marR="0" lvl="1" indent="-280473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Sailors (</a:t>
            </a:r>
            <a:r>
              <a:rPr kumimoji="0" lang="en-US" sz="2800" b="0" i="1" u="sng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sid</a:t>
            </a: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: integer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sname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: string,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rating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: integer,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age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: real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)</a:t>
            </a:r>
          </a:p>
          <a:p>
            <a:pPr marL="729230" marR="0" lvl="1" indent="-280473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Boats (</a:t>
            </a:r>
            <a:r>
              <a:rPr kumimoji="0" lang="en-US" sz="2800" b="0" i="1" u="sng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bid</a:t>
            </a: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: integer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bname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: string,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color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: string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)</a:t>
            </a:r>
          </a:p>
          <a:p>
            <a:pPr marL="729230" marR="0" lvl="1" indent="-280473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Reserves (</a:t>
            </a:r>
            <a:r>
              <a:rPr kumimoji="0" lang="en-US" sz="2500" b="0" i="1" u="sng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s</a:t>
            </a:r>
            <a:r>
              <a:rPr kumimoji="0" lang="en-US" sz="2800" b="0" i="1" u="sng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id</a:t>
            </a: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: integer, </a:t>
            </a:r>
            <a:r>
              <a:rPr kumimoji="0" lang="en-US" sz="2800" b="0" i="1" u="sng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bid</a:t>
            </a: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: integer, </a:t>
            </a:r>
            <a:r>
              <a:rPr kumimoji="0" lang="en-US" sz="2800" b="0" i="1" u="sng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day</a:t>
            </a: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: date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ook Antiqua" pitchFamily="18" charset="0"/>
              </a:rPr>
              <a:t>)</a:t>
            </a:r>
          </a:p>
          <a:p>
            <a:pPr marL="729230" marR="0" lvl="1" indent="-280473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2110559" y="160360"/>
            <a:ext cx="7772400" cy="1104900"/>
          </a:xfrm>
          <a:noFill/>
        </p:spPr>
        <p:txBody>
          <a:bodyPr>
            <a:normAutofit/>
          </a:bodyPr>
          <a:lstStyle/>
          <a:p>
            <a:r>
              <a:rPr lang="en-US" sz="3000" dirty="0" err="1" smtClean="0">
                <a:solidFill>
                  <a:srgbClr val="0000CC"/>
                </a:solidFill>
                <a:latin typeface="Book Antiqua" pitchFamily="18" charset="0"/>
              </a:rPr>
              <a:t>Dapatkan</a:t>
            </a:r>
            <a:r>
              <a:rPr lang="en-US" sz="3000" dirty="0" smtClean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n-US" sz="3000" dirty="0" err="1" smtClean="0">
                <a:solidFill>
                  <a:srgbClr val="0000CC"/>
                </a:solidFill>
                <a:latin typeface="Book Antiqua" pitchFamily="18" charset="0"/>
              </a:rPr>
              <a:t>nama-nama</a:t>
            </a:r>
            <a:r>
              <a:rPr lang="en-US" sz="3000" dirty="0" smtClean="0">
                <a:solidFill>
                  <a:srgbClr val="0000CC"/>
                </a:solidFill>
                <a:latin typeface="Book Antiqua" pitchFamily="18" charset="0"/>
              </a:rPr>
              <a:t> sailors yang </a:t>
            </a:r>
            <a:r>
              <a:rPr lang="en-US" sz="3000" dirty="0" err="1" smtClean="0">
                <a:solidFill>
                  <a:srgbClr val="0000CC"/>
                </a:solidFill>
                <a:latin typeface="Book Antiqua" pitchFamily="18" charset="0"/>
              </a:rPr>
              <a:t>telah</a:t>
            </a:r>
            <a:r>
              <a:rPr lang="en-US" sz="3000" dirty="0" smtClean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n-US" sz="3000" dirty="0" err="1" smtClean="0">
                <a:solidFill>
                  <a:srgbClr val="0000CC"/>
                </a:solidFill>
                <a:latin typeface="Book Antiqua" pitchFamily="18" charset="0"/>
              </a:rPr>
              <a:t>melakukan</a:t>
            </a:r>
            <a:r>
              <a:rPr lang="en-US" sz="3000" dirty="0" smtClean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n-US" sz="3000" dirty="0" err="1" smtClean="0">
                <a:solidFill>
                  <a:srgbClr val="0000CC"/>
                </a:solidFill>
                <a:latin typeface="Book Antiqua" pitchFamily="18" charset="0"/>
              </a:rPr>
              <a:t>reservasi</a:t>
            </a:r>
            <a:r>
              <a:rPr lang="en-US" sz="3000" dirty="0" smtClean="0">
                <a:solidFill>
                  <a:srgbClr val="0000CC"/>
                </a:solidFill>
                <a:latin typeface="Book Antiqua" pitchFamily="18" charset="0"/>
              </a:rPr>
              <a:t> boat </a:t>
            </a:r>
            <a:r>
              <a:rPr lang="en-US" sz="3000" dirty="0" err="1" smtClean="0">
                <a:solidFill>
                  <a:srgbClr val="0000CC"/>
                </a:solidFill>
                <a:latin typeface="Book Antiqua" pitchFamily="18" charset="0"/>
              </a:rPr>
              <a:t>bernomor</a:t>
            </a:r>
            <a:r>
              <a:rPr lang="en-US" sz="3000" dirty="0" smtClean="0">
                <a:solidFill>
                  <a:srgbClr val="0000CC"/>
                </a:solidFill>
                <a:latin typeface="Book Antiqua" pitchFamily="18" charset="0"/>
              </a:rPr>
              <a:t> 103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271535" y="1514896"/>
            <a:ext cx="9156199" cy="4648200"/>
          </a:xfrm>
          <a:prstGeom prst="rect">
            <a:avLst/>
          </a:prstGeom>
          <a:noFill/>
        </p:spPr>
        <p:txBody>
          <a:bodyPr vert="horz" lIns="89752" tIns="44876" rIns="89752" bIns="44876" rtlCol="0">
            <a:normAutofit/>
          </a:bodyPr>
          <a:lstStyle/>
          <a:p>
            <a:pPr marL="336568" marR="0" lvl="0" indent="-336568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Solusi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 1:   </a:t>
            </a:r>
          </a:p>
        </p:txBody>
      </p:sp>
      <p:graphicFrame>
        <p:nvGraphicFramePr>
          <p:cNvPr id="6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3786490" y="1522262"/>
          <a:ext cx="6261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19" name="Equation" r:id="rId3" imgW="6260760" imgH="558720" progId="Equation.3">
                  <p:embed/>
                </p:oleObj>
              </mc:Choice>
              <mc:Fallback>
                <p:oleObj name="Equation" r:id="rId3" imgW="6260760" imgH="55872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490" y="1522262"/>
                        <a:ext cx="62611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286132" y="2689007"/>
            <a:ext cx="1769716" cy="52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buSzPct val="75000"/>
              <a:buFont typeface="Wingdings" pitchFamily="2" charset="2"/>
              <a:buChar char="v"/>
            </a:pP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i="1" dirty="0" err="1">
                <a:solidFill>
                  <a:srgbClr val="FF0000"/>
                </a:solidFill>
                <a:latin typeface="Book Antiqua" pitchFamily="18" charset="0"/>
              </a:rPr>
              <a:t>Solusi</a:t>
            </a:r>
            <a:r>
              <a:rPr lang="en-US" sz="2800" i="1" dirty="0">
                <a:solidFill>
                  <a:srgbClr val="FF0000"/>
                </a:solidFill>
                <a:latin typeface="Book Antiqua" pitchFamily="18" charset="0"/>
              </a:rPr>
              <a:t> 2:</a:t>
            </a:r>
          </a:p>
        </p:txBody>
      </p:sp>
      <p:graphicFrame>
        <p:nvGraphicFramePr>
          <p:cNvPr id="8" name="Object 1">
            <a:hlinkClick r:id="" action="ppaction://ole?verb=0"/>
          </p:cNvPr>
          <p:cNvGraphicFramePr>
            <a:graphicFrameLocks/>
          </p:cNvGraphicFramePr>
          <p:nvPr/>
        </p:nvGraphicFramePr>
        <p:xfrm>
          <a:off x="3691773" y="2694785"/>
          <a:ext cx="4648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20" name="Equation" r:id="rId5" imgW="4647960" imgH="583920" progId="Equation.3">
                  <p:embed/>
                </p:oleObj>
              </mc:Choice>
              <mc:Fallback>
                <p:oleObj name="Equation" r:id="rId5" imgW="4647960" imgH="583920" progId="Equation.3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1773" y="2694785"/>
                        <a:ext cx="4648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3737232" y="3496472"/>
          <a:ext cx="614203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21" name="Equation" r:id="rId7" imgW="6141960" imgH="666720" progId="Equation.3">
                  <p:embed/>
                </p:oleObj>
              </mc:Choice>
              <mc:Fallback>
                <p:oleObj name="Equation" r:id="rId7" imgW="6141960" imgH="66672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7232" y="3496472"/>
                        <a:ext cx="6142038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3737232" y="4182272"/>
          <a:ext cx="32575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22" name="Equation" r:id="rId9" imgW="3257280" imgH="688680" progId="Equation.3">
                  <p:embed/>
                </p:oleObj>
              </mc:Choice>
              <mc:Fallback>
                <p:oleObj name="Equation" r:id="rId9" imgW="3257280" imgH="68868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7232" y="4182272"/>
                        <a:ext cx="325755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327076" y="4999571"/>
            <a:ext cx="1769716" cy="52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buSzPct val="75000"/>
              <a:buFont typeface="Wingdings" pitchFamily="2" charset="2"/>
              <a:buChar char="v"/>
            </a:pP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i="1" dirty="0" err="1">
                <a:solidFill>
                  <a:srgbClr val="FF0000"/>
                </a:solidFill>
                <a:latin typeface="Book Antiqua" pitchFamily="18" charset="0"/>
              </a:rPr>
              <a:t>Solusi</a:t>
            </a:r>
            <a:r>
              <a:rPr lang="en-US" sz="2800" i="1" dirty="0">
                <a:solidFill>
                  <a:srgbClr val="FF0000"/>
                </a:solidFill>
                <a:latin typeface="Book Antiqua" pitchFamily="18" charset="0"/>
              </a:rPr>
              <a:t> 3:</a:t>
            </a:r>
          </a:p>
        </p:txBody>
      </p:sp>
      <p:graphicFrame>
        <p:nvGraphicFramePr>
          <p:cNvPr id="1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717925" y="5040313"/>
          <a:ext cx="6578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23" name="Equation" r:id="rId11" imgW="6578280" imgH="609480" progId="Equation.3">
                  <p:embed/>
                </p:oleObj>
              </mc:Choice>
              <mc:Fallback>
                <p:oleObj name="Equation" r:id="rId11" imgW="6578280" imgH="60948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925" y="5040313"/>
                        <a:ext cx="6578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1736696" y="146140"/>
            <a:ext cx="8229600" cy="1104900"/>
          </a:xfrm>
          <a:noFill/>
        </p:spPr>
        <p:txBody>
          <a:bodyPr>
            <a:normAutofit/>
          </a:bodyPr>
          <a:lstStyle/>
          <a:p>
            <a:r>
              <a:rPr lang="en-US" sz="3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Dapatkan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nama-nama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sailors yang 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telah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melakukan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reservasi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red boat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336359" y="1491016"/>
            <a:ext cx="8630759" cy="4724400"/>
          </a:xfrm>
          <a:prstGeom prst="rect">
            <a:avLst/>
          </a:prstGeom>
          <a:noFill/>
        </p:spPr>
        <p:txBody>
          <a:bodyPr vert="horz" lIns="89752" tIns="44876" rIns="89752" bIns="44876" rtlCol="0">
            <a:normAutofit/>
          </a:bodyPr>
          <a:lstStyle/>
          <a:p>
            <a:pPr marL="336568" marR="0" lvl="0" indent="-336568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Informasi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mengenai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boat color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hanya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tersedia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dlm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Boats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;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sehingga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memerlukan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extra join:</a:t>
            </a:r>
          </a:p>
        </p:txBody>
      </p:sp>
      <p:graphicFrame>
        <p:nvGraphicFramePr>
          <p:cNvPr id="6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1853509" y="2712533"/>
          <a:ext cx="81184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40" name="Equation" r:id="rId3" imgW="8584920" imgH="634680" progId="Equation.3">
                  <p:embed/>
                </p:oleObj>
              </mc:Choice>
              <mc:Fallback>
                <p:oleObj name="Equation" r:id="rId3" imgW="8584920" imgH="63468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509" y="2712533"/>
                        <a:ext cx="81184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311140" y="3440315"/>
            <a:ext cx="4441923" cy="52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buSzPct val="75000"/>
              <a:buFont typeface="Wingdings" pitchFamily="2" charset="2"/>
              <a:buChar char="v"/>
            </a:pPr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Book Antiqua" pitchFamily="18" charset="0"/>
              </a:rPr>
              <a:t>Solusi</a:t>
            </a:r>
            <a:r>
              <a:rPr lang="en-US" sz="2800" dirty="0">
                <a:solidFill>
                  <a:schemeClr val="accent2"/>
                </a:solidFill>
                <a:latin typeface="Book Antiqua" pitchFamily="18" charset="0"/>
              </a:rPr>
              <a:t> yang </a:t>
            </a:r>
            <a:r>
              <a:rPr lang="en-US" sz="2800" dirty="0" err="1">
                <a:solidFill>
                  <a:schemeClr val="accent2"/>
                </a:solidFill>
                <a:latin typeface="Book Antiqua" pitchFamily="18" charset="0"/>
              </a:rPr>
              <a:t>lebih</a:t>
            </a:r>
            <a:r>
              <a:rPr lang="en-US" sz="2800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Book Antiqua" pitchFamily="18" charset="0"/>
              </a:rPr>
              <a:t>efisien</a:t>
            </a:r>
            <a:r>
              <a:rPr lang="en-US" sz="2800" dirty="0">
                <a:solidFill>
                  <a:schemeClr val="accent2"/>
                </a:solidFill>
                <a:latin typeface="Book Antiqua" pitchFamily="18" charset="0"/>
              </a:rPr>
              <a:t>:</a:t>
            </a:r>
          </a:p>
        </p:txBody>
      </p:sp>
      <p:graphicFrame>
        <p:nvGraphicFramePr>
          <p:cNvPr id="8" name="Object 1">
            <a:hlinkClick r:id="" action="ppaction://ole?verb=0"/>
          </p:cNvPr>
          <p:cNvGraphicFramePr>
            <a:graphicFrameLocks/>
          </p:cNvGraphicFramePr>
          <p:nvPr/>
        </p:nvGraphicFramePr>
        <p:xfrm>
          <a:off x="1931673" y="4469896"/>
          <a:ext cx="74136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41" name="Equation" r:id="rId5" imgW="8280360" imgH="571320" progId="Equation.3">
                  <p:embed/>
                </p:oleObj>
              </mc:Choice>
              <mc:Fallback>
                <p:oleObj name="Equation" r:id="rId5" imgW="8280360" imgH="571320" progId="Equation.3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673" y="4469896"/>
                        <a:ext cx="74136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931673" y="5667729"/>
            <a:ext cx="5604099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* A </a:t>
            </a: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query optimizer can find this, given the first 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solution !</a:t>
            </a:r>
            <a:endParaRPr lang="en-US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544" y="304800"/>
            <a:ext cx="8915400" cy="8763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accent6">
                    <a:tint val="1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Pokok</a:t>
            </a:r>
            <a:r>
              <a:rPr lang="en-US" sz="4000" b="1" dirty="0" smtClean="0">
                <a:solidFill>
                  <a:schemeClr val="accent6">
                    <a:tint val="1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4000" b="1" dirty="0" err="1" smtClean="0">
                <a:solidFill>
                  <a:schemeClr val="accent6">
                    <a:tint val="1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Bahasan</a:t>
            </a:r>
            <a:r>
              <a:rPr lang="en-US" sz="4000" b="1" dirty="0" smtClean="0">
                <a:solidFill>
                  <a:schemeClr val="accent6">
                    <a:tint val="1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(?)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27919" y="1363640"/>
            <a:ext cx="10124700" cy="53091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marL="341313" indent="-287338">
              <a:buBlip>
                <a:blip r:embed="rId2"/>
              </a:buBlip>
            </a:pPr>
            <a:r>
              <a:rPr lang="en-US" sz="25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Apa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yang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menjadi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dasar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dari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“relational query languages”,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seperti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SQL?</a:t>
            </a:r>
          </a:p>
          <a:p>
            <a:pPr marL="341313" indent="-287338">
              <a:buBlip>
                <a:blip r:embed="rId2"/>
              </a:buBlip>
            </a:pP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Apa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perbedaan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antara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“procedural &amp; declarative languages”?</a:t>
            </a:r>
          </a:p>
          <a:p>
            <a:pPr marL="341313" indent="-287338">
              <a:buBlip>
                <a:blip r:embed="rId2"/>
              </a:buBlip>
            </a:pP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Apa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yang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dimaksud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dengan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aljabar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relasional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</a:t>
            </a:r>
            <a:r>
              <a:rPr lang="en-US" sz="2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relational algebra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),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dan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mengapa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ia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dianggap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penting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?</a:t>
            </a:r>
          </a:p>
          <a:p>
            <a:pPr marL="341313" indent="-287338">
              <a:buBlip>
                <a:blip r:embed="rId2"/>
              </a:buBlip>
            </a:pP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Apa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operasi-operasi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dasar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dari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aljabar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relasional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,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dan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bagaimana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operasi-operasi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tersebut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dapat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dikombinasikan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untuk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menuliskan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queries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yang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komplek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? </a:t>
            </a:r>
          </a:p>
          <a:p>
            <a:pPr marL="341313" indent="-287338">
              <a:buBlip>
                <a:blip r:embed="rId2"/>
              </a:buBlip>
            </a:pP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Apa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yang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dimaksud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dengan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kalkulus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relasiona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</a:t>
            </a:r>
            <a:r>
              <a:rPr lang="en-US" sz="2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relational calculus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),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dan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mengapa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ia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dianggap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penting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?</a:t>
            </a:r>
          </a:p>
          <a:p>
            <a:pPr marL="341313" indent="-287338">
              <a:buBlip>
                <a:blip r:embed="rId2"/>
              </a:buBlip>
            </a:pP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Apa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subset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dari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logika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matematika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yang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digunakan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dalam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kalkulus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relasional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,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dan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bagaimana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ia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dapat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digunakan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untuk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dirty="0" err="1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menuliskan</a:t>
            </a:r>
            <a:r>
              <a:rPr lang="en-US" sz="2200" dirty="0" smtClean="0"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queries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?</a:t>
            </a:r>
          </a:p>
          <a:p>
            <a:pPr marL="341313" indent="-287338">
              <a:buBlip>
                <a:blip r:embed="rId2"/>
              </a:buBlip>
            </a:pPr>
            <a:endParaRPr lang="en-US" sz="2800" dirty="0" smtClean="0">
              <a:solidFill>
                <a:srgbClr val="006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marL="476250" indent="-476250" algn="just" eaLnBrk="0" hangingPunct="0">
              <a:defRPr/>
            </a:pPr>
            <a:endParaRPr lang="en-US" sz="2200" dirty="0" smtClean="0">
              <a:solidFill>
                <a:srgbClr val="00682F"/>
              </a:solidFill>
              <a:latin typeface="Book Antiqua" pitchFamily="18" charset="0"/>
            </a:endParaRPr>
          </a:p>
          <a:p>
            <a:pPr marL="476250" indent="-476250" algn="just" eaLnBrk="0" hangingPunct="0">
              <a:buFontTx/>
              <a:buBlip>
                <a:blip r:embed="rId3"/>
              </a:buBlip>
              <a:defRPr/>
            </a:pPr>
            <a:endParaRPr lang="en-US" sz="2200" dirty="0" smtClean="0">
              <a:solidFill>
                <a:srgbClr val="00682F"/>
              </a:solidFill>
              <a:latin typeface="Book Antiqua" pitchFamily="18" charset="0"/>
              <a:cs typeface="Arial" charset="0"/>
            </a:endParaRPr>
          </a:p>
          <a:p>
            <a:pPr marL="476250" indent="-476250" algn="just" eaLnBrk="0" hangingPunct="0">
              <a:buFontTx/>
              <a:buBlip>
                <a:blip r:embed="rId3"/>
              </a:buBlip>
              <a:defRPr/>
            </a:pPr>
            <a:endParaRPr lang="en-US" sz="2200" dirty="0">
              <a:solidFill>
                <a:srgbClr val="00682F"/>
              </a:solidFill>
              <a:latin typeface="Book Antiqua" pitchFamily="18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1837920" y="235988"/>
            <a:ext cx="7772400" cy="800100"/>
          </a:xfrm>
          <a:noFill/>
        </p:spPr>
        <p:txBody>
          <a:bodyPr>
            <a:no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Dapatkan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nama-nama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sailors yang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telah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melakukan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reservasi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red boat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atau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green boat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429624" y="1436424"/>
            <a:ext cx="8686800" cy="4343400"/>
          </a:xfrm>
          <a:prstGeom prst="rect">
            <a:avLst/>
          </a:prstGeom>
          <a:noFill/>
        </p:spPr>
        <p:txBody>
          <a:bodyPr vert="horz" lIns="89752" tIns="44876" rIns="89752" bIns="44876" rtlCol="0">
            <a:normAutofit/>
          </a:bodyPr>
          <a:lstStyle/>
          <a:p>
            <a:pPr marL="336568" marR="0" lvl="0" indent="-336568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Pertama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identifikasi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semua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red boats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atau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green boats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kemudian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cari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sailors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telah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melakukan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reservasi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salah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satu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boats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tersebut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</a:t>
            </a:r>
          </a:p>
        </p:txBody>
      </p:sp>
      <p:graphicFrame>
        <p:nvGraphicFramePr>
          <p:cNvPr id="6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40812" y="3109408"/>
          <a:ext cx="8304212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64" name="Equation" r:id="rId3" imgW="8304120" imgH="830160" progId="Equation.3">
                  <p:embed/>
                </p:oleObj>
              </mc:Choice>
              <mc:Fallback>
                <p:oleObj name="Equation" r:id="rId3" imgW="8304120" imgH="83016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0812" y="3109408"/>
                        <a:ext cx="8304212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24962" y="3770869"/>
          <a:ext cx="6972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65" name="Equation" r:id="rId5" imgW="6972120" imgH="495000" progId="Equation.3">
                  <p:embed/>
                </p:oleObj>
              </mc:Choice>
              <mc:Fallback>
                <p:oleObj name="Equation" r:id="rId5" imgW="6972120" imgH="495000" progId="Equation.3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962" y="3770869"/>
                        <a:ext cx="6972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493124" y="4126160"/>
            <a:ext cx="84709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marL="395288" indent="-395288">
              <a:buSzPct val="75000"/>
              <a:buFont typeface="Wingdings" pitchFamily="2" charset="2"/>
              <a:buChar char="v"/>
            </a:pPr>
            <a:endParaRPr lang="en-US" sz="2800" dirty="0">
              <a:latin typeface="Book Antiqua" pitchFamily="18" charset="0"/>
            </a:endParaRPr>
          </a:p>
          <a:p>
            <a:pPr marL="395288" indent="-395288">
              <a:buSzPct val="75000"/>
              <a:buFont typeface="Wingdings" pitchFamily="2" charset="2"/>
              <a:buChar char="v"/>
            </a:pPr>
            <a:r>
              <a:rPr lang="en-US" sz="2800" dirty="0" err="1">
                <a:solidFill>
                  <a:srgbClr val="00682F"/>
                </a:solidFill>
                <a:latin typeface="Book Antiqua" pitchFamily="18" charset="0"/>
              </a:rPr>
              <a:t>Dapat</a:t>
            </a:r>
            <a:r>
              <a:rPr lang="en-US" sz="28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rgbClr val="00682F"/>
                </a:solidFill>
                <a:latin typeface="Book Antiqua" pitchFamily="18" charset="0"/>
              </a:rPr>
              <a:t>juga</a:t>
            </a:r>
            <a:r>
              <a:rPr lang="en-US" sz="28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rgbClr val="00682F"/>
                </a:solidFill>
                <a:latin typeface="Book Antiqua" pitchFamily="18" charset="0"/>
              </a:rPr>
              <a:t>dilakukan</a:t>
            </a:r>
            <a:r>
              <a:rPr lang="en-US" sz="28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rgbClr val="00682F"/>
                </a:solidFill>
                <a:latin typeface="Book Antiqua" pitchFamily="18" charset="0"/>
              </a:rPr>
              <a:t>dengan</a:t>
            </a:r>
            <a:r>
              <a:rPr lang="en-US" sz="28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rgbClr val="00682F"/>
                </a:solidFill>
                <a:latin typeface="Book Antiqua" pitchFamily="18" charset="0"/>
              </a:rPr>
              <a:t>mendefinisikan</a:t>
            </a:r>
            <a:r>
              <a:rPr lang="en-US" sz="28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rgbClr val="00682F"/>
                </a:solidFill>
                <a:latin typeface="Book Antiqua" pitchFamily="18" charset="0"/>
              </a:rPr>
              <a:t>Tempboats</a:t>
            </a:r>
            <a:r>
              <a:rPr lang="en-US" sz="28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rgbClr val="00682F"/>
                </a:solidFill>
                <a:latin typeface="Book Antiqua" pitchFamily="18" charset="0"/>
              </a:rPr>
              <a:t>menggunakan</a:t>
            </a:r>
            <a:r>
              <a:rPr lang="en-US" sz="2800" dirty="0">
                <a:solidFill>
                  <a:srgbClr val="00682F"/>
                </a:solidFill>
                <a:latin typeface="Book Antiqua" pitchFamily="18" charset="0"/>
              </a:rPr>
              <a:t> union!  </a:t>
            </a:r>
            <a:r>
              <a:rPr lang="en-US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</a:t>
            </a:r>
            <a:r>
              <a:rPr lang="en-US" sz="2800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Bgm</a:t>
            </a:r>
            <a:r>
              <a:rPr lang="en-US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800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caranya</a:t>
            </a:r>
            <a:r>
              <a:rPr lang="en-US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?)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1533120" y="381000"/>
            <a:ext cx="8610600" cy="571500"/>
          </a:xfrm>
          <a:noFill/>
        </p:spPr>
        <p:txBody>
          <a:bodyPr>
            <a:normAutofit fontScale="90000"/>
          </a:bodyPr>
          <a:lstStyle/>
          <a:p>
            <a:r>
              <a:rPr lang="en-US" sz="3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Dapatkan</a:t>
            </a:r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nama-nama</a:t>
            </a:r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sailors yang </a:t>
            </a:r>
            <a:r>
              <a:rPr lang="en-US" sz="3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telah</a:t>
            </a:r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melakukan</a:t>
            </a:r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reservasi</a:t>
            </a:r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red boat </a:t>
            </a:r>
            <a:r>
              <a:rPr lang="en-US" sz="3200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dan</a:t>
            </a:r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green boat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533120" y="1447800"/>
            <a:ext cx="8610600" cy="1981200"/>
          </a:xfrm>
          <a:prstGeom prst="rect">
            <a:avLst/>
          </a:prstGeom>
          <a:noFill/>
        </p:spPr>
        <p:txBody>
          <a:bodyPr vert="horz" lIns="89752" tIns="44876" rIns="89752" bIns="44876" rtlCol="0">
            <a:normAutofit lnSpcReduction="10000"/>
          </a:bodyPr>
          <a:lstStyle/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Cara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dlm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contoh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sebelumnya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tidak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dpt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digunakan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utk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query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ini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!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Harus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mengidentifikasi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sailors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telah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melakukan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reservasi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red boats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dan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sailors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telah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melakukan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reservasi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green boats,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kemudian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lakukan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interseksi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keduanya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.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Ingat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bahwa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sid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adalah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key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Sailors)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:</a:t>
            </a:r>
          </a:p>
        </p:txBody>
      </p:sp>
      <p:graphicFrame>
        <p:nvGraphicFramePr>
          <p:cNvPr id="6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2123182" y="3344667"/>
          <a:ext cx="87026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89" name="Equation" r:id="rId3" imgW="8702640" imgH="774360" progId="Equation.3">
                  <p:embed/>
                </p:oleObj>
              </mc:Choice>
              <mc:Fallback>
                <p:oleObj name="Equation" r:id="rId3" imgW="8702640" imgH="77436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182" y="3344667"/>
                        <a:ext cx="870267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053820" y="4892675"/>
            <a:ext cx="272512" cy="52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latin typeface="Book Antiqua" pitchFamily="18" charset="0"/>
              </a:rPr>
              <a:t> </a:t>
            </a:r>
          </a:p>
        </p:txBody>
      </p:sp>
      <p:graphicFrame>
        <p:nvGraphicFramePr>
          <p:cNvPr id="8" name="Object 1">
            <a:hlinkClick r:id="" action="ppaction://ole?verb=0"/>
          </p:cNvPr>
          <p:cNvGraphicFramePr>
            <a:graphicFrameLocks/>
          </p:cNvGraphicFramePr>
          <p:nvPr/>
        </p:nvGraphicFramePr>
        <p:xfrm>
          <a:off x="1975544" y="5189342"/>
          <a:ext cx="773430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90" name="Equation" r:id="rId5" imgW="7734240" imgH="747360" progId="Equation.3">
                  <p:embed/>
                </p:oleObj>
              </mc:Choice>
              <mc:Fallback>
                <p:oleObj name="Equation" r:id="rId5" imgW="7734240" imgH="747360" progId="Equation.3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5544" y="5189342"/>
                        <a:ext cx="7734300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053820" y="5472113"/>
            <a:ext cx="240451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Book Antiqua" pitchFamily="18" charset="0"/>
              </a:rPr>
              <a:t> </a:t>
            </a:r>
          </a:p>
        </p:txBody>
      </p:sp>
      <p:graphicFrame>
        <p:nvGraphicFramePr>
          <p:cNvPr id="1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106336" y="4198742"/>
          <a:ext cx="88265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91" name="Equation" r:id="rId7" imgW="8826480" imgH="906120" progId="Equation.3">
                  <p:embed/>
                </p:oleObj>
              </mc:Choice>
              <mc:Fallback>
                <p:oleObj name="Equation" r:id="rId7" imgW="8826480" imgH="90612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336" y="4198742"/>
                        <a:ext cx="88265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1944832" y="323564"/>
            <a:ext cx="8229600" cy="800100"/>
          </a:xfrm>
          <a:noFill/>
        </p:spPr>
        <p:txBody>
          <a:bodyPr>
            <a:noAutofit/>
          </a:bodyPr>
          <a:lstStyle/>
          <a:p>
            <a:r>
              <a:rPr lang="en-US" sz="3300" dirty="0" err="1" smtClean="0">
                <a:solidFill>
                  <a:srgbClr val="0000CC"/>
                </a:solidFill>
                <a:latin typeface="Book Antiqua" pitchFamily="18" charset="0"/>
              </a:rPr>
              <a:t>Dapatkan</a:t>
            </a:r>
            <a:r>
              <a:rPr lang="en-US" sz="3300" dirty="0" smtClean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n-US" sz="3300" dirty="0" err="1" smtClean="0">
                <a:solidFill>
                  <a:srgbClr val="0000CC"/>
                </a:solidFill>
                <a:latin typeface="Book Antiqua" pitchFamily="18" charset="0"/>
              </a:rPr>
              <a:t>nama-nama</a:t>
            </a:r>
            <a:r>
              <a:rPr lang="en-US" sz="3300" dirty="0" smtClean="0">
                <a:solidFill>
                  <a:srgbClr val="0000CC"/>
                </a:solidFill>
                <a:latin typeface="Book Antiqua" pitchFamily="18" charset="0"/>
              </a:rPr>
              <a:t> sailors yang </a:t>
            </a:r>
            <a:r>
              <a:rPr lang="en-US" sz="3300" dirty="0" err="1" smtClean="0">
                <a:solidFill>
                  <a:srgbClr val="0000CC"/>
                </a:solidFill>
                <a:latin typeface="Book Antiqua" pitchFamily="18" charset="0"/>
              </a:rPr>
              <a:t>telah</a:t>
            </a:r>
            <a:r>
              <a:rPr lang="en-US" sz="3300" dirty="0" smtClean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n-US" sz="3300" dirty="0" err="1" smtClean="0">
                <a:solidFill>
                  <a:srgbClr val="0000CC"/>
                </a:solidFill>
                <a:latin typeface="Book Antiqua" pitchFamily="18" charset="0"/>
              </a:rPr>
              <a:t>melakukan</a:t>
            </a:r>
            <a:r>
              <a:rPr lang="en-US" sz="3300" dirty="0" smtClean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n-US" sz="3300" dirty="0" err="1" smtClean="0">
                <a:solidFill>
                  <a:srgbClr val="0000CC"/>
                </a:solidFill>
                <a:latin typeface="Book Antiqua" pitchFamily="18" charset="0"/>
              </a:rPr>
              <a:t>reservasi</a:t>
            </a:r>
            <a:r>
              <a:rPr lang="en-US" sz="3300" dirty="0" smtClean="0">
                <a:solidFill>
                  <a:srgbClr val="0000CC"/>
                </a:solidFill>
                <a:latin typeface="Book Antiqua" pitchFamily="18" charset="0"/>
              </a:rPr>
              <a:t> </a:t>
            </a:r>
            <a:r>
              <a:rPr lang="en-US" sz="3300" dirty="0" err="1" smtClean="0">
                <a:solidFill>
                  <a:srgbClr val="0000CC"/>
                </a:solidFill>
                <a:latin typeface="Book Antiqua" pitchFamily="18" charset="0"/>
              </a:rPr>
              <a:t>semua</a:t>
            </a:r>
            <a:r>
              <a:rPr lang="en-US" sz="3300" dirty="0" smtClean="0">
                <a:solidFill>
                  <a:srgbClr val="0000CC"/>
                </a:solidFill>
                <a:latin typeface="Book Antiqua" pitchFamily="18" charset="0"/>
              </a:rPr>
              <a:t> boats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203296" y="1491016"/>
            <a:ext cx="8686800" cy="4076700"/>
          </a:xfrm>
          <a:prstGeom prst="rect">
            <a:avLst/>
          </a:prstGeom>
          <a:noFill/>
        </p:spPr>
        <p:txBody>
          <a:bodyPr vert="horz" lIns="89752" tIns="44876" rIns="89752" bIns="44876" rtlCol="0">
            <a:normAutofit/>
          </a:bodyPr>
          <a:lstStyle/>
          <a:p>
            <a:pPr marL="336568" marR="0" lvl="0" indent="-336568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Gunakan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division;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skema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digunakan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operator “/” hrs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dipilih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secara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cermat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</a:t>
            </a:r>
          </a:p>
        </p:txBody>
      </p:sp>
      <p:graphicFrame>
        <p:nvGraphicFramePr>
          <p:cNvPr id="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54196" y="2685192"/>
          <a:ext cx="81407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13" name="Equation" r:id="rId3" imgW="8140680" imgH="826920" progId="Equation.3">
                  <p:embed/>
                </p:oleObj>
              </mc:Choice>
              <mc:Fallback>
                <p:oleObj name="Equation" r:id="rId3" imgW="8140680" imgH="82692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196" y="2685192"/>
                        <a:ext cx="814070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41496" y="3564336"/>
          <a:ext cx="560863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14" name="Equation" r:id="rId5" imgW="5608440" imgH="688680" progId="Equation.3">
                  <p:embed/>
                </p:oleObj>
              </mc:Choice>
              <mc:Fallback>
                <p:oleObj name="Equation" r:id="rId5" imgW="5608440" imgH="68868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496" y="3564336"/>
                        <a:ext cx="5608638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279496" y="4312688"/>
            <a:ext cx="9068623" cy="936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marL="339725" indent="-339725" algn="just">
              <a:buSzPct val="75000"/>
              <a:buFont typeface="Wingdings" pitchFamily="2" charset="2"/>
              <a:buChar char="v"/>
            </a:pP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Untuk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mendapatkan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 sailors yang </a:t>
            </a: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telah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melakukan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reservasi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semua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  boats </a:t>
            </a: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dengan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 </a:t>
            </a:r>
            <a:r>
              <a:rPr lang="en-US" sz="2700" dirty="0" err="1">
                <a:solidFill>
                  <a:srgbClr val="00682F"/>
                </a:solidFill>
                <a:latin typeface="Book Antiqua" pitchFamily="18" charset="0"/>
              </a:rPr>
              <a:t>nama</a:t>
            </a:r>
            <a:r>
              <a:rPr lang="en-US" sz="2700" dirty="0">
                <a:solidFill>
                  <a:srgbClr val="00682F"/>
                </a:solidFill>
                <a:latin typeface="Book Antiqua" pitchFamily="18" charset="0"/>
              </a:rPr>
              <a:t> ‘Interlake</a:t>
            </a:r>
            <a:r>
              <a:rPr lang="en-US" sz="2800" dirty="0">
                <a:solidFill>
                  <a:srgbClr val="00682F"/>
                </a:solidFill>
                <a:latin typeface="Book Antiqua" pitchFamily="18" charset="0"/>
              </a:rPr>
              <a:t>’ </a:t>
            </a:r>
          </a:p>
        </p:txBody>
      </p:sp>
      <p:graphicFrame>
        <p:nvGraphicFramePr>
          <p:cNvPr id="9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3260696" y="5439768"/>
          <a:ext cx="614203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15" name="Equation" r:id="rId7" imgW="6141960" imgH="828360" progId="Equation.3">
                  <p:embed/>
                </p:oleObj>
              </mc:Choice>
              <mc:Fallback>
                <p:oleObj name="Equation" r:id="rId7" imgW="6141960" imgH="82836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696" y="5439768"/>
                        <a:ext cx="6142038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889096" y="5562600"/>
            <a:ext cx="1295400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>
                <a:solidFill>
                  <a:srgbClr val="00682F"/>
                </a:solidFill>
                <a:latin typeface="Book Antiqua" pitchFamily="18" charset="0"/>
              </a:rPr>
              <a:t>………..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62056" y="419100"/>
            <a:ext cx="7772400" cy="1104900"/>
          </a:xfrm>
          <a:noFill/>
        </p:spPr>
        <p:txBody>
          <a:bodyPr>
            <a:normAutofit/>
          </a:bodyPr>
          <a:lstStyle/>
          <a:p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Rangkuman</a:t>
            </a:r>
            <a:endParaRPr 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04856" y="1676400"/>
            <a:ext cx="8458200" cy="4381500"/>
          </a:xfrm>
          <a:prstGeom prst="rect">
            <a:avLst/>
          </a:prstGeom>
          <a:noFill/>
        </p:spPr>
        <p:txBody>
          <a:bodyPr vert="horz" lIns="89752" tIns="44876" rIns="89752" bIns="44876" rtlCol="0">
            <a:normAutofit/>
          </a:bodyPr>
          <a:lstStyle/>
          <a:p>
            <a:pPr marL="336568" marR="0" lvl="0" indent="-336568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Model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relasional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telah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menunjukkan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kemampuannya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mendefinisikan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query languages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sederhana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dan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ampuh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.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Aljabar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relasional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lebih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bersifat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operasional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;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berguna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sebagai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representasi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internal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untuk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melakukan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rencana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evaluasi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query.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Terdapat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berbagai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cara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menyatakan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sebuah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query;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tetapi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suatu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query optimizer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harus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memilih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versi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 yang paling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efisien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Tugas</a:t>
            </a:r>
            <a:r>
              <a:rPr 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: ?</a:t>
            </a:r>
            <a:endParaRPr lang="en-US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1807208" y="419100"/>
            <a:ext cx="7772400" cy="495300"/>
          </a:xfrm>
          <a:noFill/>
        </p:spPr>
        <p:txBody>
          <a:bodyPr>
            <a:noAutofit/>
          </a:bodyPr>
          <a:lstStyle/>
          <a:p>
            <a:r>
              <a:rPr lang="en-US" sz="3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Relational Query Languages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306792" y="1143000"/>
            <a:ext cx="8686800" cy="5334000"/>
          </a:xfrm>
          <a:prstGeom prst="rect">
            <a:avLst/>
          </a:prstGeom>
          <a:noFill/>
        </p:spPr>
        <p:txBody>
          <a:bodyPr vert="horz" lIns="89752" tIns="44876" rIns="89752" bIns="44876" rtlCol="0">
            <a:normAutofit lnSpcReduction="10000"/>
          </a:bodyPr>
          <a:lstStyle/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Query languages(QLs)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: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Memungkinkan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melakukan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manipulasi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data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retrieval data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suatu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basis data.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Model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relasional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menyediakan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QLs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sederhana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ampuh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: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Pondasi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formal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kuat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berbasis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lojik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Memungkinkan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melakukan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banyak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optimasi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Query Languages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!=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Programming Languages!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QLs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tidak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diharapkan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menjadi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bahasa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lengkap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QLs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tidak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diharapkan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digunakan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proses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kalkulasi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komplek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QLs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menyediakan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akses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data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besar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secara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mudah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efisien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1478528" y="419100"/>
            <a:ext cx="8610600" cy="647700"/>
          </a:xfrm>
          <a:noFill/>
        </p:spPr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Formal Relational Query Languages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280319" y="1371600"/>
            <a:ext cx="8732609" cy="4953000"/>
          </a:xfrm>
          <a:prstGeom prst="rect">
            <a:avLst/>
          </a:prstGeom>
          <a:noFill/>
        </p:spPr>
        <p:txBody>
          <a:bodyPr vert="horz" lIns="89752" tIns="44876" rIns="89752" bIns="44876" rtlCol="0">
            <a:normAutofit fontScale="92500"/>
          </a:bodyPr>
          <a:lstStyle/>
          <a:p>
            <a:pPr marL="336568" marR="0" lvl="0" indent="-336568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Terdapat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dua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mathematical Query Languages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yang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menjadi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basis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“real”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languages 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sperti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SQL)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menjadi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basis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implementasi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1" u="sng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Aljabar</a:t>
            </a:r>
            <a:r>
              <a:rPr kumimoji="0" lang="en-US" sz="2800" b="0" i="1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1" u="sng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Relasional</a:t>
            </a:r>
            <a:r>
              <a:rPr kumimoji="0" lang="en-US" sz="2800" b="0" i="1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 (Relational Algebra)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: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Bersifat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lebih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operasional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,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sangat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bermanfaat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menyajikan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rencana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eksekusi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execution plans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).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1" u="sng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Kalkuluas</a:t>
            </a:r>
            <a:r>
              <a:rPr kumimoji="0" lang="en-US" sz="2800" b="0" i="1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1" u="sng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Relasional</a:t>
            </a:r>
            <a:r>
              <a:rPr kumimoji="0" lang="en-US" sz="2800" b="0" i="1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 (Relational Calculus)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: 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Memungkinkan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pengguna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mendiskripsikan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“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apa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”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diinginkan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BUKAN “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bagaimana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”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melakukannya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.  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lebih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bersifat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Non-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operasional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deklaratif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)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1900472" y="296268"/>
            <a:ext cx="7924800" cy="495300"/>
          </a:xfrm>
          <a:noFill/>
        </p:spPr>
        <p:txBody>
          <a:bodyPr>
            <a:noAutofit/>
          </a:bodyPr>
          <a:lstStyle/>
          <a:p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Pengantar</a:t>
            </a:r>
            <a:endParaRPr 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443272" y="1066800"/>
            <a:ext cx="8610600" cy="5562600"/>
          </a:xfrm>
          <a:prstGeom prst="rect">
            <a:avLst/>
          </a:prstGeom>
          <a:noFill/>
        </p:spPr>
        <p:txBody>
          <a:bodyPr vert="horz" lIns="89752" tIns="44876" rIns="89752" bIns="44876" rtlCol="0">
            <a:normAutofit fontScale="92500" lnSpcReduction="10000"/>
          </a:bodyPr>
          <a:lstStyle/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Suatu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query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diaplikasikan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pada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relation instances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hasilnya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juga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berupa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suatu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relation instances.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Schemas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relasi-relasi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dijadikan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masukan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untuk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suatu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query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bersifat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tetap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tetapi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query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dijalankan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tanpa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memperhatikan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jumlah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instance!)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Schema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hasil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suatu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query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juga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bersifat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tetap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!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ditentukan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oleh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definisi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bentukan-bentukan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query language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digunakan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.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Notasi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posisional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v.s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.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notasi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didasarkan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pada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nama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field:  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Notasi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posisional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lebih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mudah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definisi-definisi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formal,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sedang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notasi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didasarkan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pada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nama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field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lebih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mudah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dibaca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(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readable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).  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Keduanya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digunakan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3357071" y="209264"/>
            <a:ext cx="5791200" cy="685800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Contoh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Instances</a:t>
            </a:r>
          </a:p>
        </p:txBody>
      </p: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7490384" y="1230576"/>
            <a:ext cx="3352800" cy="1219200"/>
            <a:chOff x="3168" y="192"/>
            <a:chExt cx="2440" cy="965"/>
          </a:xfrm>
        </p:grpSpPr>
        <p:graphicFrame>
          <p:nvGraphicFramePr>
            <p:cNvPr id="7" name="Object 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456" y="240"/>
            <a:ext cx="2152" cy="9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53" name="Document" r:id="rId4" imgW="3431880" imgH="1604880" progId="Word.Document.8">
                    <p:embed/>
                  </p:oleObj>
                </mc:Choice>
                <mc:Fallback>
                  <p:oleObj name="Document" r:id="rId4" imgW="3431880" imgH="1604880" progId="Word.Document.8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40"/>
                          <a:ext cx="2152" cy="9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168" y="192"/>
              <a:ext cx="338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Book Antiqua" pitchFamily="18" charset="0"/>
                </a:rPr>
                <a:t>R1</a:t>
              </a:r>
            </a:p>
          </p:txBody>
        </p:sp>
      </p:grpSp>
      <p:grpSp>
        <p:nvGrpSpPr>
          <p:cNvPr id="9" name="Group 12"/>
          <p:cNvGrpSpPr>
            <a:grpSpLocks/>
          </p:cNvGrpSpPr>
          <p:nvPr/>
        </p:nvGrpSpPr>
        <p:grpSpPr bwMode="auto">
          <a:xfrm>
            <a:off x="6099432" y="2684064"/>
            <a:ext cx="4191000" cy="1524000"/>
            <a:chOff x="2832" y="1248"/>
            <a:chExt cx="2928" cy="1183"/>
          </a:xfrm>
        </p:grpSpPr>
        <p:graphicFrame>
          <p:nvGraphicFramePr>
            <p:cNvPr id="10" name="Object 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095" y="1248"/>
            <a:ext cx="2665" cy="1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54" name="Document" r:id="rId7" imgW="4317480" imgH="2112120" progId="Word.Document.8">
                    <p:embed/>
                  </p:oleObj>
                </mc:Choice>
                <mc:Fallback>
                  <p:oleObj name="Document" r:id="rId7" imgW="4317480" imgH="2112120" progId="Word.Document.8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5" y="1248"/>
                          <a:ext cx="2665" cy="1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832" y="1248"/>
              <a:ext cx="307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Book Antiqua" pitchFamily="18" charset="0"/>
                </a:rPr>
                <a:t>S1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775296" y="4532200"/>
            <a:ext cx="4220809" cy="1725613"/>
            <a:chOff x="5870832" y="4450312"/>
            <a:chExt cx="4220809" cy="1725613"/>
          </a:xfrm>
        </p:grpSpPr>
        <p:graphicFrame>
          <p:nvGraphicFramePr>
            <p:cNvPr id="5" name="Object 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6361016" y="4450312"/>
            <a:ext cx="3730625" cy="172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55" name="Document" r:id="rId10" imgW="4264200" imgH="2264760" progId="Word.Document.8">
                    <p:embed/>
                  </p:oleObj>
                </mc:Choice>
                <mc:Fallback>
                  <p:oleObj name="Document" r:id="rId10" imgW="4264200" imgH="2264760" progId="Word.Document.8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1016" y="4450312"/>
                          <a:ext cx="3730625" cy="1725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5870832" y="4450312"/>
              <a:ext cx="426400" cy="366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  <a:latin typeface="Book Antiqua" pitchFamily="18" charset="0"/>
                </a:rPr>
                <a:t>S2</a:t>
              </a:r>
            </a:p>
          </p:txBody>
        </p:sp>
      </p:grpSp>
      <p:sp>
        <p:nvSpPr>
          <p:cNvPr id="13" name="Rectangle 11"/>
          <p:cNvSpPr txBox="1">
            <a:spLocks noChangeArrowheads="1"/>
          </p:cNvSpPr>
          <p:nvPr/>
        </p:nvSpPr>
        <p:spPr>
          <a:xfrm>
            <a:off x="1375032" y="1319280"/>
            <a:ext cx="4419600" cy="4953000"/>
          </a:xfrm>
          <a:prstGeom prst="rect">
            <a:avLst/>
          </a:prstGeom>
          <a:noFill/>
        </p:spPr>
        <p:txBody>
          <a:bodyPr vert="horz" lIns="89752" tIns="44876" rIns="89752" bIns="44876" rtlCol="0">
            <a:normAutofit lnSpcReduction="10000"/>
          </a:bodyPr>
          <a:lstStyle/>
          <a:p>
            <a:pPr marL="336568" marR="0" lvl="0" indent="-336568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digunakan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sebagai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contoh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adalah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: “Sailors” (S1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S2)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“Reserves” (R1).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336568" marR="0" lvl="0" indent="-336568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Kedua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notasi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yaitu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posisional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nama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field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digunakan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asumsi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bahwa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nama-nama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field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hasil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query “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diturunkan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”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nama-nama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field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relasi-relasi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query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masukan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1943688" y="282620"/>
            <a:ext cx="7772400" cy="571500"/>
          </a:xfrm>
          <a:noFill/>
        </p:spPr>
        <p:txBody>
          <a:bodyPr>
            <a:noAutofit/>
          </a:bodyPr>
          <a:lstStyle/>
          <a:p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Aljabar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Relasional</a:t>
            </a:r>
            <a:endParaRPr 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334088" y="1158920"/>
            <a:ext cx="8763000" cy="4953000"/>
          </a:xfrm>
          <a:prstGeom prst="rect">
            <a:avLst/>
          </a:prstGeom>
          <a:noFill/>
        </p:spPr>
        <p:txBody>
          <a:bodyPr vert="horz" lIns="89752" tIns="44876" rIns="89752" bIns="44876" rtlCol="0">
            <a:normAutofit/>
          </a:bodyPr>
          <a:lstStyle/>
          <a:p>
            <a:pPr marL="336568" marR="0" lvl="0" indent="-336568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Operasi-operasi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dasar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</a:t>
            </a:r>
          </a:p>
          <a:p>
            <a:pPr marL="729230" marR="0" lvl="1" indent="-280473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1" u="sng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Selection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 (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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)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Memilih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subset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baris-baris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729230" marR="0" lvl="1" indent="-280473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1" u="sng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Projection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(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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)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Memilih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sejumlah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kolom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729230" marR="0" lvl="1" indent="-280473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1" u="sng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Cross-product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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)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Mengombinasikan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dua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729230" marR="0" lvl="1" indent="-280473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1" u="sng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Set-difference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 (-)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Operasi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set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difference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antara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2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729230" marR="0" lvl="1" indent="-280473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1" u="sng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Union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)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Operasi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set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union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antara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2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336568" marR="0" lvl="0" indent="-336568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Operasi-operasi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tambahan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</a:t>
            </a:r>
          </a:p>
          <a:p>
            <a:pPr marL="729230" marR="0" lvl="1" indent="-280473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Intersection (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  <a:sym typeface="Symbol" pitchFamily="18" charset="2"/>
              </a:rPr>
              <a:t>)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000" b="0" i="1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join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(    ), division(/), renaming: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tidak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essensial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tetapi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sangat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)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berguna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336568" marR="0" lvl="0" indent="-336568" algn="l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Oleh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karena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setiap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operasi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menghasilkan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sebuah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maka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dimungkinkan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utk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membentuk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sebuah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query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komplek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tersusun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sejumlah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operasi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! </a:t>
            </a:r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4566238" y="3959270"/>
          <a:ext cx="317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75" name="Equation" r:id="rId3" imgW="317160" imgH="215640" progId="Equation.3">
                  <p:embed/>
                </p:oleObj>
              </mc:Choice>
              <mc:Fallback>
                <p:oleObj name="Equation" r:id="rId3" imgW="31716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6238" y="3959270"/>
                        <a:ext cx="317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3778999" y="201304"/>
            <a:ext cx="3886200" cy="723900"/>
          </a:xfrm>
          <a:noFill/>
        </p:spPr>
        <p:txBody>
          <a:bodyPr>
            <a:normAutofit/>
          </a:bodyPr>
          <a:lstStyle/>
          <a:p>
            <a:r>
              <a:rPr lang="en-US" sz="3600" b="1" dirty="0" smtClean="0">
                <a:latin typeface="Book Antiqua" pitchFamily="18" charset="0"/>
              </a:rPr>
              <a:t>Projection </a:t>
            </a:r>
            <a:r>
              <a:rPr lang="en-US" sz="3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</a:t>
            </a:r>
            <a:r>
              <a:rPr lang="en-US" sz="3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sym typeface="Symbol" pitchFamily="18" charset="2"/>
              </a:rPr>
              <a:t></a:t>
            </a:r>
            <a:r>
              <a:rPr lang="en-US" sz="3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)</a:t>
            </a:r>
          </a:p>
        </p:txBody>
      </p:sp>
      <p:graphicFrame>
        <p:nvGraphicFramePr>
          <p:cNvPr id="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8036288" y="3261824"/>
          <a:ext cx="22098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03" name="Document" r:id="rId4" imgW="3014640" imgH="2545200" progId="Word.Document.8">
                  <p:embed/>
                </p:oleObj>
              </mc:Choice>
              <mc:Fallback>
                <p:oleObj name="Document" r:id="rId4" imgW="3014640" imgH="2545200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6288" y="3261824"/>
                        <a:ext cx="22098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7807688" y="2728424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04" name="Equation" r:id="rId6" imgW="3098520" imgH="634680" progId="Equation.3">
                  <p:embed/>
                </p:oleObj>
              </mc:Choice>
              <mc:Fallback>
                <p:oleObj name="Equation" r:id="rId6" imgW="3098520" imgH="63468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7688" y="2728424"/>
                        <a:ext cx="251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8798288" y="5547824"/>
          <a:ext cx="762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05" name="Document" r:id="rId9" imgW="1234440" imgH="1609200" progId="Word.Document.8">
                  <p:embed/>
                </p:oleObj>
              </mc:Choice>
              <mc:Fallback>
                <p:oleObj name="Document" r:id="rId9" imgW="1234440" imgH="1609200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8288" y="5547824"/>
                        <a:ext cx="762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8493488" y="5166824"/>
          <a:ext cx="1295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06" name="Equation" r:id="rId11" imgW="1485720" imgH="571320" progId="Equation.3">
                  <p:embed/>
                </p:oleObj>
              </mc:Choice>
              <mc:Fallback>
                <p:oleObj name="Equation" r:id="rId11" imgW="1485720" imgH="57132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488" y="5166824"/>
                        <a:ext cx="1295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/>
          <p:cNvSpPr txBox="1">
            <a:spLocks noChangeArrowheads="1"/>
          </p:cNvSpPr>
          <p:nvPr/>
        </p:nvSpPr>
        <p:spPr>
          <a:xfrm>
            <a:off x="1279496" y="1205552"/>
            <a:ext cx="5334000" cy="5257800"/>
          </a:xfrm>
          <a:prstGeom prst="rect">
            <a:avLst/>
          </a:prstGeom>
          <a:noFill/>
        </p:spPr>
        <p:txBody>
          <a:bodyPr vert="horz" lIns="89752" tIns="44876" rIns="89752" bIns="44876" rtlCol="0">
            <a:normAutofit fontScale="92500"/>
          </a:bodyPr>
          <a:lstStyle/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Menghapus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attributes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tidak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ada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projection list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Schema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hasil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query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secara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tepat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hanya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berisikan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fields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ada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dalam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projection list,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nama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sama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seperti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dimiliki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oleh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masukan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336568" marR="0" lvl="0" indent="-336568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Operator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dari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operasi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projection hrs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mengeliminasi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duplikasi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!  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Mengapa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?)</a:t>
            </a:r>
          </a:p>
          <a:p>
            <a:pPr marL="729230" marR="0" lvl="1" indent="-280473" algn="just" defTabSz="89751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itchFamily="34" charset="0"/>
              <a:buChar char="–"/>
              <a:tabLst/>
              <a:defRPr/>
            </a:pPr>
            <a:r>
              <a:rPr kumimoji="0" lang="en-US" sz="28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Catatan</a:t>
            </a: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: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Secara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tipikal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keadaan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riil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tdk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melakukan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eliminasi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duplikasi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tuples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kecuali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jika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secara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eksplisit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pengguna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memintanya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.  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Mengapa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tidak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?)</a:t>
            </a:r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6893288" y="1139600"/>
            <a:ext cx="3886200" cy="1524000"/>
            <a:chOff x="3216" y="288"/>
            <a:chExt cx="2448" cy="960"/>
          </a:xfrm>
        </p:grpSpPr>
        <p:graphicFrame>
          <p:nvGraphicFramePr>
            <p:cNvPr id="11" name="Object 1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456" y="336"/>
            <a:ext cx="2208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07" name="Document" r:id="rId14" imgW="4264200" imgH="2264760" progId="Word.Document.8">
                    <p:embed/>
                  </p:oleObj>
                </mc:Choice>
                <mc:Fallback>
                  <p:oleObj name="Document" r:id="rId14" imgW="4264200" imgH="2264760" progId="Word.Document.8">
                    <p:embed/>
                    <p:pic>
                      <p:nvPicPr>
                        <p:cNvPr id="0" name="Object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36"/>
                          <a:ext cx="2208" cy="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216" y="288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 i="1">
                  <a:latin typeface="Book Antiqua" pitchFamily="18" charset="0"/>
                </a:rPr>
                <a:t>S2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4482215" y="132492"/>
            <a:ext cx="3193215" cy="800100"/>
          </a:xfrm>
          <a:noFill/>
        </p:spPr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Selection </a:t>
            </a:r>
            <a:r>
              <a:rPr lang="en-US" sz="3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</a:t>
            </a:r>
            <a:r>
              <a:rPr lang="en-US" sz="3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sym typeface="Symbol" pitchFamily="18" charset="2"/>
              </a:rPr>
              <a:t> </a:t>
            </a:r>
            <a:r>
              <a:rPr lang="en-US" sz="3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)</a:t>
            </a:r>
          </a:p>
        </p:txBody>
      </p:sp>
      <p:sp>
        <p:nvSpPr>
          <p:cNvPr id="9" name="Rectangle 9"/>
          <p:cNvSpPr txBox="1">
            <a:spLocks noChangeArrowheads="1"/>
          </p:cNvSpPr>
          <p:nvPr/>
        </p:nvSpPr>
        <p:spPr>
          <a:xfrm>
            <a:off x="1271536" y="1439840"/>
            <a:ext cx="4343400" cy="4953000"/>
          </a:xfrm>
          <a:prstGeom prst="rect">
            <a:avLst/>
          </a:prstGeom>
          <a:noFill/>
        </p:spPr>
        <p:txBody>
          <a:bodyPr vert="horz" lIns="89752" tIns="44876" rIns="89752" bIns="44876" rtlCol="0">
            <a:normAutofit/>
          </a:bodyPr>
          <a:lstStyle/>
          <a:p>
            <a:pPr marL="336568" marR="0" lvl="0" indent="-336568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Memiliah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baris-baris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memenuhi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kondisi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 selection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</a:endParaRPr>
          </a:p>
          <a:p>
            <a:pPr marL="336568" marR="0" lvl="0" indent="-336568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Tdk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ada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duplikasi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dlm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hasil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!  (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Mengapa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?)</a:t>
            </a:r>
          </a:p>
          <a:p>
            <a:pPr marL="336568" marR="0" lvl="0" indent="-336568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</a:rPr>
              <a:t>Schema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yang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dihasilkan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sama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dengan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skema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masukan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rgbClr val="00682F"/>
              </a:solidFill>
              <a:effectLst/>
              <a:uLnTx/>
              <a:uFillTx/>
              <a:latin typeface="Book Antiqua" pitchFamily="18" charset="0"/>
            </a:endParaRPr>
          </a:p>
          <a:p>
            <a:pPr marL="336568" marR="0" lvl="0" indent="-336568" algn="just" defTabSz="8975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yang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dihasilkan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dpt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dijadikan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sbg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masukan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pada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operasi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aljabar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relasional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lainnya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! (</a:t>
            </a:r>
            <a:r>
              <a:rPr kumimoji="0" lang="en-US" sz="2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Komposisi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operator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82F"/>
                </a:solidFill>
                <a:effectLst/>
                <a:uLnTx/>
                <a:uFillTx/>
                <a:latin typeface="Book Antiqua" pitchFamily="18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373318" y="1398912"/>
            <a:ext cx="4271962" cy="4876800"/>
            <a:chOff x="5991174" y="457200"/>
            <a:chExt cx="4271962" cy="4876800"/>
          </a:xfrm>
        </p:grpSpPr>
        <p:graphicFrame>
          <p:nvGraphicFramePr>
            <p:cNvPr id="5" name="Object 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6986536" y="2209800"/>
            <a:ext cx="221615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27" name="Equation" r:id="rId3" imgW="2476440" imgH="660240" progId="Equation.3">
                    <p:embed/>
                  </p:oleObj>
                </mc:Choice>
                <mc:Fallback>
                  <p:oleObj name="Equation" r:id="rId3" imgW="2476440" imgH="660240" progId="Equation.3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86536" y="2209800"/>
                          <a:ext cx="221615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5991174" y="2667000"/>
            <a:ext cx="4271962" cy="966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28" name="Document" r:id="rId6" imgW="4716720" imgH="1517760" progId="Word.Document.8">
                    <p:embed/>
                  </p:oleObj>
                </mc:Choice>
                <mc:Fallback>
                  <p:oleObj name="Document" r:id="rId6" imgW="4716720" imgH="1517760" progId="Word.Document.8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91174" y="2667000"/>
                          <a:ext cx="4271962" cy="966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6910336" y="4267200"/>
            <a:ext cx="2286000" cy="1066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29" name="Document" r:id="rId9" imgW="2770560" imgH="1612440" progId="Word.Document.8">
                    <p:embed/>
                  </p:oleObj>
                </mc:Choice>
                <mc:Fallback>
                  <p:oleObj name="Document" r:id="rId9" imgW="2770560" imgH="1612440" progId="Word.Document.8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10336" y="4267200"/>
                          <a:ext cx="2286000" cy="1066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6072136" y="3810000"/>
            <a:ext cx="40386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30" name="Equation" r:id="rId11" imgW="5270400" imgH="660240" progId="Equation.3">
                    <p:embed/>
                  </p:oleObj>
                </mc:Choice>
                <mc:Fallback>
                  <p:oleObj name="Equation" r:id="rId11" imgW="5270400" imgH="660240" progId="Equation.3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2136" y="3810000"/>
                          <a:ext cx="40386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5995936" y="457200"/>
              <a:ext cx="3886200" cy="1524000"/>
              <a:chOff x="3216" y="288"/>
              <a:chExt cx="2448" cy="960"/>
            </a:xfrm>
          </p:grpSpPr>
          <p:graphicFrame>
            <p:nvGraphicFramePr>
              <p:cNvPr id="11" name="Object 11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456" y="336"/>
              <a:ext cx="2208" cy="9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331" name="Document" r:id="rId14" imgW="4264200" imgH="2264760" progId="Word.Document.8">
                      <p:embed/>
                    </p:oleObj>
                  </mc:Choice>
                  <mc:Fallback>
                    <p:oleObj name="Document" r:id="rId14" imgW="4264200" imgH="2264760" progId="Word.Document.8">
                      <p:embed/>
                      <p:pic>
                        <p:nvPicPr>
                          <p:cNvPr id="0" name="Object 1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336"/>
                            <a:ext cx="2208" cy="9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3216" y="288"/>
                <a:ext cx="28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000" b="1" i="1">
                    <a:latin typeface="Book Antiqua" pitchFamily="18" charset="0"/>
                  </a:rPr>
                  <a:t>S2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17636</TotalTime>
  <Words>1233</Words>
  <Application>Microsoft Office PowerPoint</Application>
  <PresentationFormat>Custom</PresentationFormat>
  <Paragraphs>151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Office Theme</vt:lpstr>
      <vt:lpstr>Document</vt:lpstr>
      <vt:lpstr>Equation</vt:lpstr>
      <vt:lpstr>PowerPoint Presentation</vt:lpstr>
      <vt:lpstr>Pokok Bahasan (?)</vt:lpstr>
      <vt:lpstr>Relational Query Languages</vt:lpstr>
      <vt:lpstr>Formal Relational Query Languages</vt:lpstr>
      <vt:lpstr>Pengantar</vt:lpstr>
      <vt:lpstr>Contoh Instances</vt:lpstr>
      <vt:lpstr>Aljabar Relasional</vt:lpstr>
      <vt:lpstr>Projection ()</vt:lpstr>
      <vt:lpstr>Selection ( )</vt:lpstr>
      <vt:lpstr>Union, Intersection, Set-Difference</vt:lpstr>
      <vt:lpstr>Cross-Product</vt:lpstr>
      <vt:lpstr>Joins</vt:lpstr>
      <vt:lpstr>Joins (Cont’d)</vt:lpstr>
      <vt:lpstr>Division</vt:lpstr>
      <vt:lpstr>Contoh : Division A/B</vt:lpstr>
      <vt:lpstr>Menyatakan A/B Menggunakan  Operator-operator Dasar</vt:lpstr>
      <vt:lpstr>Beberapa Contoh Algebra Queries</vt:lpstr>
      <vt:lpstr>Dapatkan nama-nama sailors yang telah melakukan reservasi boat bernomor 103</vt:lpstr>
      <vt:lpstr>Dapatkan nama-nama sailors yang telah melakukan reservasi red boat</vt:lpstr>
      <vt:lpstr>Dapatkan nama-nama sailors yang telah melakukan reservasi red boat atau green boat</vt:lpstr>
      <vt:lpstr>Dapatkan nama-nama sailors yang telah melakukan reservasi red boat dan green boat</vt:lpstr>
      <vt:lpstr>Dapatkan nama-nama sailors yang telah melakukan reservasi semua boats</vt:lpstr>
      <vt:lpstr>Rangkuman</vt:lpstr>
      <vt:lpstr>Tugas :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  Bab 1 Overview of Database Systems (Chap. 1 – Ramakrishnan)</dc:title>
  <dc:creator>ACER</dc:creator>
  <cp:lastModifiedBy>ismail - [2010]</cp:lastModifiedBy>
  <cp:revision>120</cp:revision>
  <dcterms:created xsi:type="dcterms:W3CDTF">2020-01-22T10:19:39Z</dcterms:created>
  <dcterms:modified xsi:type="dcterms:W3CDTF">2022-02-24T15:02:50Z</dcterms:modified>
</cp:coreProperties>
</file>