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9" r:id="rId2"/>
    <p:sldId id="284" r:id="rId3"/>
    <p:sldId id="436" r:id="rId4"/>
    <p:sldId id="406" r:id="rId5"/>
    <p:sldId id="399" r:id="rId6"/>
    <p:sldId id="403" r:id="rId7"/>
    <p:sldId id="398" r:id="rId8"/>
    <p:sldId id="404" r:id="rId9"/>
    <p:sldId id="433" r:id="rId10"/>
    <p:sldId id="434" r:id="rId11"/>
    <p:sldId id="435" r:id="rId12"/>
    <p:sldId id="407" r:id="rId13"/>
    <p:sldId id="408" r:id="rId14"/>
    <p:sldId id="405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397" r:id="rId39"/>
    <p:sldId id="328" r:id="rId40"/>
  </p:sldIdLst>
  <p:sldSz cx="12161838" cy="6858000"/>
  <p:notesSz cx="6858000" cy="9144000"/>
  <p:defaultTextStyle>
    <a:defPPr>
      <a:defRPr lang="en-US"/>
    </a:defPPr>
    <a:lvl1pPr marL="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  <a:srgbClr val="FF0000"/>
    <a:srgbClr val="0AE00F"/>
    <a:srgbClr val="00487E"/>
    <a:srgbClr val="002611"/>
    <a:srgbClr val="00CC00"/>
    <a:srgbClr val="00A84C"/>
    <a:srgbClr val="07A10B"/>
    <a:srgbClr val="004C22"/>
    <a:srgbClr val="231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6" y="-72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8BEE-9EFC-434D-82FA-F5E1D3BA998C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25E6-AE84-436B-BD4A-4F4DB2A3B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7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8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7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4" y="274640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4" y="274640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6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87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75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46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5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3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92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412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900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70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5"/>
            <a:ext cx="5373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8"/>
            <a:ext cx="537359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0" y="1535115"/>
            <a:ext cx="537570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0" y="2174878"/>
            <a:ext cx="537570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6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273053"/>
            <a:ext cx="67988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6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2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48757" indent="0">
              <a:buNone/>
              <a:defRPr sz="2800"/>
            </a:lvl2pPr>
            <a:lvl3pPr marL="897514" indent="0">
              <a:buNone/>
              <a:defRPr sz="2300"/>
            </a:lvl3pPr>
            <a:lvl4pPr marL="1346270" indent="0">
              <a:buNone/>
              <a:defRPr sz="2000"/>
            </a:lvl4pPr>
            <a:lvl5pPr marL="1795029" indent="0">
              <a:buNone/>
              <a:defRPr sz="2000"/>
            </a:lvl5pPr>
            <a:lvl6pPr marL="2243785" indent="0">
              <a:buNone/>
              <a:defRPr sz="2000"/>
            </a:lvl6pPr>
            <a:lvl7pPr marL="2692542" indent="0">
              <a:buNone/>
              <a:defRPr sz="2000"/>
            </a:lvl7pPr>
            <a:lvl8pPr marL="3141299" indent="0">
              <a:buNone/>
              <a:defRPr sz="2000"/>
            </a:lvl8pPr>
            <a:lvl9pPr marL="359005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40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71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7"/>
            <a:ext cx="10945654" cy="1143000"/>
          </a:xfrm>
          <a:prstGeom prst="rect">
            <a:avLst/>
          </a:prstGeom>
        </p:spPr>
        <p:txBody>
          <a:bodyPr vert="horz" lIns="89752" tIns="44876" rIns="89752" bIns="448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0"/>
            <a:ext cx="10945654" cy="4525964"/>
          </a:xfrm>
          <a:prstGeom prst="rect">
            <a:avLst/>
          </a:prstGeom>
        </p:spPr>
        <p:txBody>
          <a:bodyPr vert="horz" lIns="89752" tIns="44876" rIns="89752" bIns="4487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3"/>
            <a:ext cx="3851249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673" name="Picture 1" descr="D:\KEL-ADM-DOSEN\A-PJJ-2019\Membuat-E-Modul-2019\LOGO-GAMBAR-PJJ\Logo-PJJ-PanjangOk-N01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520" y="12702"/>
            <a:ext cx="2184399" cy="395276"/>
          </a:xfrm>
          <a:prstGeom prst="rect">
            <a:avLst/>
          </a:prstGeom>
          <a:noFill/>
          <a:effectLst>
            <a:outerShdw blurRad="304800" dist="292100" dir="2100000" sx="104000" sy="104000" algn="ctr" rotWithShape="0">
              <a:schemeClr val="tx1"/>
            </a:outerShdw>
          </a:effectLst>
          <a:scene3d>
            <a:camera prst="orthographicFront"/>
            <a:lightRig rig="balanced" dir="t"/>
          </a:scene3d>
          <a:sp3d extrusionH="76200" prstMaterial="flat">
            <a:bevelT prst="slope"/>
            <a:extrusionClr>
              <a:srgbClr val="FFFF00"/>
            </a:extrusionClr>
          </a:sp3d>
        </p:spPr>
      </p:pic>
      <p:pic>
        <p:nvPicPr>
          <p:cNvPr id="28676" name="Picture 4" descr="D:\KEL-ADM-DOSEN\A-PJJ-2019\Membuat-E-Modul-2019\LOGO-GAMBAR-PJJ\Logo udinus-fik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47435" y="76201"/>
            <a:ext cx="838201" cy="838200"/>
          </a:xfrm>
          <a:prstGeom prst="rect">
            <a:avLst/>
          </a:prstGeom>
          <a:solidFill>
            <a:schemeClr val="tx1"/>
          </a:solidFill>
          <a:ln cmpd="dbl">
            <a:noFill/>
          </a:ln>
          <a:effectLst>
            <a:outerShdw blurRad="673100" dist="330200" dir="7680000" sx="158000" sy="158000" algn="t" rotWithShape="0">
              <a:srgbClr val="FFFF00">
                <a:alpha val="36000"/>
              </a:srgbClr>
            </a:outerShdw>
          </a:effectLst>
          <a:scene3d>
            <a:camera prst="orthographicFront"/>
            <a:lightRig rig="sunset" dir="t"/>
          </a:scene3d>
          <a:sp3d extrusionH="76200" contourW="12700" prstMaterial="dkEdge">
            <a:bevelT w="152400" h="50800" prst="softRound"/>
            <a:bevelB prst="slope"/>
            <a:extrusionClr>
              <a:schemeClr val="tx1"/>
            </a:extrusionClr>
            <a:contourClr>
              <a:schemeClr val="tx1"/>
            </a:contourClr>
          </a:sp3d>
        </p:spPr>
      </p:pic>
      <p:pic>
        <p:nvPicPr>
          <p:cNvPr id="28677" name="Picture 5" descr="D:\KEL-ADM-DOSEN\A-PJJ-2019\Membuat-E-Modul-2019\LOGO-GAMBAR-PJJ\LogoPJJ-Bulat-N01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719" y="5257800"/>
            <a:ext cx="1244600" cy="1524362"/>
          </a:xfrm>
          <a:prstGeom prst="rect">
            <a:avLst/>
          </a:prstGeom>
          <a:noFill/>
        </p:spPr>
      </p:pic>
      <p:pic>
        <p:nvPicPr>
          <p:cNvPr id="11" name="Picture 6" descr="E:\Back-Up-1 Okt-2019\20190827_060250-1-1.jpg"/>
          <p:cNvPicPr>
            <a:picLocks noChangeAspect="1" noChangeArrowheads="1"/>
          </p:cNvPicPr>
          <p:nvPr userDrawn="1"/>
        </p:nvPicPr>
        <p:blipFill>
          <a:blip r:embed="rId16" cstate="print">
            <a:lum bright="12000" contrast="50000"/>
          </a:blip>
          <a:srcRect/>
          <a:stretch>
            <a:fillRect/>
          </a:stretch>
        </p:blipFill>
        <p:spPr bwMode="auto">
          <a:xfrm>
            <a:off x="10094769" y="5905500"/>
            <a:ext cx="1602769" cy="952500"/>
          </a:xfrm>
          <a:prstGeom prst="rect">
            <a:avLst/>
          </a:prstGeom>
          <a:ln>
            <a:noFill/>
          </a:ln>
          <a:effectLst>
            <a:outerShdw blurRad="1244600" sx="64000" sy="64000" algn="ctr">
              <a:schemeClr val="tx1">
                <a:alpha val="2000"/>
              </a:schemeClr>
            </a:outerShdw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2700">
            <a:bevelT w="82550" h="44450" prst="angle"/>
            <a:bevelB w="82550" h="44450" prst="angle"/>
            <a:extrusionClr>
              <a:schemeClr val="tx1"/>
            </a:extrusionClr>
            <a:contourClr>
              <a:schemeClr val="accent3"/>
            </a:contourClr>
          </a:sp3d>
        </p:spPr>
      </p:pic>
      <p:pic>
        <p:nvPicPr>
          <p:cNvPr id="17" name="Picture 8" descr="D:\KEL-ADM-DOSEN\A-PJJ-2019\Membuat-E-Modul-2019\LOGO-GAMBAR-PJJ\ddaun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 rot="1527490">
            <a:off x="11108471" y="5364495"/>
            <a:ext cx="1625753" cy="160474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2060"/>
            </a:outerShdw>
            <a:softEdge rad="3175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7514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568" indent="-336568" algn="l" defTabSz="89751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9230" indent="-280473" algn="l" defTabSz="89751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1892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70650" indent="-224378" algn="l" defTabSz="89751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9407" indent="-224378" algn="l" defTabSz="89751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16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6920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5677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1443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757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7514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27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02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785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2542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129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0056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76055" y="2562408"/>
            <a:ext cx="5638800" cy="106182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PJJ-A11-CF 1234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Konsep</a:t>
            </a: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Basis Data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(3 SKS)</a:t>
            </a:r>
            <a:endParaRPr lang="id-ID" sz="2100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78919" y="1326112"/>
            <a:ext cx="9448800" cy="683825"/>
          </a:xfrm>
          <a:prstGeom prst="rect">
            <a:avLst/>
          </a:prstGeom>
          <a:ln>
            <a:noFill/>
            <a:prstDash val="solid"/>
          </a:ln>
        </p:spPr>
        <p:txBody>
          <a:bodyPr vert="horz" lIns="89752" tIns="44876" rIns="89752" bIns="44876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Desain</a:t>
            </a:r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Basis Data : </a:t>
            </a:r>
          </a:p>
        </p:txBody>
      </p:sp>
      <p:sp>
        <p:nvSpPr>
          <p:cNvPr id="14" name="Flowchart: Extract 13"/>
          <p:cNvSpPr/>
          <p:nvPr/>
        </p:nvSpPr>
        <p:spPr>
          <a:xfrm>
            <a:off x="5090319" y="236525"/>
            <a:ext cx="1219200" cy="838200"/>
          </a:xfrm>
          <a:prstGeom prst="flowChartExtract">
            <a:avLst/>
          </a:prstGeom>
          <a:solidFill>
            <a:schemeClr val="accent3"/>
          </a:solidFill>
          <a:ln>
            <a:noFill/>
          </a:ln>
          <a:effectLst>
            <a:outerShdw blurRad="622300" dist="139700" dir="5400000" algn="ctr" rotWithShape="0">
              <a:srgbClr val="002060">
                <a:alpha val="90000"/>
              </a:srgbClr>
            </a:outerShdw>
          </a:effectLst>
          <a:scene3d>
            <a:camera prst="orthographicFront"/>
            <a:lightRig rig="threePt" dir="t"/>
          </a:scene3d>
          <a:sp3d contourW="12700">
            <a:bevelT prst="convex"/>
            <a:contourClr>
              <a:srgbClr val="00CC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7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.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-11971"/>
            <a:ext cx="10945654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Tahapan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Development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838200"/>
            <a:ext cx="10945654" cy="52879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 analysis</a:t>
            </a:r>
            <a:endParaRPr lang="en-US" sz="2000" dirty="0" smtClean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id-ID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Perencanaan:</a:t>
            </a:r>
            <a:r>
              <a:rPr lang="id-ID" sz="1800" dirty="0" smtClean="0">
                <a:solidFill>
                  <a:srgbClr val="00682F"/>
                </a:solidFill>
                <a:latin typeface="Book Antiqua" pitchFamily="18" charset="0"/>
              </a:rPr>
              <a:t> Tahapan ini berkaitan dengan perencanaan seluruh Siklus Pengembangan Pengembangan Basis Data. Mempertimbangkan strategi Sistem Informasi organisasi.</a:t>
            </a:r>
            <a:endParaRPr lang="en-US" sz="18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algn="just"/>
            <a:r>
              <a:rPr lang="id-ID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Definisi sistem: </a:t>
            </a:r>
            <a:r>
              <a:rPr lang="id-ID" sz="1800" dirty="0" smtClean="0">
                <a:solidFill>
                  <a:srgbClr val="00682F"/>
                </a:solidFill>
                <a:latin typeface="Book Antiqua" pitchFamily="18" charset="0"/>
              </a:rPr>
              <a:t>Tahap ini mendefinisikan ruang lingkup dan batas-batas sistem database yang diusulkan.</a:t>
            </a:r>
            <a:endParaRPr lang="en-US" sz="18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algn="just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Database designing</a:t>
            </a:r>
          </a:p>
          <a:p>
            <a:pPr algn="just"/>
            <a:r>
              <a:rPr lang="id-ID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Model logis: </a:t>
            </a:r>
            <a:r>
              <a:rPr lang="id-ID" sz="1800" dirty="0" smtClean="0">
                <a:solidFill>
                  <a:srgbClr val="00682F"/>
                </a:solidFill>
                <a:latin typeface="Book Antiqua" pitchFamily="18" charset="0"/>
              </a:rPr>
              <a:t>Tahap ini berkaitan dengan pengembangan model basis data berdasarkan persyaratan. Seluruh desain di atas kertas tanpa implementasi fisik atau pertimbangan DBMS tertentu.</a:t>
            </a:r>
            <a:endParaRPr lang="en-US" sz="18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algn="just"/>
            <a:r>
              <a:rPr lang="id-ID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Model fisik: </a:t>
            </a:r>
            <a:r>
              <a:rPr lang="id-ID" sz="1800" dirty="0" smtClean="0">
                <a:solidFill>
                  <a:srgbClr val="00682F"/>
                </a:solidFill>
                <a:latin typeface="Book Antiqua" pitchFamily="18" charset="0"/>
              </a:rPr>
              <a:t>Tahap ini mengimplementasikan model logis dari basis data dengan mempertimbangkan DBMS dan faktor implementasi fisik.</a:t>
            </a:r>
            <a:endParaRPr lang="en-US" sz="18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algn="just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Implementation</a:t>
            </a:r>
          </a:p>
          <a:p>
            <a:pPr algn="just"/>
            <a:r>
              <a:rPr lang="id-ID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Konversi dan pemuatan data: </a:t>
            </a:r>
            <a:r>
              <a:rPr lang="id-ID" sz="1800" dirty="0" smtClean="0">
                <a:solidFill>
                  <a:srgbClr val="00682F"/>
                </a:solidFill>
                <a:latin typeface="Book Antiqua" pitchFamily="18" charset="0"/>
              </a:rPr>
              <a:t>tahap ini berkaitan dengan mengimpor dan mengubah data dari sistem lama ke dalam basis data baru.</a:t>
            </a:r>
            <a:endParaRPr lang="en-US" sz="18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r>
              <a:rPr lang="id-ID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Pengujian:</a:t>
            </a:r>
            <a:r>
              <a:rPr lang="id-ID" sz="1800" dirty="0" smtClean="0">
                <a:solidFill>
                  <a:srgbClr val="00682F"/>
                </a:solidFill>
                <a:latin typeface="Book Antiqua" pitchFamily="18" charset="0"/>
              </a:rPr>
              <a:t> tahap ini berkaitan dengan identifikasi kesalahan dalam sistem yang baru diterapkan. Memeriksa database terhadap spesifikasi kebutuhan.</a:t>
            </a:r>
            <a:endParaRPr lang="en-US" sz="1800" dirty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Dua Jenis Teknik Basis Data</a:t>
            </a:r>
            <a:b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918" y="1600200"/>
            <a:ext cx="9663827" cy="4525964"/>
          </a:xfrm>
        </p:spPr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Normalisasi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Pemodelan 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Ilustrasi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Perancangan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Database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proses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perancangan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ini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kami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berikan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ilustrasi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kasus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pembentukan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basis data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proses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transaksi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juaal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beli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toko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Transaksi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toko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ini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melibatkan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beberapa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entity (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sebagai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table master)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relasional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ship (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sebagai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table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transaksi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).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Penamaan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tabel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master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table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transaksi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disini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dibedakan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kata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benda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entity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unit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kata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kerja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untu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relationship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682F"/>
                </a:solidFill>
                <a:latin typeface="Book Antiqua" pitchFamily="18" charset="0"/>
              </a:rPr>
              <a:t>hubungan</a:t>
            </a:r>
            <a:r>
              <a:rPr lang="en-US" sz="1800" dirty="0" smtClean="0">
                <a:solidFill>
                  <a:srgbClr val="00682F"/>
                </a:solidFill>
                <a:latin typeface="Book Antiqua" pitchFamily="18" charset="0"/>
              </a:rPr>
              <a:t>. </a:t>
            </a:r>
          </a:p>
          <a:p>
            <a:pPr algn="just"/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Misal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diskripsi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transaksi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pada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sebuah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toko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tersebut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melibatkan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obyek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barang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dan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obyek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pelaanggan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.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Obyek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pelanggan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mempunya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atribut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kode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pelanggan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(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selanjutnya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disingkat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kode_plg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),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nama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pelanggan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(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nama_plg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)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dan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alamat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(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alamat_plg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),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kunci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primernya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adalah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kode_plg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.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Kunci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primernya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(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dituliskan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di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dalam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elips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yang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bergaris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bawah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)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adalah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kode_plg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.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Jika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dibuat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schema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sederhana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adalah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b="1" i="1" dirty="0" err="1" smtClean="0">
                <a:solidFill>
                  <a:srgbClr val="C00000"/>
                </a:solidFill>
                <a:latin typeface="Book Antiqua" pitchFamily="18" charset="0"/>
              </a:rPr>
              <a:t>pelanggan</a:t>
            </a:r>
            <a:r>
              <a:rPr lang="en-US" sz="1800" b="1" i="1" dirty="0" smtClean="0">
                <a:solidFill>
                  <a:srgbClr val="C00000"/>
                </a:solidFill>
                <a:latin typeface="Book Antiqua" pitchFamily="18" charset="0"/>
              </a:rPr>
              <a:t>(</a:t>
            </a:r>
            <a:r>
              <a:rPr lang="en-US" sz="1800" b="1" i="1" u="sng" dirty="0" err="1" smtClean="0">
                <a:solidFill>
                  <a:srgbClr val="C00000"/>
                </a:solidFill>
                <a:latin typeface="Book Antiqua" pitchFamily="18" charset="0"/>
              </a:rPr>
              <a:t>kode_plg</a:t>
            </a:r>
            <a:r>
              <a:rPr lang="en-US" sz="1800" b="1" i="1" dirty="0" smtClean="0">
                <a:solidFill>
                  <a:srgbClr val="C00000"/>
                </a:solidFill>
                <a:latin typeface="Book Antiqua" pitchFamily="18" charset="0"/>
              </a:rPr>
              <a:t>, </a:t>
            </a:r>
            <a:r>
              <a:rPr lang="en-US" sz="1800" b="1" i="1" dirty="0" err="1" smtClean="0">
                <a:solidFill>
                  <a:srgbClr val="C00000"/>
                </a:solidFill>
                <a:latin typeface="Book Antiqua" pitchFamily="18" charset="0"/>
              </a:rPr>
              <a:t>nama_plg</a:t>
            </a:r>
            <a:r>
              <a:rPr lang="en-US" sz="1800" b="1" i="1" dirty="0" smtClean="0">
                <a:solidFill>
                  <a:srgbClr val="C00000"/>
                </a:solidFill>
                <a:latin typeface="Book Antiqua" pitchFamily="18" charset="0"/>
              </a:rPr>
              <a:t>, </a:t>
            </a:r>
            <a:r>
              <a:rPr lang="en-US" sz="1800" b="1" i="1" dirty="0" err="1" smtClean="0">
                <a:solidFill>
                  <a:srgbClr val="C00000"/>
                </a:solidFill>
                <a:latin typeface="Book Antiqua" pitchFamily="18" charset="0"/>
              </a:rPr>
              <a:t>alamat_plg</a:t>
            </a:r>
            <a:r>
              <a:rPr lang="en-US" sz="1800" b="1" i="1" dirty="0" smtClean="0">
                <a:solidFill>
                  <a:srgbClr val="C00000"/>
                </a:solidFill>
                <a:latin typeface="Book Antiqua" pitchFamily="18" charset="0"/>
              </a:rPr>
              <a:t>)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.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Sedangkan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obyek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barang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mempunya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atribut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kode_barang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(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kode_brg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),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nama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barang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(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nama_brg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),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tipe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barang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(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tipe_brg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),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harga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beli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dari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penyalur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(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harga_dasar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),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persen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laba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(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persen_laba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)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dan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penyalur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.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Kunci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primernya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adalah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kode_brg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.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Jika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dibuat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schema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sederhana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Book Antiqua" pitchFamily="18" charset="0"/>
              </a:rPr>
              <a:t>adalah</a:t>
            </a:r>
            <a:r>
              <a:rPr lang="en-US" sz="18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800" b="1" i="1" dirty="0" err="1" smtClean="0">
                <a:solidFill>
                  <a:srgbClr val="C00000"/>
                </a:solidFill>
                <a:latin typeface="Book Antiqua" pitchFamily="18" charset="0"/>
              </a:rPr>
              <a:t>barang</a:t>
            </a:r>
            <a:r>
              <a:rPr lang="en-US" sz="1800" b="1" i="1" dirty="0" smtClean="0">
                <a:solidFill>
                  <a:srgbClr val="C00000"/>
                </a:solidFill>
                <a:latin typeface="Book Antiqua" pitchFamily="18" charset="0"/>
              </a:rPr>
              <a:t>(</a:t>
            </a:r>
            <a:r>
              <a:rPr lang="en-US" sz="1800" b="1" i="1" u="sng" dirty="0" err="1" smtClean="0">
                <a:solidFill>
                  <a:srgbClr val="C00000"/>
                </a:solidFill>
                <a:latin typeface="Book Antiqua" pitchFamily="18" charset="0"/>
              </a:rPr>
              <a:t>kode_brg</a:t>
            </a:r>
            <a:r>
              <a:rPr lang="en-US" sz="1800" b="1" i="1" dirty="0" smtClean="0">
                <a:solidFill>
                  <a:srgbClr val="C00000"/>
                </a:solidFill>
                <a:latin typeface="Book Antiqua" pitchFamily="18" charset="0"/>
              </a:rPr>
              <a:t>, </a:t>
            </a:r>
            <a:r>
              <a:rPr lang="en-US" sz="1800" b="1" i="1" dirty="0" err="1" smtClean="0">
                <a:solidFill>
                  <a:srgbClr val="C00000"/>
                </a:solidFill>
                <a:latin typeface="Book Antiqua" pitchFamily="18" charset="0"/>
              </a:rPr>
              <a:t>nama_brg</a:t>
            </a:r>
            <a:r>
              <a:rPr lang="en-US" sz="1800" b="1" i="1" dirty="0" smtClean="0">
                <a:solidFill>
                  <a:srgbClr val="C00000"/>
                </a:solidFill>
                <a:latin typeface="Book Antiqua" pitchFamily="18" charset="0"/>
              </a:rPr>
              <a:t>, </a:t>
            </a:r>
            <a:r>
              <a:rPr lang="en-US" sz="1800" b="1" i="1" dirty="0" err="1" smtClean="0">
                <a:solidFill>
                  <a:srgbClr val="C00000"/>
                </a:solidFill>
                <a:latin typeface="Book Antiqua" pitchFamily="18" charset="0"/>
              </a:rPr>
              <a:t>tipe_brg</a:t>
            </a:r>
            <a:r>
              <a:rPr lang="en-US" sz="1800" b="1" i="1" dirty="0" smtClean="0">
                <a:solidFill>
                  <a:srgbClr val="C00000"/>
                </a:solidFill>
                <a:latin typeface="Book Antiqua" pitchFamily="18" charset="0"/>
              </a:rPr>
              <a:t>, </a:t>
            </a:r>
            <a:r>
              <a:rPr lang="en-US" sz="1800" b="1" i="1" dirty="0" err="1" smtClean="0">
                <a:solidFill>
                  <a:srgbClr val="C00000"/>
                </a:solidFill>
                <a:latin typeface="Book Antiqua" pitchFamily="18" charset="0"/>
              </a:rPr>
              <a:t>harga_dasar</a:t>
            </a:r>
            <a:r>
              <a:rPr lang="en-US" sz="1800" b="1" i="1" dirty="0" smtClean="0">
                <a:solidFill>
                  <a:srgbClr val="C00000"/>
                </a:solidFill>
                <a:latin typeface="Book Antiqua" pitchFamily="18" charset="0"/>
              </a:rPr>
              <a:t>, </a:t>
            </a:r>
            <a:r>
              <a:rPr lang="en-US" sz="1800" b="1" i="1" dirty="0" err="1" smtClean="0">
                <a:solidFill>
                  <a:srgbClr val="C00000"/>
                </a:solidFill>
                <a:latin typeface="Book Antiqua" pitchFamily="18" charset="0"/>
              </a:rPr>
              <a:t>perses_laba</a:t>
            </a:r>
            <a:r>
              <a:rPr lang="en-US" sz="1800" b="1" i="1" dirty="0" smtClean="0">
                <a:solidFill>
                  <a:srgbClr val="C00000"/>
                </a:solidFill>
                <a:latin typeface="Book Antiqua" pitchFamily="18" charset="0"/>
              </a:rPr>
              <a:t>, </a:t>
            </a:r>
            <a:r>
              <a:rPr lang="en-US" sz="1800" b="1" i="1" dirty="0" err="1" smtClean="0">
                <a:solidFill>
                  <a:srgbClr val="C00000"/>
                </a:solidFill>
                <a:latin typeface="Book Antiqua" pitchFamily="18" charset="0"/>
              </a:rPr>
              <a:t>penyalur</a:t>
            </a:r>
            <a:r>
              <a:rPr lang="en-US" sz="1800" b="1" i="1" dirty="0" smtClean="0">
                <a:solidFill>
                  <a:srgbClr val="C00000"/>
                </a:solidFill>
                <a:latin typeface="Book Antiqua" pitchFamily="18" charset="0"/>
              </a:rPr>
              <a:t>).</a:t>
            </a:r>
          </a:p>
          <a:p>
            <a:pPr algn="just"/>
            <a:r>
              <a:rPr lang="en-US" sz="1800" b="1" i="1" dirty="0" err="1" smtClean="0">
                <a:solidFill>
                  <a:srgbClr val="00682F"/>
                </a:solidFill>
                <a:latin typeface="Book Antiqua" pitchFamily="18" charset="0"/>
              </a:rPr>
              <a:t>Transaksinya</a:t>
            </a:r>
            <a:r>
              <a:rPr lang="en-US" sz="1800" b="1" i="1" dirty="0" smtClean="0">
                <a:solidFill>
                  <a:srgbClr val="00682F"/>
                </a:solidFill>
                <a:latin typeface="Book Antiqua" pitchFamily="18" charset="0"/>
              </a:rPr>
              <a:t> : </a:t>
            </a:r>
            <a:r>
              <a:rPr lang="en-US" sz="1800" b="1" i="1" dirty="0" err="1" smtClean="0">
                <a:solidFill>
                  <a:srgbClr val="00682F"/>
                </a:solidFill>
                <a:latin typeface="Book Antiqua" pitchFamily="18" charset="0"/>
              </a:rPr>
              <a:t>Beli</a:t>
            </a:r>
            <a:r>
              <a:rPr lang="en-US" sz="1800" b="1" i="1" dirty="0" smtClean="0">
                <a:solidFill>
                  <a:srgbClr val="00682F"/>
                </a:solidFill>
                <a:latin typeface="Book Antiqua" pitchFamily="18" charset="0"/>
              </a:rPr>
              <a:t> ?</a:t>
            </a:r>
            <a:endParaRPr lang="en-US" sz="18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algn="just"/>
            <a:endParaRPr lang="en-US" sz="18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Ilustrasi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Perancangan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Sedangkan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transaksinya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meliputi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pembelian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menjadi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hubungan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beli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atribut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waktu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beli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suatu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barang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(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wkt_beli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),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jumlah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barang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tertentu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dibeli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(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jml_brg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)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bersifat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field derivative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discount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harga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suatu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barang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(discount). Di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sini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terbentuk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kunci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primer composite (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gabungan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kunci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primer master).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Kunci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primer master yang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dihubungkan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transaksi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beli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disebut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sebagai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kunci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tamu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yaitu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kunci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primer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kode_plg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kunci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primer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kode_brg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Jika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dibuat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schema </a:t>
            </a:r>
            <a:r>
              <a:rPr lang="en-US" b="1" i="1" dirty="0" err="1" smtClean="0">
                <a:solidFill>
                  <a:srgbClr val="00682F"/>
                </a:solidFill>
                <a:latin typeface="Book Antiqua" pitchFamily="18" charset="0"/>
              </a:rPr>
              <a:t>beli</a:t>
            </a:r>
            <a:r>
              <a:rPr lang="en-US" b="1" i="1" dirty="0" smtClean="0">
                <a:solidFill>
                  <a:srgbClr val="00682F"/>
                </a:solidFill>
                <a:latin typeface="Book Antiqua" pitchFamily="18" charset="0"/>
              </a:rPr>
              <a:t>(</a:t>
            </a:r>
            <a:r>
              <a:rPr lang="en-US" b="1" i="1" u="sng" dirty="0" err="1" smtClean="0">
                <a:solidFill>
                  <a:srgbClr val="00682F"/>
                </a:solidFill>
                <a:latin typeface="Book Antiqua" pitchFamily="18" charset="0"/>
              </a:rPr>
              <a:t>kode_plg</a:t>
            </a:r>
            <a:r>
              <a:rPr lang="en-US" b="1" i="1" u="sng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b="1" i="1" u="sng" dirty="0" err="1" smtClean="0">
                <a:solidFill>
                  <a:srgbClr val="00682F"/>
                </a:solidFill>
                <a:latin typeface="Book Antiqua" pitchFamily="18" charset="0"/>
              </a:rPr>
              <a:t>kode_brg</a:t>
            </a:r>
            <a:r>
              <a:rPr lang="en-US" b="1" i="1" u="sng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b="1" i="1" u="sng" dirty="0" err="1" smtClean="0">
                <a:solidFill>
                  <a:srgbClr val="00682F"/>
                </a:solidFill>
                <a:latin typeface="Book Antiqua" pitchFamily="18" charset="0"/>
              </a:rPr>
              <a:t>wkt_beli</a:t>
            </a:r>
            <a:r>
              <a:rPr lang="en-US" b="1" i="1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b="1" i="1" dirty="0" err="1" smtClean="0">
                <a:solidFill>
                  <a:srgbClr val="00682F"/>
                </a:solidFill>
                <a:latin typeface="Book Antiqua" pitchFamily="18" charset="0"/>
              </a:rPr>
              <a:t>jml_brg</a:t>
            </a:r>
            <a:r>
              <a:rPr lang="en-US" b="1" i="1" dirty="0" smtClean="0">
                <a:solidFill>
                  <a:srgbClr val="00682F"/>
                </a:solidFill>
                <a:latin typeface="Book Antiqua" pitchFamily="18" charset="0"/>
              </a:rPr>
              <a:t>, discount)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Namun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kita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ingat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bahwa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kunci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primer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gabungan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(composite)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selalu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unik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penerapannya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misalnya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terjadi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seorang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pelanggan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kode_pelanggan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P-M101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membeli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suatu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barang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kode_barang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B-T101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tanggal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2-3-2018.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Kemudian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tanggal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3-3-2018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pelanggan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tadi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membeli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barang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sama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maka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terjadi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redudansi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(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penulisan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data yang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berulang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)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sehingga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informasi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ini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ditolak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oleh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sistem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basis data,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dianggap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sudah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ada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sehingga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pembelian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kedua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yaitu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tanggal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3-3-2018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tidak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tercatat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Oleh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karena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itu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diperlukan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kunci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primer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tambahan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yaitu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wkt_beli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sehingga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unit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hubungan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akhirnya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memiliki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kunci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primer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gabungan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tambahan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(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kode_plg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kode_brg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wkt_beli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).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Conseptula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Design : ER-Model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29" name="Picture 28" descr="unnamed2erd-4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919" y="1676400"/>
            <a:ext cx="80772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Skema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Diagram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 descr="gambar-8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120" y="1972096"/>
            <a:ext cx="7543800" cy="3438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Normalisasi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ERD-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Yg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Dikomposisi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 descr="erd-7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6959" y="1447800"/>
            <a:ext cx="83058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Skema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Diagram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Yg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didekomposisi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(1</a:t>
            </a:r>
            <a:r>
              <a:rPr lang="en-US" sz="36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NF)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 descr="Gambar-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6351" y="1532468"/>
            <a:ext cx="8447968" cy="4182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ER-Diagram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Bentuk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2NF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 descr="erd-04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719" y="1752601"/>
            <a:ext cx="85344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Skema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Diagram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Memenuhi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Bentuk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2NF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 descr="gbr_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1319" y="1493288"/>
            <a:ext cx="71628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064" y="176280"/>
            <a:ext cx="7772400" cy="1104900"/>
          </a:xfrm>
          <a:noFill/>
        </p:spPr>
        <p:txBody>
          <a:bodyPr lIns="90485" tIns="44449" rIns="90485" bIns="44449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Pokok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Bahasan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95191" y="1147544"/>
            <a:ext cx="8904345" cy="4800600"/>
          </a:xfrm>
          <a:prstGeom prst="rect">
            <a:avLst/>
          </a:prstGeom>
          <a:noFill/>
        </p:spPr>
        <p:txBody>
          <a:bodyPr vert="horz" lIns="90485" tIns="44449" rIns="90485" bIns="44449" rtlCol="0">
            <a:normAutofit/>
          </a:bodyPr>
          <a:lstStyle/>
          <a:p>
            <a:pPr marL="336568" indent="-336568" algn="just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sz="2400" dirty="0" smtClean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336568" lvl="0" indent="-336568" algn="just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nb-NO" sz="2200" dirty="0" smtClean="0">
                <a:solidFill>
                  <a:srgbClr val="00682F"/>
                </a:solidFill>
                <a:latin typeface="Book Antiqua" pitchFamily="18" charset="0"/>
              </a:rPr>
              <a:t>Bagaimana menjelaskan dan menerapkan prosedur perancangan basis data 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36568" indent="-336568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nb-NO" sz="2200" dirty="0" smtClean="0">
                <a:solidFill>
                  <a:srgbClr val="00682F"/>
                </a:solidFill>
                <a:latin typeface="Book Antiqua" pitchFamily="18" charset="0"/>
              </a:rPr>
              <a:t>Bagai menjelaskan dan menerapkan prosedur pengembangan sistem Basis Data </a:t>
            </a:r>
            <a:r>
              <a:rPr lang="id-ID" sz="2200" dirty="0" smtClean="0">
                <a:solidFill>
                  <a:srgbClr val="00682F"/>
                </a:solidFill>
                <a:latin typeface="Book Antiqua" pitchFamily="18" charset="0"/>
              </a:rPr>
              <a:t>?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36568" indent="-336568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id-ID" sz="2200" dirty="0" smtClean="0">
                <a:solidFill>
                  <a:srgbClr val="00682F"/>
                </a:solidFill>
                <a:latin typeface="Book Antiqua" pitchFamily="18" charset="0"/>
              </a:rPr>
              <a:t>Bagaimana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Desain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Konseptual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ke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Desain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Fisik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?</a:t>
            </a:r>
          </a:p>
          <a:p>
            <a:pPr marL="336568" indent="-336568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Memahami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id-ID" sz="2200" dirty="0" smtClean="0">
                <a:solidFill>
                  <a:srgbClr val="00682F"/>
                </a:solidFill>
                <a:latin typeface="Book Antiqua" pitchFamily="18" charset="0"/>
              </a:rPr>
              <a:t>Apa itu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Proses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Perancangan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Basis Data</a:t>
            </a:r>
            <a:r>
              <a:rPr lang="id-ID" sz="2200" dirty="0" smtClean="0">
                <a:solidFill>
                  <a:srgbClr val="00682F"/>
                </a:solidFill>
                <a:latin typeface="Book Antiqua" pitchFamily="18" charset="0"/>
              </a:rPr>
              <a:t>?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36568" lvl="1" indent="-336568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Bagaimana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Contoh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Pengembangan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Basis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Dat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denga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ER-Model.</a:t>
            </a:r>
          </a:p>
          <a:p>
            <a:pPr marL="336568" lvl="1" indent="-336568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Bagaimana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Implementasi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SQL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</a:rPr>
              <a:t>Desain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</a:rPr>
              <a:t> Database </a:t>
            </a:r>
          </a:p>
          <a:p>
            <a:pPr marL="336568" indent="-336568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200" dirty="0" smtClean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ER-Diagram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Bentuk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3NF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 descr="erd-10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519" y="1212412"/>
            <a:ext cx="8686800" cy="428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Book Antiqua" pitchFamily="18" charset="0"/>
              </a:rPr>
              <a:t>Skema</a:t>
            </a:r>
            <a:r>
              <a:rPr lang="en-US" sz="3600" dirty="0" smtClean="0">
                <a:latin typeface="Book Antiqua" pitchFamily="18" charset="0"/>
              </a:rPr>
              <a:t> Diagram </a:t>
            </a:r>
            <a:r>
              <a:rPr lang="en-US" sz="3600" dirty="0" err="1" smtClean="0">
                <a:latin typeface="Book Antiqua" pitchFamily="18" charset="0"/>
              </a:rPr>
              <a:t>Memenuhi</a:t>
            </a:r>
            <a:r>
              <a:rPr lang="en-US" sz="3600" dirty="0" smtClean="0">
                <a:latin typeface="Book Antiqua" pitchFamily="18" charset="0"/>
              </a:rPr>
              <a:t> </a:t>
            </a:r>
            <a:r>
              <a:rPr lang="en-US" sz="3600" dirty="0" err="1" smtClean="0">
                <a:latin typeface="Book Antiqua" pitchFamily="18" charset="0"/>
              </a:rPr>
              <a:t>Bentuk</a:t>
            </a:r>
            <a:r>
              <a:rPr lang="en-US" sz="3600" dirty="0" smtClean="0">
                <a:latin typeface="Book Antiqua" pitchFamily="18" charset="0"/>
              </a:rPr>
              <a:t> 3NF</a:t>
            </a:r>
            <a:br>
              <a:rPr lang="en-US" sz="3600" dirty="0" smtClean="0">
                <a:latin typeface="Book Antiqua" pitchFamily="18" charset="0"/>
              </a:rPr>
            </a:br>
            <a:endParaRPr lang="en-US" sz="3600" dirty="0">
              <a:latin typeface="Book Antiqua" pitchFamily="18" charset="0"/>
            </a:endParaRPr>
          </a:p>
        </p:txBody>
      </p:sp>
      <p:pic>
        <p:nvPicPr>
          <p:cNvPr id="4" name="Picture 3" descr="gambar-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207" y="1212368"/>
            <a:ext cx="9144000" cy="4495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Generate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Skema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Model (3NF)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Script SQL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079" y="1395480"/>
            <a:ext cx="95250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56" y="-25619"/>
            <a:ext cx="10945654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Mengatur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Properti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Untuk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File Script SQL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3343" y="1193032"/>
            <a:ext cx="80010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Mengektrak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File </a:t>
            </a:r>
            <a:r>
              <a:rPr lang="en-US" sz="3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Sript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SQL </a:t>
            </a:r>
            <a:r>
              <a:rPr lang="en-US" sz="3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Pada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DBMS </a:t>
            </a:r>
            <a:r>
              <a:rPr lang="en-US" sz="3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tertentu</a:t>
            </a:r>
            <a:endParaRPr 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3719" y="1360224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Proses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Extraksi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File Script SQL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Menjadi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Tabel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919" y="1295400"/>
            <a:ext cx="85344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19" y="247380"/>
            <a:ext cx="10945654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File Script SQL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Berupa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DDL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719" y="1447800"/>
            <a:ext cx="2209799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919" y="1447800"/>
            <a:ext cx="243725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8519" y="1447800"/>
            <a:ext cx="224164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2527" y="1447800"/>
            <a:ext cx="24574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Hasil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Ekstrak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File Script SQL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919" y="1104328"/>
            <a:ext cx="883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Model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Juga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Di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Ektrak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CSV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7519" y="11430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Skema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Tabel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Berelasi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8263" y="1143000"/>
            <a:ext cx="8915400" cy="479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Capaian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Pembelajaran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000" dirty="0" err="1" smtClean="0">
                <a:solidFill>
                  <a:srgbClr val="C00000"/>
                </a:solidFill>
                <a:latin typeface="Book Antiqua" pitchFamily="18" charset="0"/>
              </a:rPr>
              <a:t>Mahasiswa</a:t>
            </a:r>
            <a:r>
              <a:rPr lang="en-US" sz="30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latin typeface="Book Antiqua" pitchFamily="18" charset="0"/>
              </a:rPr>
              <a:t>mapu</a:t>
            </a:r>
            <a:r>
              <a:rPr lang="en-US" sz="30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latin typeface="Book Antiqua" pitchFamily="18" charset="0"/>
              </a:rPr>
              <a:t>membuat</a:t>
            </a:r>
            <a:r>
              <a:rPr lang="en-US" sz="3000" dirty="0" smtClean="0">
                <a:solidFill>
                  <a:srgbClr val="C00000"/>
                </a:solidFill>
                <a:latin typeface="Book Antiqua" pitchFamily="18" charset="0"/>
              </a:rPr>
              <a:t> database yang normal </a:t>
            </a:r>
            <a:r>
              <a:rPr lang="en-US" sz="3000" dirty="0" err="1" smtClean="0">
                <a:solidFill>
                  <a:srgbClr val="C00000"/>
                </a:solidFill>
                <a:latin typeface="Book Antiqua" pitchFamily="18" charset="0"/>
              </a:rPr>
              <a:t>dengan</a:t>
            </a:r>
            <a:r>
              <a:rPr lang="en-US" sz="30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latin typeface="Book Antiqua" pitchFamily="18" charset="0"/>
              </a:rPr>
              <a:t>menggunakan</a:t>
            </a:r>
            <a:r>
              <a:rPr lang="en-US" sz="3000" dirty="0" smtClean="0">
                <a:solidFill>
                  <a:srgbClr val="C00000"/>
                </a:solidFill>
                <a:latin typeface="Book Antiqua" pitchFamily="18" charset="0"/>
              </a:rPr>
              <a:t> langkah2 yang </a:t>
            </a:r>
            <a:r>
              <a:rPr lang="en-US" sz="3000" dirty="0" err="1" smtClean="0">
                <a:solidFill>
                  <a:srgbClr val="C00000"/>
                </a:solidFill>
                <a:latin typeface="Book Antiqua" pitchFamily="18" charset="0"/>
              </a:rPr>
              <a:t>tepat</a:t>
            </a:r>
            <a:r>
              <a:rPr lang="en-US" sz="30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latin typeface="Book Antiqua" pitchFamily="18" charset="0"/>
              </a:rPr>
              <a:t>mulai</a:t>
            </a:r>
            <a:r>
              <a:rPr lang="en-US" sz="30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latin typeface="Book Antiqua" pitchFamily="18" charset="0"/>
              </a:rPr>
              <a:t>dari</a:t>
            </a:r>
            <a:r>
              <a:rPr lang="en-US" sz="30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latin typeface="Book Antiqua" pitchFamily="18" charset="0"/>
              </a:rPr>
              <a:t>konseptual</a:t>
            </a:r>
            <a:r>
              <a:rPr lang="en-US" sz="30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latin typeface="Book Antiqua" pitchFamily="18" charset="0"/>
              </a:rPr>
              <a:t>desain</a:t>
            </a:r>
            <a:r>
              <a:rPr lang="en-US" sz="30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latin typeface="Book Antiqua" pitchFamily="18" charset="0"/>
              </a:rPr>
              <a:t>sampai</a:t>
            </a:r>
            <a:r>
              <a:rPr lang="en-US" sz="30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latin typeface="Book Antiqua" pitchFamily="18" charset="0"/>
              </a:rPr>
              <a:t>dengan</a:t>
            </a:r>
            <a:r>
              <a:rPr lang="en-US" sz="3000" dirty="0" smtClean="0">
                <a:solidFill>
                  <a:srgbClr val="C00000"/>
                </a:solidFill>
                <a:latin typeface="Book Antiqua" pitchFamily="18" charset="0"/>
              </a:rPr>
              <a:t> physical design.</a:t>
            </a:r>
            <a:endParaRPr lang="en-US" sz="3000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Implementasi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SQl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Queries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2319" y="1600200"/>
            <a:ext cx="8077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pencarian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informasi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dibawah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ini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mencari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informasi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memiliki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criteria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pencarian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: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tampilkan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nama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barang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lengkap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nama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supplier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barang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tanggal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produksi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barang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nama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pelanggan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alamat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lengkap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pelanggan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Informasi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dihaasilkan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memiliki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sumber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9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tabel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sehinga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melibatkan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9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proses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600" dirty="0" err="1" smtClean="0">
                <a:solidFill>
                  <a:srgbClr val="00682F"/>
                </a:solidFill>
                <a:latin typeface="Book Antiqua" pitchFamily="18" charset="0"/>
              </a:rPr>
              <a:t>pencariannya</a:t>
            </a:r>
            <a:r>
              <a:rPr lang="en-US" sz="2600" dirty="0" smtClean="0">
                <a:solidFill>
                  <a:srgbClr val="00682F"/>
                </a:solidFill>
                <a:latin typeface="Book Antiqua" pitchFamily="18" charset="0"/>
              </a:rPr>
              <a:t>.</a:t>
            </a:r>
            <a:endParaRPr lang="en-US" sz="2600" dirty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Query Multi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Tabel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319" y="1981200"/>
          <a:ext cx="10515600" cy="297180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SELECT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B.nama_brg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NAMA_BARANG,P.nama_pyl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NAMA_SUPLIER,I.tgl_produksi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"TANGGAL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di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PRODUKSI",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G.nama_plg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NAMA_PELANGGAN, CONCAT(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T.nm_kelurahan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," " "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Kecamatan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" ,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T.nm_Kecamatan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,"  "  "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Nama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Kota" "   " ,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T.nm_kota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) AS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Alamat_Lengkap_Pelanggan</a:t>
                      </a:r>
                      <a:endParaRPr lang="en-US" sz="2000" spc="-30" dirty="0">
                        <a:solidFill>
                          <a:srgbClr val="00682F"/>
                        </a:solidFill>
                        <a:latin typeface="Book Antiqua"/>
                        <a:ea typeface="SimSun"/>
                        <a:cs typeface="Times New Roman"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FROM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barang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B,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penyalur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P,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informasi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I,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pelanggan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G,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setor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S,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memiliki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M,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beli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L,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punya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U,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alamat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as T 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WHERE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B.kode_brg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=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S.kode_brg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and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S.kode_pyl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=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P.kode_pyl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and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B.kode_brg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=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M.kode_brg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and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M.tgl_produksi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=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I.tgl_produksi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and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B.kode_brg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=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L.kode_brg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and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L.kode_plg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=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G.kode_plg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and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G.kode_plg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=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U.kode_plg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and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U.kode_kota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= </a:t>
                      </a:r>
                      <a:r>
                        <a:rPr lang="en-US" sz="2000" spc="-30" dirty="0" err="1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T.kode_kota</a:t>
                      </a:r>
                      <a:r>
                        <a:rPr lang="en-US" sz="2000" spc="-30" dirty="0">
                          <a:solidFill>
                            <a:srgbClr val="00682F"/>
                          </a:solidFill>
                          <a:latin typeface="Book Antiqua"/>
                          <a:ea typeface="SimSun"/>
                          <a:cs typeface="Times New Roman"/>
                        </a:rPr>
                        <a:t> 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Hasil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Queries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519" y="1279480"/>
            <a:ext cx="9906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Mencari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informasi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dr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beberapa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tabel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dg Inner Join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6519" y="1676400"/>
            <a:ext cx="937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melakukan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pencarian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juga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dilakukan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menggunakan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perintak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INNER JOIN.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Misal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dicari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Nama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Pelanggan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membeli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barang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apa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saja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jumlahnya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berapa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saja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.</a:t>
            </a:r>
            <a:endParaRPr lang="en-US" sz="2000" dirty="0">
              <a:solidFill>
                <a:srgbClr val="00682F"/>
              </a:solidFill>
              <a:latin typeface="Book Antiqua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32919" y="3086099"/>
          <a:ext cx="7696200" cy="1447800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39941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Select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nama_plg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nama_brg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jml_brg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 AS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Total_Barang</a:t>
                      </a:r>
                      <a:endParaRPr lang="en-US" sz="20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</a:endParaRP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From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pelanggan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 INNER JOIN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beli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 on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pelanggan.kode_plg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=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beli.kode_plg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 INNER JOIN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barang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 on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beli.kode_brg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=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barang.kode_brg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Hasil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query </a:t>
            </a:r>
            <a:r>
              <a:rPr lang="en-US" sz="3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anatar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relasi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melibatkan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Inner Join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0351" y="11430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Perintah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View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1719" y="903024"/>
            <a:ext cx="1013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SQL Query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juga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menggunakan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beberapa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fungsi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mate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matika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Misal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ingin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mengetahui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total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barang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dibeli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oleh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masing-masing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pelanggan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menurut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jenis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barang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.</a:t>
            </a:r>
          </a:p>
          <a:p>
            <a:pPr algn="just"/>
            <a:endParaRPr lang="en-US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algn="just"/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Jika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perintah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SQL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diatas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di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permanenkan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maka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dabat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dibuat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view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sehingga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jika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ingin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mengeksekusi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sejumlah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perintah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tinggal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memanggil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nama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view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nya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saja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Biasanya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view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ini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digunakan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membantu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membuat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laporan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misalnya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sejumlah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perintah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query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tersebut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diberi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nama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ReportData_Toko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(Create View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ReportData_toko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).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Perintah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lengkapnya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seperti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gambar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dibawah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ini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.</a:t>
            </a:r>
            <a:endParaRPr lang="en-US" b="1" dirty="0">
              <a:solidFill>
                <a:srgbClr val="00682F"/>
              </a:solidFill>
              <a:latin typeface="Book Antiqua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9519" y="3389200"/>
          <a:ext cx="6705600" cy="324612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1066165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CREATE VIEW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ReportData_Toko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</a:t>
                      </a:r>
                    </a:p>
                    <a:p>
                      <a:pPr algn="l"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SELECT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B.nama_brg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NAMA_BARANG,P.nama_pyl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NAMA_SUPLIER,I.tgl_produksi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"TANGGAL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di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PRODUKSI",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G.nama_plg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NAMA_PELANGGAN, CONCAT(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T.nm_kelurahan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," " "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Kecamatan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" ,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T.nm_Kecamatan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,"  "  "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Nama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Kota" "   " ,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T.nm_kota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) AS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Alamat_Lengkap_Pelanggan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  <a:p>
                      <a:pPr algn="l"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barang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B,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penyalur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P,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informasi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I,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pelanggan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G,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setor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S,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memiliki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M,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beli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L,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punya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U,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alamat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as T </a:t>
                      </a:r>
                    </a:p>
                    <a:p>
                      <a:pPr algn="l"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WHERE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B.kode_brg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S.kode_brg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and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S.kode_pyl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P.kode_pyl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and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B.kode_brg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M.kode_brg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and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M.tgl_produksi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I.tgl_produksi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and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B.kode_brg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L.kode_brg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and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L.kode_plg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G.kode_plg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and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G.kode_plg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U.kode_plg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and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U.kode_kota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Times New Roman"/>
                        </a:rPr>
                        <a:t>T.kode_kota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/>
                        </a:rPr>
                        <a:t> 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Book Antiqua" pitchFamily="18" charset="0"/>
              </a:rPr>
              <a:t>Menjalankan</a:t>
            </a:r>
            <a:r>
              <a:rPr lang="en-US" sz="3600" dirty="0" smtClean="0">
                <a:latin typeface="Book Antiqua" pitchFamily="18" charset="0"/>
              </a:rPr>
              <a:t> View</a:t>
            </a:r>
            <a:endParaRPr lang="en-US" sz="3600" dirty="0">
              <a:latin typeface="Book Antiqu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27919" y="144780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Sehingga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cara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mengeksekusinya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tinggal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menjalankan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nama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viewnya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(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misalnya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 : select * from </a:t>
            </a:r>
            <a:r>
              <a:rPr lang="en-US" b="1" dirty="0" err="1" smtClean="0">
                <a:solidFill>
                  <a:srgbClr val="00682F"/>
                </a:solidFill>
                <a:latin typeface="Book Antiqua" pitchFamily="18" charset="0"/>
              </a:rPr>
              <a:t>ReportData_Toko</a:t>
            </a:r>
            <a:r>
              <a:rPr lang="en-US" b="1" dirty="0" smtClean="0">
                <a:solidFill>
                  <a:srgbClr val="00682F"/>
                </a:solidFill>
                <a:latin typeface="Book Antiqua" pitchFamily="18" charset="0"/>
              </a:rPr>
              <a:t>).</a:t>
            </a:r>
            <a:endParaRPr lang="en-US" b="1" dirty="0">
              <a:solidFill>
                <a:srgbClr val="00682F"/>
              </a:solidFill>
              <a:latin typeface="Book Antiqua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7143" y="2133600"/>
            <a:ext cx="7620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6269"/>
            <a:ext cx="10945654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Menjalankan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View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1319" y="1226016"/>
            <a:ext cx="8458200" cy="502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2039224" y="419100"/>
            <a:ext cx="7772400" cy="723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Rangkuman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277224" y="1295400"/>
            <a:ext cx="8991600" cy="5181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tersebut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dideteksi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menggunakan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FDs.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demikian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upaua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menjamin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bhw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merupakan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upaya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heuristik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baik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coba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lakukan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sekumpulan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relasi-relasi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mempertimbangkan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apakah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dipertahankan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lossless-join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dependency preserving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dimungkinkan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cocok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queries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tipikal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pertimbangkan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sebaiknya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dilakukan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diperiksa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kembali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mempertimbangkan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performance requirements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diinginkan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Tugas</a:t>
            </a: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?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124509"/>
            <a:ext cx="10945654" cy="7159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187" y="990599"/>
            <a:ext cx="10956132" cy="60478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55600" indent="-355600" algn="just">
              <a:spcBef>
                <a:spcPct val="50000"/>
              </a:spcBef>
              <a:tabLst>
                <a:tab pos="273050" algn="l"/>
              </a:tabLst>
            </a:pP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Meliputi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perancangan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pemilihan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DBMS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baik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secara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conceptual, logical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phisical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Langkah-langkah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mendesign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database (database design).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Ada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3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langkah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utama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design 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database </a:t>
            </a:r>
            <a:r>
              <a:rPr lang="en-US" dirty="0" err="1" smtClean="0">
                <a:solidFill>
                  <a:srgbClr val="00682F"/>
                </a:solidFill>
                <a:latin typeface="Book Antiqua" pitchFamily="18" charset="0"/>
              </a:rPr>
              <a:t>yaitu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:</a:t>
            </a:r>
          </a:p>
          <a:p>
            <a:pPr marL="355600" indent="-355600" algn="just">
              <a:spcBef>
                <a:spcPct val="50000"/>
              </a:spcBef>
              <a:buFontTx/>
              <a:buAutoNum type="arabicPeriod"/>
              <a:tabLst>
                <a:tab pos="273050" algn="l"/>
              </a:tabLst>
            </a:pPr>
            <a:r>
              <a:rPr lang="en-US" b="1" dirty="0">
                <a:solidFill>
                  <a:srgbClr val="FF0066"/>
                </a:solidFill>
                <a:latin typeface="Book Antiqua" pitchFamily="18" charset="0"/>
              </a:rPr>
              <a:t>Conceptual </a:t>
            </a:r>
            <a:r>
              <a:rPr lang="en-US" b="1" dirty="0" smtClean="0">
                <a:solidFill>
                  <a:srgbClr val="FF0066"/>
                </a:solidFill>
                <a:latin typeface="Book Antiqua" pitchFamily="18" charset="0"/>
              </a:rPr>
              <a:t>Data model</a:t>
            </a:r>
            <a:endParaRPr lang="en-US" b="1" dirty="0">
              <a:solidFill>
                <a:srgbClr val="FF0066"/>
              </a:solidFill>
              <a:latin typeface="Book Antiqua" pitchFamily="18" charset="0"/>
            </a:endParaRPr>
          </a:p>
          <a:p>
            <a:pPr marL="355600" indent="-355600" algn="just">
              <a:spcBef>
                <a:spcPct val="50000"/>
              </a:spcBef>
              <a:tabLst>
                <a:tab pos="273050" algn="l"/>
              </a:tabLst>
            </a:pPr>
            <a:r>
              <a:rPr lang="en-US" dirty="0">
                <a:latin typeface="Book Antiqua" pitchFamily="18" charset="0"/>
              </a:rPr>
              <a:t>     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mendefenisikan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data-data yang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diperlukan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langkah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pertama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ini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perlu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diperhatikan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apa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dibutuhkan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sebagai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output,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baik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melalui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screen (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layar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)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printer, yang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datanya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disimpan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file database.</a:t>
            </a:r>
          </a:p>
          <a:p>
            <a:pPr marL="355600" indent="-355600" algn="just">
              <a:spcBef>
                <a:spcPct val="50000"/>
              </a:spcBef>
              <a:tabLst>
                <a:tab pos="273050" algn="l"/>
              </a:tabLst>
            </a:pPr>
            <a:r>
              <a:rPr lang="en-US" b="1" dirty="0">
                <a:solidFill>
                  <a:srgbClr val="FF0066"/>
                </a:solidFill>
                <a:latin typeface="Book Antiqua" pitchFamily="18" charset="0"/>
              </a:rPr>
              <a:t>2.	Logical database design</a:t>
            </a:r>
          </a:p>
          <a:p>
            <a:pPr marL="355600" indent="-355600" algn="just">
              <a:spcBef>
                <a:spcPct val="50000"/>
              </a:spcBef>
              <a:tabLst>
                <a:tab pos="273050" algn="l"/>
              </a:tabLst>
            </a:pPr>
            <a:r>
              <a:rPr lang="en-US" dirty="0">
                <a:latin typeface="Book Antiqua" pitchFamily="18" charset="0"/>
              </a:rPr>
              <a:t>     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menentukan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data yang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dikelompokan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suatu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file database. Hal yang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penting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pengembangan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logika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disain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database, model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relasi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proses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normalisasi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yaitu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pengelompokan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menjadi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satu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tabel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berdasarkan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entity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682F"/>
                </a:solidFill>
                <a:latin typeface="Book Antiqua" pitchFamily="18" charset="0"/>
              </a:rPr>
              <a:t>relasinya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.</a:t>
            </a:r>
          </a:p>
          <a:p>
            <a:pPr marL="457200" indent="-457200" algn="just"/>
            <a:r>
              <a:rPr kumimoji="1" lang="en-US" b="1" dirty="0" smtClean="0">
                <a:solidFill>
                  <a:srgbClr val="FF0066"/>
                </a:solidFill>
                <a:latin typeface="Book Antiqua" pitchFamily="18" charset="0"/>
                <a:cs typeface="Times New Roman" pitchFamily="18" charset="0"/>
              </a:rPr>
              <a:t>3. </a:t>
            </a:r>
            <a:r>
              <a:rPr kumimoji="1" lang="id-ID" b="1" dirty="0" smtClean="0">
                <a:solidFill>
                  <a:srgbClr val="FF0066"/>
                </a:solidFill>
                <a:latin typeface="Book Antiqua" pitchFamily="18" charset="0"/>
                <a:cs typeface="Times New Roman" pitchFamily="18" charset="0"/>
              </a:rPr>
              <a:t>Physical database design</a:t>
            </a:r>
            <a:endParaRPr kumimoji="1" lang="en-US" b="1" dirty="0" smtClean="0">
              <a:solidFill>
                <a:srgbClr val="FF0066"/>
              </a:solidFill>
              <a:latin typeface="Book Antiqua" pitchFamily="18" charset="0"/>
            </a:endParaRPr>
          </a:p>
          <a:p>
            <a:pPr marL="457200" indent="-457200" algn="just" eaLnBrk="0" hangingPunct="0"/>
            <a:r>
              <a:rPr kumimoji="1" lang="id-ID" dirty="0" smtClean="0">
                <a:latin typeface="Book Antiqua" pitchFamily="18" charset="0"/>
                <a:cs typeface="Times New Roman" pitchFamily="18" charset="0"/>
              </a:rPr>
              <a:t>      </a:t>
            </a:r>
            <a:r>
              <a:rPr kumimoji="1" lang="id-ID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Adalah pertimbangan kemampuan sistem yang akan dipakai jika diperlukan pembahasan yang sesuai dengan informasi sistem. Pada tahap ini adalah untuk mempertimbangkan, penyisipan dan penghapusan jika tidak terjadi maka tebel-tabel yang telah dinormalisasikan harus digabungkan kembali yang disebut penormalisasian.</a:t>
            </a:r>
            <a:endParaRPr kumimoji="1" lang="en-US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55600" indent="-355600" algn="just">
              <a:spcBef>
                <a:spcPct val="50000"/>
              </a:spcBef>
              <a:tabLst>
                <a:tab pos="273050" algn="l"/>
              </a:tabLst>
            </a:pPr>
            <a:endParaRPr lang="en-US" dirty="0" smtClean="0">
              <a:latin typeface="Book Antiqua" pitchFamily="18" charset="0"/>
            </a:endParaRPr>
          </a:p>
          <a:p>
            <a:pPr marL="355600" indent="-355600" algn="just">
              <a:spcBef>
                <a:spcPct val="50000"/>
              </a:spcBef>
              <a:tabLst>
                <a:tab pos="273050" algn="l"/>
              </a:tabLst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64" y="-121155"/>
            <a:ext cx="10945654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Database Development Life Cycle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91138" name="Picture 2" descr="https://www.guru99.com/images/DatabaseDesignProcess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1599" y="1070184"/>
            <a:ext cx="7772400" cy="21145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313303" y="3378952"/>
            <a:ext cx="9753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id-ID" sz="2000" dirty="0" smtClean="0">
                <a:solidFill>
                  <a:srgbClr val="00682F"/>
                </a:solidFill>
                <a:latin typeface="Book Antiqua" pitchFamily="18" charset="0"/>
              </a:rPr>
              <a:t>Daur hidup pengembangan basis data memiliki sejumlah tahapan yang diikuti ketika mengembangkan sistem basis data.</a:t>
            </a:r>
            <a:endParaRPr lang="en-US" sz="20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177800" indent="-177800" algn="just">
              <a:buFont typeface="Arial" pitchFamily="34" charset="0"/>
              <a:buChar char="•"/>
            </a:pPr>
            <a:r>
              <a:rPr lang="id-ID" sz="2000" dirty="0" smtClean="0">
                <a:solidFill>
                  <a:srgbClr val="00682F"/>
                </a:solidFill>
                <a:latin typeface="Book Antiqua" pitchFamily="18" charset="0"/>
              </a:rPr>
              <a:t>Langkah-langkah dalam siklus hidup pembangunan tidak perlu harus diikuti secara religius secara berurutan.</a:t>
            </a:r>
            <a:endParaRPr lang="en-US" sz="20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177800" indent="-17780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id-ID" sz="2000" dirty="0" smtClean="0">
                <a:solidFill>
                  <a:srgbClr val="00682F"/>
                </a:solidFill>
                <a:latin typeface="Book Antiqua" pitchFamily="18" charset="0"/>
              </a:rPr>
              <a:t>Pada sistem basis data kecil, siklus hidup pengembangan sistem basis data biasanya sangat sederhana dan tidak melibatkan banyak langkah.</a:t>
            </a:r>
            <a:endParaRPr lang="en-US" sz="20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177800" indent="-17780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id-ID" sz="2000" dirty="0" smtClean="0">
                <a:solidFill>
                  <a:srgbClr val="00682F"/>
                </a:solidFill>
                <a:latin typeface="Book Antiqua" pitchFamily="18" charset="0"/>
              </a:rPr>
              <a:t>Untuk sepenuhnya menghargai diagram di atas, mari kita lihat masing-masing komponen yang tercantum dalam setiap langkah.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-52915"/>
            <a:ext cx="10945654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ＭＳ Ｐゴシック" pitchFamily="34" charset="-128"/>
              </a:rPr>
              <a:t>Database Design Process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813719" y="1520825"/>
            <a:ext cx="8458200" cy="3813175"/>
            <a:chOff x="304800" y="1520825"/>
            <a:chExt cx="8458200" cy="3813175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362200" y="3200400"/>
              <a:ext cx="1447800" cy="13716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ea typeface="ＭＳ Ｐゴシック" charset="0"/>
                </a:rPr>
                <a:t>Conceptual</a:t>
              </a:r>
            </a:p>
            <a:p>
              <a:pPr algn="ctr" eaLnBrk="0" hangingPunct="0"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ea typeface="ＭＳ Ｐゴシック" charset="0"/>
                </a:rPr>
                <a:t>Model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495800" y="3200400"/>
              <a:ext cx="1447800" cy="1371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ea typeface="ＭＳ Ｐゴシック" charset="0"/>
                </a:rPr>
                <a:t>Logical</a:t>
              </a:r>
            </a:p>
            <a:p>
              <a:pPr algn="ctr" eaLnBrk="0" hangingPunct="0"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ea typeface="ＭＳ Ｐゴシック" charset="0"/>
                </a:rPr>
                <a:t>Model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7696200" y="2819400"/>
              <a:ext cx="762000" cy="12954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7239000" y="3276600"/>
              <a:ext cx="762000" cy="12954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000">
                <a:solidFill>
                  <a:schemeClr val="bg1"/>
                </a:solidFill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90800" y="17526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ea typeface="ＭＳ Ｐゴシック" charset="0"/>
                </a:rPr>
                <a:t>External </a:t>
              </a:r>
            </a:p>
            <a:p>
              <a:pPr algn="ctr" eaLnBrk="0" hangingPunct="0">
                <a:defRPr/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ea typeface="ＭＳ Ｐゴシック" charset="0"/>
                </a:rPr>
                <a:t>Model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4800" y="24384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400">
                  <a:solidFill>
                    <a:schemeClr val="bg1"/>
                  </a:solidFill>
                  <a:latin typeface="Book Antiqua" pitchFamily="18" charset="0"/>
                  <a:ea typeface="ＭＳ Ｐゴシック" charset="0"/>
                </a:rPr>
                <a:t>Conceptual </a:t>
              </a:r>
            </a:p>
            <a:p>
              <a:pPr eaLnBrk="0" hangingPunct="0">
                <a:defRPr/>
              </a:pPr>
              <a:r>
                <a:rPr lang="en-US" sz="1400">
                  <a:solidFill>
                    <a:schemeClr val="bg1"/>
                  </a:solidFill>
                  <a:latin typeface="Book Antiqua" pitchFamily="18" charset="0"/>
                  <a:ea typeface="ＭＳ Ｐゴシック" charset="0"/>
                </a:rPr>
                <a:t>requirements</a:t>
              </a:r>
              <a:endParaRPr lang="en-US" sz="2000">
                <a:solidFill>
                  <a:schemeClr val="bg1"/>
                </a:solidFill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04800" y="32004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400">
                  <a:solidFill>
                    <a:schemeClr val="bg1"/>
                  </a:solidFill>
                  <a:latin typeface="Book Antiqua" pitchFamily="18" charset="0"/>
                  <a:ea typeface="ＭＳ Ｐゴシック" charset="0"/>
                </a:rPr>
                <a:t>Conceptual </a:t>
              </a:r>
            </a:p>
            <a:p>
              <a:pPr eaLnBrk="0" hangingPunct="0">
                <a:defRPr/>
              </a:pPr>
              <a:r>
                <a:rPr lang="en-US" sz="1400">
                  <a:solidFill>
                    <a:schemeClr val="bg1"/>
                  </a:solidFill>
                  <a:latin typeface="Book Antiqua" pitchFamily="18" charset="0"/>
                  <a:ea typeface="ＭＳ Ｐゴシック" charset="0"/>
                </a:rPr>
                <a:t>requirements</a:t>
              </a:r>
              <a:endParaRPr lang="en-US" sz="2000">
                <a:solidFill>
                  <a:schemeClr val="bg1"/>
                </a:solidFill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4800" y="41148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400">
                  <a:solidFill>
                    <a:schemeClr val="bg1"/>
                  </a:solidFill>
                  <a:latin typeface="Book Antiqua" pitchFamily="18" charset="0"/>
                  <a:ea typeface="ＭＳ Ｐゴシック" charset="0"/>
                </a:rPr>
                <a:t>Conceptual </a:t>
              </a:r>
            </a:p>
            <a:p>
              <a:pPr eaLnBrk="0" hangingPunct="0">
                <a:defRPr/>
              </a:pPr>
              <a:r>
                <a:rPr lang="en-US" sz="1400">
                  <a:solidFill>
                    <a:schemeClr val="bg1"/>
                  </a:solidFill>
                  <a:latin typeface="Book Antiqua" pitchFamily="18" charset="0"/>
                  <a:ea typeface="ＭＳ Ｐゴシック" charset="0"/>
                </a:rPr>
                <a:t>requirements</a:t>
              </a:r>
              <a:endParaRPr lang="en-US" sz="2000">
                <a:solidFill>
                  <a:schemeClr val="bg1"/>
                </a:solidFill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04800" y="48768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400">
                  <a:solidFill>
                    <a:schemeClr val="bg1"/>
                  </a:solidFill>
                  <a:latin typeface="Book Antiqua" pitchFamily="18" charset="0"/>
                  <a:ea typeface="ＭＳ Ｐゴシック" charset="0"/>
                </a:rPr>
                <a:t>Conceptual </a:t>
              </a:r>
            </a:p>
            <a:p>
              <a:pPr eaLnBrk="0" hangingPunct="0">
                <a:defRPr/>
              </a:pPr>
              <a:r>
                <a:rPr lang="en-US" sz="1400">
                  <a:solidFill>
                    <a:schemeClr val="bg1"/>
                  </a:solidFill>
                  <a:latin typeface="Book Antiqua" pitchFamily="18" charset="0"/>
                  <a:ea typeface="ＭＳ Ｐゴシック" charset="0"/>
                </a:rPr>
                <a:t>requirements</a:t>
              </a:r>
              <a:endParaRPr lang="en-US" sz="2000">
                <a:solidFill>
                  <a:schemeClr val="bg1"/>
                </a:solidFill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819400" y="1520825"/>
              <a:ext cx="110959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sz="1200" dirty="0">
                  <a:solidFill>
                    <a:srgbClr val="C00000"/>
                  </a:solidFill>
                  <a:latin typeface="Book Antiqua" pitchFamily="18" charset="0"/>
                  <a:ea typeface="ＭＳ Ｐゴシック" charset="0"/>
                </a:rPr>
                <a:t>Application 1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33400" y="2206625"/>
              <a:ext cx="110959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sz="1200" dirty="0">
                  <a:solidFill>
                    <a:srgbClr val="C00000"/>
                  </a:solidFill>
                  <a:latin typeface="Book Antiqua" pitchFamily="18" charset="0"/>
                  <a:ea typeface="ＭＳ Ｐゴシック" charset="0"/>
                </a:rPr>
                <a:t>Application</a:t>
              </a:r>
              <a:r>
                <a:rPr lang="en-US" sz="1200" dirty="0">
                  <a:latin typeface="Book Antiqua" pitchFamily="18" charset="0"/>
                  <a:ea typeface="ＭＳ Ｐゴシック" charset="0"/>
                </a:rPr>
                <a:t> 1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343400" y="1520825"/>
              <a:ext cx="110959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sz="1200" dirty="0">
                  <a:solidFill>
                    <a:srgbClr val="C00000"/>
                  </a:solidFill>
                  <a:latin typeface="Book Antiqua" pitchFamily="18" charset="0"/>
                  <a:ea typeface="ＭＳ Ｐゴシック" charset="0"/>
                </a:rPr>
                <a:t>Application 2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943600" y="1520825"/>
              <a:ext cx="110959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sz="1200" dirty="0">
                  <a:solidFill>
                    <a:srgbClr val="C00000"/>
                  </a:solidFill>
                  <a:latin typeface="Book Antiqua" pitchFamily="18" charset="0"/>
                  <a:ea typeface="ＭＳ Ｐゴシック" charset="0"/>
                </a:rPr>
                <a:t>Application</a:t>
              </a:r>
              <a:r>
                <a:rPr lang="en-US" sz="1200" dirty="0">
                  <a:latin typeface="Book Antiqua" pitchFamily="18" charset="0"/>
                  <a:ea typeface="ＭＳ Ｐゴシック" charset="0"/>
                </a:rPr>
                <a:t> 3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543800" y="1520825"/>
              <a:ext cx="110959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sz="1200" dirty="0">
                  <a:solidFill>
                    <a:srgbClr val="C00000"/>
                  </a:solidFill>
                  <a:latin typeface="Book Antiqua" pitchFamily="18" charset="0"/>
                  <a:ea typeface="ＭＳ Ｐゴシック" charset="0"/>
                </a:rPr>
                <a:t>Application</a:t>
              </a:r>
              <a:r>
                <a:rPr lang="en-US" sz="1200" dirty="0">
                  <a:latin typeface="Book Antiqua" pitchFamily="18" charset="0"/>
                  <a:ea typeface="ＭＳ Ｐゴシック" charset="0"/>
                </a:rPr>
                <a:t> 4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57200" y="2968625"/>
              <a:ext cx="110959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sz="1200" dirty="0">
                  <a:solidFill>
                    <a:srgbClr val="C00000"/>
                  </a:solidFill>
                  <a:latin typeface="Book Antiqua" pitchFamily="18" charset="0"/>
                  <a:ea typeface="ＭＳ Ｐゴシック" charset="0"/>
                </a:rPr>
                <a:t>Application</a:t>
              </a:r>
              <a:r>
                <a:rPr lang="en-US" sz="1200" dirty="0">
                  <a:latin typeface="Book Antiqua" pitchFamily="18" charset="0"/>
                  <a:ea typeface="ＭＳ Ｐゴシック" charset="0"/>
                </a:rPr>
                <a:t> 2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57200" y="3883025"/>
              <a:ext cx="110959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sz="1200" dirty="0">
                  <a:solidFill>
                    <a:srgbClr val="C00000"/>
                  </a:solidFill>
                  <a:latin typeface="Book Antiqua" pitchFamily="18" charset="0"/>
                  <a:ea typeface="ＭＳ Ｐゴシック" charset="0"/>
                </a:rPr>
                <a:t>Application</a:t>
              </a:r>
              <a:r>
                <a:rPr lang="en-US" sz="1200" dirty="0">
                  <a:latin typeface="Book Antiqua" pitchFamily="18" charset="0"/>
                  <a:ea typeface="ＭＳ Ｐゴシック" charset="0"/>
                </a:rPr>
                <a:t> 3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57200" y="4645025"/>
              <a:ext cx="110959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sz="1200" dirty="0">
                  <a:solidFill>
                    <a:srgbClr val="C00000"/>
                  </a:solidFill>
                  <a:latin typeface="Book Antiqua" pitchFamily="18" charset="0"/>
                  <a:ea typeface="ＭＳ Ｐゴシック" charset="0"/>
                </a:rPr>
                <a:t>Application</a:t>
              </a:r>
              <a:r>
                <a:rPr lang="en-US" sz="1200" dirty="0">
                  <a:latin typeface="Book Antiqua" pitchFamily="18" charset="0"/>
                  <a:ea typeface="ＭＳ Ｐゴシック" charset="0"/>
                </a:rPr>
                <a:t> 4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391400" y="17526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dirty="0">
                  <a:latin typeface="Book Antiqua" pitchFamily="18" charset="0"/>
                  <a:ea typeface="ＭＳ Ｐゴシック" charset="0"/>
                </a:rPr>
                <a:t>External </a:t>
              </a:r>
            </a:p>
            <a:p>
              <a:pPr algn="ctr" eaLnBrk="0" hangingPunct="0">
                <a:defRPr/>
              </a:pPr>
              <a:r>
                <a:rPr lang="en-US" sz="1400" dirty="0">
                  <a:latin typeface="Book Antiqua" pitchFamily="18" charset="0"/>
                  <a:ea typeface="ＭＳ Ｐゴシック" charset="0"/>
                </a:rPr>
                <a:t>Model</a:t>
              </a:r>
              <a:endParaRPr lang="en-US" dirty="0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791200" y="17526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ea typeface="ＭＳ Ｐゴシック" charset="0"/>
                </a:rPr>
                <a:t>External </a:t>
              </a:r>
            </a:p>
            <a:p>
              <a:pPr algn="ctr" eaLnBrk="0" hangingPunct="0">
                <a:defRPr/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ea typeface="ＭＳ Ｐゴシック" charset="0"/>
                </a:rPr>
                <a:t>Model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91000" y="17526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ea typeface="ＭＳ Ｐゴシック" charset="0"/>
                </a:rPr>
                <a:t>External </a:t>
              </a:r>
            </a:p>
            <a:p>
              <a:pPr algn="ctr" eaLnBrk="0" hangingPunct="0">
                <a:defRPr/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ea typeface="ＭＳ Ｐゴシック" charset="0"/>
                </a:rPr>
                <a:t>Model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676400" y="2667000"/>
              <a:ext cx="6858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676400" y="3429000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1676400" y="3886200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1676400" y="3886200"/>
              <a:ext cx="6858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810000" y="3886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943600" y="38862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6477000" y="2667000"/>
              <a:ext cx="0" cy="25908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191000" y="2743200"/>
              <a:ext cx="0" cy="25908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7151424" y="3377824"/>
              <a:ext cx="1524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ea typeface="ＭＳ Ｐゴシック" charset="0"/>
                </a:rPr>
                <a:t>Internal Model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 flipV="1">
              <a:off x="3276600" y="2209800"/>
              <a:ext cx="1905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 flipV="1">
              <a:off x="4876800" y="2209800"/>
              <a:ext cx="3048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5181600" y="2209800"/>
              <a:ext cx="1295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5181600" y="2209800"/>
              <a:ext cx="29718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pitchFamily="18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Database Design : </a:t>
            </a:r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ＭＳ Ｐゴシック" pitchFamily="34" charset="-128"/>
              </a:rPr>
              <a:t>Developing a Conceptual Model</a:t>
            </a:r>
            <a:endParaRPr lang="en-US" sz="33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719" y="1752600"/>
            <a:ext cx="11125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177800">
              <a:buFont typeface="Arial" pitchFamily="34" charset="0"/>
              <a:buChar char="•"/>
            </a:pPr>
            <a:r>
              <a:rPr lang="id-ID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Tampilan keseluruhan dari database yang mengintegrasikan semua informasi yang diperlukan yang ditemukan selama analisis persyaratan.</a:t>
            </a:r>
            <a:endParaRPr lang="en-US" sz="2200" dirty="0" smtClean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231775" indent="-177800">
              <a:buFont typeface="Arial" pitchFamily="34" charset="0"/>
              <a:buChar char="•"/>
            </a:pPr>
            <a:endParaRPr lang="en-US" sz="2200" dirty="0" smtClean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231775" indent="-177800">
              <a:buFont typeface="Arial" pitchFamily="34" charset="0"/>
              <a:buChar char="•"/>
            </a:pPr>
            <a:r>
              <a:rPr lang="id-ID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Elemen-elemen Model Konseptual diwakili oleh diagram, </a:t>
            </a:r>
            <a:r>
              <a:rPr lang="id-ID" sz="2200" b="1" i="1" dirty="0" smtClean="0">
                <a:solidFill>
                  <a:srgbClr val="C00000"/>
                </a:solidFill>
                <a:latin typeface="Book Antiqua" pitchFamily="18" charset="0"/>
              </a:rPr>
              <a:t>Entity-Relationship atau ER Diagram,</a:t>
            </a:r>
            <a:r>
              <a:rPr lang="id-ID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menunjukkan makna dan hubungan dari elemen-elemen tersebut terlepas dari sistem basis data tertentu atau detail implementasi.</a:t>
            </a:r>
            <a:endParaRPr lang="en-US" sz="2200" dirty="0" smtClean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231775" indent="-177800">
              <a:buFont typeface="Arial" pitchFamily="34" charset="0"/>
              <a:buChar char="•"/>
            </a:pPr>
            <a:endParaRPr lang="en-US" sz="2200" dirty="0" smtClean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231775" indent="-177800">
              <a:buFont typeface="Arial" pitchFamily="34" charset="0"/>
              <a:buChar char="•"/>
            </a:pPr>
            <a:r>
              <a:rPr lang="id-ID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 juga direpresentasikan menggunakan alat pemodelan lain (seperti UML)</a:t>
            </a:r>
            <a:endParaRPr lang="en-US" sz="2200" dirty="0" smtClean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88" y="69917"/>
            <a:ext cx="10945654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ＭＳ Ｐゴシック" pitchFamily="34" charset="-128"/>
              </a:rPr>
              <a:t>Developing a Conceptual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476" y="1313592"/>
            <a:ext cx="10945654" cy="4525964"/>
          </a:xfrm>
        </p:spPr>
        <p:txBody>
          <a:bodyPr>
            <a:normAutofit/>
          </a:bodyPr>
          <a:lstStyle/>
          <a:p>
            <a:r>
              <a:rPr lang="id-ID" sz="2200" dirty="0" smtClean="0">
                <a:solidFill>
                  <a:srgbClr val="00682F"/>
                </a:solidFill>
                <a:latin typeface="Book Antiqua" pitchFamily="18" charset="0"/>
              </a:rPr>
              <a:t>Kami melihat sistem transportasi bus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r>
              <a:rPr lang="id-ID" sz="2200" dirty="0" smtClean="0">
                <a:solidFill>
                  <a:srgbClr val="00682F"/>
                </a:solidFill>
                <a:latin typeface="Book Antiqua" pitchFamily="18" charset="0"/>
              </a:rPr>
              <a:t>Kami mengidentifikasi skenario utama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r>
              <a:rPr lang="id-ID" sz="2200" dirty="0" smtClean="0">
                <a:solidFill>
                  <a:srgbClr val="00682F"/>
                </a:solidFill>
                <a:latin typeface="Book Antiqua" pitchFamily="18" charset="0"/>
              </a:rPr>
              <a:t>Terbatas ruang lingkup kami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r>
              <a:rPr lang="id-ID" sz="2200" dirty="0" smtClean="0">
                <a:solidFill>
                  <a:srgbClr val="00682F"/>
                </a:solidFill>
                <a:latin typeface="Book Antiqua" pitchFamily="18" charset="0"/>
              </a:rPr>
              <a:t>Membuat diagram ER awal kami</a:t>
            </a:r>
          </a:p>
          <a:p>
            <a:pPr lvl="1"/>
            <a:r>
              <a:rPr lang="id-ID" sz="2200" dirty="0" smtClean="0">
                <a:solidFill>
                  <a:srgbClr val="00682F"/>
                </a:solidFill>
                <a:latin typeface="Book Antiqua" pitchFamily="18" charset="0"/>
              </a:rPr>
              <a:t>Entitas yang Diidentifikasi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lvl="1"/>
            <a:r>
              <a:rPr lang="id-ID" sz="2200" dirty="0" smtClean="0">
                <a:solidFill>
                  <a:srgbClr val="00682F"/>
                </a:solidFill>
                <a:latin typeface="Book Antiqua" pitchFamily="18" charset="0"/>
              </a:rPr>
              <a:t>Atribut yang relevan yang ditunjukkan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lvl="1"/>
            <a:r>
              <a:rPr lang="id-ID" sz="2200" dirty="0" smtClean="0">
                <a:solidFill>
                  <a:srgbClr val="00682F"/>
                </a:solidFill>
                <a:latin typeface="Book Antiqua" pitchFamily="18" charset="0"/>
              </a:rPr>
              <a:t>Pengidentifikasi unik yang ditentukan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lvl="1"/>
            <a:r>
              <a:rPr lang="id-ID" sz="2200" dirty="0" smtClean="0">
                <a:solidFill>
                  <a:srgbClr val="00682F"/>
                </a:solidFill>
                <a:latin typeface="Book Antiqua" pitchFamily="18" charset="0"/>
              </a:rPr>
              <a:t>Hubungan yang terjalin antara entitas (&amp; kardinalitas)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46075" lvl="1" indent="-279400">
              <a:buFont typeface="Arial" pitchFamily="34" charset="0"/>
              <a:buChar char="•"/>
            </a:pPr>
            <a:r>
              <a:rPr lang="id-ID" sz="2400" dirty="0" smtClean="0">
                <a:solidFill>
                  <a:srgbClr val="00682F"/>
                </a:solidFill>
                <a:latin typeface="Book Antiqua" pitchFamily="18" charset="0"/>
              </a:rPr>
              <a:t>Masih melakukan:</a:t>
            </a:r>
            <a:endParaRPr lang="en-US" sz="24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738737" lvl="2" indent="-279400">
              <a:buFont typeface="Wingdings" pitchFamily="2" charset="2"/>
              <a:buChar char="§"/>
            </a:pPr>
            <a:r>
              <a:rPr lang="id-ID" sz="1800" dirty="0" smtClean="0">
                <a:solidFill>
                  <a:srgbClr val="00682F"/>
                </a:solidFill>
                <a:latin typeface="Book Antiqua" pitchFamily="18" charset="0"/>
              </a:rPr>
              <a:t>Masih perlu diintegrasikan</a:t>
            </a:r>
            <a:endParaRPr lang="en-US" sz="18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738737" lvl="2" indent="-279400">
              <a:buFont typeface="Wingdings" pitchFamily="2" charset="2"/>
              <a:buChar char="§"/>
            </a:pPr>
            <a:r>
              <a:rPr lang="id-ID" sz="1800" dirty="0" smtClean="0">
                <a:solidFill>
                  <a:srgbClr val="00682F"/>
                </a:solidFill>
                <a:latin typeface="Book Antiqua" pitchFamily="18" charset="0"/>
              </a:rPr>
              <a:t>Mungkin penuh dengan kekurangan!</a:t>
            </a:r>
            <a:endParaRPr lang="en-US" sz="1700" dirty="0" smtClean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Mengapa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Database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Penting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?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Ini membantu menghasilkan sistem basis data</a:t>
            </a:r>
            <a:endParaRPr lang="en-US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lvl="1" algn="just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Yang memenuhi persyaratan pengguna</a:t>
            </a:r>
            <a:endParaRPr lang="en-US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lvl="1" algn="just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Memiliki kinerja tinggi.</a:t>
            </a:r>
            <a:endParaRPr lang="en-US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46075" lvl="1" indent="-279400" algn="just">
              <a:buFont typeface="Arial" pitchFamily="34" charset="0"/>
              <a:buChar char="•"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Perancangan basis data sangat penting untuk sistem basis data kinerja tinggi.</a:t>
            </a:r>
            <a:endParaRPr lang="en-US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46075" lvl="1" indent="-279400" algn="just">
              <a:buFont typeface="Arial" pitchFamily="34" charset="0"/>
              <a:buChar char="•"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Catatan, kejeniusan database dalam desainnya. Operasi data menggunakan SQL relatif sederhana</a:t>
            </a:r>
            <a:r>
              <a:rPr lang="en-US" dirty="0" smtClean="0">
                <a:solidFill>
                  <a:srgbClr val="00682F"/>
                </a:solidFill>
                <a:latin typeface="Book Antiqua" pitchFamily="18" charset="0"/>
              </a:rPr>
              <a:t>.</a:t>
            </a:r>
          </a:p>
          <a:p>
            <a:pPr marL="346075" lvl="1" indent="-279400" algn="just">
              <a:buFont typeface="Arial" pitchFamily="34" charset="0"/>
              <a:buChar char="•"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/>
            </a:r>
            <a:b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</a:br>
            <a:endParaRPr lang="en-US" dirty="0" smtClean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22605</TotalTime>
  <Words>1580</Words>
  <Application>Microsoft Office PowerPoint</Application>
  <PresentationFormat>Custom</PresentationFormat>
  <Paragraphs>148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Pokok Bahasan</vt:lpstr>
      <vt:lpstr>Capaian Pembelajaran</vt:lpstr>
      <vt:lpstr>Desain Basis Data</vt:lpstr>
      <vt:lpstr>Database Development Life Cycle</vt:lpstr>
      <vt:lpstr>Database Design Process</vt:lpstr>
      <vt:lpstr>Database Design :  Developing a Conceptual Model</vt:lpstr>
      <vt:lpstr>Developing a Conceptual Model</vt:lpstr>
      <vt:lpstr>Mengapa Desain Database Penting ?</vt:lpstr>
      <vt:lpstr>Tahapan Development</vt:lpstr>
      <vt:lpstr>Dua Jenis Teknik Basis Data </vt:lpstr>
      <vt:lpstr>Ilustrasi Perancangan Database</vt:lpstr>
      <vt:lpstr>Ilustrasi Perancangan Database</vt:lpstr>
      <vt:lpstr>Conseptula Design : ER-Model</vt:lpstr>
      <vt:lpstr>Skema Diagram</vt:lpstr>
      <vt:lpstr>Normalisasi : ERD-Yg Dikomposisi</vt:lpstr>
      <vt:lpstr>Skema Diagram Yg didekomposisi (1st NF)</vt:lpstr>
      <vt:lpstr>ER-Diagram Dalam Bentuk 2NF</vt:lpstr>
      <vt:lpstr>Skema Diagram Memenuhi Bentuk 2NF </vt:lpstr>
      <vt:lpstr>ER-Diagram Bentuk 3NF </vt:lpstr>
      <vt:lpstr>Skema Diagram Memenuhi Bentuk 3NF </vt:lpstr>
      <vt:lpstr>Generate Skema Model (3NF) Ke Script SQL</vt:lpstr>
      <vt:lpstr>Mengatur Properti Untuk File Script SQL</vt:lpstr>
      <vt:lpstr>Mengektrak File Sript SQL Pada DBMS tertentu</vt:lpstr>
      <vt:lpstr>Proses Extraksi File Script SQL Menjadi Tabel </vt:lpstr>
      <vt:lpstr>File Script SQL Berupa DDL </vt:lpstr>
      <vt:lpstr>Hasil Ekstrak File Script SQL </vt:lpstr>
      <vt:lpstr>Model Juga Dapat Di Ektrak Dalam CSV </vt:lpstr>
      <vt:lpstr>Skema Tabel Yang Berelasi</vt:lpstr>
      <vt:lpstr>Implementasi SQl Queries</vt:lpstr>
      <vt:lpstr>Query Multi Tabel</vt:lpstr>
      <vt:lpstr>Hasil Queries</vt:lpstr>
      <vt:lpstr>Mencari informasi dr beberapa tabel dg Inner Join</vt:lpstr>
      <vt:lpstr>Hasil query anatar relasi melibatkan Inner Join </vt:lpstr>
      <vt:lpstr>Perintah View </vt:lpstr>
      <vt:lpstr>Menjalankan View</vt:lpstr>
      <vt:lpstr>Menjalankan View</vt:lpstr>
      <vt:lpstr>Rangkuman</vt:lpstr>
      <vt:lpstr>Tugas :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Bab 1 Overview of Database Systems (Chap. 1 – Ramakrishnan)</dc:title>
  <dc:creator>ACER</dc:creator>
  <cp:lastModifiedBy>ismail - [2010]</cp:lastModifiedBy>
  <cp:revision>148</cp:revision>
  <dcterms:created xsi:type="dcterms:W3CDTF">2020-01-22T10:19:39Z</dcterms:created>
  <dcterms:modified xsi:type="dcterms:W3CDTF">2022-02-24T15:03:13Z</dcterms:modified>
</cp:coreProperties>
</file>