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7"/>
  </p:handoutMasterIdLst>
  <p:sldIdLst>
    <p:sldId id="258" r:id="rId3"/>
    <p:sldId id="259" r:id="rId5"/>
    <p:sldId id="294" r:id="rId6"/>
    <p:sldId id="296" r:id="rId7"/>
    <p:sldId id="260" r:id="rId8"/>
    <p:sldId id="297" r:id="rId9"/>
    <p:sldId id="298" r:id="rId10"/>
    <p:sldId id="299" r:id="rId11"/>
    <p:sldId id="264" r:id="rId12"/>
    <p:sldId id="271" r:id="rId13"/>
    <p:sldId id="272" r:id="rId14"/>
    <p:sldId id="273" r:id="rId15"/>
    <p:sldId id="265" r:id="rId16"/>
  </p:sldIdLst>
  <p:sldSz cx="12192000" cy="6858000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等线" pitchFamily="2" charset="-122"/>
        <a:ea typeface="等线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等线" pitchFamily="2" charset="-122"/>
        <a:ea typeface="等线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等线" pitchFamily="2" charset="-122"/>
        <a:ea typeface="等线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等线" pitchFamily="2" charset="-122"/>
        <a:ea typeface="等线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等线" pitchFamily="2" charset="-122"/>
        <a:ea typeface="等线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等线" pitchFamily="2" charset="-122"/>
        <a:ea typeface="等线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等线" pitchFamily="2" charset="-122"/>
        <a:ea typeface="等线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等线" pitchFamily="2" charset="-122"/>
        <a:ea typeface="等线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等线" pitchFamily="2" charset="-122"/>
        <a:ea typeface="等线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A3B"/>
    <a:srgbClr val="353F48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howOutlineIcons="0">
    <p:restoredLeft sz="15597"/>
    <p:restoredTop sz="94619"/>
  </p:normalViewPr>
  <p:slideViewPr>
    <p:cSldViewPr snapToGrid="0" showGuides="1">
      <p:cViewPr>
        <p:scale>
          <a:sx n="100" d="100"/>
          <a:sy n="100" d="100"/>
        </p:scale>
        <p:origin x="768" y="636"/>
      </p:cViewPr>
      <p:guideLst>
        <p:guide orient="horz" pos="2163"/>
        <p:guide pos="386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 showFormatting="0"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handoutMaster" Target="handoutMasters/handoutMaster1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0F9B84EA-7D68-4D60-9CB1-D50884785D1C}" type="datetimeFigureOut">
              <a:rPr lang="zh-CN" altLang="en-US" strike="noStrike" noProof="1" smtClean="0">
                <a:latin typeface="等线" pitchFamily="2" charset="-122"/>
                <a:ea typeface="等线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8D4E0FC9-F1F8-4FAE-9988-3BA365CFD46F}" type="slidenum">
              <a:rPr lang="zh-CN" altLang="en-US" strike="noStrike" noProof="1" smtClean="0">
                <a:latin typeface="等线" pitchFamily="2" charset="-122"/>
                <a:ea typeface="等线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ea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  <a:ea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strike="noStrike" noProof="0" smtClean="0">
                <a:ln>
                  <a:noFill/>
                </a:ln>
                <a:effectLst/>
                <a:uLnTx/>
                <a:uFillTx/>
                <a:sym typeface="+mn-ea"/>
              </a:rPr>
              <a:t>Click to edit Master text style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strike="noStrike" noProof="0" smtClean="0">
                <a:ln>
                  <a:noFill/>
                </a:ln>
                <a:effectLst/>
                <a:uLnTx/>
                <a:uFillTx/>
                <a:sym typeface="+mn-ea"/>
              </a:rPr>
              <a:t>Second level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strike="noStrike" noProof="0" smtClean="0">
                <a:ln>
                  <a:noFill/>
                </a:ln>
                <a:effectLst/>
                <a:uLnTx/>
                <a:uFillTx/>
                <a:sym typeface="+mn-ea"/>
              </a:rPr>
              <a:t>Third level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strike="noStrike" noProof="0" smtClean="0">
                <a:ln>
                  <a:noFill/>
                </a:ln>
                <a:effectLst/>
                <a:uLnTx/>
                <a:uFillTx/>
                <a:sym typeface="+mn-ea"/>
              </a:rPr>
              <a:t>Fourth level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strike="noStrike" noProof="0" smtClean="0">
                <a:ln>
                  <a:noFill/>
                </a:ln>
                <a:effectLst/>
                <a:uLnTx/>
                <a:uFillTx/>
                <a:sym typeface="+mn-ea"/>
              </a:rPr>
              <a:t>Fifth level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ea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7C9B17E-EBA4-4BA6-BFBF-CFC4EA0BE67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  <a:sym typeface="Arial" panose="020B0604020202020204" pitchFamily="34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  <a:sym typeface="Arial" panose="020B0604020202020204" pitchFamily="34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  <a:sym typeface="Arial" panose="020B0604020202020204" pitchFamily="34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  <a:sym typeface="Arial" panose="020B0604020202020204" pitchFamily="34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  <a:sym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幻灯片图像占位符 1"/>
          <p:cNvSpPr/>
          <p:nvPr>
            <p:ph type="sldImg"/>
          </p:nvPr>
        </p:nvSpPr>
        <p:spPr>
          <a:ln>
            <a:solidFill>
              <a:srgbClr val="000000"/>
            </a:solidFill>
          </a:ln>
        </p:spPr>
      </p:sp>
      <p:sp>
        <p:nvSpPr>
          <p:cNvPr id="6146" name="文本占位符 2"/>
          <p:cNvSpPr/>
          <p:nvPr>
            <p:ph type="body"/>
          </p:nvPr>
        </p:nvSpPr>
        <p:spPr>
          <a:noFill/>
          <a:ln>
            <a:noFill/>
          </a:ln>
        </p:spPr>
        <p:txBody>
          <a:bodyPr lIns="91440" tIns="45720" rIns="91440" bIns="45720" anchor="t" anchorCtr="0"/>
          <a:p>
            <a:pPr lvl="0"/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幻灯片图像占位符 1"/>
          <p:cNvSpPr/>
          <p:nvPr>
            <p:ph type="sldImg"/>
          </p:nvPr>
        </p:nvSpPr>
        <p:spPr>
          <a:ln>
            <a:solidFill>
              <a:srgbClr val="000000"/>
            </a:solidFill>
          </a:ln>
        </p:spPr>
      </p:sp>
      <p:sp>
        <p:nvSpPr>
          <p:cNvPr id="12290" name="文本占位符 2"/>
          <p:cNvSpPr/>
          <p:nvPr>
            <p:ph type="body"/>
          </p:nvPr>
        </p:nvSpPr>
        <p:spPr>
          <a:noFill/>
          <a:ln>
            <a:noFill/>
          </a:ln>
        </p:spPr>
        <p:txBody>
          <a:bodyPr lIns="91440" tIns="45720" rIns="91440" bIns="45720" anchor="t" anchorCtr="0"/>
          <a:p>
            <a:pPr lvl="0"/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rgbClr val="353F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 smtClean="0"/>
              <a:t>Click to edit Master title style</a:t>
            </a:r>
            <a:endParaRPr lang="zh-CN" altLang="en-US" strike="noStrike" noProof="1" smtClean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 fontAlgn="auto"/>
            <a:r>
              <a:rPr lang="zh-CN" altLang="en-US" strike="noStrike" noProof="1" smtClean="0"/>
              <a:t>Click to edit Master text style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Second level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Third level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Fourth level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Fifth level</a:t>
            </a:r>
            <a:endParaRPr lang="zh-CN" altLang="en-US" strike="noStrike" noProof="1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BCD2E4A-79A0-459F-8578-CC9ECAA6381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3F48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 dirty="0"/>
              <a:t>Click to edit Master text style</a:t>
            </a:r>
            <a:endParaRPr lang="zh-CN" altLang="en-US" dirty="0"/>
          </a:p>
          <a:p>
            <a:pPr lvl="1" indent="-228600"/>
            <a:r>
              <a:rPr lang="zh-CN" altLang="en-US" dirty="0"/>
              <a:t>Second level</a:t>
            </a:r>
            <a:endParaRPr lang="zh-CN" altLang="en-US" dirty="0"/>
          </a:p>
          <a:p>
            <a:pPr lvl="2" indent="-228600"/>
            <a:r>
              <a:rPr lang="zh-CN" altLang="en-US" dirty="0"/>
              <a:t>Third level</a:t>
            </a:r>
            <a:endParaRPr lang="zh-CN" altLang="en-US" dirty="0"/>
          </a:p>
          <a:p>
            <a:pPr lvl="3" indent="-228600"/>
            <a:r>
              <a:rPr lang="zh-CN" altLang="en-US" dirty="0"/>
              <a:t>Fourth level</a:t>
            </a:r>
            <a:endParaRPr lang="zh-CN" altLang="en-US" dirty="0"/>
          </a:p>
          <a:p>
            <a:pPr lvl="4" indent="-228600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</a:rPr>
              <a:t> 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</a:rPr>
              <a:t> 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BCD2E4A-79A0-459F-8578-CC9ECAA6381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jpeg"/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矩形 5"/>
          <p:cNvSpPr/>
          <p:nvPr/>
        </p:nvSpPr>
        <p:spPr>
          <a:xfrm>
            <a:off x="0" y="5805488"/>
            <a:ext cx="12192000" cy="105251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+mn-cs"/>
            </a:endParaRPr>
          </a:p>
        </p:txBody>
      </p:sp>
      <p:sp>
        <p:nvSpPr>
          <p:cNvPr id="5122" name="文本框 6"/>
          <p:cNvSpPr txBox="1"/>
          <p:nvPr/>
        </p:nvSpPr>
        <p:spPr>
          <a:xfrm>
            <a:off x="3280410" y="2078355"/>
            <a:ext cx="8307070" cy="119888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 sz="7200" b="1" dirty="0">
                <a:solidFill>
                  <a:srgbClr val="FFFFFF"/>
                </a:solidFill>
                <a:latin typeface="Arial" panose="020B0604020202020204" pitchFamily="34" charset="0"/>
                <a:ea typeface="等线" pitchFamily="2" charset="-122"/>
                <a:cs typeface="Arial" panose="020B0604020202020204" pitchFamily="34" charset="0"/>
              </a:rPr>
              <a:t>Desain Database</a:t>
            </a:r>
            <a:endParaRPr lang="en-US" altLang="zh-CN" sz="7200" b="1" dirty="0">
              <a:solidFill>
                <a:srgbClr val="FFFFFF"/>
              </a:solidFill>
              <a:latin typeface="Arial" panose="020B0604020202020204" pitchFamily="34" charset="0"/>
              <a:ea typeface="等线" pitchFamily="2" charset="-122"/>
              <a:cs typeface="Arial" panose="020B0604020202020204" pitchFamily="34" charset="0"/>
            </a:endParaRPr>
          </a:p>
        </p:txBody>
      </p:sp>
      <p:grpSp>
        <p:nvGrpSpPr>
          <p:cNvPr id="5123" name="组合 7"/>
          <p:cNvGrpSpPr/>
          <p:nvPr/>
        </p:nvGrpSpPr>
        <p:grpSpPr>
          <a:xfrm>
            <a:off x="7143433" y="4119880"/>
            <a:ext cx="1676400" cy="487363"/>
            <a:chOff x="7765142" y="3748447"/>
            <a:chExt cx="1676630" cy="487720"/>
          </a:xfrm>
        </p:grpSpPr>
        <p:sp>
          <p:nvSpPr>
            <p:cNvPr id="9" name="圆角矩形 8"/>
            <p:cNvSpPr/>
            <p:nvPr/>
          </p:nvSpPr>
          <p:spPr>
            <a:xfrm>
              <a:off x="7765142" y="3748447"/>
              <a:ext cx="1676630" cy="487720"/>
            </a:xfrm>
            <a:prstGeom prst="roundRect">
              <a:avLst/>
            </a:prstGeom>
            <a:solidFill>
              <a:srgbClr val="99CA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</a:endParaRPr>
            </a:p>
          </p:txBody>
        </p:sp>
        <p:sp>
          <p:nvSpPr>
            <p:cNvPr id="5125" name="矩形 9"/>
            <p:cNvSpPr/>
            <p:nvPr/>
          </p:nvSpPr>
          <p:spPr>
            <a:xfrm>
              <a:off x="7765143" y="3792252"/>
              <a:ext cx="1624390" cy="39907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algn="ctr"/>
              <a:r>
                <a:rPr lang="en-US" altLang="zh-CN" sz="2000" dirty="0">
                  <a:solidFill>
                    <a:srgbClr val="FFFFFF"/>
                  </a:solidFill>
                  <a:latin typeface="Arial" panose="020B0604020202020204" pitchFamily="34" charset="0"/>
                  <a:ea typeface="等线" pitchFamily="2" charset="-122"/>
                  <a:cs typeface="Arial" panose="020B0604020202020204" pitchFamily="34" charset="0"/>
                </a:rPr>
                <a:t>2021</a:t>
              </a:r>
              <a:endParaRPr lang="zh-CN" altLang="en-US" sz="2000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</p:grpSp>
      <p:sp>
        <p:nvSpPr>
          <p:cNvPr id="5126" name="文本框 10"/>
          <p:cNvSpPr txBox="1"/>
          <p:nvPr/>
        </p:nvSpPr>
        <p:spPr>
          <a:xfrm>
            <a:off x="4986338" y="3241675"/>
            <a:ext cx="5614987" cy="92202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ctr"/>
            <a:r>
              <a:rPr lang="en-US" altLang="zh-CN" dirty="0">
                <a:solidFill>
                  <a:srgbClr val="FFFFFF"/>
                </a:solidFill>
                <a:latin typeface="Arial" panose="020B0604020202020204" pitchFamily="34" charset="0"/>
                <a:ea typeface="等线" pitchFamily="2" charset="-122"/>
                <a:cs typeface="Arial" panose="020B0604020202020204" pitchFamily="34" charset="0"/>
              </a:rPr>
              <a:t>DATABASE SYSTEMS</a:t>
            </a:r>
            <a:endParaRPr lang="en-US" altLang="zh-CN" dirty="0">
              <a:solidFill>
                <a:srgbClr val="FFFFFF"/>
              </a:solidFill>
              <a:latin typeface="Arial" panose="020B0604020202020204" pitchFamily="34" charset="0"/>
              <a:ea typeface="等线" pitchFamily="2" charset="-122"/>
              <a:cs typeface="Arial" panose="020B0604020202020204" pitchFamily="34" charset="0"/>
            </a:endParaRPr>
          </a:p>
          <a:p>
            <a:pPr algn="ctr"/>
            <a:r>
              <a:rPr lang="en-US" altLang="zh-CN" dirty="0">
                <a:solidFill>
                  <a:srgbClr val="FFFFFF"/>
                </a:solidFill>
                <a:latin typeface="Arial" panose="020B0604020202020204" pitchFamily="34" charset="0"/>
                <a:ea typeface="等线" pitchFamily="2" charset="-122"/>
                <a:cs typeface="Arial" panose="020B0604020202020204" pitchFamily="34" charset="0"/>
              </a:rPr>
              <a:t>Design, Implementation, and Management</a:t>
            </a:r>
            <a:endParaRPr lang="en-US" altLang="zh-CN" dirty="0">
              <a:solidFill>
                <a:srgbClr val="FFFFFF"/>
              </a:solidFill>
              <a:latin typeface="Arial" panose="020B0604020202020204" pitchFamily="34" charset="0"/>
              <a:ea typeface="等线" pitchFamily="2" charset="-122"/>
              <a:cs typeface="Arial" panose="020B0604020202020204" pitchFamily="34" charset="0"/>
            </a:endParaRPr>
          </a:p>
          <a:p>
            <a:pPr algn="ctr"/>
            <a:r>
              <a:rPr lang="en-US" altLang="zh-CN" dirty="0">
                <a:solidFill>
                  <a:srgbClr val="FFFFFF"/>
                </a:solidFill>
                <a:latin typeface="Arial" panose="020B0604020202020204" pitchFamily="34" charset="0"/>
                <a:ea typeface="等线" pitchFamily="2" charset="-122"/>
                <a:cs typeface="Arial" panose="020B0604020202020204" pitchFamily="34" charset="0"/>
              </a:rPr>
              <a:t>12e</a:t>
            </a:r>
            <a:endParaRPr lang="en-US" altLang="zh-CN" dirty="0">
              <a:solidFill>
                <a:srgbClr val="FFFFFF"/>
              </a:solidFill>
              <a:latin typeface="Arial" panose="020B0604020202020204" pitchFamily="34" charset="0"/>
              <a:ea typeface="等线" pitchFamily="2" charset="-122"/>
              <a:cs typeface="Arial" panose="020B0604020202020204" pitchFamily="34" charset="0"/>
            </a:endParaRPr>
          </a:p>
        </p:txBody>
      </p:sp>
      <p:sp>
        <p:nvSpPr>
          <p:cNvPr id="13" name="任意多边形 12"/>
          <p:cNvSpPr/>
          <p:nvPr/>
        </p:nvSpPr>
        <p:spPr>
          <a:xfrm>
            <a:off x="0" y="2528888"/>
            <a:ext cx="4078288" cy="4329113"/>
          </a:xfrm>
          <a:custGeom>
            <a:avLst/>
            <a:gdLst>
              <a:gd name="connsiteX0" fmla="*/ 744589 w 5012696"/>
              <a:gd name="connsiteY0" fmla="*/ 0 h 5320395"/>
              <a:gd name="connsiteX1" fmla="*/ 5012696 w 5012696"/>
              <a:gd name="connsiteY1" fmla="*/ 4268107 h 5320395"/>
              <a:gd name="connsiteX2" fmla="*/ 4925983 w 5012696"/>
              <a:gd name="connsiteY2" fmla="*/ 5128280 h 5320395"/>
              <a:gd name="connsiteX3" fmla="*/ 4876585 w 5012696"/>
              <a:gd name="connsiteY3" fmla="*/ 5320395 h 5320395"/>
              <a:gd name="connsiteX4" fmla="*/ 0 w 5012696"/>
              <a:gd name="connsiteY4" fmla="*/ 5320395 h 5320395"/>
              <a:gd name="connsiteX5" fmla="*/ 0 w 5012696"/>
              <a:gd name="connsiteY5" fmla="*/ 66072 h 5320395"/>
              <a:gd name="connsiteX6" fmla="*/ 94598 w 5012696"/>
              <a:gd name="connsiteY6" fmla="*/ 49178 h 5320395"/>
              <a:gd name="connsiteX7" fmla="*/ 744589 w 5012696"/>
              <a:gd name="connsiteY7" fmla="*/ 0 h 5320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12696" h="5320395">
                <a:moveTo>
                  <a:pt x="744589" y="0"/>
                </a:moveTo>
                <a:cubicBezTo>
                  <a:pt x="3101799" y="0"/>
                  <a:pt x="5012696" y="1910897"/>
                  <a:pt x="5012696" y="4268107"/>
                </a:cubicBezTo>
                <a:cubicBezTo>
                  <a:pt x="5012696" y="4562759"/>
                  <a:pt x="4982838" y="4850436"/>
                  <a:pt x="4925983" y="5128280"/>
                </a:cubicBezTo>
                <a:lnTo>
                  <a:pt x="4876585" y="5320395"/>
                </a:lnTo>
                <a:lnTo>
                  <a:pt x="0" y="5320395"/>
                </a:lnTo>
                <a:lnTo>
                  <a:pt x="0" y="66072"/>
                </a:lnTo>
                <a:lnTo>
                  <a:pt x="94598" y="49178"/>
                </a:lnTo>
                <a:cubicBezTo>
                  <a:pt x="306535" y="16795"/>
                  <a:pt x="523601" y="0"/>
                  <a:pt x="744589" y="0"/>
                </a:cubicBezTo>
                <a:close/>
              </a:path>
            </a:pathLst>
          </a:custGeom>
          <a:solidFill>
            <a:srgbClr val="99CA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3533775" y="5011738"/>
            <a:ext cx="1089025" cy="10874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10610850" y="730250"/>
            <a:ext cx="411163" cy="40957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11387138" y="1357313"/>
            <a:ext cx="258763" cy="25876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10241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136650"/>
            <a:ext cx="12192000" cy="3322638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10248" name="组合 12"/>
          <p:cNvGrpSpPr/>
          <p:nvPr/>
        </p:nvGrpSpPr>
        <p:grpSpPr>
          <a:xfrm>
            <a:off x="4691063" y="4011613"/>
            <a:ext cx="898525" cy="898525"/>
            <a:chOff x="4464638" y="4030665"/>
            <a:chExt cx="1146629" cy="1146629"/>
          </a:xfrm>
        </p:grpSpPr>
        <p:sp>
          <p:nvSpPr>
            <p:cNvPr id="14" name="矩形 13"/>
            <p:cNvSpPr/>
            <p:nvPr/>
          </p:nvSpPr>
          <p:spPr>
            <a:xfrm>
              <a:off x="4464638" y="4030665"/>
              <a:ext cx="1146629" cy="1146629"/>
            </a:xfrm>
            <a:prstGeom prst="rect">
              <a:avLst/>
            </a:prstGeom>
            <a:solidFill>
              <a:srgbClr val="99CA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" name="Freeform 114"/>
            <p:cNvSpPr>
              <a:spLocks noEditPoints="1"/>
            </p:cNvSpPr>
            <p:nvPr/>
          </p:nvSpPr>
          <p:spPr bwMode="auto">
            <a:xfrm>
              <a:off x="4753972" y="4173707"/>
              <a:ext cx="567959" cy="784815"/>
            </a:xfrm>
            <a:custGeom>
              <a:avLst/>
              <a:gdLst>
                <a:gd name="T0" fmla="*/ 37 w 73"/>
                <a:gd name="T1" fmla="*/ 0 h 100"/>
                <a:gd name="T2" fmla="*/ 63 w 73"/>
                <a:gd name="T3" fmla="*/ 9 h 100"/>
                <a:gd name="T4" fmla="*/ 73 w 73"/>
                <a:gd name="T5" fmla="*/ 33 h 100"/>
                <a:gd name="T6" fmla="*/ 73 w 73"/>
                <a:gd name="T7" fmla="*/ 40 h 100"/>
                <a:gd name="T8" fmla="*/ 70 w 73"/>
                <a:gd name="T9" fmla="*/ 47 h 100"/>
                <a:gd name="T10" fmla="*/ 50 w 73"/>
                <a:gd name="T11" fmla="*/ 74 h 100"/>
                <a:gd name="T12" fmla="*/ 48 w 73"/>
                <a:gd name="T13" fmla="*/ 76 h 100"/>
                <a:gd name="T14" fmla="*/ 48 w 73"/>
                <a:gd name="T15" fmla="*/ 80 h 100"/>
                <a:gd name="T16" fmla="*/ 46 w 73"/>
                <a:gd name="T17" fmla="*/ 80 h 100"/>
                <a:gd name="T18" fmla="*/ 44 w 73"/>
                <a:gd name="T19" fmla="*/ 80 h 100"/>
                <a:gd name="T20" fmla="*/ 38 w 73"/>
                <a:gd name="T21" fmla="*/ 80 h 100"/>
                <a:gd name="T22" fmla="*/ 36 w 73"/>
                <a:gd name="T23" fmla="*/ 80 h 100"/>
                <a:gd name="T24" fmla="*/ 31 w 73"/>
                <a:gd name="T25" fmla="*/ 80 h 100"/>
                <a:gd name="T26" fmla="*/ 29 w 73"/>
                <a:gd name="T27" fmla="*/ 80 h 100"/>
                <a:gd name="T28" fmla="*/ 27 w 73"/>
                <a:gd name="T29" fmla="*/ 80 h 100"/>
                <a:gd name="T30" fmla="*/ 27 w 73"/>
                <a:gd name="T31" fmla="*/ 80 h 100"/>
                <a:gd name="T32" fmla="*/ 27 w 73"/>
                <a:gd name="T33" fmla="*/ 76 h 100"/>
                <a:gd name="T34" fmla="*/ 21 w 73"/>
                <a:gd name="T35" fmla="*/ 70 h 100"/>
                <a:gd name="T36" fmla="*/ 0 w 73"/>
                <a:gd name="T37" fmla="*/ 33 h 100"/>
                <a:gd name="T38" fmla="*/ 11 w 73"/>
                <a:gd name="T39" fmla="*/ 9 h 100"/>
                <a:gd name="T40" fmla="*/ 37 w 73"/>
                <a:gd name="T41" fmla="*/ 0 h 100"/>
                <a:gd name="T42" fmla="*/ 45 w 73"/>
                <a:gd name="T43" fmla="*/ 86 h 100"/>
                <a:gd name="T44" fmla="*/ 43 w 73"/>
                <a:gd name="T45" fmla="*/ 100 h 100"/>
                <a:gd name="T46" fmla="*/ 31 w 73"/>
                <a:gd name="T47" fmla="*/ 100 h 100"/>
                <a:gd name="T48" fmla="*/ 30 w 73"/>
                <a:gd name="T49" fmla="*/ 86 h 100"/>
                <a:gd name="T50" fmla="*/ 45 w 73"/>
                <a:gd name="T51" fmla="*/ 86 h 100"/>
                <a:gd name="T52" fmla="*/ 37 w 73"/>
                <a:gd name="T53" fmla="*/ 74 h 100"/>
                <a:gd name="T54" fmla="*/ 43 w 73"/>
                <a:gd name="T55" fmla="*/ 74 h 100"/>
                <a:gd name="T56" fmla="*/ 48 w 73"/>
                <a:gd name="T57" fmla="*/ 6 h 100"/>
                <a:gd name="T58" fmla="*/ 37 w 73"/>
                <a:gd name="T59" fmla="*/ 4 h 100"/>
                <a:gd name="T60" fmla="*/ 36 w 73"/>
                <a:gd name="T61" fmla="*/ 4 h 100"/>
                <a:gd name="T62" fmla="*/ 37 w 73"/>
                <a:gd name="T63" fmla="*/ 74 h 100"/>
                <a:gd name="T64" fmla="*/ 17 w 73"/>
                <a:gd name="T65" fmla="*/ 10 h 100"/>
                <a:gd name="T66" fmla="*/ 16 w 73"/>
                <a:gd name="T67" fmla="*/ 58 h 100"/>
                <a:gd name="T68" fmla="*/ 25 w 73"/>
                <a:gd name="T69" fmla="*/ 67 h 100"/>
                <a:gd name="T70" fmla="*/ 30 w 73"/>
                <a:gd name="T71" fmla="*/ 72 h 100"/>
                <a:gd name="T72" fmla="*/ 27 w 73"/>
                <a:gd name="T73" fmla="*/ 5 h 100"/>
                <a:gd name="T74" fmla="*/ 17 w 73"/>
                <a:gd name="T75" fmla="*/ 10 h 100"/>
                <a:gd name="T76" fmla="*/ 60 w 73"/>
                <a:gd name="T77" fmla="*/ 13 h 100"/>
                <a:gd name="T78" fmla="*/ 56 w 73"/>
                <a:gd name="T79" fmla="*/ 60 h 100"/>
                <a:gd name="T80" fmla="*/ 66 w 73"/>
                <a:gd name="T81" fmla="*/ 45 h 100"/>
                <a:gd name="T82" fmla="*/ 68 w 73"/>
                <a:gd name="T83" fmla="*/ 39 h 100"/>
                <a:gd name="T84" fmla="*/ 69 w 73"/>
                <a:gd name="T85" fmla="*/ 33 h 100"/>
                <a:gd name="T86" fmla="*/ 60 w 73"/>
                <a:gd name="T87" fmla="*/ 13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73" h="100">
                  <a:moveTo>
                    <a:pt x="37" y="0"/>
                  </a:moveTo>
                  <a:cubicBezTo>
                    <a:pt x="47" y="0"/>
                    <a:pt x="56" y="3"/>
                    <a:pt x="63" y="9"/>
                  </a:cubicBezTo>
                  <a:cubicBezTo>
                    <a:pt x="69" y="15"/>
                    <a:pt x="73" y="24"/>
                    <a:pt x="73" y="33"/>
                  </a:cubicBezTo>
                  <a:cubicBezTo>
                    <a:pt x="73" y="36"/>
                    <a:pt x="73" y="38"/>
                    <a:pt x="73" y="40"/>
                  </a:cubicBezTo>
                  <a:cubicBezTo>
                    <a:pt x="72" y="43"/>
                    <a:pt x="71" y="45"/>
                    <a:pt x="70" y="47"/>
                  </a:cubicBezTo>
                  <a:cubicBezTo>
                    <a:pt x="68" y="53"/>
                    <a:pt x="56" y="67"/>
                    <a:pt x="50" y="74"/>
                  </a:cubicBezTo>
                  <a:cubicBezTo>
                    <a:pt x="49" y="75"/>
                    <a:pt x="48" y="75"/>
                    <a:pt x="48" y="76"/>
                  </a:cubicBezTo>
                  <a:cubicBezTo>
                    <a:pt x="48" y="80"/>
                    <a:pt x="48" y="80"/>
                    <a:pt x="48" y="80"/>
                  </a:cubicBezTo>
                  <a:cubicBezTo>
                    <a:pt x="46" y="80"/>
                    <a:pt x="46" y="80"/>
                    <a:pt x="46" y="80"/>
                  </a:cubicBezTo>
                  <a:cubicBezTo>
                    <a:pt x="44" y="80"/>
                    <a:pt x="44" y="80"/>
                    <a:pt x="44" y="80"/>
                  </a:cubicBezTo>
                  <a:cubicBezTo>
                    <a:pt x="38" y="80"/>
                    <a:pt x="38" y="80"/>
                    <a:pt x="38" y="80"/>
                  </a:cubicBezTo>
                  <a:cubicBezTo>
                    <a:pt x="36" y="80"/>
                    <a:pt x="36" y="80"/>
                    <a:pt x="36" y="80"/>
                  </a:cubicBezTo>
                  <a:cubicBezTo>
                    <a:pt x="31" y="80"/>
                    <a:pt x="31" y="80"/>
                    <a:pt x="31" y="80"/>
                  </a:cubicBezTo>
                  <a:cubicBezTo>
                    <a:pt x="29" y="80"/>
                    <a:pt x="29" y="80"/>
                    <a:pt x="29" y="80"/>
                  </a:cubicBezTo>
                  <a:cubicBezTo>
                    <a:pt x="27" y="80"/>
                    <a:pt x="27" y="80"/>
                    <a:pt x="27" y="80"/>
                  </a:cubicBezTo>
                  <a:cubicBezTo>
                    <a:pt x="27" y="80"/>
                    <a:pt x="27" y="80"/>
                    <a:pt x="27" y="80"/>
                  </a:cubicBezTo>
                  <a:cubicBezTo>
                    <a:pt x="27" y="76"/>
                    <a:pt x="27" y="76"/>
                    <a:pt x="27" y="76"/>
                  </a:cubicBezTo>
                  <a:cubicBezTo>
                    <a:pt x="25" y="74"/>
                    <a:pt x="23" y="72"/>
                    <a:pt x="21" y="70"/>
                  </a:cubicBezTo>
                  <a:cubicBezTo>
                    <a:pt x="11" y="60"/>
                    <a:pt x="0" y="48"/>
                    <a:pt x="0" y="33"/>
                  </a:cubicBezTo>
                  <a:cubicBezTo>
                    <a:pt x="0" y="24"/>
                    <a:pt x="4" y="15"/>
                    <a:pt x="11" y="9"/>
                  </a:cubicBezTo>
                  <a:cubicBezTo>
                    <a:pt x="18" y="3"/>
                    <a:pt x="27" y="0"/>
                    <a:pt x="37" y="0"/>
                  </a:cubicBezTo>
                  <a:close/>
                  <a:moveTo>
                    <a:pt x="45" y="86"/>
                  </a:moveTo>
                  <a:cubicBezTo>
                    <a:pt x="43" y="100"/>
                    <a:pt x="43" y="100"/>
                    <a:pt x="43" y="100"/>
                  </a:cubicBezTo>
                  <a:cubicBezTo>
                    <a:pt x="31" y="100"/>
                    <a:pt x="31" y="100"/>
                    <a:pt x="31" y="100"/>
                  </a:cubicBezTo>
                  <a:cubicBezTo>
                    <a:pt x="30" y="86"/>
                    <a:pt x="30" y="86"/>
                    <a:pt x="30" y="86"/>
                  </a:cubicBezTo>
                  <a:cubicBezTo>
                    <a:pt x="45" y="86"/>
                    <a:pt x="45" y="86"/>
                    <a:pt x="45" y="86"/>
                  </a:cubicBezTo>
                  <a:close/>
                  <a:moveTo>
                    <a:pt x="37" y="74"/>
                  </a:moveTo>
                  <a:cubicBezTo>
                    <a:pt x="43" y="74"/>
                    <a:pt x="43" y="74"/>
                    <a:pt x="43" y="74"/>
                  </a:cubicBezTo>
                  <a:cubicBezTo>
                    <a:pt x="49" y="49"/>
                    <a:pt x="54" y="27"/>
                    <a:pt x="48" y="6"/>
                  </a:cubicBezTo>
                  <a:cubicBezTo>
                    <a:pt x="44" y="5"/>
                    <a:pt x="41" y="4"/>
                    <a:pt x="37" y="4"/>
                  </a:cubicBezTo>
                  <a:cubicBezTo>
                    <a:pt x="37" y="4"/>
                    <a:pt x="36" y="4"/>
                    <a:pt x="36" y="4"/>
                  </a:cubicBezTo>
                  <a:cubicBezTo>
                    <a:pt x="34" y="27"/>
                    <a:pt x="36" y="51"/>
                    <a:pt x="37" y="74"/>
                  </a:cubicBezTo>
                  <a:close/>
                  <a:moveTo>
                    <a:pt x="17" y="10"/>
                  </a:moveTo>
                  <a:cubicBezTo>
                    <a:pt x="5" y="25"/>
                    <a:pt x="6" y="41"/>
                    <a:pt x="16" y="58"/>
                  </a:cubicBezTo>
                  <a:cubicBezTo>
                    <a:pt x="19" y="61"/>
                    <a:pt x="22" y="64"/>
                    <a:pt x="25" y="67"/>
                  </a:cubicBezTo>
                  <a:cubicBezTo>
                    <a:pt x="26" y="69"/>
                    <a:pt x="28" y="70"/>
                    <a:pt x="30" y="72"/>
                  </a:cubicBezTo>
                  <a:cubicBezTo>
                    <a:pt x="24" y="52"/>
                    <a:pt x="13" y="25"/>
                    <a:pt x="27" y="5"/>
                  </a:cubicBezTo>
                  <a:cubicBezTo>
                    <a:pt x="23" y="6"/>
                    <a:pt x="20" y="8"/>
                    <a:pt x="17" y="10"/>
                  </a:cubicBezTo>
                  <a:close/>
                  <a:moveTo>
                    <a:pt x="60" y="13"/>
                  </a:moveTo>
                  <a:cubicBezTo>
                    <a:pt x="66" y="27"/>
                    <a:pt x="63" y="45"/>
                    <a:pt x="56" y="60"/>
                  </a:cubicBezTo>
                  <a:cubicBezTo>
                    <a:pt x="60" y="54"/>
                    <a:pt x="65" y="49"/>
                    <a:pt x="66" y="45"/>
                  </a:cubicBezTo>
                  <a:cubicBezTo>
                    <a:pt x="67" y="43"/>
                    <a:pt x="67" y="41"/>
                    <a:pt x="68" y="39"/>
                  </a:cubicBezTo>
                  <a:cubicBezTo>
                    <a:pt x="68" y="37"/>
                    <a:pt x="69" y="35"/>
                    <a:pt x="69" y="33"/>
                  </a:cubicBezTo>
                  <a:cubicBezTo>
                    <a:pt x="69" y="25"/>
                    <a:pt x="65" y="18"/>
                    <a:pt x="60" y="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80296" tIns="40148" rIns="80296" bIns="40148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58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10251" name="组合 15"/>
          <p:cNvGrpSpPr/>
          <p:nvPr/>
        </p:nvGrpSpPr>
        <p:grpSpPr>
          <a:xfrm>
            <a:off x="2828925" y="4011613"/>
            <a:ext cx="898525" cy="898525"/>
            <a:chOff x="2511857" y="4030665"/>
            <a:chExt cx="1146629" cy="1146629"/>
          </a:xfrm>
        </p:grpSpPr>
        <p:sp>
          <p:nvSpPr>
            <p:cNvPr id="17" name="矩形 16"/>
            <p:cNvSpPr/>
            <p:nvPr/>
          </p:nvSpPr>
          <p:spPr>
            <a:xfrm>
              <a:off x="2511857" y="4030665"/>
              <a:ext cx="1146629" cy="1146629"/>
            </a:xfrm>
            <a:prstGeom prst="rect">
              <a:avLst/>
            </a:prstGeom>
            <a:solidFill>
              <a:srgbClr val="99CA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8" name="Freeform 145"/>
            <p:cNvSpPr>
              <a:spLocks noEditPoints="1"/>
            </p:cNvSpPr>
            <p:nvPr/>
          </p:nvSpPr>
          <p:spPr bwMode="auto">
            <a:xfrm>
              <a:off x="2731600" y="4256256"/>
              <a:ext cx="771046" cy="777930"/>
            </a:xfrm>
            <a:custGeom>
              <a:avLst/>
              <a:gdLst>
                <a:gd name="T0" fmla="*/ 43 w 98"/>
                <a:gd name="T1" fmla="*/ 76 h 99"/>
                <a:gd name="T2" fmla="*/ 40 w 98"/>
                <a:gd name="T3" fmla="*/ 70 h 99"/>
                <a:gd name="T4" fmla="*/ 37 w 98"/>
                <a:gd name="T5" fmla="*/ 74 h 99"/>
                <a:gd name="T6" fmla="*/ 35 w 98"/>
                <a:gd name="T7" fmla="*/ 76 h 99"/>
                <a:gd name="T8" fmla="*/ 32 w 98"/>
                <a:gd name="T9" fmla="*/ 75 h 99"/>
                <a:gd name="T10" fmla="*/ 2 w 98"/>
                <a:gd name="T11" fmla="*/ 45 h 99"/>
                <a:gd name="T12" fmla="*/ 7 w 98"/>
                <a:gd name="T13" fmla="*/ 10 h 99"/>
                <a:gd name="T14" fmla="*/ 40 w 98"/>
                <a:gd name="T15" fmla="*/ 26 h 99"/>
                <a:gd name="T16" fmla="*/ 71 w 98"/>
                <a:gd name="T17" fmla="*/ 0 h 99"/>
                <a:gd name="T18" fmla="*/ 48 w 98"/>
                <a:gd name="T19" fmla="*/ 79 h 99"/>
                <a:gd name="T20" fmla="*/ 35 w 98"/>
                <a:gd name="T21" fmla="*/ 99 h 99"/>
                <a:gd name="T22" fmla="*/ 29 w 98"/>
                <a:gd name="T23" fmla="*/ 95 h 99"/>
                <a:gd name="T24" fmla="*/ 43 w 98"/>
                <a:gd name="T25" fmla="*/ 76 h 99"/>
                <a:gd name="T26" fmla="*/ 47 w 98"/>
                <a:gd name="T27" fmla="*/ 57 h 99"/>
                <a:gd name="T28" fmla="*/ 50 w 98"/>
                <a:gd name="T29" fmla="*/ 63 h 99"/>
                <a:gd name="T30" fmla="*/ 65 w 98"/>
                <a:gd name="T31" fmla="*/ 18 h 99"/>
                <a:gd name="T32" fmla="*/ 47 w 98"/>
                <a:gd name="T33" fmla="*/ 32 h 99"/>
                <a:gd name="T34" fmla="*/ 46 w 98"/>
                <a:gd name="T35" fmla="*/ 34 h 99"/>
                <a:gd name="T36" fmla="*/ 47 w 98"/>
                <a:gd name="T37" fmla="*/ 57 h 99"/>
                <a:gd name="T38" fmla="*/ 28 w 98"/>
                <a:gd name="T39" fmla="*/ 63 h 99"/>
                <a:gd name="T40" fmla="*/ 16 w 98"/>
                <a:gd name="T41" fmla="*/ 24 h 99"/>
                <a:gd name="T42" fmla="*/ 16 w 98"/>
                <a:gd name="T43" fmla="*/ 24 h 99"/>
                <a:gd name="T44" fmla="*/ 33 w 98"/>
                <a:gd name="T45" fmla="*/ 61 h 99"/>
                <a:gd name="T46" fmla="*/ 13 w 98"/>
                <a:gd name="T47" fmla="*/ 21 h 99"/>
                <a:gd name="T48" fmla="*/ 10 w 98"/>
                <a:gd name="T49" fmla="*/ 44 h 99"/>
                <a:gd name="T50" fmla="*/ 28 w 98"/>
                <a:gd name="T51" fmla="*/ 63 h 99"/>
                <a:gd name="T52" fmla="*/ 55 w 98"/>
                <a:gd name="T53" fmla="*/ 64 h 99"/>
                <a:gd name="T54" fmla="*/ 68 w 98"/>
                <a:gd name="T55" fmla="*/ 18 h 99"/>
                <a:gd name="T56" fmla="*/ 55 w 98"/>
                <a:gd name="T57" fmla="*/ 64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98" h="99">
                  <a:moveTo>
                    <a:pt x="43" y="76"/>
                  </a:moveTo>
                  <a:cubicBezTo>
                    <a:pt x="42" y="75"/>
                    <a:pt x="41" y="73"/>
                    <a:pt x="40" y="70"/>
                  </a:cubicBezTo>
                  <a:cubicBezTo>
                    <a:pt x="39" y="71"/>
                    <a:pt x="38" y="73"/>
                    <a:pt x="37" y="74"/>
                  </a:cubicBezTo>
                  <a:cubicBezTo>
                    <a:pt x="35" y="76"/>
                    <a:pt x="35" y="76"/>
                    <a:pt x="35" y="76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25" y="72"/>
                    <a:pt x="4" y="62"/>
                    <a:pt x="2" y="45"/>
                  </a:cubicBezTo>
                  <a:cubicBezTo>
                    <a:pt x="0" y="28"/>
                    <a:pt x="10" y="19"/>
                    <a:pt x="7" y="10"/>
                  </a:cubicBezTo>
                  <a:cubicBezTo>
                    <a:pt x="21" y="13"/>
                    <a:pt x="33" y="19"/>
                    <a:pt x="40" y="26"/>
                  </a:cubicBezTo>
                  <a:cubicBezTo>
                    <a:pt x="52" y="11"/>
                    <a:pt x="67" y="11"/>
                    <a:pt x="71" y="0"/>
                  </a:cubicBezTo>
                  <a:cubicBezTo>
                    <a:pt x="98" y="38"/>
                    <a:pt x="94" y="74"/>
                    <a:pt x="48" y="79"/>
                  </a:cubicBezTo>
                  <a:cubicBezTo>
                    <a:pt x="44" y="86"/>
                    <a:pt x="40" y="93"/>
                    <a:pt x="35" y="99"/>
                  </a:cubicBezTo>
                  <a:cubicBezTo>
                    <a:pt x="29" y="95"/>
                    <a:pt x="29" y="95"/>
                    <a:pt x="29" y="95"/>
                  </a:cubicBezTo>
                  <a:cubicBezTo>
                    <a:pt x="34" y="89"/>
                    <a:pt x="39" y="83"/>
                    <a:pt x="43" y="76"/>
                  </a:cubicBezTo>
                  <a:close/>
                  <a:moveTo>
                    <a:pt x="47" y="57"/>
                  </a:moveTo>
                  <a:cubicBezTo>
                    <a:pt x="48" y="60"/>
                    <a:pt x="49" y="62"/>
                    <a:pt x="50" y="63"/>
                  </a:cubicBezTo>
                  <a:cubicBezTo>
                    <a:pt x="56" y="49"/>
                    <a:pt x="61" y="33"/>
                    <a:pt x="65" y="18"/>
                  </a:cubicBezTo>
                  <a:cubicBezTo>
                    <a:pt x="61" y="22"/>
                    <a:pt x="53" y="24"/>
                    <a:pt x="47" y="32"/>
                  </a:cubicBezTo>
                  <a:cubicBezTo>
                    <a:pt x="47" y="33"/>
                    <a:pt x="46" y="33"/>
                    <a:pt x="46" y="34"/>
                  </a:cubicBezTo>
                  <a:cubicBezTo>
                    <a:pt x="50" y="41"/>
                    <a:pt x="50" y="49"/>
                    <a:pt x="47" y="57"/>
                  </a:cubicBezTo>
                  <a:close/>
                  <a:moveTo>
                    <a:pt x="28" y="63"/>
                  </a:moveTo>
                  <a:cubicBezTo>
                    <a:pt x="25" y="49"/>
                    <a:pt x="22" y="36"/>
                    <a:pt x="16" y="24"/>
                  </a:cubicBezTo>
                  <a:cubicBezTo>
                    <a:pt x="16" y="24"/>
                    <a:pt x="16" y="24"/>
                    <a:pt x="16" y="24"/>
                  </a:cubicBezTo>
                  <a:cubicBezTo>
                    <a:pt x="22" y="33"/>
                    <a:pt x="29" y="46"/>
                    <a:pt x="33" y="61"/>
                  </a:cubicBezTo>
                  <a:cubicBezTo>
                    <a:pt x="47" y="44"/>
                    <a:pt x="38" y="27"/>
                    <a:pt x="13" y="21"/>
                  </a:cubicBezTo>
                  <a:cubicBezTo>
                    <a:pt x="15" y="27"/>
                    <a:pt x="9" y="33"/>
                    <a:pt x="10" y="44"/>
                  </a:cubicBezTo>
                  <a:cubicBezTo>
                    <a:pt x="11" y="56"/>
                    <a:pt x="24" y="61"/>
                    <a:pt x="28" y="63"/>
                  </a:cubicBezTo>
                  <a:close/>
                  <a:moveTo>
                    <a:pt x="55" y="64"/>
                  </a:moveTo>
                  <a:cubicBezTo>
                    <a:pt x="80" y="60"/>
                    <a:pt x="83" y="40"/>
                    <a:pt x="68" y="18"/>
                  </a:cubicBezTo>
                  <a:cubicBezTo>
                    <a:pt x="67" y="31"/>
                    <a:pt x="62" y="48"/>
                    <a:pt x="55" y="6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80296" tIns="40148" rIns="80296" bIns="40148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58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10254" name="组合 18"/>
          <p:cNvGrpSpPr/>
          <p:nvPr/>
        </p:nvGrpSpPr>
        <p:grpSpPr>
          <a:xfrm>
            <a:off x="965200" y="4011613"/>
            <a:ext cx="898525" cy="898525"/>
            <a:chOff x="559076" y="4030665"/>
            <a:chExt cx="1146629" cy="1146629"/>
          </a:xfrm>
        </p:grpSpPr>
        <p:sp>
          <p:nvSpPr>
            <p:cNvPr id="20" name="矩形 19"/>
            <p:cNvSpPr/>
            <p:nvPr/>
          </p:nvSpPr>
          <p:spPr>
            <a:xfrm>
              <a:off x="559076" y="4030665"/>
              <a:ext cx="1146629" cy="1146629"/>
            </a:xfrm>
            <a:prstGeom prst="rect">
              <a:avLst/>
            </a:prstGeom>
            <a:solidFill>
              <a:srgbClr val="99CA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1" name="Freeform 168"/>
            <p:cNvSpPr>
              <a:spLocks noEditPoints="1"/>
            </p:cNvSpPr>
            <p:nvPr/>
          </p:nvSpPr>
          <p:spPr bwMode="auto">
            <a:xfrm>
              <a:off x="789502" y="4144486"/>
              <a:ext cx="753836" cy="774489"/>
            </a:xfrm>
            <a:custGeom>
              <a:avLst/>
              <a:gdLst>
                <a:gd name="T0" fmla="*/ 5 w 96"/>
                <a:gd name="T1" fmla="*/ 42 h 99"/>
                <a:gd name="T2" fmla="*/ 74 w 96"/>
                <a:gd name="T3" fmla="*/ 42 h 99"/>
                <a:gd name="T4" fmla="*/ 77 w 96"/>
                <a:gd name="T5" fmla="*/ 41 h 99"/>
                <a:gd name="T6" fmla="*/ 91 w 96"/>
                <a:gd name="T7" fmla="*/ 47 h 99"/>
                <a:gd name="T8" fmla="*/ 96 w 96"/>
                <a:gd name="T9" fmla="*/ 60 h 99"/>
                <a:gd name="T10" fmla="*/ 91 w 96"/>
                <a:gd name="T11" fmla="*/ 73 h 99"/>
                <a:gd name="T12" fmla="*/ 77 w 96"/>
                <a:gd name="T13" fmla="*/ 78 h 99"/>
                <a:gd name="T14" fmla="*/ 68 w 96"/>
                <a:gd name="T15" fmla="*/ 76 h 99"/>
                <a:gd name="T16" fmla="*/ 62 w 96"/>
                <a:gd name="T17" fmla="*/ 85 h 99"/>
                <a:gd name="T18" fmla="*/ 67 w 96"/>
                <a:gd name="T19" fmla="*/ 85 h 99"/>
                <a:gd name="T20" fmla="*/ 84 w 96"/>
                <a:gd name="T21" fmla="*/ 85 h 99"/>
                <a:gd name="T22" fmla="*/ 71 w 96"/>
                <a:gd name="T23" fmla="*/ 99 h 99"/>
                <a:gd name="T24" fmla="*/ 17 w 96"/>
                <a:gd name="T25" fmla="*/ 99 h 99"/>
                <a:gd name="T26" fmla="*/ 12 w 96"/>
                <a:gd name="T27" fmla="*/ 99 h 99"/>
                <a:gd name="T28" fmla="*/ 0 w 96"/>
                <a:gd name="T29" fmla="*/ 85 h 99"/>
                <a:gd name="T30" fmla="*/ 17 w 96"/>
                <a:gd name="T31" fmla="*/ 85 h 99"/>
                <a:gd name="T32" fmla="*/ 21 w 96"/>
                <a:gd name="T33" fmla="*/ 85 h 99"/>
                <a:gd name="T34" fmla="*/ 5 w 96"/>
                <a:gd name="T35" fmla="*/ 42 h 99"/>
                <a:gd name="T36" fmla="*/ 56 w 96"/>
                <a:gd name="T37" fmla="*/ 36 h 99"/>
                <a:gd name="T38" fmla="*/ 55 w 96"/>
                <a:gd name="T39" fmla="*/ 6 h 99"/>
                <a:gd name="T40" fmla="*/ 56 w 96"/>
                <a:gd name="T41" fmla="*/ 36 h 99"/>
                <a:gd name="T42" fmla="*/ 43 w 96"/>
                <a:gd name="T43" fmla="*/ 30 h 99"/>
                <a:gd name="T44" fmla="*/ 42 w 96"/>
                <a:gd name="T45" fmla="*/ 0 h 99"/>
                <a:gd name="T46" fmla="*/ 43 w 96"/>
                <a:gd name="T47" fmla="*/ 30 h 99"/>
                <a:gd name="T48" fmla="*/ 30 w 96"/>
                <a:gd name="T49" fmla="*/ 34 h 99"/>
                <a:gd name="T50" fmla="*/ 29 w 96"/>
                <a:gd name="T51" fmla="*/ 4 h 99"/>
                <a:gd name="T52" fmla="*/ 30 w 96"/>
                <a:gd name="T53" fmla="*/ 34 h 99"/>
                <a:gd name="T54" fmla="*/ 15 w 96"/>
                <a:gd name="T55" fmla="*/ 53 h 99"/>
                <a:gd name="T56" fmla="*/ 26 w 96"/>
                <a:gd name="T57" fmla="*/ 80 h 99"/>
                <a:gd name="T58" fmla="*/ 33 w 96"/>
                <a:gd name="T59" fmla="*/ 75 h 99"/>
                <a:gd name="T60" fmla="*/ 24 w 96"/>
                <a:gd name="T61" fmla="*/ 52 h 99"/>
                <a:gd name="T62" fmla="*/ 15 w 96"/>
                <a:gd name="T63" fmla="*/ 53 h 99"/>
                <a:gd name="T64" fmla="*/ 77 w 96"/>
                <a:gd name="T65" fmla="*/ 50 h 99"/>
                <a:gd name="T66" fmla="*/ 72 w 96"/>
                <a:gd name="T67" fmla="*/ 68 h 99"/>
                <a:gd name="T68" fmla="*/ 77 w 96"/>
                <a:gd name="T69" fmla="*/ 70 h 99"/>
                <a:gd name="T70" fmla="*/ 84 w 96"/>
                <a:gd name="T71" fmla="*/ 67 h 99"/>
                <a:gd name="T72" fmla="*/ 87 w 96"/>
                <a:gd name="T73" fmla="*/ 60 h 99"/>
                <a:gd name="T74" fmla="*/ 84 w 96"/>
                <a:gd name="T75" fmla="*/ 53 h 99"/>
                <a:gd name="T76" fmla="*/ 77 w 96"/>
                <a:gd name="T77" fmla="*/ 50 h 99"/>
                <a:gd name="T78" fmla="*/ 77 w 96"/>
                <a:gd name="T79" fmla="*/ 5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96" h="99">
                  <a:moveTo>
                    <a:pt x="5" y="42"/>
                  </a:moveTo>
                  <a:cubicBezTo>
                    <a:pt x="28" y="42"/>
                    <a:pt x="51" y="42"/>
                    <a:pt x="74" y="42"/>
                  </a:cubicBezTo>
                  <a:cubicBezTo>
                    <a:pt x="75" y="41"/>
                    <a:pt x="76" y="41"/>
                    <a:pt x="77" y="41"/>
                  </a:cubicBezTo>
                  <a:cubicBezTo>
                    <a:pt x="83" y="41"/>
                    <a:pt x="87" y="43"/>
                    <a:pt x="91" y="47"/>
                  </a:cubicBezTo>
                  <a:cubicBezTo>
                    <a:pt x="94" y="50"/>
                    <a:pt x="96" y="55"/>
                    <a:pt x="96" y="60"/>
                  </a:cubicBezTo>
                  <a:cubicBezTo>
                    <a:pt x="96" y="65"/>
                    <a:pt x="94" y="70"/>
                    <a:pt x="91" y="73"/>
                  </a:cubicBezTo>
                  <a:cubicBezTo>
                    <a:pt x="87" y="76"/>
                    <a:pt x="83" y="78"/>
                    <a:pt x="77" y="78"/>
                  </a:cubicBezTo>
                  <a:cubicBezTo>
                    <a:pt x="74" y="78"/>
                    <a:pt x="71" y="78"/>
                    <a:pt x="68" y="76"/>
                  </a:cubicBezTo>
                  <a:cubicBezTo>
                    <a:pt x="67" y="79"/>
                    <a:pt x="65" y="82"/>
                    <a:pt x="62" y="85"/>
                  </a:cubicBezTo>
                  <a:cubicBezTo>
                    <a:pt x="67" y="85"/>
                    <a:pt x="67" y="85"/>
                    <a:pt x="67" y="85"/>
                  </a:cubicBezTo>
                  <a:cubicBezTo>
                    <a:pt x="84" y="85"/>
                    <a:pt x="84" y="85"/>
                    <a:pt x="84" y="85"/>
                  </a:cubicBezTo>
                  <a:cubicBezTo>
                    <a:pt x="71" y="99"/>
                    <a:pt x="71" y="99"/>
                    <a:pt x="71" y="99"/>
                  </a:cubicBezTo>
                  <a:cubicBezTo>
                    <a:pt x="17" y="99"/>
                    <a:pt x="17" y="99"/>
                    <a:pt x="17" y="99"/>
                  </a:cubicBezTo>
                  <a:cubicBezTo>
                    <a:pt x="12" y="99"/>
                    <a:pt x="12" y="99"/>
                    <a:pt x="12" y="99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17" y="85"/>
                    <a:pt x="17" y="85"/>
                    <a:pt x="17" y="85"/>
                  </a:cubicBezTo>
                  <a:cubicBezTo>
                    <a:pt x="21" y="85"/>
                    <a:pt x="21" y="85"/>
                    <a:pt x="21" y="85"/>
                  </a:cubicBezTo>
                  <a:cubicBezTo>
                    <a:pt x="11" y="72"/>
                    <a:pt x="6" y="58"/>
                    <a:pt x="5" y="42"/>
                  </a:cubicBezTo>
                  <a:close/>
                  <a:moveTo>
                    <a:pt x="56" y="36"/>
                  </a:moveTo>
                  <a:cubicBezTo>
                    <a:pt x="42" y="15"/>
                    <a:pt x="59" y="19"/>
                    <a:pt x="55" y="6"/>
                  </a:cubicBezTo>
                  <a:cubicBezTo>
                    <a:pt x="64" y="18"/>
                    <a:pt x="50" y="19"/>
                    <a:pt x="56" y="36"/>
                  </a:cubicBezTo>
                  <a:close/>
                  <a:moveTo>
                    <a:pt x="43" y="30"/>
                  </a:moveTo>
                  <a:cubicBezTo>
                    <a:pt x="37" y="13"/>
                    <a:pt x="51" y="12"/>
                    <a:pt x="42" y="0"/>
                  </a:cubicBezTo>
                  <a:cubicBezTo>
                    <a:pt x="46" y="14"/>
                    <a:pt x="29" y="10"/>
                    <a:pt x="43" y="30"/>
                  </a:cubicBezTo>
                  <a:close/>
                  <a:moveTo>
                    <a:pt x="30" y="34"/>
                  </a:moveTo>
                  <a:cubicBezTo>
                    <a:pt x="16" y="14"/>
                    <a:pt x="33" y="18"/>
                    <a:pt x="29" y="4"/>
                  </a:cubicBezTo>
                  <a:cubicBezTo>
                    <a:pt x="38" y="17"/>
                    <a:pt x="24" y="17"/>
                    <a:pt x="30" y="34"/>
                  </a:cubicBezTo>
                  <a:close/>
                  <a:moveTo>
                    <a:pt x="15" y="53"/>
                  </a:moveTo>
                  <a:cubicBezTo>
                    <a:pt x="17" y="62"/>
                    <a:pt x="21" y="72"/>
                    <a:pt x="26" y="80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29" y="68"/>
                    <a:pt x="25" y="59"/>
                    <a:pt x="24" y="52"/>
                  </a:cubicBezTo>
                  <a:cubicBezTo>
                    <a:pt x="15" y="53"/>
                    <a:pt x="15" y="53"/>
                    <a:pt x="15" y="53"/>
                  </a:cubicBezTo>
                  <a:close/>
                  <a:moveTo>
                    <a:pt x="77" y="50"/>
                  </a:moveTo>
                  <a:cubicBezTo>
                    <a:pt x="76" y="56"/>
                    <a:pt x="74" y="62"/>
                    <a:pt x="72" y="68"/>
                  </a:cubicBezTo>
                  <a:cubicBezTo>
                    <a:pt x="74" y="69"/>
                    <a:pt x="75" y="70"/>
                    <a:pt x="77" y="70"/>
                  </a:cubicBezTo>
                  <a:cubicBezTo>
                    <a:pt x="80" y="70"/>
                    <a:pt x="83" y="69"/>
                    <a:pt x="84" y="67"/>
                  </a:cubicBezTo>
                  <a:cubicBezTo>
                    <a:pt x="86" y="65"/>
                    <a:pt x="87" y="63"/>
                    <a:pt x="87" y="60"/>
                  </a:cubicBezTo>
                  <a:cubicBezTo>
                    <a:pt x="87" y="57"/>
                    <a:pt x="86" y="55"/>
                    <a:pt x="84" y="53"/>
                  </a:cubicBezTo>
                  <a:cubicBezTo>
                    <a:pt x="83" y="51"/>
                    <a:pt x="80" y="50"/>
                    <a:pt x="77" y="50"/>
                  </a:cubicBezTo>
                  <a:cubicBezTo>
                    <a:pt x="77" y="50"/>
                    <a:pt x="77" y="50"/>
                    <a:pt x="77" y="5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80296" tIns="40148" rIns="80296" bIns="40148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58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10257" name="组合 21"/>
          <p:cNvGrpSpPr/>
          <p:nvPr/>
        </p:nvGrpSpPr>
        <p:grpSpPr>
          <a:xfrm>
            <a:off x="6554788" y="4011613"/>
            <a:ext cx="898525" cy="898525"/>
            <a:chOff x="6417419" y="4030665"/>
            <a:chExt cx="1146629" cy="1146629"/>
          </a:xfrm>
        </p:grpSpPr>
        <p:sp>
          <p:nvSpPr>
            <p:cNvPr id="23" name="矩形 22"/>
            <p:cNvSpPr/>
            <p:nvPr/>
          </p:nvSpPr>
          <p:spPr>
            <a:xfrm>
              <a:off x="6417419" y="4030665"/>
              <a:ext cx="1146629" cy="1146629"/>
            </a:xfrm>
            <a:prstGeom prst="rect">
              <a:avLst/>
            </a:prstGeom>
            <a:solidFill>
              <a:srgbClr val="99CA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" name="Freeform 176"/>
            <p:cNvSpPr>
              <a:spLocks noEditPoints="1"/>
            </p:cNvSpPr>
            <p:nvPr/>
          </p:nvSpPr>
          <p:spPr bwMode="auto">
            <a:xfrm>
              <a:off x="6622727" y="4249435"/>
              <a:ext cx="795142" cy="709087"/>
            </a:xfrm>
            <a:custGeom>
              <a:avLst/>
              <a:gdLst>
                <a:gd name="T0" fmla="*/ 36 w 101"/>
                <a:gd name="T1" fmla="*/ 77 h 90"/>
                <a:gd name="T2" fmla="*/ 39 w 101"/>
                <a:gd name="T3" fmla="*/ 80 h 90"/>
                <a:gd name="T4" fmla="*/ 42 w 101"/>
                <a:gd name="T5" fmla="*/ 80 h 90"/>
                <a:gd name="T6" fmla="*/ 44 w 101"/>
                <a:gd name="T7" fmla="*/ 79 h 90"/>
                <a:gd name="T8" fmla="*/ 46 w 101"/>
                <a:gd name="T9" fmla="*/ 75 h 90"/>
                <a:gd name="T10" fmla="*/ 46 w 101"/>
                <a:gd name="T11" fmla="*/ 75 h 90"/>
                <a:gd name="T12" fmla="*/ 46 w 101"/>
                <a:gd name="T13" fmla="*/ 47 h 90"/>
                <a:gd name="T14" fmla="*/ 30 w 101"/>
                <a:gd name="T15" fmla="*/ 52 h 90"/>
                <a:gd name="T16" fmla="*/ 0 w 101"/>
                <a:gd name="T17" fmla="*/ 52 h 90"/>
                <a:gd name="T18" fmla="*/ 44 w 101"/>
                <a:gd name="T19" fmla="*/ 6 h 90"/>
                <a:gd name="T20" fmla="*/ 46 w 101"/>
                <a:gd name="T21" fmla="*/ 0 h 90"/>
                <a:gd name="T22" fmla="*/ 55 w 101"/>
                <a:gd name="T23" fmla="*/ 0 h 90"/>
                <a:gd name="T24" fmla="*/ 57 w 101"/>
                <a:gd name="T25" fmla="*/ 6 h 90"/>
                <a:gd name="T26" fmla="*/ 101 w 101"/>
                <a:gd name="T27" fmla="*/ 52 h 90"/>
                <a:gd name="T28" fmla="*/ 72 w 101"/>
                <a:gd name="T29" fmla="*/ 52 h 90"/>
                <a:gd name="T30" fmla="*/ 56 w 101"/>
                <a:gd name="T31" fmla="*/ 47 h 90"/>
                <a:gd name="T32" fmla="*/ 56 w 101"/>
                <a:gd name="T33" fmla="*/ 75 h 90"/>
                <a:gd name="T34" fmla="*/ 56 w 101"/>
                <a:gd name="T35" fmla="*/ 75 h 90"/>
                <a:gd name="T36" fmla="*/ 50 w 101"/>
                <a:gd name="T37" fmla="*/ 88 h 90"/>
                <a:gd name="T38" fmla="*/ 43 w 101"/>
                <a:gd name="T39" fmla="*/ 90 h 90"/>
                <a:gd name="T40" fmla="*/ 36 w 101"/>
                <a:gd name="T41" fmla="*/ 89 h 90"/>
                <a:gd name="T42" fmla="*/ 26 w 101"/>
                <a:gd name="T43" fmla="*/ 79 h 90"/>
                <a:gd name="T44" fmla="*/ 36 w 101"/>
                <a:gd name="T45" fmla="*/ 77 h 90"/>
                <a:gd name="T46" fmla="*/ 72 w 101"/>
                <a:gd name="T47" fmla="*/ 43 h 90"/>
                <a:gd name="T48" fmla="*/ 80 w 101"/>
                <a:gd name="T49" fmla="*/ 41 h 90"/>
                <a:gd name="T50" fmla="*/ 57 w 101"/>
                <a:gd name="T51" fmla="*/ 13 h 90"/>
                <a:gd name="T52" fmla="*/ 72 w 101"/>
                <a:gd name="T53" fmla="*/ 43 h 90"/>
                <a:gd name="T54" fmla="*/ 10 w 101"/>
                <a:gd name="T55" fmla="*/ 40 h 90"/>
                <a:gd name="T56" fmla="*/ 20 w 101"/>
                <a:gd name="T57" fmla="*/ 39 h 90"/>
                <a:gd name="T58" fmla="*/ 33 w 101"/>
                <a:gd name="T59" fmla="*/ 16 h 90"/>
                <a:gd name="T60" fmla="*/ 10 w 101"/>
                <a:gd name="T61" fmla="*/ 4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01" h="90">
                  <a:moveTo>
                    <a:pt x="36" y="77"/>
                  </a:moveTo>
                  <a:cubicBezTo>
                    <a:pt x="36" y="78"/>
                    <a:pt x="37" y="79"/>
                    <a:pt x="39" y="80"/>
                  </a:cubicBezTo>
                  <a:cubicBezTo>
                    <a:pt x="40" y="80"/>
                    <a:pt x="41" y="80"/>
                    <a:pt x="42" y="80"/>
                  </a:cubicBezTo>
                  <a:cubicBezTo>
                    <a:pt x="43" y="80"/>
                    <a:pt x="43" y="79"/>
                    <a:pt x="44" y="79"/>
                  </a:cubicBezTo>
                  <a:cubicBezTo>
                    <a:pt x="45" y="78"/>
                    <a:pt x="46" y="77"/>
                    <a:pt x="46" y="75"/>
                  </a:cubicBezTo>
                  <a:cubicBezTo>
                    <a:pt x="46" y="75"/>
                    <a:pt x="46" y="75"/>
                    <a:pt x="46" y="75"/>
                  </a:cubicBezTo>
                  <a:cubicBezTo>
                    <a:pt x="46" y="47"/>
                    <a:pt x="46" y="47"/>
                    <a:pt x="46" y="47"/>
                  </a:cubicBezTo>
                  <a:cubicBezTo>
                    <a:pt x="39" y="47"/>
                    <a:pt x="34" y="49"/>
                    <a:pt x="30" y="52"/>
                  </a:cubicBezTo>
                  <a:cubicBezTo>
                    <a:pt x="19" y="47"/>
                    <a:pt x="9" y="47"/>
                    <a:pt x="0" y="52"/>
                  </a:cubicBezTo>
                  <a:cubicBezTo>
                    <a:pt x="2" y="26"/>
                    <a:pt x="16" y="9"/>
                    <a:pt x="44" y="6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57" y="6"/>
                    <a:pt x="57" y="6"/>
                    <a:pt x="57" y="6"/>
                  </a:cubicBezTo>
                  <a:cubicBezTo>
                    <a:pt x="85" y="9"/>
                    <a:pt x="99" y="26"/>
                    <a:pt x="101" y="52"/>
                  </a:cubicBezTo>
                  <a:cubicBezTo>
                    <a:pt x="92" y="47"/>
                    <a:pt x="83" y="47"/>
                    <a:pt x="72" y="52"/>
                  </a:cubicBezTo>
                  <a:cubicBezTo>
                    <a:pt x="67" y="49"/>
                    <a:pt x="63" y="47"/>
                    <a:pt x="56" y="47"/>
                  </a:cubicBezTo>
                  <a:cubicBezTo>
                    <a:pt x="56" y="75"/>
                    <a:pt x="56" y="75"/>
                    <a:pt x="56" y="75"/>
                  </a:cubicBezTo>
                  <a:cubicBezTo>
                    <a:pt x="56" y="75"/>
                    <a:pt x="56" y="75"/>
                    <a:pt x="56" y="75"/>
                  </a:cubicBezTo>
                  <a:cubicBezTo>
                    <a:pt x="56" y="81"/>
                    <a:pt x="54" y="85"/>
                    <a:pt x="50" y="88"/>
                  </a:cubicBezTo>
                  <a:cubicBezTo>
                    <a:pt x="48" y="89"/>
                    <a:pt x="45" y="90"/>
                    <a:pt x="43" y="90"/>
                  </a:cubicBezTo>
                  <a:cubicBezTo>
                    <a:pt x="40" y="90"/>
                    <a:pt x="38" y="90"/>
                    <a:pt x="36" y="89"/>
                  </a:cubicBezTo>
                  <a:cubicBezTo>
                    <a:pt x="31" y="88"/>
                    <a:pt x="27" y="84"/>
                    <a:pt x="26" y="79"/>
                  </a:cubicBezTo>
                  <a:cubicBezTo>
                    <a:pt x="36" y="77"/>
                    <a:pt x="36" y="77"/>
                    <a:pt x="36" y="77"/>
                  </a:cubicBezTo>
                  <a:close/>
                  <a:moveTo>
                    <a:pt x="72" y="43"/>
                  </a:moveTo>
                  <a:cubicBezTo>
                    <a:pt x="75" y="42"/>
                    <a:pt x="77" y="41"/>
                    <a:pt x="80" y="41"/>
                  </a:cubicBezTo>
                  <a:cubicBezTo>
                    <a:pt x="78" y="23"/>
                    <a:pt x="69" y="16"/>
                    <a:pt x="57" y="13"/>
                  </a:cubicBezTo>
                  <a:cubicBezTo>
                    <a:pt x="67" y="20"/>
                    <a:pt x="73" y="29"/>
                    <a:pt x="72" y="43"/>
                  </a:cubicBezTo>
                  <a:close/>
                  <a:moveTo>
                    <a:pt x="10" y="40"/>
                  </a:moveTo>
                  <a:cubicBezTo>
                    <a:pt x="14" y="40"/>
                    <a:pt x="17" y="40"/>
                    <a:pt x="20" y="39"/>
                  </a:cubicBezTo>
                  <a:cubicBezTo>
                    <a:pt x="25" y="31"/>
                    <a:pt x="29" y="23"/>
                    <a:pt x="33" y="16"/>
                  </a:cubicBezTo>
                  <a:cubicBezTo>
                    <a:pt x="20" y="19"/>
                    <a:pt x="13" y="27"/>
                    <a:pt x="10" y="4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80296" tIns="40148" rIns="80296" bIns="40148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58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10260" name="矩形 24"/>
          <p:cNvSpPr/>
          <p:nvPr/>
        </p:nvSpPr>
        <p:spPr>
          <a:xfrm>
            <a:off x="509905" y="6069330"/>
            <a:ext cx="5132070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ea typeface="等线" pitchFamily="2" charset="-122"/>
                <a:cs typeface="Arial" panose="020B0604020202020204" pitchFamily="34" charset="0"/>
              </a:rPr>
              <a:t>Aktifitas pararlel dalam DBLC dan SDLC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等线" pitchFamily="2" charset="-122"/>
              <a:cs typeface="Arial" panose="020B0604020202020204" pitchFamily="34" charset="0"/>
            </a:endParaRPr>
          </a:p>
        </p:txBody>
      </p:sp>
      <p:pic>
        <p:nvPicPr>
          <p:cNvPr id="2" name="Content Placeholder 1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9905" y="337820"/>
            <a:ext cx="7623810" cy="5594985"/>
          </a:xfrm>
          <a:prstGeom prst="rect">
            <a:avLst/>
          </a:prstGeom>
        </p:spPr>
      </p:pic>
      <p:sp>
        <p:nvSpPr>
          <p:cNvPr id="4" name="矩形 21"/>
          <p:cNvSpPr/>
          <p:nvPr/>
        </p:nvSpPr>
        <p:spPr>
          <a:xfrm>
            <a:off x="8482965" y="1136650"/>
            <a:ext cx="3274060" cy="3323590"/>
          </a:xfrm>
          <a:prstGeom prst="rect">
            <a:avLst/>
          </a:prstGeom>
          <a:solidFill>
            <a:srgbClr val="99CA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8493125" y="365125"/>
            <a:ext cx="325310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>
                <a:solidFill>
                  <a:schemeClr val="bg1"/>
                </a:solidFill>
              </a:rPr>
              <a:t>Langkah2 dalam Desain Konsep</a:t>
            </a:r>
            <a:endParaRPr lang="en-US" sz="2400">
              <a:solidFill>
                <a:schemeClr val="bg1"/>
              </a:solidFill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8652510" y="1435735"/>
            <a:ext cx="2992120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AutoNum type="arabicPeriod"/>
            </a:pPr>
            <a:r>
              <a:rPr lang="en-US" sz="2000"/>
              <a:t>Analisis data dan kebutuhan</a:t>
            </a:r>
            <a:endParaRPr lang="en-US" sz="2000"/>
          </a:p>
          <a:p>
            <a:pPr marL="342900" indent="-342900">
              <a:buAutoNum type="arabicPeriod"/>
            </a:pPr>
            <a:r>
              <a:rPr lang="en-US" sz="2000"/>
              <a:t>Model ERD dan Normalisasi</a:t>
            </a:r>
            <a:endParaRPr lang="en-US" sz="2000"/>
          </a:p>
          <a:p>
            <a:pPr marL="342900" indent="-342900">
              <a:buAutoNum type="arabicPeriod"/>
            </a:pPr>
            <a:r>
              <a:rPr lang="en-US" sz="2000"/>
              <a:t>verifikasi model data</a:t>
            </a:r>
            <a:endParaRPr lang="en-US" sz="2000"/>
          </a:p>
          <a:p>
            <a:pPr marL="342900" indent="-342900">
              <a:buAutoNum type="arabicPeriod"/>
            </a:pPr>
            <a:r>
              <a:rPr lang="en-US" sz="2000"/>
              <a:t>distribusikan desain database</a:t>
            </a:r>
            <a:endParaRPr lang="en-US" sz="2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grpSp>
        <p:nvGrpSpPr>
          <p:cNvPr id="11270" name="组合 8"/>
          <p:cNvGrpSpPr/>
          <p:nvPr/>
        </p:nvGrpSpPr>
        <p:grpSpPr>
          <a:xfrm>
            <a:off x="-84137" y="2871788"/>
            <a:ext cx="3284537" cy="472984"/>
            <a:chOff x="406306" y="2717043"/>
            <a:chExt cx="2500311" cy="360000"/>
          </a:xfrm>
        </p:grpSpPr>
        <p:sp>
          <p:nvSpPr>
            <p:cNvPr id="10" name="矩形 9"/>
            <p:cNvSpPr/>
            <p:nvPr/>
          </p:nvSpPr>
          <p:spPr>
            <a:xfrm>
              <a:off x="406306" y="2717043"/>
              <a:ext cx="2500311" cy="360000"/>
            </a:xfrm>
            <a:prstGeom prst="rect">
              <a:avLst/>
            </a:prstGeom>
            <a:solidFill>
              <a:srgbClr val="99CA3B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Arial" panose="020B0604020202020204" pitchFamily="34" charset="0"/>
                <a:cs typeface="+mn-cs"/>
              </a:endParaRPr>
            </a:p>
          </p:txBody>
        </p:sp>
        <p:sp>
          <p:nvSpPr>
            <p:cNvPr id="11272" name="文本框 10"/>
            <p:cNvSpPr txBox="1"/>
            <p:nvPr/>
          </p:nvSpPr>
          <p:spPr>
            <a:xfrm>
              <a:off x="801261" y="2787543"/>
              <a:ext cx="1780309" cy="23344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algn="ctr"/>
              <a:r>
                <a:rPr lang="en-US" altLang="zh-CN" sz="14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Proses berulan model ER</a:t>
              </a:r>
              <a:endParaRPr lang="en-US" altLang="zh-CN" sz="14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</p:grpSp>
      <p:grpSp>
        <p:nvGrpSpPr>
          <p:cNvPr id="11274" name="组合 12"/>
          <p:cNvGrpSpPr/>
          <p:nvPr/>
        </p:nvGrpSpPr>
        <p:grpSpPr>
          <a:xfrm>
            <a:off x="155789" y="364808"/>
            <a:ext cx="4217035" cy="473076"/>
            <a:chOff x="-2246277" y="896879"/>
            <a:chExt cx="3208612" cy="360070"/>
          </a:xfrm>
        </p:grpSpPr>
        <p:sp>
          <p:nvSpPr>
            <p:cNvPr id="14" name="矩形 13"/>
            <p:cNvSpPr/>
            <p:nvPr/>
          </p:nvSpPr>
          <p:spPr>
            <a:xfrm>
              <a:off x="-2246277" y="896879"/>
              <a:ext cx="3208129" cy="360070"/>
            </a:xfrm>
            <a:prstGeom prst="rect">
              <a:avLst/>
            </a:prstGeom>
            <a:solidFill>
              <a:srgbClr val="99CA3B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Arial" panose="020B0604020202020204" pitchFamily="34" charset="0"/>
                <a:cs typeface="+mn-cs"/>
              </a:endParaRPr>
            </a:p>
          </p:txBody>
        </p:sp>
        <p:sp>
          <p:nvSpPr>
            <p:cNvPr id="11276" name="文本框 14"/>
            <p:cNvSpPr txBox="1"/>
            <p:nvPr/>
          </p:nvSpPr>
          <p:spPr>
            <a:xfrm>
              <a:off x="-2246277" y="960193"/>
              <a:ext cx="3208612" cy="23344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pPr algn="ctr"/>
              <a:r>
                <a:rPr lang="en-US" altLang="zh-CN" sz="1400" b="1" dirty="0">
                  <a:solidFill>
                    <a:srgbClr val="FFFFFF"/>
                  </a:solidFill>
                  <a:latin typeface="Arial" panose="020B0604020202020204" pitchFamily="34" charset="0"/>
                  <a:ea typeface="等线" pitchFamily="2" charset="-122"/>
                  <a:cs typeface="Arial" panose="020B0604020202020204" pitchFamily="34" charset="0"/>
                </a:rPr>
                <a:t>Alat desain konsep dan sumber daya informasi</a:t>
              </a:r>
              <a:endParaRPr lang="en-US" altLang="zh-CN" sz="1400" b="1" dirty="0">
                <a:solidFill>
                  <a:srgbClr val="FFFFFF"/>
                </a:solidFill>
                <a:latin typeface="Arial" panose="020B0604020202020204" pitchFamily="34" charset="0"/>
                <a:ea typeface="等线" pitchFamily="2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11278" name="组合 16"/>
          <p:cNvGrpSpPr/>
          <p:nvPr/>
        </p:nvGrpSpPr>
        <p:grpSpPr>
          <a:xfrm>
            <a:off x="5378450" y="6183313"/>
            <a:ext cx="3284538" cy="472984"/>
            <a:chOff x="406306" y="2717043"/>
            <a:chExt cx="2500311" cy="360000"/>
          </a:xfrm>
        </p:grpSpPr>
        <p:sp>
          <p:nvSpPr>
            <p:cNvPr id="18" name="矩形 17"/>
            <p:cNvSpPr/>
            <p:nvPr/>
          </p:nvSpPr>
          <p:spPr>
            <a:xfrm>
              <a:off x="406306" y="2717043"/>
              <a:ext cx="2500311" cy="360000"/>
            </a:xfrm>
            <a:prstGeom prst="rect">
              <a:avLst/>
            </a:prstGeom>
            <a:solidFill>
              <a:srgbClr val="99CA3B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Arial" panose="020B0604020202020204" pitchFamily="34" charset="0"/>
                <a:cs typeface="+mn-cs"/>
              </a:endParaRPr>
            </a:p>
          </p:txBody>
        </p:sp>
        <p:sp>
          <p:nvSpPr>
            <p:cNvPr id="11280" name="文本框 18"/>
            <p:cNvSpPr txBox="1"/>
            <p:nvPr/>
          </p:nvSpPr>
          <p:spPr>
            <a:xfrm>
              <a:off x="751958" y="2787543"/>
              <a:ext cx="1878919" cy="23344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algn="ctr"/>
              <a:r>
                <a:rPr lang="en-US" altLang="zh-CN" sz="1400" b="1" dirty="0">
                  <a:solidFill>
                    <a:srgbClr val="FFFFFF"/>
                  </a:solidFill>
                  <a:latin typeface="Arial" panose="020B0604020202020204" pitchFamily="34" charset="0"/>
                  <a:ea typeface="等线" pitchFamily="2" charset="-122"/>
                  <a:cs typeface="Arial" panose="020B0604020202020204" pitchFamily="34" charset="0"/>
                </a:rPr>
                <a:t>Proses verifikasi ER model</a:t>
              </a:r>
              <a:endParaRPr lang="en-US" altLang="zh-CN" sz="1400" b="1" dirty="0">
                <a:solidFill>
                  <a:srgbClr val="FFFFFF"/>
                </a:solidFill>
                <a:latin typeface="Arial" panose="020B0604020202020204" pitchFamily="34" charset="0"/>
                <a:ea typeface="等线" pitchFamily="2" charset="-122"/>
                <a:cs typeface="Arial" panose="020B0604020202020204" pitchFamily="34" charset="0"/>
              </a:endParaRPr>
            </a:p>
          </p:txBody>
        </p:sp>
      </p:grpSp>
      <p:pic>
        <p:nvPicPr>
          <p:cNvPr id="2" name="Content Placeholder 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66725" y="3322955"/>
            <a:ext cx="4463415" cy="327533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2610" y="365125"/>
            <a:ext cx="5060950" cy="29057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3305" y="2982595"/>
            <a:ext cx="3169920" cy="367411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3" name="文本框 128"/>
          <p:cNvSpPr txBox="1"/>
          <p:nvPr/>
        </p:nvSpPr>
        <p:spPr>
          <a:xfrm>
            <a:off x="261938" y="170180"/>
            <a:ext cx="2589212" cy="58356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sz="3200" b="1" dirty="0">
                <a:solidFill>
                  <a:srgbClr val="00B0F0"/>
                </a:solidFill>
                <a:latin typeface="Arial" panose="020B0604020202020204" pitchFamily="34" charset="0"/>
                <a:ea typeface="等线" pitchFamily="2" charset="-122"/>
                <a:cs typeface="Arial" panose="020B0604020202020204" pitchFamily="34" charset="0"/>
              </a:rPr>
              <a:t>Sekian</a:t>
            </a:r>
            <a:endParaRPr lang="en-US" altLang="zh-CN" sz="3200" b="1" dirty="0">
              <a:solidFill>
                <a:srgbClr val="00B0F0"/>
              </a:solidFill>
              <a:latin typeface="Arial" panose="020B0604020202020204" pitchFamily="34" charset="0"/>
              <a:ea typeface="等线" pitchFamily="2" charset="-122"/>
              <a:cs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285750"/>
            <a:ext cx="123825" cy="352425"/>
          </a:xfrm>
          <a:prstGeom prst="rect">
            <a:avLst/>
          </a:prstGeom>
          <a:solidFill>
            <a:srgbClr val="99CA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Rectangle 9"/>
          <p:cNvSpPr/>
          <p:nvPr/>
        </p:nvSpPr>
        <p:spPr>
          <a:xfrm>
            <a:off x="4161790" y="989330"/>
            <a:ext cx="3657600" cy="2355850"/>
          </a:xfrm>
          <a:prstGeom prst="rect">
            <a:avLst/>
          </a:prstGeom>
          <a:solidFill>
            <a:srgbClr val="99CA3B"/>
          </a:solidFill>
          <a:ln w="9525" cap="flat" cmpd="sng" algn="ctr">
            <a:noFill/>
            <a:prstDash val="solid"/>
          </a:ln>
          <a:effectLst/>
        </p:spPr>
        <p:txBody>
          <a:bodyPr lIns="121910" tIns="60955" rIns="121910" bIns="60955" rtlCol="0" anchor="ctr"/>
          <a:lstStyle/>
          <a:p>
            <a:pPr marL="0" marR="0" lvl="0" indent="0" algn="ctr" defTabSz="5435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15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316" name="文本框 6"/>
          <p:cNvSpPr txBox="1"/>
          <p:nvPr/>
        </p:nvSpPr>
        <p:spPr>
          <a:xfrm>
            <a:off x="4389438" y="1751965"/>
            <a:ext cx="3201987" cy="82994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sz="4800" dirty="0">
                <a:solidFill>
                  <a:srgbClr val="FFFFFF"/>
                </a:solidFill>
                <a:latin typeface="Arial" panose="020B0604020202020204" pitchFamily="34" charset="0"/>
                <a:ea typeface="等线" pitchFamily="2" charset="-122"/>
                <a:cs typeface="Arial" panose="020B0604020202020204" pitchFamily="34" charset="0"/>
              </a:rPr>
              <a:t>Diskusikan</a:t>
            </a:r>
            <a:r>
              <a:rPr lang="zh-CN" altLang="zh-CN" sz="4800" dirty="0">
                <a:solidFill>
                  <a:srgbClr val="FFFFFF"/>
                </a:solidFill>
                <a:latin typeface="Arial" panose="020B0604020202020204" pitchFamily="34" charset="0"/>
                <a:ea typeface="等线" pitchFamily="2" charset="-122"/>
                <a:cs typeface="Arial" panose="020B0604020202020204" pitchFamily="34" charset="0"/>
              </a:rPr>
              <a:t>.</a:t>
            </a:r>
            <a:endParaRPr lang="zh-CN" altLang="zh-CN" sz="4800" dirty="0">
              <a:solidFill>
                <a:srgbClr val="FFFFFF"/>
              </a:solidFill>
              <a:latin typeface="Arial" panose="020B0604020202020204" pitchFamily="34" charset="0"/>
              <a:ea typeface="等线" pitchFamily="2" charset="-122"/>
              <a:cs typeface="Arial" panose="020B0604020202020204" pitchFamily="34" charset="0"/>
            </a:endParaRPr>
          </a:p>
        </p:txBody>
      </p:sp>
      <p:pic>
        <p:nvPicPr>
          <p:cNvPr id="13317" name="图片 7"/>
          <p:cNvPicPr>
            <a:picLocks noChangeAspect="1"/>
          </p:cNvPicPr>
          <p:nvPr/>
        </p:nvPicPr>
        <p:blipFill>
          <a:blip r:embed="rId1"/>
          <a:srcRect l="1646" r="2" b="2165"/>
          <a:stretch>
            <a:fillRect/>
          </a:stretch>
        </p:blipFill>
        <p:spPr>
          <a:xfrm>
            <a:off x="0" y="989330"/>
            <a:ext cx="4267200" cy="23558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3318" name="图片 8"/>
          <p:cNvPicPr>
            <a:picLocks noChangeAspect="1"/>
          </p:cNvPicPr>
          <p:nvPr/>
        </p:nvPicPr>
        <p:blipFill>
          <a:blip r:embed="rId2"/>
          <a:srcRect t="6236" b="8704"/>
          <a:stretch>
            <a:fillRect/>
          </a:stretch>
        </p:blipFill>
        <p:spPr>
          <a:xfrm>
            <a:off x="7819390" y="989330"/>
            <a:ext cx="4267200" cy="23558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319" name="文本框 9"/>
          <p:cNvSpPr txBox="1"/>
          <p:nvPr/>
        </p:nvSpPr>
        <p:spPr>
          <a:xfrm>
            <a:off x="262255" y="3610610"/>
            <a:ext cx="11456670" cy="286131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just"/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ea typeface="等线" pitchFamily="2" charset="-122"/>
                <a:cs typeface="Arial" panose="020B0604020202020204" pitchFamily="34" charset="0"/>
              </a:rPr>
              <a:t>Di sebuah</a:t>
            </a:r>
            <a:r>
              <a:rPr altLang="zh-CN" sz="1800" dirty="0">
                <a:solidFill>
                  <a:schemeClr val="bg1"/>
                </a:solidFill>
                <a:latin typeface="Arial" panose="020B0604020202020204" pitchFamily="34" charset="0"/>
                <a:ea typeface="等线" pitchFamily="2" charset="-122"/>
                <a:cs typeface="Arial" panose="020B0604020202020204" pitchFamily="34" charset="0"/>
              </a:rPr>
              <a:t> perusahaan konstruksi, sistem baru telah diterapkan selama beberapa bulan dan</a:t>
            </a:r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ea typeface="等线" pitchFamily="2" charset="-122"/>
                <a:cs typeface="Arial" panose="020B0604020202020204" pitchFamily="34" charset="0"/>
              </a:rPr>
              <a:t> saat ini</a:t>
            </a:r>
            <a:r>
              <a:rPr altLang="zh-CN" sz="1800" dirty="0">
                <a:solidFill>
                  <a:schemeClr val="bg1"/>
                </a:solidFill>
                <a:latin typeface="Arial" panose="020B0604020202020204" pitchFamily="34" charset="0"/>
                <a:ea typeface="等线" pitchFamily="2" charset="-122"/>
                <a:cs typeface="Arial" panose="020B0604020202020204" pitchFamily="34" charset="0"/>
              </a:rPr>
              <a:t> ada </a:t>
            </a:r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ea typeface="等线" pitchFamily="2" charset="-122"/>
                <a:cs typeface="Arial" panose="020B0604020202020204" pitchFamily="34" charset="0"/>
              </a:rPr>
              <a:t>sejumlah</a:t>
            </a:r>
            <a:r>
              <a:rPr altLang="zh-CN" sz="1800" dirty="0">
                <a:solidFill>
                  <a:schemeClr val="bg1"/>
                </a:solidFill>
                <a:latin typeface="Arial" panose="020B0604020202020204" pitchFamily="34" charset="0"/>
                <a:ea typeface="等线" pitchFamily="2" charset="-122"/>
                <a:cs typeface="Arial" panose="020B0604020202020204" pitchFamily="34" charset="0"/>
              </a:rPr>
              <a:t> kemungkinan perubahan / update yang perlu dilakukan. Untuk masing-masing</a:t>
            </a:r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ea typeface="等线" pitchFamily="2" charset="-122"/>
                <a:cs typeface="Arial" panose="020B0604020202020204" pitchFamily="34" charset="0"/>
              </a:rPr>
              <a:t> </a:t>
            </a:r>
            <a:r>
              <a:rPr altLang="zh-CN" sz="1800" dirty="0">
                <a:solidFill>
                  <a:schemeClr val="bg1"/>
                </a:solidFill>
                <a:latin typeface="Arial" panose="020B0604020202020204" pitchFamily="34" charset="0"/>
                <a:ea typeface="等线" pitchFamily="2" charset="-122"/>
                <a:cs typeface="Arial" panose="020B0604020202020204" pitchFamily="34" charset="0"/>
              </a:rPr>
              <a:t>perubahan / pembaruan, tentukan jenis perawatan apa yang perlu dilakukan: (a) korektif,</a:t>
            </a:r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ea typeface="等线" pitchFamily="2" charset="-122"/>
                <a:cs typeface="Arial" panose="020B0604020202020204" pitchFamily="34" charset="0"/>
              </a:rPr>
              <a:t> </a:t>
            </a:r>
            <a:r>
              <a:rPr altLang="zh-CN" sz="1800" dirty="0">
                <a:solidFill>
                  <a:schemeClr val="bg1"/>
                </a:solidFill>
                <a:latin typeface="Arial" panose="020B0604020202020204" pitchFamily="34" charset="0"/>
                <a:ea typeface="等线" pitchFamily="2" charset="-122"/>
                <a:cs typeface="Arial" panose="020B0604020202020204" pitchFamily="34" charset="0"/>
              </a:rPr>
              <a:t>(b) adaptif, dan (c) perfective.</a:t>
            </a:r>
            <a:endParaRPr altLang="zh-CN" sz="1800" dirty="0">
              <a:solidFill>
                <a:schemeClr val="bg1"/>
              </a:solidFill>
              <a:latin typeface="Arial" panose="020B0604020202020204" pitchFamily="34" charset="0"/>
              <a:ea typeface="等线" pitchFamily="2" charset="-122"/>
              <a:cs typeface="Arial" panose="020B0604020202020204" pitchFamily="34" charset="0"/>
            </a:endParaRPr>
          </a:p>
          <a:p>
            <a:pPr algn="just"/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ea typeface="等线" pitchFamily="2" charset="-122"/>
                <a:cs typeface="Arial" panose="020B0604020202020204" pitchFamily="34" charset="0"/>
              </a:rPr>
              <a:t>a</a:t>
            </a:r>
            <a:r>
              <a:rPr altLang="zh-CN" sz="1800" dirty="0">
                <a:solidFill>
                  <a:schemeClr val="bg1"/>
                </a:solidFill>
                <a:latin typeface="Arial" panose="020B0604020202020204" pitchFamily="34" charset="0"/>
                <a:ea typeface="等线" pitchFamily="2" charset="-122"/>
                <a:cs typeface="Arial" panose="020B0604020202020204" pitchFamily="34" charset="0"/>
              </a:rPr>
              <a:t>. Kesalahan dalam ukuran salah satu </a:t>
            </a:r>
            <a:r>
              <a:rPr lang="en-US" sz="1800" i="1" dirty="0">
                <a:solidFill>
                  <a:schemeClr val="bg1"/>
                </a:solidFill>
                <a:latin typeface="Arial" panose="020B0604020202020204" pitchFamily="34" charset="0"/>
                <a:ea typeface="等线" pitchFamily="2" charset="-122"/>
                <a:cs typeface="Arial" panose="020B0604020202020204" pitchFamily="34" charset="0"/>
              </a:rPr>
              <a:t>field</a:t>
            </a:r>
            <a:r>
              <a:rPr altLang="zh-CN" sz="1800" dirty="0">
                <a:solidFill>
                  <a:schemeClr val="bg1"/>
                </a:solidFill>
                <a:latin typeface="Arial" panose="020B0604020202020204" pitchFamily="34" charset="0"/>
                <a:ea typeface="等线" pitchFamily="2" charset="-122"/>
                <a:cs typeface="Arial" panose="020B0604020202020204" pitchFamily="34" charset="0"/>
              </a:rPr>
              <a:t> telah diidentifikasi dan perlu diatasi</a:t>
            </a:r>
            <a:endParaRPr altLang="zh-CN" sz="1800" dirty="0">
              <a:solidFill>
                <a:schemeClr val="bg1"/>
              </a:solidFill>
              <a:latin typeface="Arial" panose="020B0604020202020204" pitchFamily="34" charset="0"/>
              <a:ea typeface="等线" pitchFamily="2" charset="-122"/>
              <a:cs typeface="Arial" panose="020B0604020202020204" pitchFamily="34" charset="0"/>
            </a:endParaRPr>
          </a:p>
          <a:p>
            <a:pPr algn="just"/>
            <a:r>
              <a:rPr lang="en-US" sz="1800" i="1" dirty="0">
                <a:solidFill>
                  <a:schemeClr val="bg1"/>
                </a:solidFill>
                <a:latin typeface="Arial" panose="020B0604020202020204" pitchFamily="34" charset="0"/>
                <a:ea typeface="等线" pitchFamily="2" charset="-122"/>
                <a:cs typeface="Arial" panose="020B0604020202020204" pitchFamily="34" charset="0"/>
              </a:rPr>
              <a:t>field</a:t>
            </a:r>
            <a:r>
              <a:rPr altLang="zh-CN" sz="1800" dirty="0">
                <a:solidFill>
                  <a:schemeClr val="bg1"/>
                </a:solidFill>
                <a:latin typeface="Arial" panose="020B0604020202020204" pitchFamily="34" charset="0"/>
                <a:ea typeface="等线" pitchFamily="2" charset="-122"/>
                <a:cs typeface="Arial" panose="020B0604020202020204" pitchFamily="34" charset="0"/>
              </a:rPr>
              <a:t> status perlu diubah.</a:t>
            </a:r>
            <a:endParaRPr altLang="zh-CN" sz="1800" dirty="0">
              <a:solidFill>
                <a:schemeClr val="bg1"/>
              </a:solidFill>
              <a:latin typeface="Arial" panose="020B0604020202020204" pitchFamily="34" charset="0"/>
              <a:ea typeface="等线" pitchFamily="2" charset="-122"/>
              <a:cs typeface="Arial" panose="020B0604020202020204" pitchFamily="34" charset="0"/>
            </a:endParaRPr>
          </a:p>
          <a:p>
            <a:pPr algn="just"/>
            <a:r>
              <a:rPr altLang="zh-CN" sz="1800" dirty="0">
                <a:solidFill>
                  <a:schemeClr val="bg1"/>
                </a:solidFill>
                <a:latin typeface="Arial" panose="020B0604020202020204" pitchFamily="34" charset="0"/>
                <a:ea typeface="等线" pitchFamily="2" charset="-122"/>
                <a:cs typeface="Arial" panose="020B0604020202020204" pitchFamily="34" charset="0"/>
              </a:rPr>
              <a:t>b. Perusahaan sedang melakukan ekspansi ke jenis layanan baru dan ini akan memerlukan</a:t>
            </a:r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ea typeface="等线" pitchFamily="2" charset="-122"/>
                <a:cs typeface="Arial" panose="020B0604020202020204" pitchFamily="34" charset="0"/>
              </a:rPr>
              <a:t> pe</a:t>
            </a:r>
            <a:r>
              <a:rPr altLang="zh-CN" sz="1800" dirty="0">
                <a:solidFill>
                  <a:schemeClr val="bg1"/>
                </a:solidFill>
                <a:latin typeface="Arial" panose="020B0604020202020204" pitchFamily="34" charset="0"/>
                <a:ea typeface="等线" pitchFamily="2" charset="-122"/>
                <a:cs typeface="Arial" panose="020B0604020202020204" pitchFamily="34" charset="0"/>
              </a:rPr>
              <a:t>nyempurnaan sistem dengan satu set tabel baru untuk mendukung layanan baru ini dan</a:t>
            </a:r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ea typeface="等线" pitchFamily="2" charset="-122"/>
                <a:cs typeface="Arial" panose="020B0604020202020204" pitchFamily="34" charset="0"/>
              </a:rPr>
              <a:t> </a:t>
            </a:r>
            <a:r>
              <a:rPr altLang="zh-CN" sz="1800" dirty="0">
                <a:solidFill>
                  <a:schemeClr val="bg1"/>
                </a:solidFill>
                <a:latin typeface="Arial" panose="020B0604020202020204" pitchFamily="34" charset="0"/>
                <a:ea typeface="等线" pitchFamily="2" charset="-122"/>
                <a:cs typeface="Arial" panose="020B0604020202020204" pitchFamily="34" charset="0"/>
              </a:rPr>
              <a:t>mengintegrasikannya dengan data yang ada.</a:t>
            </a:r>
            <a:endParaRPr altLang="zh-CN" sz="1800" dirty="0">
              <a:solidFill>
                <a:schemeClr val="bg1"/>
              </a:solidFill>
              <a:latin typeface="Arial" panose="020B0604020202020204" pitchFamily="34" charset="0"/>
              <a:ea typeface="等线" pitchFamily="2" charset="-122"/>
              <a:cs typeface="Arial" panose="020B0604020202020204" pitchFamily="34" charset="0"/>
            </a:endParaRPr>
          </a:p>
          <a:p>
            <a:pPr algn="just"/>
            <a:r>
              <a:rPr altLang="zh-CN" sz="1800" dirty="0">
                <a:solidFill>
                  <a:schemeClr val="bg1"/>
                </a:solidFill>
                <a:latin typeface="Arial" panose="020B0604020202020204" pitchFamily="34" charset="0"/>
                <a:ea typeface="等线" pitchFamily="2" charset="-122"/>
                <a:cs typeface="Arial" panose="020B0604020202020204" pitchFamily="34" charset="0"/>
              </a:rPr>
              <a:t>c. Perusahaan harus mematuhi beberapa peraturan pemerintah. Untuk melakukan ini, perlu menambahkan beberapa </a:t>
            </a:r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ea typeface="等线" pitchFamily="2" charset="-122"/>
                <a:cs typeface="Arial" panose="020B0604020202020204" pitchFamily="34" charset="0"/>
              </a:rPr>
              <a:t>field</a:t>
            </a:r>
            <a:r>
              <a:rPr altLang="zh-CN" sz="1800" dirty="0">
                <a:solidFill>
                  <a:schemeClr val="bg1"/>
                </a:solidFill>
                <a:latin typeface="Arial" panose="020B0604020202020204" pitchFamily="34" charset="0"/>
                <a:ea typeface="等线" pitchFamily="2" charset="-122"/>
                <a:cs typeface="Arial" panose="020B0604020202020204" pitchFamily="34" charset="0"/>
              </a:rPr>
              <a:t> ke tabel sistem yang ada.</a:t>
            </a:r>
            <a:endParaRPr altLang="zh-CN" sz="1800" dirty="0">
              <a:solidFill>
                <a:schemeClr val="bg1"/>
              </a:solidFill>
              <a:latin typeface="Arial" panose="020B0604020202020204" pitchFamily="34" charset="0"/>
              <a:ea typeface="等线" pitchFamily="2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矩形 5"/>
          <p:cNvSpPr/>
          <p:nvPr/>
        </p:nvSpPr>
        <p:spPr>
          <a:xfrm>
            <a:off x="0" y="5805488"/>
            <a:ext cx="12192000" cy="105251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+mn-cs"/>
            </a:endParaRPr>
          </a:p>
        </p:txBody>
      </p:sp>
      <p:sp>
        <p:nvSpPr>
          <p:cNvPr id="33794" name="文本框 6"/>
          <p:cNvSpPr txBox="1"/>
          <p:nvPr/>
        </p:nvSpPr>
        <p:spPr>
          <a:xfrm>
            <a:off x="4986338" y="2078038"/>
            <a:ext cx="6035675" cy="12001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sz="7200" b="1" dirty="0">
                <a:solidFill>
                  <a:srgbClr val="FFFFFF"/>
                </a:solidFill>
                <a:latin typeface="Arial" panose="020B0604020202020204" pitchFamily="34" charset="0"/>
                <a:ea typeface="等线" pitchFamily="2" charset="-122"/>
                <a:cs typeface="Arial" panose="020B0604020202020204" pitchFamily="34" charset="0"/>
              </a:rPr>
              <a:t>THANK YOU</a:t>
            </a:r>
            <a:endParaRPr lang="zh-CN" altLang="en-US" sz="7200" b="1" dirty="0">
              <a:solidFill>
                <a:srgbClr val="FFFFFF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3" name="任意多边形 12"/>
          <p:cNvSpPr/>
          <p:nvPr/>
        </p:nvSpPr>
        <p:spPr>
          <a:xfrm>
            <a:off x="0" y="2528888"/>
            <a:ext cx="4078288" cy="4329113"/>
          </a:xfrm>
          <a:custGeom>
            <a:avLst/>
            <a:gdLst>
              <a:gd name="connsiteX0" fmla="*/ 744589 w 5012696"/>
              <a:gd name="connsiteY0" fmla="*/ 0 h 5320395"/>
              <a:gd name="connsiteX1" fmla="*/ 5012696 w 5012696"/>
              <a:gd name="connsiteY1" fmla="*/ 4268107 h 5320395"/>
              <a:gd name="connsiteX2" fmla="*/ 4925983 w 5012696"/>
              <a:gd name="connsiteY2" fmla="*/ 5128280 h 5320395"/>
              <a:gd name="connsiteX3" fmla="*/ 4876585 w 5012696"/>
              <a:gd name="connsiteY3" fmla="*/ 5320395 h 5320395"/>
              <a:gd name="connsiteX4" fmla="*/ 0 w 5012696"/>
              <a:gd name="connsiteY4" fmla="*/ 5320395 h 5320395"/>
              <a:gd name="connsiteX5" fmla="*/ 0 w 5012696"/>
              <a:gd name="connsiteY5" fmla="*/ 66072 h 5320395"/>
              <a:gd name="connsiteX6" fmla="*/ 94598 w 5012696"/>
              <a:gd name="connsiteY6" fmla="*/ 49178 h 5320395"/>
              <a:gd name="connsiteX7" fmla="*/ 744589 w 5012696"/>
              <a:gd name="connsiteY7" fmla="*/ 0 h 5320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12696" h="5320395">
                <a:moveTo>
                  <a:pt x="744589" y="0"/>
                </a:moveTo>
                <a:cubicBezTo>
                  <a:pt x="3101799" y="0"/>
                  <a:pt x="5012696" y="1910897"/>
                  <a:pt x="5012696" y="4268107"/>
                </a:cubicBezTo>
                <a:cubicBezTo>
                  <a:pt x="5012696" y="4562759"/>
                  <a:pt x="4982838" y="4850436"/>
                  <a:pt x="4925983" y="5128280"/>
                </a:cubicBezTo>
                <a:lnTo>
                  <a:pt x="4876585" y="5320395"/>
                </a:lnTo>
                <a:lnTo>
                  <a:pt x="0" y="5320395"/>
                </a:lnTo>
                <a:lnTo>
                  <a:pt x="0" y="66072"/>
                </a:lnTo>
                <a:lnTo>
                  <a:pt x="94598" y="49178"/>
                </a:lnTo>
                <a:cubicBezTo>
                  <a:pt x="306535" y="16795"/>
                  <a:pt x="523601" y="0"/>
                  <a:pt x="744589" y="0"/>
                </a:cubicBezTo>
                <a:close/>
              </a:path>
            </a:pathLst>
          </a:custGeom>
          <a:solidFill>
            <a:srgbClr val="99CA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3533775" y="5011738"/>
            <a:ext cx="1089025" cy="10874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10610850" y="730250"/>
            <a:ext cx="411163" cy="40957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11387138" y="1357313"/>
            <a:ext cx="258763" cy="25876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252730"/>
            <a:ext cx="10515600" cy="1325563"/>
          </a:xfrm>
        </p:spPr>
        <p:txBody>
          <a:bodyPr/>
          <a:p>
            <a:r>
              <a:rPr lang="en-US" sz="4000">
                <a:solidFill>
                  <a:schemeClr val="bg1"/>
                </a:solidFill>
              </a:rPr>
              <a:t>Generating Information for Decision Making</a:t>
            </a:r>
            <a:endParaRPr lang="en-US" sz="4000">
              <a:solidFill>
                <a:schemeClr val="bg1"/>
              </a:solidFill>
            </a:endParaRPr>
          </a:p>
        </p:txBody>
      </p:sp>
      <p:sp>
        <p:nvSpPr>
          <p:cNvPr id="4" name="任意多边形 3"/>
          <p:cNvSpPr/>
          <p:nvPr/>
        </p:nvSpPr>
        <p:spPr>
          <a:xfrm flipH="1">
            <a:off x="9982200" y="2065338"/>
            <a:ext cx="2209800" cy="4792663"/>
          </a:xfrm>
          <a:custGeom>
            <a:avLst/>
            <a:gdLst>
              <a:gd name="connsiteX0" fmla="*/ 0 w 2209800"/>
              <a:gd name="connsiteY0" fmla="*/ 0 h 4792863"/>
              <a:gd name="connsiteX1" fmla="*/ 106223 w 2209800"/>
              <a:gd name="connsiteY1" fmla="*/ 6164 h 4792863"/>
              <a:gd name="connsiteX2" fmla="*/ 2209800 w 2209800"/>
              <a:gd name="connsiteY2" fmla="*/ 2684663 h 4792863"/>
              <a:gd name="connsiteX3" fmla="*/ 1452505 w 2209800"/>
              <a:gd name="connsiteY3" fmla="*/ 4666727 h 4792863"/>
              <a:gd name="connsiteX4" fmla="*/ 1321885 w 2209800"/>
              <a:gd name="connsiteY4" fmla="*/ 4792863 h 4792863"/>
              <a:gd name="connsiteX5" fmla="*/ 0 w 2209800"/>
              <a:gd name="connsiteY5" fmla="*/ 4792863 h 4792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09800" h="4792863">
                <a:moveTo>
                  <a:pt x="0" y="0"/>
                </a:moveTo>
                <a:lnTo>
                  <a:pt x="106223" y="6164"/>
                </a:lnTo>
                <a:cubicBezTo>
                  <a:pt x="1287771" y="144042"/>
                  <a:pt x="2209800" y="1290628"/>
                  <a:pt x="2209800" y="2684663"/>
                </a:cubicBezTo>
                <a:cubicBezTo>
                  <a:pt x="2209800" y="3468809"/>
                  <a:pt x="1918064" y="4174659"/>
                  <a:pt x="1452505" y="4666727"/>
                </a:cubicBezTo>
                <a:lnTo>
                  <a:pt x="1321885" y="4792863"/>
                </a:lnTo>
                <a:lnTo>
                  <a:pt x="0" y="4792863"/>
                </a:lnTo>
                <a:close/>
              </a:path>
            </a:pathLst>
          </a:custGeom>
          <a:solidFill>
            <a:srgbClr val="99CA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+mn-cs"/>
            </a:endParaRPr>
          </a:p>
        </p:txBody>
      </p:sp>
      <p:sp>
        <p:nvSpPr>
          <p:cNvPr id="5" name="等腰三角形 4"/>
          <p:cNvSpPr/>
          <p:nvPr/>
        </p:nvSpPr>
        <p:spPr>
          <a:xfrm rot="10800000">
            <a:off x="7808913" y="0"/>
            <a:ext cx="1600200" cy="7620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+mn-cs"/>
            </a:endParaRPr>
          </a:p>
        </p:txBody>
      </p:sp>
      <p:sp>
        <p:nvSpPr>
          <p:cNvPr id="6" name="等腰三角形 5"/>
          <p:cNvSpPr/>
          <p:nvPr/>
        </p:nvSpPr>
        <p:spPr>
          <a:xfrm rot="2033691">
            <a:off x="9542463" y="1358900"/>
            <a:ext cx="854075" cy="736600"/>
          </a:xfrm>
          <a:prstGeom prst="triangl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+mn-cs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10979150" y="928688"/>
            <a:ext cx="254000" cy="254000"/>
          </a:xfrm>
          <a:prstGeom prst="ellipse">
            <a:avLst/>
          </a:prstGeom>
          <a:solidFill>
            <a:srgbClr val="99CA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+mn-cs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593725" y="5983288"/>
            <a:ext cx="644525" cy="646113"/>
          </a:xfrm>
          <a:prstGeom prst="ellipse">
            <a:avLst/>
          </a:prstGeom>
          <a:solidFill>
            <a:srgbClr val="99CA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+mn-cs"/>
            </a:endParaRPr>
          </a:p>
        </p:txBody>
      </p:sp>
      <p:grpSp>
        <p:nvGrpSpPr>
          <p:cNvPr id="7174" name="组合 82"/>
          <p:cNvGrpSpPr/>
          <p:nvPr/>
        </p:nvGrpSpPr>
        <p:grpSpPr>
          <a:xfrm>
            <a:off x="2552700" y="2354263"/>
            <a:ext cx="260350" cy="357187"/>
            <a:chOff x="4218255" y="2644947"/>
            <a:chExt cx="179475" cy="246054"/>
          </a:xfrm>
        </p:grpSpPr>
        <p:sp>
          <p:nvSpPr>
            <p:cNvPr id="7175" name="Freeform 26"/>
            <p:cNvSpPr/>
            <p:nvPr/>
          </p:nvSpPr>
          <p:spPr>
            <a:xfrm>
              <a:off x="4218255" y="2644947"/>
              <a:ext cx="179475" cy="246054"/>
            </a:xfrm>
            <a:custGeom>
              <a:avLst/>
              <a:gdLst/>
              <a:ahLst/>
              <a:cxnLst>
                <a:cxn ang="0">
                  <a:pos x="619451060" y="0"/>
                </a:cxn>
                <a:cxn ang="0">
                  <a:pos x="0" y="607295446"/>
                </a:cxn>
                <a:cxn ang="0">
                  <a:pos x="142951838" y="981017298"/>
                </a:cxn>
                <a:cxn ang="0">
                  <a:pos x="619451060" y="1681738081"/>
                </a:cxn>
                <a:cxn ang="0">
                  <a:pos x="1095943379" y="981017298"/>
                </a:cxn>
                <a:cxn ang="0">
                  <a:pos x="1238895216" y="607295446"/>
                </a:cxn>
                <a:cxn ang="0">
                  <a:pos x="619451060" y="0"/>
                </a:cxn>
              </a:cxnLst>
              <a:pathLst>
                <a:path w="26" h="36">
                  <a:moveTo>
                    <a:pt x="13" y="0"/>
                  </a:moveTo>
                  <a:cubicBezTo>
                    <a:pt x="6" y="0"/>
                    <a:pt x="0" y="6"/>
                    <a:pt x="0" y="13"/>
                  </a:cubicBezTo>
                  <a:cubicBezTo>
                    <a:pt x="0" y="16"/>
                    <a:pt x="1" y="19"/>
                    <a:pt x="3" y="21"/>
                  </a:cubicBezTo>
                  <a:cubicBezTo>
                    <a:pt x="13" y="36"/>
                    <a:pt x="13" y="36"/>
                    <a:pt x="13" y="36"/>
                  </a:cubicBezTo>
                  <a:cubicBezTo>
                    <a:pt x="13" y="36"/>
                    <a:pt x="13" y="36"/>
                    <a:pt x="23" y="21"/>
                  </a:cubicBezTo>
                  <a:cubicBezTo>
                    <a:pt x="25" y="19"/>
                    <a:pt x="26" y="16"/>
                    <a:pt x="26" y="13"/>
                  </a:cubicBezTo>
                  <a:cubicBezTo>
                    <a:pt x="26" y="6"/>
                    <a:pt x="20" y="0"/>
                    <a:pt x="13" y="0"/>
                  </a:cubicBezTo>
                  <a:close/>
                </a:path>
              </a:pathLst>
            </a:custGeom>
            <a:solidFill>
              <a:srgbClr val="99CA3B"/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7176" name="Oval 27"/>
            <p:cNvSpPr/>
            <p:nvPr/>
          </p:nvSpPr>
          <p:spPr>
            <a:xfrm>
              <a:off x="4252992" y="2685474"/>
              <a:ext cx="110001" cy="104211"/>
            </a:xfrm>
            <a:prstGeom prst="ellipse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anchor="t" anchorCtr="0"/>
            <a:p>
              <a:endParaRPr lang="zh-CN" altLang="en-US" dirty="0">
                <a:solidFill>
                  <a:srgbClr val="000000"/>
                </a:solidFill>
                <a:latin typeface="Calibri" panose="020F0502020204030204" pitchFamily="34" charset="0"/>
                <a:ea typeface="Arial" panose="020B0604020202020204" pitchFamily="34" charset="0"/>
              </a:endParaRPr>
            </a:p>
          </p:txBody>
        </p:sp>
      </p:grpSp>
      <p:grpSp>
        <p:nvGrpSpPr>
          <p:cNvPr id="7194" name="组合 100"/>
          <p:cNvGrpSpPr/>
          <p:nvPr/>
        </p:nvGrpSpPr>
        <p:grpSpPr>
          <a:xfrm>
            <a:off x="2552700" y="3117850"/>
            <a:ext cx="260350" cy="357188"/>
            <a:chOff x="4218255" y="2644947"/>
            <a:chExt cx="179475" cy="246054"/>
          </a:xfrm>
        </p:grpSpPr>
        <p:sp>
          <p:nvSpPr>
            <p:cNvPr id="7195" name="Freeform 26"/>
            <p:cNvSpPr/>
            <p:nvPr/>
          </p:nvSpPr>
          <p:spPr>
            <a:xfrm>
              <a:off x="4218255" y="2644947"/>
              <a:ext cx="179475" cy="246054"/>
            </a:xfrm>
            <a:custGeom>
              <a:avLst/>
              <a:gdLst/>
              <a:ahLst/>
              <a:cxnLst>
                <a:cxn ang="0">
                  <a:pos x="619451060" y="0"/>
                </a:cxn>
                <a:cxn ang="0">
                  <a:pos x="0" y="607295446"/>
                </a:cxn>
                <a:cxn ang="0">
                  <a:pos x="142951838" y="981017298"/>
                </a:cxn>
                <a:cxn ang="0">
                  <a:pos x="619451060" y="1681738081"/>
                </a:cxn>
                <a:cxn ang="0">
                  <a:pos x="1095943379" y="981017298"/>
                </a:cxn>
                <a:cxn ang="0">
                  <a:pos x="1238895216" y="607295446"/>
                </a:cxn>
                <a:cxn ang="0">
                  <a:pos x="619451060" y="0"/>
                </a:cxn>
              </a:cxnLst>
              <a:pathLst>
                <a:path w="26" h="36">
                  <a:moveTo>
                    <a:pt x="13" y="0"/>
                  </a:moveTo>
                  <a:cubicBezTo>
                    <a:pt x="6" y="0"/>
                    <a:pt x="0" y="6"/>
                    <a:pt x="0" y="13"/>
                  </a:cubicBezTo>
                  <a:cubicBezTo>
                    <a:pt x="0" y="16"/>
                    <a:pt x="1" y="19"/>
                    <a:pt x="3" y="21"/>
                  </a:cubicBezTo>
                  <a:cubicBezTo>
                    <a:pt x="13" y="36"/>
                    <a:pt x="13" y="36"/>
                    <a:pt x="13" y="36"/>
                  </a:cubicBezTo>
                  <a:cubicBezTo>
                    <a:pt x="13" y="36"/>
                    <a:pt x="13" y="36"/>
                    <a:pt x="23" y="21"/>
                  </a:cubicBezTo>
                  <a:cubicBezTo>
                    <a:pt x="25" y="19"/>
                    <a:pt x="26" y="16"/>
                    <a:pt x="26" y="13"/>
                  </a:cubicBezTo>
                  <a:cubicBezTo>
                    <a:pt x="26" y="6"/>
                    <a:pt x="20" y="0"/>
                    <a:pt x="13" y="0"/>
                  </a:cubicBezTo>
                  <a:close/>
                </a:path>
              </a:pathLst>
            </a:custGeom>
            <a:solidFill>
              <a:srgbClr val="99CA3B"/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7196" name="Oval 27"/>
            <p:cNvSpPr/>
            <p:nvPr/>
          </p:nvSpPr>
          <p:spPr>
            <a:xfrm>
              <a:off x="4252992" y="2685474"/>
              <a:ext cx="110001" cy="104211"/>
            </a:xfrm>
            <a:prstGeom prst="ellipse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anchor="t" anchorCtr="0"/>
            <a:p>
              <a:endParaRPr lang="zh-CN" altLang="en-US" dirty="0">
                <a:solidFill>
                  <a:srgbClr val="000000"/>
                </a:solidFill>
                <a:latin typeface="Calibri" panose="020F0502020204030204" pitchFamily="34" charset="0"/>
                <a:ea typeface="Arial" panose="020B0604020202020204" pitchFamily="34" charset="0"/>
              </a:endParaRPr>
            </a:p>
          </p:txBody>
        </p:sp>
      </p:grpSp>
      <p:grpSp>
        <p:nvGrpSpPr>
          <p:cNvPr id="7197" name="组合 103"/>
          <p:cNvGrpSpPr/>
          <p:nvPr/>
        </p:nvGrpSpPr>
        <p:grpSpPr>
          <a:xfrm>
            <a:off x="2552700" y="3883025"/>
            <a:ext cx="260350" cy="357188"/>
            <a:chOff x="4218255" y="2644947"/>
            <a:chExt cx="179475" cy="246054"/>
          </a:xfrm>
        </p:grpSpPr>
        <p:sp>
          <p:nvSpPr>
            <p:cNvPr id="7198" name="Freeform 26"/>
            <p:cNvSpPr/>
            <p:nvPr/>
          </p:nvSpPr>
          <p:spPr>
            <a:xfrm>
              <a:off x="4218255" y="2644947"/>
              <a:ext cx="179475" cy="246054"/>
            </a:xfrm>
            <a:custGeom>
              <a:avLst/>
              <a:gdLst/>
              <a:ahLst/>
              <a:cxnLst>
                <a:cxn ang="0">
                  <a:pos x="619451060" y="0"/>
                </a:cxn>
                <a:cxn ang="0">
                  <a:pos x="0" y="607295446"/>
                </a:cxn>
                <a:cxn ang="0">
                  <a:pos x="142951838" y="981017298"/>
                </a:cxn>
                <a:cxn ang="0">
                  <a:pos x="619451060" y="1681738081"/>
                </a:cxn>
                <a:cxn ang="0">
                  <a:pos x="1095943379" y="981017298"/>
                </a:cxn>
                <a:cxn ang="0">
                  <a:pos x="1238895216" y="607295446"/>
                </a:cxn>
                <a:cxn ang="0">
                  <a:pos x="619451060" y="0"/>
                </a:cxn>
              </a:cxnLst>
              <a:pathLst>
                <a:path w="26" h="36">
                  <a:moveTo>
                    <a:pt x="13" y="0"/>
                  </a:moveTo>
                  <a:cubicBezTo>
                    <a:pt x="6" y="0"/>
                    <a:pt x="0" y="6"/>
                    <a:pt x="0" y="13"/>
                  </a:cubicBezTo>
                  <a:cubicBezTo>
                    <a:pt x="0" y="16"/>
                    <a:pt x="1" y="19"/>
                    <a:pt x="3" y="21"/>
                  </a:cubicBezTo>
                  <a:cubicBezTo>
                    <a:pt x="13" y="36"/>
                    <a:pt x="13" y="36"/>
                    <a:pt x="13" y="36"/>
                  </a:cubicBezTo>
                  <a:cubicBezTo>
                    <a:pt x="13" y="36"/>
                    <a:pt x="13" y="36"/>
                    <a:pt x="23" y="21"/>
                  </a:cubicBezTo>
                  <a:cubicBezTo>
                    <a:pt x="25" y="19"/>
                    <a:pt x="26" y="16"/>
                    <a:pt x="26" y="13"/>
                  </a:cubicBezTo>
                  <a:cubicBezTo>
                    <a:pt x="26" y="6"/>
                    <a:pt x="20" y="0"/>
                    <a:pt x="13" y="0"/>
                  </a:cubicBezTo>
                  <a:close/>
                </a:path>
              </a:pathLst>
            </a:custGeom>
            <a:solidFill>
              <a:srgbClr val="99CA3B"/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7199" name="Oval 27"/>
            <p:cNvSpPr/>
            <p:nvPr/>
          </p:nvSpPr>
          <p:spPr>
            <a:xfrm>
              <a:off x="4252992" y="2685474"/>
              <a:ext cx="110001" cy="104211"/>
            </a:xfrm>
            <a:prstGeom prst="ellipse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anchor="t" anchorCtr="0"/>
            <a:p>
              <a:endParaRPr lang="zh-CN" altLang="en-US" dirty="0">
                <a:solidFill>
                  <a:srgbClr val="000000"/>
                </a:solidFill>
                <a:latin typeface="Calibri" panose="020F0502020204030204" pitchFamily="34" charset="0"/>
                <a:ea typeface="Arial" panose="020B0604020202020204" pitchFamily="34" charset="0"/>
              </a:endParaRPr>
            </a:p>
          </p:txBody>
        </p:sp>
      </p:grpSp>
      <p:grpSp>
        <p:nvGrpSpPr>
          <p:cNvPr id="7200" name="组合 106"/>
          <p:cNvGrpSpPr/>
          <p:nvPr/>
        </p:nvGrpSpPr>
        <p:grpSpPr>
          <a:xfrm>
            <a:off x="2552700" y="4648200"/>
            <a:ext cx="260350" cy="357188"/>
            <a:chOff x="4218255" y="2644947"/>
            <a:chExt cx="179475" cy="246054"/>
          </a:xfrm>
        </p:grpSpPr>
        <p:sp>
          <p:nvSpPr>
            <p:cNvPr id="7201" name="Freeform 26"/>
            <p:cNvSpPr/>
            <p:nvPr/>
          </p:nvSpPr>
          <p:spPr>
            <a:xfrm>
              <a:off x="4218255" y="2644947"/>
              <a:ext cx="179475" cy="246054"/>
            </a:xfrm>
            <a:custGeom>
              <a:avLst/>
              <a:gdLst/>
              <a:ahLst/>
              <a:cxnLst>
                <a:cxn ang="0">
                  <a:pos x="619451060" y="0"/>
                </a:cxn>
                <a:cxn ang="0">
                  <a:pos x="0" y="607295446"/>
                </a:cxn>
                <a:cxn ang="0">
                  <a:pos x="142951838" y="981017298"/>
                </a:cxn>
                <a:cxn ang="0">
                  <a:pos x="619451060" y="1681738081"/>
                </a:cxn>
                <a:cxn ang="0">
                  <a:pos x="1095943379" y="981017298"/>
                </a:cxn>
                <a:cxn ang="0">
                  <a:pos x="1238895216" y="607295446"/>
                </a:cxn>
                <a:cxn ang="0">
                  <a:pos x="619451060" y="0"/>
                </a:cxn>
              </a:cxnLst>
              <a:pathLst>
                <a:path w="26" h="36">
                  <a:moveTo>
                    <a:pt x="13" y="0"/>
                  </a:moveTo>
                  <a:cubicBezTo>
                    <a:pt x="6" y="0"/>
                    <a:pt x="0" y="6"/>
                    <a:pt x="0" y="13"/>
                  </a:cubicBezTo>
                  <a:cubicBezTo>
                    <a:pt x="0" y="16"/>
                    <a:pt x="1" y="19"/>
                    <a:pt x="3" y="21"/>
                  </a:cubicBezTo>
                  <a:cubicBezTo>
                    <a:pt x="13" y="36"/>
                    <a:pt x="13" y="36"/>
                    <a:pt x="13" y="36"/>
                  </a:cubicBezTo>
                  <a:cubicBezTo>
                    <a:pt x="13" y="36"/>
                    <a:pt x="13" y="36"/>
                    <a:pt x="23" y="21"/>
                  </a:cubicBezTo>
                  <a:cubicBezTo>
                    <a:pt x="25" y="19"/>
                    <a:pt x="26" y="16"/>
                    <a:pt x="26" y="13"/>
                  </a:cubicBezTo>
                  <a:cubicBezTo>
                    <a:pt x="26" y="6"/>
                    <a:pt x="20" y="0"/>
                    <a:pt x="13" y="0"/>
                  </a:cubicBezTo>
                  <a:close/>
                </a:path>
              </a:pathLst>
            </a:custGeom>
            <a:solidFill>
              <a:srgbClr val="99CA3B"/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7202" name="Oval 27"/>
            <p:cNvSpPr/>
            <p:nvPr/>
          </p:nvSpPr>
          <p:spPr>
            <a:xfrm>
              <a:off x="4252992" y="2685474"/>
              <a:ext cx="110001" cy="104211"/>
            </a:xfrm>
            <a:prstGeom prst="ellipse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anchor="t" anchorCtr="0"/>
            <a:p>
              <a:endParaRPr lang="zh-CN" altLang="en-US" dirty="0">
                <a:solidFill>
                  <a:srgbClr val="000000"/>
                </a:solidFill>
                <a:latin typeface="Calibri" panose="020F0502020204030204" pitchFamily="34" charset="0"/>
                <a:ea typeface="Arial" panose="020B0604020202020204" pitchFamily="34" charset="0"/>
              </a:endParaRPr>
            </a:p>
          </p:txBody>
        </p:sp>
      </p:grpSp>
      <p:pic>
        <p:nvPicPr>
          <p:cNvPr id="2" name="Content Placeholder 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23290" y="1458595"/>
            <a:ext cx="10815955" cy="3399790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923290" y="5005705"/>
            <a:ext cx="820483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>
                <a:solidFill>
                  <a:schemeClr val="bg1"/>
                </a:solidFill>
              </a:rPr>
              <a:t>Kinerja Sistem Informasi ditentukan 3 faktor :</a:t>
            </a:r>
            <a:endParaRPr lang="en-US" sz="240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bg1"/>
                </a:solidFill>
              </a:rPr>
              <a:t>Rancangan Database dan Implemenetasi</a:t>
            </a:r>
            <a:endParaRPr lang="en-US" sz="240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bg1"/>
                </a:solidFill>
              </a:rPr>
              <a:t>Rancangan Aplikasi dan implementasi</a:t>
            </a:r>
            <a:endParaRPr lang="en-US" sz="240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bg1"/>
                </a:solidFill>
              </a:rPr>
              <a:t>Prosedur Administrasi</a:t>
            </a:r>
            <a:endParaRPr lang="en-US" sz="24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97815"/>
            <a:ext cx="10515600" cy="1016000"/>
          </a:xfrm>
        </p:spPr>
        <p:txBody>
          <a:bodyPr/>
          <a:p>
            <a:r>
              <a:rPr lang="en-US" sz="3600">
                <a:solidFill>
                  <a:schemeClr val="bg1"/>
                </a:solidFill>
              </a:rPr>
              <a:t>Siklus Hidup Pengembangan Sistem</a:t>
            </a:r>
            <a:endParaRPr lang="en-US" sz="3600">
              <a:solidFill>
                <a:schemeClr val="bg1"/>
              </a:solidFill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358255" y="1230630"/>
            <a:ext cx="5181600" cy="472503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435" y="1230630"/>
            <a:ext cx="5814695" cy="47561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565" y="252730"/>
            <a:ext cx="10515600" cy="854710"/>
          </a:xfrm>
        </p:spPr>
        <p:txBody>
          <a:bodyPr/>
          <a:p>
            <a:r>
              <a:rPr lang="en-US" sz="4000">
                <a:solidFill>
                  <a:schemeClr val="bg1"/>
                </a:solidFill>
              </a:rPr>
              <a:t>Siklus Hidup Basis Data</a:t>
            </a:r>
            <a:endParaRPr lang="en-US" sz="4000">
              <a:solidFill>
                <a:schemeClr val="bg1"/>
              </a:solidFill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674870" y="1107440"/>
            <a:ext cx="6591300" cy="547306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itle 2"/>
          <p:cNvSpPr>
            <a:spLocks noGrp="1"/>
          </p:cNvSpPr>
          <p:nvPr>
            <p:ph type="title"/>
          </p:nvPr>
        </p:nvSpPr>
        <p:spPr/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p>
            <a:endParaRPr lang="en-US"/>
          </a:p>
        </p:txBody>
      </p:sp>
      <p:sp>
        <p:nvSpPr>
          <p:cNvPr id="35" name="椭圆 34"/>
          <p:cNvSpPr/>
          <p:nvPr/>
        </p:nvSpPr>
        <p:spPr>
          <a:xfrm>
            <a:off x="3786188" y="1155700"/>
            <a:ext cx="4619625" cy="4619625"/>
          </a:xfrm>
          <a:prstGeom prst="ellipse">
            <a:avLst/>
          </a:prstGeom>
          <a:solidFill>
            <a:srgbClr val="99CA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8194" name="组合 33"/>
          <p:cNvGrpSpPr/>
          <p:nvPr/>
        </p:nvGrpSpPr>
        <p:grpSpPr>
          <a:xfrm>
            <a:off x="-290512" y="4116388"/>
            <a:ext cx="4527550" cy="3462337"/>
            <a:chOff x="-290449" y="3324849"/>
            <a:chExt cx="5561545" cy="4254420"/>
          </a:xfrm>
        </p:grpSpPr>
        <p:grpSp>
          <p:nvGrpSpPr>
            <p:cNvPr id="8195" name="组合 3"/>
            <p:cNvGrpSpPr/>
            <p:nvPr/>
          </p:nvGrpSpPr>
          <p:grpSpPr>
            <a:xfrm rot="5400000">
              <a:off x="2671563" y="3324672"/>
              <a:ext cx="2599356" cy="2599710"/>
              <a:chOff x="9579914" y="4258290"/>
              <a:chExt cx="2599356" cy="2599710"/>
            </a:xfrm>
          </p:grpSpPr>
          <p:cxnSp>
            <p:nvCxnSpPr>
              <p:cNvPr id="5" name="直接连接符 4"/>
              <p:cNvCxnSpPr/>
              <p:nvPr/>
            </p:nvCxnSpPr>
            <p:spPr>
              <a:xfrm>
                <a:off x="9586272" y="4271002"/>
                <a:ext cx="2592998" cy="2586998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197" name="组合 5"/>
              <p:cNvGrpSpPr/>
              <p:nvPr/>
            </p:nvGrpSpPr>
            <p:grpSpPr>
              <a:xfrm>
                <a:off x="9579914" y="4258290"/>
                <a:ext cx="1869136" cy="1856760"/>
                <a:chOff x="9567214" y="4277340"/>
                <a:chExt cx="1869136" cy="1856760"/>
              </a:xfrm>
            </p:grpSpPr>
            <p:cxnSp>
              <p:nvCxnSpPr>
                <p:cNvPr id="7" name="直接连接符 6"/>
                <p:cNvCxnSpPr/>
                <p:nvPr/>
              </p:nvCxnSpPr>
              <p:spPr>
                <a:xfrm>
                  <a:off x="9567224" y="4277350"/>
                  <a:ext cx="0" cy="18567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直接连接符 7"/>
                <p:cNvCxnSpPr/>
                <p:nvPr/>
              </p:nvCxnSpPr>
              <p:spPr>
                <a:xfrm flipH="1">
                  <a:off x="9567214" y="4277340"/>
                  <a:ext cx="1869136" cy="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8200" name="组合 8"/>
            <p:cNvGrpSpPr/>
            <p:nvPr/>
          </p:nvGrpSpPr>
          <p:grpSpPr>
            <a:xfrm rot="5400000">
              <a:off x="3000943" y="4677396"/>
              <a:ext cx="2160252" cy="2159925"/>
              <a:chOff x="9579914" y="4258290"/>
              <a:chExt cx="2944317" cy="2943871"/>
            </a:xfrm>
          </p:grpSpPr>
          <p:cxnSp>
            <p:nvCxnSpPr>
              <p:cNvPr id="10" name="直接连接符 9"/>
              <p:cNvCxnSpPr/>
              <p:nvPr/>
            </p:nvCxnSpPr>
            <p:spPr>
              <a:xfrm rot="16200000" flipH="1">
                <a:off x="9589665" y="4267595"/>
                <a:ext cx="2931159" cy="2937958"/>
              </a:xfrm>
              <a:prstGeom prst="line">
                <a:avLst/>
              </a:prstGeom>
              <a:ln w="19050">
                <a:solidFill>
                  <a:schemeClr val="bg1">
                    <a:alpha val="34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202" name="组合 10"/>
              <p:cNvGrpSpPr/>
              <p:nvPr/>
            </p:nvGrpSpPr>
            <p:grpSpPr>
              <a:xfrm>
                <a:off x="9579914" y="4258290"/>
                <a:ext cx="1869136" cy="1856760"/>
                <a:chOff x="9567214" y="4277340"/>
                <a:chExt cx="1869136" cy="1856760"/>
              </a:xfrm>
            </p:grpSpPr>
            <p:cxnSp>
              <p:nvCxnSpPr>
                <p:cNvPr id="12" name="直接连接符 11"/>
                <p:cNvCxnSpPr/>
                <p:nvPr/>
              </p:nvCxnSpPr>
              <p:spPr>
                <a:xfrm>
                  <a:off x="9567224" y="4277350"/>
                  <a:ext cx="0" cy="1856750"/>
                </a:xfrm>
                <a:prstGeom prst="line">
                  <a:avLst/>
                </a:prstGeom>
                <a:ln w="19050">
                  <a:solidFill>
                    <a:schemeClr val="bg1">
                      <a:alpha val="34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直接连接符 12"/>
                <p:cNvCxnSpPr/>
                <p:nvPr/>
              </p:nvCxnSpPr>
              <p:spPr>
                <a:xfrm flipH="1">
                  <a:off x="9567214" y="4277340"/>
                  <a:ext cx="1869136" cy="0"/>
                </a:xfrm>
                <a:prstGeom prst="line">
                  <a:avLst/>
                </a:prstGeom>
                <a:ln w="19050">
                  <a:solidFill>
                    <a:schemeClr val="bg1">
                      <a:alpha val="34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8205" name="组合 13"/>
            <p:cNvGrpSpPr/>
            <p:nvPr/>
          </p:nvGrpSpPr>
          <p:grpSpPr>
            <a:xfrm rot="5400000">
              <a:off x="522349" y="3764109"/>
              <a:ext cx="2160252" cy="2159925"/>
              <a:chOff x="9579914" y="4258290"/>
              <a:chExt cx="2944317" cy="2943871"/>
            </a:xfrm>
          </p:grpSpPr>
          <p:cxnSp>
            <p:nvCxnSpPr>
              <p:cNvPr id="15" name="直接连接符 14"/>
              <p:cNvCxnSpPr/>
              <p:nvPr/>
            </p:nvCxnSpPr>
            <p:spPr>
              <a:xfrm rot="16200000" flipH="1">
                <a:off x="9589665" y="4267595"/>
                <a:ext cx="2931159" cy="2937958"/>
              </a:xfrm>
              <a:prstGeom prst="line">
                <a:avLst/>
              </a:prstGeom>
              <a:ln w="19050">
                <a:solidFill>
                  <a:schemeClr val="bg1">
                    <a:alpha val="34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207" name="组合 15"/>
              <p:cNvGrpSpPr/>
              <p:nvPr/>
            </p:nvGrpSpPr>
            <p:grpSpPr>
              <a:xfrm>
                <a:off x="9579914" y="4258290"/>
                <a:ext cx="1869136" cy="1856760"/>
                <a:chOff x="9567214" y="4277340"/>
                <a:chExt cx="1869136" cy="1856760"/>
              </a:xfrm>
            </p:grpSpPr>
            <p:cxnSp>
              <p:nvCxnSpPr>
                <p:cNvPr id="17" name="直接连接符 16"/>
                <p:cNvCxnSpPr/>
                <p:nvPr/>
              </p:nvCxnSpPr>
              <p:spPr>
                <a:xfrm>
                  <a:off x="9567224" y="4277350"/>
                  <a:ext cx="0" cy="1856750"/>
                </a:xfrm>
                <a:prstGeom prst="line">
                  <a:avLst/>
                </a:prstGeom>
                <a:ln w="19050">
                  <a:solidFill>
                    <a:schemeClr val="bg1">
                      <a:alpha val="34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直接连接符 17"/>
                <p:cNvCxnSpPr/>
                <p:nvPr/>
              </p:nvCxnSpPr>
              <p:spPr>
                <a:xfrm flipH="1">
                  <a:off x="9567214" y="4277340"/>
                  <a:ext cx="1869136" cy="0"/>
                </a:xfrm>
                <a:prstGeom prst="line">
                  <a:avLst/>
                </a:prstGeom>
                <a:ln w="19050">
                  <a:solidFill>
                    <a:schemeClr val="bg1">
                      <a:alpha val="34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8210" name="组合 18"/>
            <p:cNvGrpSpPr/>
            <p:nvPr/>
          </p:nvGrpSpPr>
          <p:grpSpPr>
            <a:xfrm rot="5400000">
              <a:off x="-290568" y="4178379"/>
              <a:ext cx="1579097" cy="1578858"/>
              <a:chOff x="9579914" y="4258290"/>
              <a:chExt cx="2944317" cy="2943871"/>
            </a:xfrm>
          </p:grpSpPr>
          <p:cxnSp>
            <p:nvCxnSpPr>
              <p:cNvPr id="20" name="直接连接符 19"/>
              <p:cNvCxnSpPr/>
              <p:nvPr/>
            </p:nvCxnSpPr>
            <p:spPr>
              <a:xfrm rot="16200000" flipH="1">
                <a:off x="9589665" y="4267595"/>
                <a:ext cx="2931159" cy="2937958"/>
              </a:xfrm>
              <a:prstGeom prst="line">
                <a:avLst/>
              </a:prstGeom>
              <a:ln w="19050">
                <a:solidFill>
                  <a:schemeClr val="bg1">
                    <a:alpha val="34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212" name="组合 20"/>
              <p:cNvGrpSpPr/>
              <p:nvPr/>
            </p:nvGrpSpPr>
            <p:grpSpPr>
              <a:xfrm>
                <a:off x="9579914" y="4258290"/>
                <a:ext cx="1869136" cy="1856760"/>
                <a:chOff x="9567214" y="4277340"/>
                <a:chExt cx="1869136" cy="1856760"/>
              </a:xfrm>
            </p:grpSpPr>
            <p:cxnSp>
              <p:nvCxnSpPr>
                <p:cNvPr id="22" name="直接连接符 21"/>
                <p:cNvCxnSpPr/>
                <p:nvPr/>
              </p:nvCxnSpPr>
              <p:spPr>
                <a:xfrm>
                  <a:off x="9567224" y="4277350"/>
                  <a:ext cx="0" cy="1856750"/>
                </a:xfrm>
                <a:prstGeom prst="line">
                  <a:avLst/>
                </a:prstGeom>
                <a:ln w="19050">
                  <a:solidFill>
                    <a:schemeClr val="bg1">
                      <a:alpha val="34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直接连接符 22"/>
                <p:cNvCxnSpPr/>
                <p:nvPr/>
              </p:nvCxnSpPr>
              <p:spPr>
                <a:xfrm flipH="1">
                  <a:off x="9567214" y="4277340"/>
                  <a:ext cx="1869136" cy="0"/>
                </a:xfrm>
                <a:prstGeom prst="line">
                  <a:avLst/>
                </a:prstGeom>
                <a:ln w="19050">
                  <a:solidFill>
                    <a:schemeClr val="bg1">
                      <a:alpha val="34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8215" name="组合 23"/>
            <p:cNvGrpSpPr/>
            <p:nvPr/>
          </p:nvGrpSpPr>
          <p:grpSpPr>
            <a:xfrm rot="5400000">
              <a:off x="-40702" y="5276875"/>
              <a:ext cx="1579097" cy="1578858"/>
              <a:chOff x="9579914" y="4258290"/>
              <a:chExt cx="2944317" cy="2943871"/>
            </a:xfrm>
          </p:grpSpPr>
          <p:cxnSp>
            <p:nvCxnSpPr>
              <p:cNvPr id="25" name="直接连接符 24"/>
              <p:cNvCxnSpPr/>
              <p:nvPr/>
            </p:nvCxnSpPr>
            <p:spPr>
              <a:xfrm rot="16200000" flipH="1">
                <a:off x="9589665" y="4267595"/>
                <a:ext cx="2931159" cy="2937958"/>
              </a:xfrm>
              <a:prstGeom prst="line">
                <a:avLst/>
              </a:prstGeom>
              <a:ln w="19050">
                <a:solidFill>
                  <a:schemeClr val="bg1">
                    <a:alpha val="34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217" name="组合 25"/>
              <p:cNvGrpSpPr/>
              <p:nvPr/>
            </p:nvGrpSpPr>
            <p:grpSpPr>
              <a:xfrm>
                <a:off x="9579914" y="4258290"/>
                <a:ext cx="2432165" cy="2411221"/>
                <a:chOff x="9567214" y="4277340"/>
                <a:chExt cx="2432165" cy="2411221"/>
              </a:xfrm>
            </p:grpSpPr>
            <p:cxnSp>
              <p:nvCxnSpPr>
                <p:cNvPr id="27" name="直接连接符 26"/>
                <p:cNvCxnSpPr/>
                <p:nvPr/>
              </p:nvCxnSpPr>
              <p:spPr>
                <a:xfrm rot="16200000" flipH="1">
                  <a:off x="8361619" y="5482955"/>
                  <a:ext cx="2411212" cy="0"/>
                </a:xfrm>
                <a:prstGeom prst="line">
                  <a:avLst/>
                </a:prstGeom>
                <a:ln w="19050">
                  <a:solidFill>
                    <a:schemeClr val="bg1">
                      <a:alpha val="34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直接连接符 27"/>
                <p:cNvCxnSpPr/>
                <p:nvPr/>
              </p:nvCxnSpPr>
              <p:spPr>
                <a:xfrm rot="16200000" flipV="1">
                  <a:off x="10783289" y="3061250"/>
                  <a:ext cx="0" cy="2432165"/>
                </a:xfrm>
                <a:prstGeom prst="line">
                  <a:avLst/>
                </a:prstGeom>
                <a:ln w="19050">
                  <a:solidFill>
                    <a:schemeClr val="bg1">
                      <a:alpha val="34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8220" name="组合 28"/>
            <p:cNvGrpSpPr/>
            <p:nvPr/>
          </p:nvGrpSpPr>
          <p:grpSpPr>
            <a:xfrm rot="5400000">
              <a:off x="839096" y="6000283"/>
              <a:ext cx="1579097" cy="1578858"/>
              <a:chOff x="9579914" y="4258290"/>
              <a:chExt cx="2944317" cy="2943871"/>
            </a:xfrm>
          </p:grpSpPr>
          <p:cxnSp>
            <p:nvCxnSpPr>
              <p:cNvPr id="30" name="直接连接符 29"/>
              <p:cNvCxnSpPr/>
              <p:nvPr/>
            </p:nvCxnSpPr>
            <p:spPr>
              <a:xfrm rot="16200000" flipH="1">
                <a:off x="9589665" y="4267595"/>
                <a:ext cx="2931159" cy="2937958"/>
              </a:xfrm>
              <a:prstGeom prst="line">
                <a:avLst/>
              </a:prstGeom>
              <a:ln w="19050">
                <a:solidFill>
                  <a:schemeClr val="bg1">
                    <a:alpha val="34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222" name="组合 30"/>
              <p:cNvGrpSpPr/>
              <p:nvPr/>
            </p:nvGrpSpPr>
            <p:grpSpPr>
              <a:xfrm>
                <a:off x="9579914" y="4258290"/>
                <a:ext cx="1869136" cy="1856760"/>
                <a:chOff x="9567214" y="4277340"/>
                <a:chExt cx="1869136" cy="1856760"/>
              </a:xfrm>
            </p:grpSpPr>
            <p:cxnSp>
              <p:nvCxnSpPr>
                <p:cNvPr id="32" name="直接连接符 31"/>
                <p:cNvCxnSpPr/>
                <p:nvPr/>
              </p:nvCxnSpPr>
              <p:spPr>
                <a:xfrm>
                  <a:off x="9567224" y="4277350"/>
                  <a:ext cx="0" cy="1856750"/>
                </a:xfrm>
                <a:prstGeom prst="line">
                  <a:avLst/>
                </a:prstGeom>
                <a:ln w="19050">
                  <a:solidFill>
                    <a:schemeClr val="bg1">
                      <a:alpha val="34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直接连接符 32"/>
                <p:cNvCxnSpPr/>
                <p:nvPr/>
              </p:nvCxnSpPr>
              <p:spPr>
                <a:xfrm flipH="1">
                  <a:off x="9567214" y="4277340"/>
                  <a:ext cx="1869136" cy="0"/>
                </a:xfrm>
                <a:prstGeom prst="line">
                  <a:avLst/>
                </a:prstGeom>
                <a:ln w="19050">
                  <a:solidFill>
                    <a:schemeClr val="bg1">
                      <a:alpha val="34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36" name="椭圆 35"/>
          <p:cNvSpPr/>
          <p:nvPr/>
        </p:nvSpPr>
        <p:spPr>
          <a:xfrm flipV="1">
            <a:off x="9161463" y="2794000"/>
            <a:ext cx="304800" cy="3048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7" name="椭圆 36"/>
          <p:cNvSpPr/>
          <p:nvPr/>
        </p:nvSpPr>
        <p:spPr>
          <a:xfrm flipV="1">
            <a:off x="9923463" y="1384300"/>
            <a:ext cx="606425" cy="60642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227" name="文本框 128"/>
          <p:cNvSpPr txBox="1"/>
          <p:nvPr/>
        </p:nvSpPr>
        <p:spPr>
          <a:xfrm>
            <a:off x="4687888" y="3900488"/>
            <a:ext cx="3157537" cy="5842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 sz="3200" b="1" dirty="0">
                <a:solidFill>
                  <a:srgbClr val="FFFFFF"/>
                </a:solidFill>
                <a:latin typeface="Arial" panose="020B0604020202020204" pitchFamily="34" charset="0"/>
                <a:ea typeface="等线" pitchFamily="2" charset="-122"/>
                <a:cs typeface="Arial" panose="020B0604020202020204" pitchFamily="34" charset="0"/>
              </a:rPr>
              <a:t>Add your title</a:t>
            </a:r>
            <a:endParaRPr lang="zh-CN" altLang="en-US" sz="3200" b="1" dirty="0">
              <a:solidFill>
                <a:srgbClr val="FFFFFF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5389555" y="2157166"/>
            <a:ext cx="1412874" cy="1577399"/>
            <a:chOff x="6016626" y="5110164"/>
            <a:chExt cx="231775" cy="258763"/>
          </a:xfrm>
          <a:solidFill>
            <a:schemeClr val="bg1"/>
          </a:solidFill>
        </p:grpSpPr>
        <p:sp>
          <p:nvSpPr>
            <p:cNvPr id="40" name="Rectangle 74"/>
            <p:cNvSpPr>
              <a:spLocks noChangeArrowheads="1"/>
            </p:cNvSpPr>
            <p:nvPr/>
          </p:nvSpPr>
          <p:spPr bwMode="auto">
            <a:xfrm>
              <a:off x="6119813" y="5281614"/>
              <a:ext cx="23813" cy="873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1" name="Freeform 75"/>
            <p:cNvSpPr/>
            <p:nvPr/>
          </p:nvSpPr>
          <p:spPr bwMode="auto">
            <a:xfrm>
              <a:off x="6016626" y="5110164"/>
              <a:ext cx="207963" cy="73025"/>
            </a:xfrm>
            <a:custGeom>
              <a:avLst/>
              <a:gdLst>
                <a:gd name="T0" fmla="*/ 115 w 231"/>
                <a:gd name="T1" fmla="*/ 28 h 81"/>
                <a:gd name="T2" fmla="*/ 30 w 231"/>
                <a:gd name="T3" fmla="*/ 28 h 81"/>
                <a:gd name="T4" fmla="*/ 25 w 231"/>
                <a:gd name="T5" fmla="*/ 30 h 81"/>
                <a:gd name="T6" fmla="*/ 2 w 231"/>
                <a:gd name="T7" fmla="*/ 50 h 81"/>
                <a:gd name="T8" fmla="*/ 0 w 231"/>
                <a:gd name="T9" fmla="*/ 54 h 81"/>
                <a:gd name="T10" fmla="*/ 0 w 231"/>
                <a:gd name="T11" fmla="*/ 55 h 81"/>
                <a:gd name="T12" fmla="*/ 2 w 231"/>
                <a:gd name="T13" fmla="*/ 60 h 81"/>
                <a:gd name="T14" fmla="*/ 25 w 231"/>
                <a:gd name="T15" fmla="*/ 79 h 81"/>
                <a:gd name="T16" fmla="*/ 30 w 231"/>
                <a:gd name="T17" fmla="*/ 81 h 81"/>
                <a:gd name="T18" fmla="*/ 229 w 231"/>
                <a:gd name="T19" fmla="*/ 81 h 81"/>
                <a:gd name="T20" fmla="*/ 231 w 231"/>
                <a:gd name="T21" fmla="*/ 78 h 81"/>
                <a:gd name="T22" fmla="*/ 231 w 231"/>
                <a:gd name="T23" fmla="*/ 31 h 81"/>
                <a:gd name="T24" fmla="*/ 229 w 231"/>
                <a:gd name="T25" fmla="*/ 28 h 81"/>
                <a:gd name="T26" fmla="*/ 142 w 231"/>
                <a:gd name="T27" fmla="*/ 28 h 81"/>
                <a:gd name="T28" fmla="*/ 142 w 231"/>
                <a:gd name="T29" fmla="*/ 13 h 81"/>
                <a:gd name="T30" fmla="*/ 142 w 231"/>
                <a:gd name="T31" fmla="*/ 0 h 81"/>
                <a:gd name="T32" fmla="*/ 115 w 231"/>
                <a:gd name="T33" fmla="*/ 0 h 81"/>
                <a:gd name="T34" fmla="*/ 115 w 231"/>
                <a:gd name="T35" fmla="*/ 13 h 81"/>
                <a:gd name="T36" fmla="*/ 115 w 231"/>
                <a:gd name="T37" fmla="*/ 28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1" h="81">
                  <a:moveTo>
                    <a:pt x="115" y="28"/>
                  </a:moveTo>
                  <a:cubicBezTo>
                    <a:pt x="30" y="28"/>
                    <a:pt x="30" y="28"/>
                    <a:pt x="30" y="28"/>
                  </a:cubicBezTo>
                  <a:cubicBezTo>
                    <a:pt x="28" y="28"/>
                    <a:pt x="26" y="29"/>
                    <a:pt x="25" y="3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1" y="51"/>
                    <a:pt x="0" y="53"/>
                    <a:pt x="0" y="54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6"/>
                    <a:pt x="1" y="59"/>
                    <a:pt x="2" y="60"/>
                  </a:cubicBezTo>
                  <a:cubicBezTo>
                    <a:pt x="25" y="79"/>
                    <a:pt x="25" y="79"/>
                    <a:pt x="25" y="79"/>
                  </a:cubicBezTo>
                  <a:cubicBezTo>
                    <a:pt x="26" y="80"/>
                    <a:pt x="28" y="81"/>
                    <a:pt x="30" y="81"/>
                  </a:cubicBezTo>
                  <a:cubicBezTo>
                    <a:pt x="229" y="81"/>
                    <a:pt x="229" y="81"/>
                    <a:pt x="229" y="81"/>
                  </a:cubicBezTo>
                  <a:cubicBezTo>
                    <a:pt x="230" y="81"/>
                    <a:pt x="231" y="80"/>
                    <a:pt x="231" y="78"/>
                  </a:cubicBezTo>
                  <a:cubicBezTo>
                    <a:pt x="231" y="31"/>
                    <a:pt x="231" y="31"/>
                    <a:pt x="231" y="31"/>
                  </a:cubicBezTo>
                  <a:cubicBezTo>
                    <a:pt x="231" y="30"/>
                    <a:pt x="230" y="28"/>
                    <a:pt x="229" y="28"/>
                  </a:cubicBezTo>
                  <a:cubicBezTo>
                    <a:pt x="142" y="28"/>
                    <a:pt x="142" y="28"/>
                    <a:pt x="142" y="28"/>
                  </a:cubicBezTo>
                  <a:cubicBezTo>
                    <a:pt x="142" y="13"/>
                    <a:pt x="142" y="13"/>
                    <a:pt x="142" y="13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15" y="13"/>
                    <a:pt x="115" y="13"/>
                    <a:pt x="115" y="13"/>
                  </a:cubicBezTo>
                  <a:lnTo>
                    <a:pt x="115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2" name="Freeform 76"/>
            <p:cNvSpPr/>
            <p:nvPr/>
          </p:nvSpPr>
          <p:spPr bwMode="auto">
            <a:xfrm>
              <a:off x="6040438" y="5197476"/>
              <a:ext cx="207963" cy="71438"/>
            </a:xfrm>
            <a:custGeom>
              <a:avLst/>
              <a:gdLst>
                <a:gd name="T0" fmla="*/ 89 w 231"/>
                <a:gd name="T1" fmla="*/ 27 h 80"/>
                <a:gd name="T2" fmla="*/ 3 w 231"/>
                <a:gd name="T3" fmla="*/ 27 h 80"/>
                <a:gd name="T4" fmla="*/ 0 w 231"/>
                <a:gd name="T5" fmla="*/ 30 h 80"/>
                <a:gd name="T6" fmla="*/ 0 w 231"/>
                <a:gd name="T7" fmla="*/ 77 h 80"/>
                <a:gd name="T8" fmla="*/ 3 w 231"/>
                <a:gd name="T9" fmla="*/ 80 h 80"/>
                <a:gd name="T10" fmla="*/ 202 w 231"/>
                <a:gd name="T11" fmla="*/ 80 h 80"/>
                <a:gd name="T12" fmla="*/ 206 w 231"/>
                <a:gd name="T13" fmla="*/ 78 h 80"/>
                <a:gd name="T14" fmla="*/ 229 w 231"/>
                <a:gd name="T15" fmla="*/ 59 h 80"/>
                <a:gd name="T16" fmla="*/ 231 w 231"/>
                <a:gd name="T17" fmla="*/ 54 h 80"/>
                <a:gd name="T18" fmla="*/ 231 w 231"/>
                <a:gd name="T19" fmla="*/ 53 h 80"/>
                <a:gd name="T20" fmla="*/ 229 w 231"/>
                <a:gd name="T21" fmla="*/ 49 h 80"/>
                <a:gd name="T22" fmla="*/ 206 w 231"/>
                <a:gd name="T23" fmla="*/ 29 h 80"/>
                <a:gd name="T24" fmla="*/ 202 w 231"/>
                <a:gd name="T25" fmla="*/ 27 h 80"/>
                <a:gd name="T26" fmla="*/ 116 w 231"/>
                <a:gd name="T27" fmla="*/ 27 h 80"/>
                <a:gd name="T28" fmla="*/ 116 w 231"/>
                <a:gd name="T29" fmla="*/ 12 h 80"/>
                <a:gd name="T30" fmla="*/ 116 w 231"/>
                <a:gd name="T31" fmla="*/ 1 h 80"/>
                <a:gd name="T32" fmla="*/ 116 w 231"/>
                <a:gd name="T33" fmla="*/ 0 h 80"/>
                <a:gd name="T34" fmla="*/ 89 w 231"/>
                <a:gd name="T35" fmla="*/ 0 h 80"/>
                <a:gd name="T36" fmla="*/ 89 w 231"/>
                <a:gd name="T37" fmla="*/ 1 h 80"/>
                <a:gd name="T38" fmla="*/ 89 w 231"/>
                <a:gd name="T39" fmla="*/ 12 h 80"/>
                <a:gd name="T40" fmla="*/ 89 w 231"/>
                <a:gd name="T41" fmla="*/ 27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1" h="80">
                  <a:moveTo>
                    <a:pt x="89" y="27"/>
                  </a:moveTo>
                  <a:cubicBezTo>
                    <a:pt x="3" y="27"/>
                    <a:pt x="3" y="27"/>
                    <a:pt x="3" y="27"/>
                  </a:cubicBezTo>
                  <a:cubicBezTo>
                    <a:pt x="1" y="27"/>
                    <a:pt x="0" y="29"/>
                    <a:pt x="0" y="30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0" y="79"/>
                    <a:pt x="1" y="80"/>
                    <a:pt x="3" y="80"/>
                  </a:cubicBezTo>
                  <a:cubicBezTo>
                    <a:pt x="202" y="80"/>
                    <a:pt x="202" y="80"/>
                    <a:pt x="202" y="80"/>
                  </a:cubicBezTo>
                  <a:cubicBezTo>
                    <a:pt x="203" y="80"/>
                    <a:pt x="205" y="79"/>
                    <a:pt x="206" y="78"/>
                  </a:cubicBezTo>
                  <a:cubicBezTo>
                    <a:pt x="229" y="59"/>
                    <a:pt x="229" y="59"/>
                    <a:pt x="229" y="59"/>
                  </a:cubicBezTo>
                  <a:cubicBezTo>
                    <a:pt x="230" y="58"/>
                    <a:pt x="231" y="55"/>
                    <a:pt x="231" y="54"/>
                  </a:cubicBezTo>
                  <a:cubicBezTo>
                    <a:pt x="231" y="53"/>
                    <a:pt x="231" y="53"/>
                    <a:pt x="231" y="53"/>
                  </a:cubicBezTo>
                  <a:cubicBezTo>
                    <a:pt x="231" y="52"/>
                    <a:pt x="230" y="50"/>
                    <a:pt x="229" y="49"/>
                  </a:cubicBezTo>
                  <a:cubicBezTo>
                    <a:pt x="206" y="29"/>
                    <a:pt x="206" y="29"/>
                    <a:pt x="206" y="29"/>
                  </a:cubicBezTo>
                  <a:cubicBezTo>
                    <a:pt x="205" y="28"/>
                    <a:pt x="203" y="27"/>
                    <a:pt x="202" y="27"/>
                  </a:cubicBezTo>
                  <a:cubicBezTo>
                    <a:pt x="116" y="27"/>
                    <a:pt x="116" y="27"/>
                    <a:pt x="116" y="27"/>
                  </a:cubicBezTo>
                  <a:cubicBezTo>
                    <a:pt x="116" y="12"/>
                    <a:pt x="116" y="12"/>
                    <a:pt x="116" y="12"/>
                  </a:cubicBezTo>
                  <a:cubicBezTo>
                    <a:pt x="116" y="1"/>
                    <a:pt x="116" y="1"/>
                    <a:pt x="116" y="1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89" y="1"/>
                    <a:pt x="89" y="1"/>
                    <a:pt x="89" y="1"/>
                  </a:cubicBezTo>
                  <a:cubicBezTo>
                    <a:pt x="89" y="12"/>
                    <a:pt x="89" y="12"/>
                    <a:pt x="89" y="12"/>
                  </a:cubicBezTo>
                  <a:lnTo>
                    <a:pt x="89" y="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pic>
        <p:nvPicPr>
          <p:cNvPr id="2" name="Content Placeholder 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16610" y="1391285"/>
            <a:ext cx="5201920" cy="424624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9055" y="1409700"/>
            <a:ext cx="4891405" cy="4206240"/>
          </a:xfrm>
          <a:prstGeom prst="rect">
            <a:avLst/>
          </a:prstGeom>
        </p:spPr>
      </p:pic>
      <p:sp>
        <p:nvSpPr>
          <p:cNvPr id="6" name="U-Turn Arrow 5"/>
          <p:cNvSpPr/>
          <p:nvPr/>
        </p:nvSpPr>
        <p:spPr>
          <a:xfrm>
            <a:off x="3424555" y="845185"/>
            <a:ext cx="5164455" cy="485140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879475" y="5935980"/>
            <a:ext cx="51644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bg1"/>
                </a:solidFill>
              </a:rPr>
              <a:t>Database initial study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6409055" y="5775325"/>
            <a:ext cx="51644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bg1"/>
                </a:solidFill>
              </a:rPr>
              <a:t>Database design - two views of data</a:t>
            </a:r>
            <a:endParaRPr 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19555" y="365125"/>
            <a:ext cx="8808085" cy="568896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1519555" y="6054090"/>
            <a:ext cx="50533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bg1"/>
                </a:solidFill>
              </a:rPr>
              <a:t>Database design process</a:t>
            </a:r>
            <a:endParaRPr 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287395" y="546100"/>
            <a:ext cx="8204200" cy="525272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3287395" y="5904865"/>
            <a:ext cx="62947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bg1"/>
                </a:solidFill>
              </a:rPr>
              <a:t>Physical Organization of Database Organization</a:t>
            </a:r>
            <a:endParaRPr 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olidFill>
                  <a:schemeClr val="bg1"/>
                </a:solidFill>
              </a:rPr>
              <a:t>Testing and Evaluation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531360" cy="4351655"/>
          </a:xfrm>
        </p:spPr>
        <p:txBody>
          <a:bodyPr/>
          <a:p>
            <a:r>
              <a:rPr lang="en-US">
                <a:solidFill>
                  <a:schemeClr val="accent2"/>
                </a:solidFill>
              </a:rPr>
              <a:t>keamanan fisik</a:t>
            </a:r>
            <a:endParaRPr lang="en-US">
              <a:solidFill>
                <a:schemeClr val="accent2"/>
              </a:solidFill>
            </a:endParaRPr>
          </a:p>
          <a:p>
            <a:r>
              <a:rPr lang="en-US">
                <a:solidFill>
                  <a:schemeClr val="accent2"/>
                </a:solidFill>
              </a:rPr>
              <a:t>keamanan </a:t>
            </a:r>
            <a:r>
              <a:rPr lang="en-US" i="1">
                <a:solidFill>
                  <a:schemeClr val="accent2"/>
                </a:solidFill>
              </a:rPr>
              <a:t>password</a:t>
            </a:r>
            <a:endParaRPr lang="en-US">
              <a:solidFill>
                <a:schemeClr val="accent2"/>
              </a:solidFill>
            </a:endParaRPr>
          </a:p>
          <a:p>
            <a:r>
              <a:rPr lang="en-US">
                <a:solidFill>
                  <a:schemeClr val="accent2"/>
                </a:solidFill>
              </a:rPr>
              <a:t>hak akses</a:t>
            </a:r>
            <a:endParaRPr lang="en-US">
              <a:solidFill>
                <a:schemeClr val="accent2"/>
              </a:solidFill>
            </a:endParaRPr>
          </a:p>
          <a:p>
            <a:r>
              <a:rPr lang="en-US">
                <a:solidFill>
                  <a:schemeClr val="accent2"/>
                </a:solidFill>
              </a:rPr>
              <a:t>audit jejak</a:t>
            </a:r>
            <a:endParaRPr lang="en-US">
              <a:solidFill>
                <a:schemeClr val="accent2"/>
              </a:solidFill>
            </a:endParaRPr>
          </a:p>
          <a:p>
            <a:r>
              <a:rPr lang="en-US">
                <a:solidFill>
                  <a:schemeClr val="accent2"/>
                </a:solidFill>
              </a:rPr>
              <a:t>enkripsi data</a:t>
            </a:r>
            <a:endParaRPr lang="en-US">
              <a:solidFill>
                <a:schemeClr val="accent2"/>
              </a:solidFill>
            </a:endParaRPr>
          </a:p>
          <a:p>
            <a:r>
              <a:rPr lang="en-US">
                <a:solidFill>
                  <a:schemeClr val="accent2"/>
                </a:solidFill>
              </a:rPr>
              <a:t>workstation tanpa </a:t>
            </a:r>
            <a:r>
              <a:rPr lang="en-US" i="1">
                <a:solidFill>
                  <a:schemeClr val="accent2"/>
                </a:solidFill>
              </a:rPr>
              <a:t>disk</a:t>
            </a:r>
            <a:endParaRPr lang="en-US" i="1">
              <a:solidFill>
                <a:schemeClr val="accent2"/>
              </a:solidFill>
            </a:endParaRP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5680710" y="1875155"/>
            <a:ext cx="4531360" cy="4351655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i="1">
                <a:solidFill>
                  <a:schemeClr val="bg1"/>
                </a:solidFill>
              </a:rPr>
              <a:t>Backup database </a:t>
            </a:r>
            <a:endParaRPr lang="en-US" i="1">
              <a:solidFill>
                <a:schemeClr val="bg1"/>
              </a:solidFill>
            </a:endParaRPr>
          </a:p>
          <a:p>
            <a:r>
              <a:rPr lang="en-US">
                <a:solidFill>
                  <a:srgbClr val="00B0F0"/>
                </a:solidFill>
              </a:rPr>
              <a:t>full backup</a:t>
            </a:r>
            <a:endParaRPr lang="en-US">
              <a:solidFill>
                <a:srgbClr val="00B0F0"/>
              </a:solidFill>
            </a:endParaRPr>
          </a:p>
          <a:p>
            <a:r>
              <a:rPr lang="en-US">
                <a:solidFill>
                  <a:srgbClr val="00B0F0"/>
                </a:solidFill>
              </a:rPr>
              <a:t>differential backup</a:t>
            </a:r>
            <a:endParaRPr lang="en-US">
              <a:solidFill>
                <a:srgbClr val="00B0F0"/>
              </a:solidFill>
            </a:endParaRPr>
          </a:p>
          <a:p>
            <a:r>
              <a:rPr lang="en-US">
                <a:solidFill>
                  <a:srgbClr val="00B0F0"/>
                </a:solidFill>
              </a:rPr>
              <a:t>transaction log backup</a:t>
            </a:r>
            <a:endParaRPr lang="en-US">
              <a:solidFill>
                <a:srgbClr val="00B0F0"/>
              </a:solidFill>
            </a:endParaRPr>
          </a:p>
          <a:p>
            <a:endParaRPr lang="en-US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文本框 128"/>
          <p:cNvSpPr txBox="1"/>
          <p:nvPr/>
        </p:nvSpPr>
        <p:spPr>
          <a:xfrm>
            <a:off x="173355" y="266700"/>
            <a:ext cx="5692140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 sz="2000" b="1" dirty="0">
                <a:solidFill>
                  <a:srgbClr val="FFFFFF"/>
                </a:solidFill>
                <a:latin typeface="Arial" panose="020B0604020202020204" pitchFamily="34" charset="0"/>
                <a:ea typeface="等线" pitchFamily="2" charset="-122"/>
                <a:cs typeface="Arial" panose="020B0604020202020204" pitchFamily="34" charset="0"/>
              </a:rPr>
              <a:t>Maintenance and Evolution</a:t>
            </a:r>
            <a:endParaRPr lang="en-US" altLang="zh-CN" sz="2000" b="1" dirty="0">
              <a:solidFill>
                <a:srgbClr val="FFFFFF"/>
              </a:solidFill>
              <a:latin typeface="Arial" panose="020B0604020202020204" pitchFamily="34" charset="0"/>
              <a:ea typeface="等线" pitchFamily="2" charset="-122"/>
              <a:cs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285750"/>
            <a:ext cx="123825" cy="352425"/>
          </a:xfrm>
          <a:prstGeom prst="rect">
            <a:avLst/>
          </a:prstGeom>
          <a:solidFill>
            <a:srgbClr val="99CA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9219" name="图片 5"/>
          <p:cNvPicPr>
            <a:picLocks noChangeAspect="1"/>
          </p:cNvPicPr>
          <p:nvPr/>
        </p:nvPicPr>
        <p:blipFill>
          <a:blip r:embed="rId1"/>
          <a:srcRect r="17947"/>
          <a:stretch>
            <a:fillRect/>
          </a:stretch>
        </p:blipFill>
        <p:spPr>
          <a:xfrm>
            <a:off x="203200" y="3236278"/>
            <a:ext cx="1958975" cy="19589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220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2175" y="1277303"/>
            <a:ext cx="1958975" cy="19589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221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1150" y="3236278"/>
            <a:ext cx="1960563" cy="19589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222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1713" y="1277303"/>
            <a:ext cx="1958975" cy="19589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223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40688" y="3236278"/>
            <a:ext cx="1958975" cy="19589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224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99663" y="1277303"/>
            <a:ext cx="1958975" cy="19589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2" name="矩形 11"/>
          <p:cNvSpPr/>
          <p:nvPr/>
        </p:nvSpPr>
        <p:spPr>
          <a:xfrm>
            <a:off x="203200" y="1277303"/>
            <a:ext cx="1958975" cy="1958975"/>
          </a:xfrm>
          <a:prstGeom prst="rect">
            <a:avLst/>
          </a:prstGeom>
          <a:solidFill>
            <a:srgbClr val="99CA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88925" y="1644650"/>
            <a:ext cx="1787525" cy="9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+mn-ea"/>
              </a:rPr>
              <a:t>Preventive maintenance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+mn-cs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+mn-ea"/>
              </a:rPr>
              <a:t>(backup)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+mn-cs"/>
              <a:sym typeface="+mn-e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162175" y="3236278"/>
            <a:ext cx="1958975" cy="1958975"/>
          </a:xfrm>
          <a:prstGeom prst="rect">
            <a:avLst/>
          </a:prstGeom>
          <a:solidFill>
            <a:srgbClr val="99CA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247900" y="3542348"/>
            <a:ext cx="1787525" cy="13220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sz="1600" strike="noStrike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+mn-ea"/>
              </a:rPr>
              <a:t>Penetapan izin akses dan pemeliharaannya untuk pengguna baru dan lama</a:t>
            </a:r>
            <a:endParaRPr sz="1600" strike="noStrike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+mn-cs"/>
              <a:sym typeface="+mn-ea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121150" y="1277303"/>
            <a:ext cx="1960563" cy="1958975"/>
          </a:xfrm>
          <a:prstGeom prst="rect">
            <a:avLst/>
          </a:prstGeom>
          <a:solidFill>
            <a:srgbClr val="99CA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187825" y="1724025"/>
            <a:ext cx="1827213" cy="9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+mn-ea"/>
              </a:rPr>
              <a:t>corrective maintenance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+mn-cs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+mn-ea"/>
              </a:rPr>
              <a:t>(recovery)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+mn-cs"/>
              <a:sym typeface="+mn-ea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081713" y="3236278"/>
            <a:ext cx="1958975" cy="1958975"/>
          </a:xfrm>
          <a:prstGeom prst="rect">
            <a:avLst/>
          </a:prstGeom>
          <a:solidFill>
            <a:srgbClr val="99CA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132195" y="3296285"/>
            <a:ext cx="1858645" cy="181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sz="1400" strike="noStrike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+mn-ea"/>
              </a:rPr>
              <a:t>Pembuatan statistik akses database untuk meningkatkan efisiensi dan </a:t>
            </a:r>
            <a:r>
              <a:rPr lang="en-US" sz="1400" strike="noStrike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+mn-ea"/>
              </a:rPr>
              <a:t>berguna saat</a:t>
            </a:r>
            <a:endParaRPr sz="1400" strike="noStrike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+mn-cs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sz="1400" strike="noStrike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+mn-ea"/>
              </a:rPr>
              <a:t>audit sistem dan untuk memantau kinerja sistem</a:t>
            </a:r>
            <a:endParaRPr sz="1400" strike="noStrike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+mn-cs"/>
              <a:sym typeface="+mn-ea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8040688" y="1277303"/>
            <a:ext cx="1958975" cy="1958975"/>
          </a:xfrm>
          <a:prstGeom prst="rect">
            <a:avLst/>
          </a:prstGeom>
          <a:solidFill>
            <a:srgbClr val="99CA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8097838" y="1277620"/>
            <a:ext cx="1844675" cy="181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+mn-ea"/>
              </a:rPr>
              <a:t>Adaptive maintenance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+mn-cs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+mn-ea"/>
              </a:rPr>
              <a:t>(peningkatan kinerja, penambahan entitas dan atribut, dll)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+mn-cs"/>
              <a:sym typeface="+mn-ea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8040688" y="3236278"/>
            <a:ext cx="1958975" cy="195897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8168958" y="3542348"/>
            <a:ext cx="1773238" cy="13220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sz="1600" strike="noStrike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+mn-ea"/>
              </a:rPr>
              <a:t>Audit keamanan berkala berdasarkan statistik yang dihasilkan sistem.</a:t>
            </a:r>
            <a:endParaRPr kumimoji="0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+mn-cs"/>
              <a:sym typeface="+mn-ea"/>
            </a:endParaRPr>
          </a:p>
        </p:txBody>
      </p:sp>
      <p:sp>
        <p:nvSpPr>
          <p:cNvPr id="2" name="矩形 21"/>
          <p:cNvSpPr/>
          <p:nvPr/>
        </p:nvSpPr>
        <p:spPr>
          <a:xfrm>
            <a:off x="9999663" y="3223578"/>
            <a:ext cx="1958975" cy="1958975"/>
          </a:xfrm>
          <a:prstGeom prst="rect">
            <a:avLst/>
          </a:prstGeom>
          <a:solidFill>
            <a:srgbClr val="99CA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矩形 22"/>
          <p:cNvSpPr/>
          <p:nvPr/>
        </p:nvSpPr>
        <p:spPr>
          <a:xfrm>
            <a:off x="9999663" y="3542348"/>
            <a:ext cx="1773238" cy="1322070"/>
          </a:xfrm>
          <a:prstGeom prst="rect">
            <a:avLst/>
          </a:prstGeom>
        </p:spPr>
        <p:txBody>
          <a:bodyPr wrap="square">
            <a:spAutoFit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sz="1600" strike="noStrike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+mn-ea"/>
              </a:rPr>
              <a:t>Ringkasan penggunaan sistem bulanan, triwulanan, atau tahunan.</a:t>
            </a:r>
            <a:endParaRPr kumimoji="0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+mn-cs"/>
              <a:sym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游ゴシック Light"/>
        <a:font script="Hang" typeface="맑은 고딕"/>
        <a:font script="Hans" typeface="Arial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游ゴシック"/>
        <a:font script="Hang" typeface="맑은 고딕"/>
        <a:font script="Hans" typeface="Arial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游ゴシック Light"/>
        <a:font script="Hang" typeface="맑은 고딕"/>
        <a:font script="Hans" typeface="Arial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游ゴシック"/>
        <a:font script="Hang" typeface="맑은 고딕"/>
        <a:font script="Hans" typeface="Arial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2166</Words>
  <Application>WPS Presentation</Application>
  <PresentationFormat/>
  <Paragraphs>91</Paragraphs>
  <Slides>13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23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37" baseType="lpstr">
      <vt:lpstr>Arial</vt:lpstr>
      <vt:lpstr>SimSun</vt:lpstr>
      <vt:lpstr>Wingdings</vt:lpstr>
      <vt:lpstr>等线</vt:lpstr>
      <vt:lpstr>等线 Light</vt:lpstr>
      <vt:lpstr>Microsoft YaHei</vt:lpstr>
      <vt:lpstr>Calibri</vt:lpstr>
      <vt:lpstr>Arial Unicode MS</vt:lpstr>
      <vt:lpstr>Bebas Neue</vt:lpstr>
      <vt:lpstr>Liberation Mono</vt:lpstr>
      <vt:lpstr>Segoe Print</vt:lpstr>
      <vt:lpstr>MS PGothic</vt:lpstr>
      <vt:lpstr>FontAwesome</vt:lpstr>
      <vt:lpstr>Open Sans Light</vt:lpstr>
      <vt:lpstr>Gill Sans</vt:lpstr>
      <vt:lpstr>Gill Sans MT</vt:lpstr>
      <vt:lpstr>Roboto Light</vt:lpstr>
      <vt:lpstr>Microsoft Himalaya</vt:lpstr>
      <vt:lpstr>Calibri</vt:lpstr>
      <vt:lpstr>Source Sans Pro Light</vt:lpstr>
      <vt:lpstr>Carlito</vt:lpstr>
      <vt:lpstr>Schoolbook Uralic</vt:lpstr>
      <vt:lpstr>Trebuchet MS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heribertus himawan</cp:lastModifiedBy>
  <cp:revision>78</cp:revision>
  <dcterms:created xsi:type="dcterms:W3CDTF">2015-10-17T07:33:05Z</dcterms:created>
  <dcterms:modified xsi:type="dcterms:W3CDTF">2021-04-12T15:25:59Z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1033-11.2.0.9926</vt:lpwstr>
  </property>
</Properties>
</file>