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79" r:id="rId2"/>
    <p:sldId id="284" r:id="rId3"/>
    <p:sldId id="398" r:id="rId4"/>
    <p:sldId id="399" r:id="rId5"/>
    <p:sldId id="400" r:id="rId6"/>
    <p:sldId id="401" r:id="rId7"/>
    <p:sldId id="402" r:id="rId8"/>
    <p:sldId id="403" r:id="rId9"/>
    <p:sldId id="404" r:id="rId10"/>
    <p:sldId id="405" r:id="rId11"/>
    <p:sldId id="406" r:id="rId12"/>
    <p:sldId id="407" r:id="rId13"/>
    <p:sldId id="408" r:id="rId14"/>
    <p:sldId id="409" r:id="rId15"/>
    <p:sldId id="410" r:id="rId16"/>
    <p:sldId id="411" r:id="rId17"/>
    <p:sldId id="412" r:id="rId18"/>
    <p:sldId id="413" r:id="rId19"/>
    <p:sldId id="414" r:id="rId20"/>
    <p:sldId id="415" r:id="rId21"/>
    <p:sldId id="416" r:id="rId22"/>
    <p:sldId id="417" r:id="rId23"/>
    <p:sldId id="418" r:id="rId24"/>
    <p:sldId id="419" r:id="rId25"/>
    <p:sldId id="420" r:id="rId26"/>
    <p:sldId id="421" r:id="rId27"/>
    <p:sldId id="422" r:id="rId28"/>
    <p:sldId id="423" r:id="rId29"/>
    <p:sldId id="424" r:id="rId30"/>
    <p:sldId id="425" r:id="rId31"/>
    <p:sldId id="426" r:id="rId32"/>
    <p:sldId id="427" r:id="rId33"/>
    <p:sldId id="428" r:id="rId34"/>
    <p:sldId id="429" r:id="rId35"/>
    <p:sldId id="430" r:id="rId36"/>
    <p:sldId id="431" r:id="rId37"/>
    <p:sldId id="432" r:id="rId38"/>
    <p:sldId id="397" r:id="rId39"/>
    <p:sldId id="328" r:id="rId40"/>
  </p:sldIdLst>
  <p:sldSz cx="12161838" cy="6858000"/>
  <p:notesSz cx="6858000" cy="9144000"/>
  <p:defaultTextStyle>
    <a:defPPr>
      <a:defRPr lang="en-US"/>
    </a:defPPr>
    <a:lvl1pPr marL="0" algn="l" defTabSz="8975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48757" algn="l" defTabSz="8975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897514" algn="l" defTabSz="8975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46270" algn="l" defTabSz="8975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795029" algn="l" defTabSz="8975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43785" algn="l" defTabSz="8975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692542" algn="l" defTabSz="8975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41299" algn="l" defTabSz="8975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590056" algn="l" defTabSz="8975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82F"/>
    <a:srgbClr val="FF0000"/>
    <a:srgbClr val="0AE00F"/>
    <a:srgbClr val="00487E"/>
    <a:srgbClr val="002611"/>
    <a:srgbClr val="00CC00"/>
    <a:srgbClr val="00A84C"/>
    <a:srgbClr val="07A10B"/>
    <a:srgbClr val="004C22"/>
    <a:srgbClr val="231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726" y="-72"/>
      </p:cViewPr>
      <p:guideLst>
        <p:guide orient="horz" pos="2160"/>
        <p:guide pos="383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B8BEE-9EFC-434D-82FA-F5E1D3BA998C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685800"/>
            <a:ext cx="6080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725E6-AE84-436B-BD4A-4F4DB2A3BC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92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975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48757" algn="l" defTabSz="8975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897514" algn="l" defTabSz="8975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46270" algn="l" defTabSz="8975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795029" algn="l" defTabSz="8975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43785" algn="l" defTabSz="8975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692542" algn="l" defTabSz="8975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41299" algn="l" defTabSz="8975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590056" algn="l" defTabSz="8975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38" y="2130427"/>
            <a:ext cx="10337562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4276" y="3886200"/>
            <a:ext cx="8513287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48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7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6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37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92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4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9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7334" y="274640"/>
            <a:ext cx="2736414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94" y="274640"/>
            <a:ext cx="800654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02" y="4406901"/>
            <a:ext cx="10337562" cy="1362075"/>
          </a:xfrm>
        </p:spPr>
        <p:txBody>
          <a:bodyPr anchor="t"/>
          <a:lstStyle>
            <a:lvl1pPr algn="l">
              <a:defRPr sz="3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02" y="2906716"/>
            <a:ext cx="10337562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4875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975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462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950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437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9254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412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59005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92" y="1600200"/>
            <a:ext cx="5371478" cy="452596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70" y="1600200"/>
            <a:ext cx="5371478" cy="452596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2" y="1535115"/>
            <a:ext cx="5373590" cy="639763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48757" indent="0">
              <a:buNone/>
              <a:defRPr sz="2000" b="1"/>
            </a:lvl2pPr>
            <a:lvl3pPr marL="897514" indent="0">
              <a:buNone/>
              <a:defRPr sz="1800" b="1"/>
            </a:lvl3pPr>
            <a:lvl4pPr marL="1346270" indent="0">
              <a:buNone/>
              <a:defRPr sz="1500" b="1"/>
            </a:lvl4pPr>
            <a:lvl5pPr marL="1795029" indent="0">
              <a:buNone/>
              <a:defRPr sz="1500" b="1"/>
            </a:lvl5pPr>
            <a:lvl6pPr marL="2243785" indent="0">
              <a:buNone/>
              <a:defRPr sz="1500" b="1"/>
            </a:lvl6pPr>
            <a:lvl7pPr marL="2692542" indent="0">
              <a:buNone/>
              <a:defRPr sz="1500" b="1"/>
            </a:lvl7pPr>
            <a:lvl8pPr marL="3141299" indent="0">
              <a:buNone/>
              <a:defRPr sz="1500" b="1"/>
            </a:lvl8pPr>
            <a:lvl9pPr marL="359005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092" y="2174878"/>
            <a:ext cx="5373590" cy="3951287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50" y="1535115"/>
            <a:ext cx="5375700" cy="639763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48757" indent="0">
              <a:buNone/>
              <a:defRPr sz="2000" b="1"/>
            </a:lvl2pPr>
            <a:lvl3pPr marL="897514" indent="0">
              <a:buNone/>
              <a:defRPr sz="1800" b="1"/>
            </a:lvl3pPr>
            <a:lvl4pPr marL="1346270" indent="0">
              <a:buNone/>
              <a:defRPr sz="1500" b="1"/>
            </a:lvl4pPr>
            <a:lvl5pPr marL="1795029" indent="0">
              <a:buNone/>
              <a:defRPr sz="1500" b="1"/>
            </a:lvl5pPr>
            <a:lvl6pPr marL="2243785" indent="0">
              <a:buNone/>
              <a:defRPr sz="1500" b="1"/>
            </a:lvl6pPr>
            <a:lvl7pPr marL="2692542" indent="0">
              <a:buNone/>
              <a:defRPr sz="1500" b="1"/>
            </a:lvl7pPr>
            <a:lvl8pPr marL="3141299" indent="0">
              <a:buNone/>
              <a:defRPr sz="1500" b="1"/>
            </a:lvl8pPr>
            <a:lvl9pPr marL="359005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050" y="2174878"/>
            <a:ext cx="5375700" cy="3951287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6" y="273050"/>
            <a:ext cx="400116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942" y="273053"/>
            <a:ext cx="679880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96" y="1435103"/>
            <a:ext cx="400116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48757" indent="0">
              <a:buNone/>
              <a:defRPr sz="1200"/>
            </a:lvl2pPr>
            <a:lvl3pPr marL="897514" indent="0">
              <a:buNone/>
              <a:defRPr sz="900"/>
            </a:lvl3pPr>
            <a:lvl4pPr marL="1346270" indent="0">
              <a:buNone/>
              <a:defRPr sz="800"/>
            </a:lvl4pPr>
            <a:lvl5pPr marL="1795029" indent="0">
              <a:buNone/>
              <a:defRPr sz="800"/>
            </a:lvl5pPr>
            <a:lvl6pPr marL="2243785" indent="0">
              <a:buNone/>
              <a:defRPr sz="800"/>
            </a:lvl6pPr>
            <a:lvl7pPr marL="2692542" indent="0">
              <a:buNone/>
              <a:defRPr sz="800"/>
            </a:lvl7pPr>
            <a:lvl8pPr marL="3141299" indent="0">
              <a:buNone/>
              <a:defRPr sz="800"/>
            </a:lvl8pPr>
            <a:lvl9pPr marL="359005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806" y="4800602"/>
            <a:ext cx="729710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3806" y="612775"/>
            <a:ext cx="729710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48757" indent="0">
              <a:buNone/>
              <a:defRPr sz="2800"/>
            </a:lvl2pPr>
            <a:lvl3pPr marL="897514" indent="0">
              <a:buNone/>
              <a:defRPr sz="2300"/>
            </a:lvl3pPr>
            <a:lvl4pPr marL="1346270" indent="0">
              <a:buNone/>
              <a:defRPr sz="2000"/>
            </a:lvl4pPr>
            <a:lvl5pPr marL="1795029" indent="0">
              <a:buNone/>
              <a:defRPr sz="2000"/>
            </a:lvl5pPr>
            <a:lvl6pPr marL="2243785" indent="0">
              <a:buNone/>
              <a:defRPr sz="2000"/>
            </a:lvl6pPr>
            <a:lvl7pPr marL="2692542" indent="0">
              <a:buNone/>
              <a:defRPr sz="2000"/>
            </a:lvl7pPr>
            <a:lvl8pPr marL="3141299" indent="0">
              <a:buNone/>
              <a:defRPr sz="2000"/>
            </a:lvl8pPr>
            <a:lvl9pPr marL="359005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3806" y="5367340"/>
            <a:ext cx="729710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48757" indent="0">
              <a:buNone/>
              <a:defRPr sz="1200"/>
            </a:lvl2pPr>
            <a:lvl3pPr marL="897514" indent="0">
              <a:buNone/>
              <a:defRPr sz="900"/>
            </a:lvl3pPr>
            <a:lvl4pPr marL="1346270" indent="0">
              <a:buNone/>
              <a:defRPr sz="800"/>
            </a:lvl4pPr>
            <a:lvl5pPr marL="1795029" indent="0">
              <a:buNone/>
              <a:defRPr sz="800"/>
            </a:lvl5pPr>
            <a:lvl6pPr marL="2243785" indent="0">
              <a:buNone/>
              <a:defRPr sz="800"/>
            </a:lvl6pPr>
            <a:lvl7pPr marL="2692542" indent="0">
              <a:buNone/>
              <a:defRPr sz="800"/>
            </a:lvl7pPr>
            <a:lvl8pPr marL="3141299" indent="0">
              <a:buNone/>
              <a:defRPr sz="800"/>
            </a:lvl8pPr>
            <a:lvl9pPr marL="359005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alpha val="71000"/>
              </a:scheme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8092" y="274637"/>
            <a:ext cx="10945654" cy="1143000"/>
          </a:xfrm>
          <a:prstGeom prst="rect">
            <a:avLst/>
          </a:prstGeom>
        </p:spPr>
        <p:txBody>
          <a:bodyPr vert="horz" lIns="89752" tIns="44876" rIns="89752" bIns="4487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2" y="1600200"/>
            <a:ext cx="10945654" cy="4525964"/>
          </a:xfrm>
          <a:prstGeom prst="rect">
            <a:avLst/>
          </a:prstGeom>
        </p:spPr>
        <p:txBody>
          <a:bodyPr vert="horz" lIns="89752" tIns="44876" rIns="89752" bIns="44876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8092" y="6356353"/>
            <a:ext cx="2837762" cy="365125"/>
          </a:xfrm>
          <a:prstGeom prst="rect">
            <a:avLst/>
          </a:prstGeom>
        </p:spPr>
        <p:txBody>
          <a:bodyPr vert="horz" lIns="89752" tIns="44876" rIns="89752" bIns="44876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55295" y="6356353"/>
            <a:ext cx="3851249" cy="365125"/>
          </a:xfrm>
          <a:prstGeom prst="rect">
            <a:avLst/>
          </a:prstGeom>
        </p:spPr>
        <p:txBody>
          <a:bodyPr vert="horz" lIns="89752" tIns="44876" rIns="89752" bIns="44876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5984" y="6356353"/>
            <a:ext cx="2837762" cy="365125"/>
          </a:xfrm>
          <a:prstGeom prst="rect">
            <a:avLst/>
          </a:prstGeom>
        </p:spPr>
        <p:txBody>
          <a:bodyPr vert="horz" lIns="89752" tIns="44876" rIns="89752" bIns="4487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8673" name="Picture 1" descr="D:\KEL-ADM-DOSEN\A-PJJ-2019\Membuat-E-Modul-2019\LOGO-GAMBAR-PJJ\Logo-PJJ-PanjangOk-N01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6520" y="12702"/>
            <a:ext cx="2184399" cy="395276"/>
          </a:xfrm>
          <a:prstGeom prst="rect">
            <a:avLst/>
          </a:prstGeom>
          <a:noFill/>
          <a:effectLst>
            <a:outerShdw blurRad="304800" dist="292100" dir="2100000" sx="104000" sy="104000" algn="ctr" rotWithShape="0">
              <a:schemeClr val="tx1"/>
            </a:outerShdw>
          </a:effectLst>
          <a:scene3d>
            <a:camera prst="orthographicFront"/>
            <a:lightRig rig="balanced" dir="t"/>
          </a:scene3d>
          <a:sp3d extrusionH="76200" prstMaterial="flat">
            <a:bevelT prst="slope"/>
            <a:extrusionClr>
              <a:srgbClr val="FFFF00"/>
            </a:extrusionClr>
          </a:sp3d>
        </p:spPr>
      </p:pic>
      <p:pic>
        <p:nvPicPr>
          <p:cNvPr id="28676" name="Picture 4" descr="D:\KEL-ADM-DOSEN\A-PJJ-2019\Membuat-E-Modul-2019\LOGO-GAMBAR-PJJ\Logo udinus-fik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247435" y="76201"/>
            <a:ext cx="838201" cy="838200"/>
          </a:xfrm>
          <a:prstGeom prst="rect">
            <a:avLst/>
          </a:prstGeom>
          <a:solidFill>
            <a:schemeClr val="tx1"/>
          </a:solidFill>
          <a:ln cmpd="dbl">
            <a:noFill/>
          </a:ln>
          <a:effectLst>
            <a:outerShdw blurRad="673100" dist="330200" dir="7680000" sx="158000" sy="158000" algn="t" rotWithShape="0">
              <a:srgbClr val="FFFF00">
                <a:alpha val="36000"/>
              </a:srgbClr>
            </a:outerShdw>
          </a:effectLst>
          <a:scene3d>
            <a:camera prst="orthographicFront"/>
            <a:lightRig rig="sunset" dir="t"/>
          </a:scene3d>
          <a:sp3d extrusionH="76200" contourW="12700" prstMaterial="dkEdge">
            <a:bevelT w="152400" h="50800" prst="softRound"/>
            <a:bevelB prst="slope"/>
            <a:extrusionClr>
              <a:schemeClr val="tx1"/>
            </a:extrusionClr>
            <a:contourClr>
              <a:schemeClr val="tx1"/>
            </a:contourClr>
          </a:sp3d>
        </p:spPr>
      </p:pic>
      <p:pic>
        <p:nvPicPr>
          <p:cNvPr id="28677" name="Picture 5" descr="D:\KEL-ADM-DOSEN\A-PJJ-2019\Membuat-E-Modul-2019\LOGO-GAMBAR-PJJ\LogoPJJ-Bulat-N01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5719" y="5257800"/>
            <a:ext cx="1244600" cy="1524362"/>
          </a:xfrm>
          <a:prstGeom prst="rect">
            <a:avLst/>
          </a:prstGeom>
          <a:noFill/>
        </p:spPr>
      </p:pic>
      <p:pic>
        <p:nvPicPr>
          <p:cNvPr id="11" name="Picture 6" descr="E:\Back-Up-1 Okt-2019\20190827_060250-1-1.jpg"/>
          <p:cNvPicPr>
            <a:picLocks noChangeAspect="1" noChangeArrowheads="1"/>
          </p:cNvPicPr>
          <p:nvPr userDrawn="1"/>
        </p:nvPicPr>
        <p:blipFill>
          <a:blip r:embed="rId16" cstate="print">
            <a:lum bright="12000" contrast="50000"/>
          </a:blip>
          <a:srcRect/>
          <a:stretch>
            <a:fillRect/>
          </a:stretch>
        </p:blipFill>
        <p:spPr bwMode="auto">
          <a:xfrm>
            <a:off x="10094769" y="5905500"/>
            <a:ext cx="1602769" cy="952500"/>
          </a:xfrm>
          <a:prstGeom prst="rect">
            <a:avLst/>
          </a:prstGeom>
          <a:ln>
            <a:noFill/>
          </a:ln>
          <a:effectLst>
            <a:outerShdw blurRad="1244600" sx="64000" sy="64000" algn="ctr">
              <a:schemeClr val="tx1">
                <a:alpha val="2000"/>
              </a:schemeClr>
            </a:outerShdw>
            <a:softEdge rad="112500"/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2700">
            <a:bevelT w="82550" h="44450" prst="angle"/>
            <a:bevelB w="82550" h="44450" prst="angle"/>
            <a:extrusionClr>
              <a:schemeClr val="tx1"/>
            </a:extrusionClr>
            <a:contourClr>
              <a:schemeClr val="accent3"/>
            </a:contourClr>
          </a:sp3d>
        </p:spPr>
      </p:pic>
      <p:pic>
        <p:nvPicPr>
          <p:cNvPr id="17" name="Picture 8" descr="D:\KEL-ADM-DOSEN\A-PJJ-2019\Membuat-E-Modul-2019\LOGO-GAMBAR-PJJ\ddaun.jpg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 rot="1527490">
            <a:off x="11108471" y="5364495"/>
            <a:ext cx="1625753" cy="1604748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002060"/>
            </a:outerShdw>
            <a:softEdge rad="317500"/>
          </a:effec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97514" rtl="0" eaLnBrk="1" latinLnBrk="0" hangingPunct="1">
        <a:spcBef>
          <a:spcPct val="0"/>
        </a:spcBef>
        <a:buNone/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6568" indent="-336568" algn="l" defTabSz="89751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29230" indent="-280473" algn="l" defTabSz="89751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21892" indent="-224378" algn="l" defTabSz="89751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70650" indent="-224378" algn="l" defTabSz="89751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9407" indent="-224378" algn="l" defTabSz="89751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68164" indent="-224378" algn="l" defTabSz="89751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16920" indent="-224378" algn="l" defTabSz="89751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365677" indent="-224378" algn="l" defTabSz="89751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14434" indent="-224378" algn="l" defTabSz="89751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7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8757" algn="l" defTabSz="897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97514" algn="l" defTabSz="897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46270" algn="l" defTabSz="897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95029" algn="l" defTabSz="897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3785" algn="l" defTabSz="897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92542" algn="l" defTabSz="897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1299" algn="l" defTabSz="897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90056" algn="l" defTabSz="897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Microsoft_Word_97_-_2003_Document5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9.wmf"/><Relationship Id="rId5" Type="http://schemas.openxmlformats.org/officeDocument/2006/relationships/image" Target="../media/image10.wmf"/><Relationship Id="rId10" Type="http://schemas.openxmlformats.org/officeDocument/2006/relationships/oleObject" Target="../embeddings/Microsoft_Word_97_-_2003_Document6.doc"/><Relationship Id="rId4" Type="http://schemas.openxmlformats.org/officeDocument/2006/relationships/oleObject" Target="../embeddings/Microsoft_Word_97_-_2003_Document4.doc"/><Relationship Id="rId9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wmf"/><Relationship Id="rId4" Type="http://schemas.openxmlformats.org/officeDocument/2006/relationships/oleObject" Target="../embeddings/Microsoft_Word_97_-_2003_Document7.doc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9.bin"/><Relationship Id="rId4" Type="http://schemas.openxmlformats.org/officeDocument/2006/relationships/image" Target="../media/image1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Microsoft_Word_97_-_2003_Document11.doc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Microsoft_Word_97_-_2003_Document9.doc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6.wmf"/><Relationship Id="rId5" Type="http://schemas.openxmlformats.org/officeDocument/2006/relationships/image" Target="../media/image14.wmf"/><Relationship Id="rId10" Type="http://schemas.openxmlformats.org/officeDocument/2006/relationships/oleObject" Target="../embeddings/Microsoft_Word_97_-_2003_Document10.doc"/><Relationship Id="rId4" Type="http://schemas.openxmlformats.org/officeDocument/2006/relationships/oleObject" Target="../embeddings/Microsoft_Word_97_-_2003_Document8.doc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7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Microsoft_Word_97_-_2003_Document1.doc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Microsoft_Word_97_-_2003_Document3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8.wmf"/><Relationship Id="rId4" Type="http://schemas.openxmlformats.org/officeDocument/2006/relationships/oleObject" Target="../embeddings/Microsoft_Word_97_-_2003_Document2.doc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976055" y="2562408"/>
            <a:ext cx="5638800" cy="106182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2100" b="1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PJJ-A11-CF 1234</a:t>
            </a:r>
            <a:br>
              <a:rPr lang="en-US" sz="2100" b="1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en-US" sz="2100" b="1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Konsep</a:t>
            </a:r>
            <a:r>
              <a:rPr lang="en-US" sz="2100" b="1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Basis Data</a:t>
            </a:r>
            <a:br>
              <a:rPr lang="en-US" sz="2100" b="1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en-US" sz="2100" b="1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(3 SKS)</a:t>
            </a:r>
            <a:endParaRPr lang="id-ID" sz="2100" dirty="0">
              <a:solidFill>
                <a:srgbClr val="00682F"/>
              </a:solidFill>
              <a:latin typeface="Book Antiqua" pitchFamily="18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978919" y="1326112"/>
            <a:ext cx="9448800" cy="683825"/>
          </a:xfrm>
          <a:prstGeom prst="rect">
            <a:avLst/>
          </a:prstGeom>
          <a:ln>
            <a:noFill/>
            <a:prstDash val="solid"/>
          </a:ln>
        </p:spPr>
        <p:txBody>
          <a:bodyPr vert="horz" lIns="89752" tIns="44876" rIns="89752" bIns="44876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Normalisasi</a:t>
            </a:r>
            <a:r>
              <a:rPr lang="en-US" sz="3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: </a:t>
            </a:r>
          </a:p>
          <a:p>
            <a:pPr algn="ctr">
              <a:spcBef>
                <a:spcPct val="0"/>
              </a:spcBef>
              <a:defRPr/>
            </a:pPr>
            <a:r>
              <a:rPr lang="en-US" sz="3000" b="1" dirty="0" err="1" smtClean="0">
                <a:solidFill>
                  <a:srgbClr val="0AE00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Penyempurnaan</a:t>
            </a:r>
            <a:r>
              <a:rPr lang="en-US" sz="3000" b="1" dirty="0" smtClean="0">
                <a:solidFill>
                  <a:srgbClr val="0AE00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3000" b="1" dirty="0" err="1" smtClean="0">
                <a:solidFill>
                  <a:srgbClr val="0AE00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Skema</a:t>
            </a:r>
            <a:r>
              <a:rPr lang="en-US" sz="3000" b="1" dirty="0" smtClean="0">
                <a:solidFill>
                  <a:srgbClr val="0AE00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&amp; </a:t>
            </a:r>
            <a:r>
              <a:rPr lang="en-US" sz="3000" b="1" dirty="0" err="1" smtClean="0">
                <a:solidFill>
                  <a:srgbClr val="0AE00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Bentuk-bentuk</a:t>
            </a:r>
            <a:r>
              <a:rPr lang="en-US" sz="3000" b="1" dirty="0" smtClean="0">
                <a:solidFill>
                  <a:srgbClr val="0AE00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Normal</a:t>
            </a:r>
            <a:r>
              <a:rPr lang="en-US" sz="3000" b="1" dirty="0" smtClean="0">
                <a:solidFill>
                  <a:srgbClr val="0AE0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. </a:t>
            </a:r>
          </a:p>
        </p:txBody>
      </p:sp>
      <p:sp>
        <p:nvSpPr>
          <p:cNvPr id="14" name="Flowchart: Extract 13"/>
          <p:cNvSpPr/>
          <p:nvPr/>
        </p:nvSpPr>
        <p:spPr>
          <a:xfrm>
            <a:off x="5090319" y="236525"/>
            <a:ext cx="1219200" cy="838200"/>
          </a:xfrm>
          <a:prstGeom prst="flowChartExtract">
            <a:avLst/>
          </a:prstGeom>
          <a:solidFill>
            <a:schemeClr val="accent3"/>
          </a:solidFill>
          <a:ln>
            <a:noFill/>
          </a:ln>
          <a:effectLst>
            <a:outerShdw blurRad="622300" dist="139700" dir="5400000" algn="ctr" rotWithShape="0">
              <a:srgbClr val="002060">
                <a:alpha val="90000"/>
              </a:srgbClr>
            </a:outerShdw>
          </a:effectLst>
          <a:scene3d>
            <a:camera prst="orthographicFront"/>
            <a:lightRig rig="threePt" dir="t"/>
          </a:scene3d>
          <a:sp3d contourW="12700">
            <a:bevelT prst="convex"/>
            <a:contourClr>
              <a:srgbClr val="00CC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 Bold" pitchFamily="18" charset="0"/>
              </a:rPr>
              <a:t>8</a:t>
            </a:r>
            <a:r>
              <a:rPr lang="en-US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 Bold" pitchFamily="18" charset="0"/>
              </a:rPr>
              <a:t>.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Caslon Pro Bold" pitchFamily="18" charset="0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1546768" y="430476"/>
            <a:ext cx="2590800" cy="1104900"/>
          </a:xfrm>
          <a:noFill/>
          <a:ln/>
        </p:spPr>
        <p:txBody>
          <a:bodyPr>
            <a:normAutofit/>
          </a:bodyPr>
          <a:lstStyle/>
          <a:p>
            <a:pPr algn="ctr"/>
            <a:r>
              <a:rPr lang="en-US" sz="3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Contoh</a:t>
            </a:r>
            <a:r>
              <a:rPr lang="en-US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br>
              <a:rPr lang="en-US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</a:br>
            <a:r>
              <a:rPr lang="en-US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(</a:t>
            </a:r>
            <a:r>
              <a:rPr lang="en-US" sz="3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Lanjutan</a:t>
            </a:r>
            <a:r>
              <a:rPr lang="en-US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)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1501280" y="2049440"/>
            <a:ext cx="4953000" cy="4724400"/>
          </a:xfrm>
          <a:prstGeom prst="rect">
            <a:avLst/>
          </a:prstGeom>
          <a:noFill/>
          <a:ln/>
        </p:spPr>
        <p:txBody>
          <a:bodyPr vert="horz" lIns="89752" tIns="44876" rIns="89752" bIns="44876" rtlCol="0">
            <a:normAutofit/>
          </a:bodyPr>
          <a:lstStyle/>
          <a:p>
            <a:pPr marL="336568" marR="0" lvl="0" indent="-336568" algn="l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Beberapa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persoalan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akibat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R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W :</a:t>
            </a:r>
          </a:p>
          <a:p>
            <a:pPr marL="729230" marR="0" lvl="1" indent="-280473" algn="l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000" b="0" i="1" u="sng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Update anomaly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: 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Dapatkah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W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diubah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hanya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pada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tuple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pertama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dari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SNLRWH ?</a:t>
            </a:r>
          </a:p>
          <a:p>
            <a:pPr marL="729230" marR="0" lvl="1" indent="-280473" algn="l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000" b="0" i="1" u="sng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Insertion anomaly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: 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Bgm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jika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diinginkan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utk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menyisipkan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seo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-rang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employee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tetapi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hourly wage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utk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rating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yang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bersangkutan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tidak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diketahui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? </a:t>
            </a:r>
          </a:p>
          <a:p>
            <a:pPr marL="729230" marR="0" lvl="1" indent="-280473" algn="l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000" b="0" i="1" u="sng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Deletion anomaly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: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Jika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semua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emplo-yee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dengan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rating 5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dihapus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maka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informasi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mengenai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hourly wage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utk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rating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5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juga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ikut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terhapus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!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682F"/>
              </a:solidFill>
              <a:effectLst/>
              <a:uLnTx/>
              <a:uFillTx/>
              <a:latin typeface="Book Antiqua" pitchFamily="18" charset="0"/>
            </a:endParaRPr>
          </a:p>
        </p:txBody>
      </p:sp>
      <p:graphicFrame>
        <p:nvGraphicFramePr>
          <p:cNvPr id="6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4625480" y="220640"/>
          <a:ext cx="5811838" cy="191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7" name="Document" r:id="rId4" imgW="5067360" imgH="1830240" progId="Word.Document.8">
                  <p:embed/>
                </p:oleObj>
              </mc:Choice>
              <mc:Fallback>
                <p:oleObj name="Document" r:id="rId4" imgW="5067360" imgH="1830240" progId="Word.Document.8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5480" y="220640"/>
                        <a:ext cx="5811838" cy="191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6530480" y="2811440"/>
          <a:ext cx="38100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8" name="Document" r:id="rId7" imgW="4515480" imgH="2211480" progId="Word.Document.8">
                  <p:embed/>
                </p:oleObj>
              </mc:Choice>
              <mc:Fallback>
                <p:oleObj name="Document" r:id="rId7" imgW="4515480" imgH="2211480" progId="Word.Document.8">
                  <p:embed/>
                  <p:pic>
                    <p:nvPicPr>
                      <p:cNvPr id="0" name="Picture 3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0480" y="2811440"/>
                        <a:ext cx="3810000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>
            <a:hlinkClick r:id="" action="ppaction://ole?verb=0"/>
          </p:cNvPr>
          <p:cNvGraphicFramePr>
            <a:graphicFrameLocks/>
          </p:cNvGraphicFramePr>
          <p:nvPr/>
        </p:nvGraphicFramePr>
        <p:xfrm>
          <a:off x="7978280" y="5326040"/>
          <a:ext cx="119062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9" name="Document" r:id="rId10" imgW="1348920" imgH="1251360" progId="Word.Document.8">
                  <p:embed/>
                </p:oleObj>
              </mc:Choice>
              <mc:Fallback>
                <p:oleObj name="Document" r:id="rId10" imgW="1348920" imgH="1251360" progId="Word.Document.8">
                  <p:embed/>
                  <p:pic>
                    <p:nvPicPr>
                      <p:cNvPr id="0" name="Picture 4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8280" y="5326040"/>
                        <a:ext cx="1190625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7216280" y="2278040"/>
            <a:ext cx="1740862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Hourly_Emps2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7978280" y="4792640"/>
            <a:ext cx="865623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Wages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1742384" y="228600"/>
            <a:ext cx="7772400" cy="762000"/>
          </a:xfrm>
          <a:noFill/>
          <a:ln/>
        </p:spPr>
        <p:txBody>
          <a:bodyPr>
            <a:normAutofit/>
          </a:bodyPr>
          <a:lstStyle/>
          <a:p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Penyempurnaan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ER Diagram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1132784" y="1066800"/>
            <a:ext cx="4419600" cy="5715000"/>
          </a:xfrm>
          <a:prstGeom prst="rect">
            <a:avLst/>
          </a:prstGeom>
          <a:noFill/>
          <a:ln/>
        </p:spPr>
        <p:txBody>
          <a:bodyPr vert="horz" lIns="89752" tIns="44876" rIns="89752" bIns="44876" rtlCol="0">
            <a:normAutofit/>
          </a:bodyPr>
          <a:lstStyle/>
          <a:p>
            <a:pPr marL="336568" marR="0" lvl="0" indent="-336568" algn="l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Pemetaan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diagram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pertama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:         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Workers(S,N,L,D,S)       Departments(D,M,B)</a:t>
            </a:r>
          </a:p>
          <a:p>
            <a:pPr marL="729230" marR="0" lvl="1" indent="-280473" algn="l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Lots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diasosiasikan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dengan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relasi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workers.</a:t>
            </a:r>
          </a:p>
          <a:p>
            <a:pPr marL="336568" marR="0" lvl="0" indent="-336568" algn="l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Jika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diasumsikan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bhw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semua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workers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dlm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sebuah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dept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ditentukan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sebuah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lot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yang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sama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maka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D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L (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Redundansi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)</a:t>
            </a:r>
          </a:p>
          <a:p>
            <a:pPr marL="336568" marR="0" lvl="0" indent="-336568" algn="l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Redundansi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dpt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diatasi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dg: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Workers2(S,N,D,S)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Dept_Lots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(D,L)</a:t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</a:b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Departments(D,M,B)</a:t>
            </a:r>
          </a:p>
          <a:p>
            <a:pPr marL="336568" marR="0" lvl="0" indent="-336568" algn="l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Dapat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disempurnakan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</a:b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(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fine-tune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)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menjadi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: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/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</a:b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Workers2(S,N,D,S) Departments(D,M,B,L)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Book Antiqua" pitchFamily="18" charset="0"/>
            </a:endParaRPr>
          </a:p>
        </p:txBody>
      </p: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5247584" y="1752600"/>
            <a:ext cx="4908550" cy="1754188"/>
            <a:chOff x="2592" y="1104"/>
            <a:chExt cx="3092" cy="1105"/>
          </a:xfrm>
        </p:grpSpPr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2996" y="1252"/>
              <a:ext cx="450" cy="266"/>
            </a:xfrm>
            <a:custGeom>
              <a:avLst/>
              <a:gdLst/>
              <a:ahLst/>
              <a:cxnLst>
                <a:cxn ang="0">
                  <a:pos x="449" y="120"/>
                </a:cxn>
                <a:cxn ang="0">
                  <a:pos x="442" y="97"/>
                </a:cxn>
                <a:cxn ang="0">
                  <a:pos x="428" y="76"/>
                </a:cxn>
                <a:cxn ang="0">
                  <a:pos x="409" y="56"/>
                </a:cxn>
                <a:cxn ang="0">
                  <a:pos x="383" y="39"/>
                </a:cxn>
                <a:cxn ang="0">
                  <a:pos x="353" y="23"/>
                </a:cxn>
                <a:cxn ang="0">
                  <a:pos x="319" y="13"/>
                </a:cxn>
                <a:cxn ang="0">
                  <a:pos x="282" y="3"/>
                </a:cxn>
                <a:cxn ang="0">
                  <a:pos x="243" y="0"/>
                </a:cxn>
                <a:cxn ang="0">
                  <a:pos x="205" y="0"/>
                </a:cxn>
                <a:cxn ang="0">
                  <a:pos x="166" y="3"/>
                </a:cxn>
                <a:cxn ang="0">
                  <a:pos x="129" y="13"/>
                </a:cxn>
                <a:cxn ang="0">
                  <a:pos x="95" y="23"/>
                </a:cxn>
                <a:cxn ang="0">
                  <a:pos x="65" y="39"/>
                </a:cxn>
                <a:cxn ang="0">
                  <a:pos x="39" y="56"/>
                </a:cxn>
                <a:cxn ang="0">
                  <a:pos x="20" y="76"/>
                </a:cxn>
                <a:cxn ang="0">
                  <a:pos x="6" y="97"/>
                </a:cxn>
                <a:cxn ang="0">
                  <a:pos x="0" y="120"/>
                </a:cxn>
                <a:cxn ang="0">
                  <a:pos x="0" y="142"/>
                </a:cxn>
                <a:cxn ang="0">
                  <a:pos x="6" y="166"/>
                </a:cxn>
                <a:cxn ang="0">
                  <a:pos x="20" y="187"/>
                </a:cxn>
                <a:cxn ang="0">
                  <a:pos x="39" y="208"/>
                </a:cxn>
                <a:cxn ang="0">
                  <a:pos x="65" y="225"/>
                </a:cxn>
                <a:cxn ang="0">
                  <a:pos x="95" y="240"/>
                </a:cxn>
                <a:cxn ang="0">
                  <a:pos x="129" y="251"/>
                </a:cxn>
                <a:cxn ang="0">
                  <a:pos x="166" y="259"/>
                </a:cxn>
                <a:cxn ang="0">
                  <a:pos x="205" y="263"/>
                </a:cxn>
                <a:cxn ang="0">
                  <a:pos x="243" y="263"/>
                </a:cxn>
                <a:cxn ang="0">
                  <a:pos x="282" y="259"/>
                </a:cxn>
                <a:cxn ang="0">
                  <a:pos x="319" y="251"/>
                </a:cxn>
                <a:cxn ang="0">
                  <a:pos x="353" y="240"/>
                </a:cxn>
                <a:cxn ang="0">
                  <a:pos x="383" y="225"/>
                </a:cxn>
                <a:cxn ang="0">
                  <a:pos x="409" y="208"/>
                </a:cxn>
                <a:cxn ang="0">
                  <a:pos x="428" y="187"/>
                </a:cxn>
                <a:cxn ang="0">
                  <a:pos x="442" y="166"/>
                </a:cxn>
                <a:cxn ang="0">
                  <a:pos x="449" y="142"/>
                </a:cxn>
              </a:cxnLst>
              <a:rect l="0" t="0" r="r" b="b"/>
              <a:pathLst>
                <a:path w="450" h="266">
                  <a:moveTo>
                    <a:pt x="449" y="132"/>
                  </a:moveTo>
                  <a:lnTo>
                    <a:pt x="449" y="120"/>
                  </a:lnTo>
                  <a:lnTo>
                    <a:pt x="445" y="108"/>
                  </a:lnTo>
                  <a:lnTo>
                    <a:pt x="442" y="97"/>
                  </a:lnTo>
                  <a:lnTo>
                    <a:pt x="436" y="86"/>
                  </a:lnTo>
                  <a:lnTo>
                    <a:pt x="428" y="76"/>
                  </a:lnTo>
                  <a:lnTo>
                    <a:pt x="418" y="65"/>
                  </a:lnTo>
                  <a:lnTo>
                    <a:pt x="409" y="56"/>
                  </a:lnTo>
                  <a:lnTo>
                    <a:pt x="396" y="47"/>
                  </a:lnTo>
                  <a:lnTo>
                    <a:pt x="383" y="39"/>
                  </a:lnTo>
                  <a:lnTo>
                    <a:pt x="368" y="31"/>
                  </a:lnTo>
                  <a:lnTo>
                    <a:pt x="353" y="23"/>
                  </a:lnTo>
                  <a:lnTo>
                    <a:pt x="337" y="17"/>
                  </a:lnTo>
                  <a:lnTo>
                    <a:pt x="319" y="13"/>
                  </a:lnTo>
                  <a:lnTo>
                    <a:pt x="300" y="7"/>
                  </a:lnTo>
                  <a:lnTo>
                    <a:pt x="282" y="3"/>
                  </a:lnTo>
                  <a:lnTo>
                    <a:pt x="263" y="2"/>
                  </a:lnTo>
                  <a:lnTo>
                    <a:pt x="243" y="0"/>
                  </a:lnTo>
                  <a:lnTo>
                    <a:pt x="223" y="0"/>
                  </a:lnTo>
                  <a:lnTo>
                    <a:pt x="205" y="0"/>
                  </a:lnTo>
                  <a:lnTo>
                    <a:pt x="185" y="2"/>
                  </a:lnTo>
                  <a:lnTo>
                    <a:pt x="166" y="3"/>
                  </a:lnTo>
                  <a:lnTo>
                    <a:pt x="148" y="7"/>
                  </a:lnTo>
                  <a:lnTo>
                    <a:pt x="129" y="13"/>
                  </a:lnTo>
                  <a:lnTo>
                    <a:pt x="111" y="17"/>
                  </a:lnTo>
                  <a:lnTo>
                    <a:pt x="95" y="23"/>
                  </a:lnTo>
                  <a:lnTo>
                    <a:pt x="80" y="31"/>
                  </a:lnTo>
                  <a:lnTo>
                    <a:pt x="65" y="39"/>
                  </a:lnTo>
                  <a:lnTo>
                    <a:pt x="52" y="47"/>
                  </a:lnTo>
                  <a:lnTo>
                    <a:pt x="39" y="56"/>
                  </a:lnTo>
                  <a:lnTo>
                    <a:pt x="30" y="65"/>
                  </a:lnTo>
                  <a:lnTo>
                    <a:pt x="20" y="76"/>
                  </a:lnTo>
                  <a:lnTo>
                    <a:pt x="12" y="86"/>
                  </a:lnTo>
                  <a:lnTo>
                    <a:pt x="6" y="97"/>
                  </a:lnTo>
                  <a:lnTo>
                    <a:pt x="3" y="108"/>
                  </a:lnTo>
                  <a:lnTo>
                    <a:pt x="0" y="120"/>
                  </a:lnTo>
                  <a:lnTo>
                    <a:pt x="0" y="132"/>
                  </a:lnTo>
                  <a:lnTo>
                    <a:pt x="0" y="142"/>
                  </a:lnTo>
                  <a:lnTo>
                    <a:pt x="3" y="154"/>
                  </a:lnTo>
                  <a:lnTo>
                    <a:pt x="6" y="166"/>
                  </a:lnTo>
                  <a:lnTo>
                    <a:pt x="12" y="177"/>
                  </a:lnTo>
                  <a:lnTo>
                    <a:pt x="20" y="187"/>
                  </a:lnTo>
                  <a:lnTo>
                    <a:pt x="30" y="198"/>
                  </a:lnTo>
                  <a:lnTo>
                    <a:pt x="39" y="208"/>
                  </a:lnTo>
                  <a:lnTo>
                    <a:pt x="52" y="217"/>
                  </a:lnTo>
                  <a:lnTo>
                    <a:pt x="65" y="225"/>
                  </a:lnTo>
                  <a:lnTo>
                    <a:pt x="80" y="233"/>
                  </a:lnTo>
                  <a:lnTo>
                    <a:pt x="95" y="240"/>
                  </a:lnTo>
                  <a:lnTo>
                    <a:pt x="111" y="246"/>
                  </a:lnTo>
                  <a:lnTo>
                    <a:pt x="129" y="251"/>
                  </a:lnTo>
                  <a:lnTo>
                    <a:pt x="148" y="255"/>
                  </a:lnTo>
                  <a:lnTo>
                    <a:pt x="166" y="259"/>
                  </a:lnTo>
                  <a:lnTo>
                    <a:pt x="185" y="262"/>
                  </a:lnTo>
                  <a:lnTo>
                    <a:pt x="205" y="263"/>
                  </a:lnTo>
                  <a:lnTo>
                    <a:pt x="223" y="265"/>
                  </a:lnTo>
                  <a:lnTo>
                    <a:pt x="243" y="263"/>
                  </a:lnTo>
                  <a:lnTo>
                    <a:pt x="263" y="262"/>
                  </a:lnTo>
                  <a:lnTo>
                    <a:pt x="282" y="259"/>
                  </a:lnTo>
                  <a:lnTo>
                    <a:pt x="300" y="255"/>
                  </a:lnTo>
                  <a:lnTo>
                    <a:pt x="319" y="251"/>
                  </a:lnTo>
                  <a:lnTo>
                    <a:pt x="337" y="246"/>
                  </a:lnTo>
                  <a:lnTo>
                    <a:pt x="353" y="240"/>
                  </a:lnTo>
                  <a:lnTo>
                    <a:pt x="368" y="233"/>
                  </a:lnTo>
                  <a:lnTo>
                    <a:pt x="383" y="225"/>
                  </a:lnTo>
                  <a:lnTo>
                    <a:pt x="396" y="217"/>
                  </a:lnTo>
                  <a:lnTo>
                    <a:pt x="409" y="208"/>
                  </a:lnTo>
                  <a:lnTo>
                    <a:pt x="418" y="198"/>
                  </a:lnTo>
                  <a:lnTo>
                    <a:pt x="428" y="187"/>
                  </a:lnTo>
                  <a:lnTo>
                    <a:pt x="436" y="177"/>
                  </a:lnTo>
                  <a:lnTo>
                    <a:pt x="442" y="166"/>
                  </a:lnTo>
                  <a:lnTo>
                    <a:pt x="445" y="154"/>
                  </a:lnTo>
                  <a:lnTo>
                    <a:pt x="449" y="142"/>
                  </a:lnTo>
                  <a:lnTo>
                    <a:pt x="449" y="13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4389" y="1454"/>
              <a:ext cx="451" cy="266"/>
            </a:xfrm>
            <a:custGeom>
              <a:avLst/>
              <a:gdLst/>
              <a:ahLst/>
              <a:cxnLst>
                <a:cxn ang="0">
                  <a:pos x="448" y="120"/>
                </a:cxn>
                <a:cxn ang="0">
                  <a:pos x="441" y="98"/>
                </a:cxn>
                <a:cxn ang="0">
                  <a:pos x="429" y="76"/>
                </a:cxn>
                <a:cxn ang="0">
                  <a:pos x="409" y="56"/>
                </a:cxn>
                <a:cxn ang="0">
                  <a:pos x="383" y="39"/>
                </a:cxn>
                <a:cxn ang="0">
                  <a:pos x="353" y="24"/>
                </a:cxn>
                <a:cxn ang="0">
                  <a:pos x="319" y="13"/>
                </a:cxn>
                <a:cxn ang="0">
                  <a:pos x="283" y="5"/>
                </a:cxn>
                <a:cxn ang="0">
                  <a:pos x="243" y="0"/>
                </a:cxn>
                <a:cxn ang="0">
                  <a:pos x="205" y="0"/>
                </a:cxn>
                <a:cxn ang="0">
                  <a:pos x="166" y="5"/>
                </a:cxn>
                <a:cxn ang="0">
                  <a:pos x="129" y="13"/>
                </a:cxn>
                <a:cxn ang="0">
                  <a:pos x="95" y="24"/>
                </a:cxn>
                <a:cxn ang="0">
                  <a:pos x="66" y="39"/>
                </a:cxn>
                <a:cxn ang="0">
                  <a:pos x="40" y="56"/>
                </a:cxn>
                <a:cxn ang="0">
                  <a:pos x="20" y="76"/>
                </a:cxn>
                <a:cxn ang="0">
                  <a:pos x="6" y="98"/>
                </a:cxn>
                <a:cxn ang="0">
                  <a:pos x="1" y="120"/>
                </a:cxn>
                <a:cxn ang="0">
                  <a:pos x="1" y="144"/>
                </a:cxn>
                <a:cxn ang="0">
                  <a:pos x="6" y="166"/>
                </a:cxn>
                <a:cxn ang="0">
                  <a:pos x="20" y="188"/>
                </a:cxn>
                <a:cxn ang="0">
                  <a:pos x="40" y="208"/>
                </a:cxn>
                <a:cxn ang="0">
                  <a:pos x="66" y="225"/>
                </a:cxn>
                <a:cxn ang="0">
                  <a:pos x="95" y="240"/>
                </a:cxn>
                <a:cxn ang="0">
                  <a:pos x="129" y="251"/>
                </a:cxn>
                <a:cxn ang="0">
                  <a:pos x="166" y="259"/>
                </a:cxn>
                <a:cxn ang="0">
                  <a:pos x="205" y="265"/>
                </a:cxn>
                <a:cxn ang="0">
                  <a:pos x="243" y="265"/>
                </a:cxn>
                <a:cxn ang="0">
                  <a:pos x="283" y="259"/>
                </a:cxn>
                <a:cxn ang="0">
                  <a:pos x="319" y="251"/>
                </a:cxn>
                <a:cxn ang="0">
                  <a:pos x="353" y="240"/>
                </a:cxn>
                <a:cxn ang="0">
                  <a:pos x="383" y="225"/>
                </a:cxn>
                <a:cxn ang="0">
                  <a:pos x="409" y="208"/>
                </a:cxn>
                <a:cxn ang="0">
                  <a:pos x="429" y="188"/>
                </a:cxn>
                <a:cxn ang="0">
                  <a:pos x="441" y="166"/>
                </a:cxn>
                <a:cxn ang="0">
                  <a:pos x="448" y="144"/>
                </a:cxn>
              </a:cxnLst>
              <a:rect l="0" t="0" r="r" b="b"/>
              <a:pathLst>
                <a:path w="451" h="266">
                  <a:moveTo>
                    <a:pt x="450" y="132"/>
                  </a:moveTo>
                  <a:lnTo>
                    <a:pt x="448" y="120"/>
                  </a:lnTo>
                  <a:lnTo>
                    <a:pt x="446" y="108"/>
                  </a:lnTo>
                  <a:lnTo>
                    <a:pt x="441" y="98"/>
                  </a:lnTo>
                  <a:lnTo>
                    <a:pt x="436" y="87"/>
                  </a:lnTo>
                  <a:lnTo>
                    <a:pt x="429" y="76"/>
                  </a:lnTo>
                  <a:lnTo>
                    <a:pt x="419" y="65"/>
                  </a:lnTo>
                  <a:lnTo>
                    <a:pt x="409" y="56"/>
                  </a:lnTo>
                  <a:lnTo>
                    <a:pt x="396" y="47"/>
                  </a:lnTo>
                  <a:lnTo>
                    <a:pt x="383" y="39"/>
                  </a:lnTo>
                  <a:lnTo>
                    <a:pt x="369" y="31"/>
                  </a:lnTo>
                  <a:lnTo>
                    <a:pt x="353" y="24"/>
                  </a:lnTo>
                  <a:lnTo>
                    <a:pt x="336" y="17"/>
                  </a:lnTo>
                  <a:lnTo>
                    <a:pt x="319" y="13"/>
                  </a:lnTo>
                  <a:lnTo>
                    <a:pt x="301" y="7"/>
                  </a:lnTo>
                  <a:lnTo>
                    <a:pt x="283" y="5"/>
                  </a:lnTo>
                  <a:lnTo>
                    <a:pt x="263" y="2"/>
                  </a:lnTo>
                  <a:lnTo>
                    <a:pt x="243" y="0"/>
                  </a:lnTo>
                  <a:lnTo>
                    <a:pt x="225" y="0"/>
                  </a:lnTo>
                  <a:lnTo>
                    <a:pt x="205" y="0"/>
                  </a:lnTo>
                  <a:lnTo>
                    <a:pt x="185" y="2"/>
                  </a:lnTo>
                  <a:lnTo>
                    <a:pt x="166" y="5"/>
                  </a:lnTo>
                  <a:lnTo>
                    <a:pt x="148" y="7"/>
                  </a:lnTo>
                  <a:lnTo>
                    <a:pt x="129" y="13"/>
                  </a:lnTo>
                  <a:lnTo>
                    <a:pt x="111" y="17"/>
                  </a:lnTo>
                  <a:lnTo>
                    <a:pt x="95" y="24"/>
                  </a:lnTo>
                  <a:lnTo>
                    <a:pt x="80" y="31"/>
                  </a:lnTo>
                  <a:lnTo>
                    <a:pt x="66" y="39"/>
                  </a:lnTo>
                  <a:lnTo>
                    <a:pt x="52" y="47"/>
                  </a:lnTo>
                  <a:lnTo>
                    <a:pt x="40" y="56"/>
                  </a:lnTo>
                  <a:lnTo>
                    <a:pt x="30" y="65"/>
                  </a:lnTo>
                  <a:lnTo>
                    <a:pt x="20" y="76"/>
                  </a:lnTo>
                  <a:lnTo>
                    <a:pt x="13" y="87"/>
                  </a:lnTo>
                  <a:lnTo>
                    <a:pt x="6" y="98"/>
                  </a:lnTo>
                  <a:lnTo>
                    <a:pt x="3" y="108"/>
                  </a:lnTo>
                  <a:lnTo>
                    <a:pt x="1" y="120"/>
                  </a:lnTo>
                  <a:lnTo>
                    <a:pt x="0" y="132"/>
                  </a:lnTo>
                  <a:lnTo>
                    <a:pt x="1" y="144"/>
                  </a:lnTo>
                  <a:lnTo>
                    <a:pt x="3" y="156"/>
                  </a:lnTo>
                  <a:lnTo>
                    <a:pt x="6" y="166"/>
                  </a:lnTo>
                  <a:lnTo>
                    <a:pt x="13" y="177"/>
                  </a:lnTo>
                  <a:lnTo>
                    <a:pt x="20" y="188"/>
                  </a:lnTo>
                  <a:lnTo>
                    <a:pt x="30" y="198"/>
                  </a:lnTo>
                  <a:lnTo>
                    <a:pt x="40" y="208"/>
                  </a:lnTo>
                  <a:lnTo>
                    <a:pt x="52" y="217"/>
                  </a:lnTo>
                  <a:lnTo>
                    <a:pt x="66" y="225"/>
                  </a:lnTo>
                  <a:lnTo>
                    <a:pt x="80" y="233"/>
                  </a:lnTo>
                  <a:lnTo>
                    <a:pt x="95" y="240"/>
                  </a:lnTo>
                  <a:lnTo>
                    <a:pt x="111" y="246"/>
                  </a:lnTo>
                  <a:lnTo>
                    <a:pt x="129" y="251"/>
                  </a:lnTo>
                  <a:lnTo>
                    <a:pt x="148" y="257"/>
                  </a:lnTo>
                  <a:lnTo>
                    <a:pt x="166" y="259"/>
                  </a:lnTo>
                  <a:lnTo>
                    <a:pt x="185" y="262"/>
                  </a:lnTo>
                  <a:lnTo>
                    <a:pt x="205" y="265"/>
                  </a:lnTo>
                  <a:lnTo>
                    <a:pt x="225" y="265"/>
                  </a:lnTo>
                  <a:lnTo>
                    <a:pt x="243" y="265"/>
                  </a:lnTo>
                  <a:lnTo>
                    <a:pt x="263" y="262"/>
                  </a:lnTo>
                  <a:lnTo>
                    <a:pt x="283" y="259"/>
                  </a:lnTo>
                  <a:lnTo>
                    <a:pt x="301" y="257"/>
                  </a:lnTo>
                  <a:lnTo>
                    <a:pt x="319" y="251"/>
                  </a:lnTo>
                  <a:lnTo>
                    <a:pt x="336" y="246"/>
                  </a:lnTo>
                  <a:lnTo>
                    <a:pt x="353" y="240"/>
                  </a:lnTo>
                  <a:lnTo>
                    <a:pt x="369" y="233"/>
                  </a:lnTo>
                  <a:lnTo>
                    <a:pt x="383" y="225"/>
                  </a:lnTo>
                  <a:lnTo>
                    <a:pt x="396" y="217"/>
                  </a:lnTo>
                  <a:lnTo>
                    <a:pt x="409" y="208"/>
                  </a:lnTo>
                  <a:lnTo>
                    <a:pt x="419" y="198"/>
                  </a:lnTo>
                  <a:lnTo>
                    <a:pt x="429" y="188"/>
                  </a:lnTo>
                  <a:lnTo>
                    <a:pt x="436" y="177"/>
                  </a:lnTo>
                  <a:lnTo>
                    <a:pt x="441" y="166"/>
                  </a:lnTo>
                  <a:lnTo>
                    <a:pt x="446" y="156"/>
                  </a:lnTo>
                  <a:lnTo>
                    <a:pt x="448" y="144"/>
                  </a:lnTo>
                  <a:lnTo>
                    <a:pt x="450" y="13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5184" y="1454"/>
              <a:ext cx="481" cy="266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7" y="166"/>
                </a:cxn>
                <a:cxn ang="0">
                  <a:pos x="22" y="188"/>
                </a:cxn>
                <a:cxn ang="0">
                  <a:pos x="42" y="208"/>
                </a:cxn>
                <a:cxn ang="0">
                  <a:pos x="69" y="225"/>
                </a:cxn>
                <a:cxn ang="0">
                  <a:pos x="102" y="240"/>
                </a:cxn>
                <a:cxn ang="0">
                  <a:pos x="138" y="251"/>
                </a:cxn>
                <a:cxn ang="0">
                  <a:pos x="178" y="259"/>
                </a:cxn>
                <a:cxn ang="0">
                  <a:pos x="219" y="265"/>
                </a:cxn>
                <a:cxn ang="0">
                  <a:pos x="260" y="265"/>
                </a:cxn>
                <a:cxn ang="0">
                  <a:pos x="301" y="259"/>
                </a:cxn>
                <a:cxn ang="0">
                  <a:pos x="341" y="251"/>
                </a:cxn>
                <a:cxn ang="0">
                  <a:pos x="377" y="240"/>
                </a:cxn>
                <a:cxn ang="0">
                  <a:pos x="410" y="225"/>
                </a:cxn>
                <a:cxn ang="0">
                  <a:pos x="436" y="208"/>
                </a:cxn>
                <a:cxn ang="0">
                  <a:pos x="457" y="187"/>
                </a:cxn>
                <a:cxn ang="0">
                  <a:pos x="472" y="166"/>
                </a:cxn>
                <a:cxn ang="0">
                  <a:pos x="478" y="144"/>
                </a:cxn>
                <a:cxn ang="0">
                  <a:pos x="478" y="120"/>
                </a:cxn>
                <a:cxn ang="0">
                  <a:pos x="472" y="98"/>
                </a:cxn>
                <a:cxn ang="0">
                  <a:pos x="457" y="76"/>
                </a:cxn>
                <a:cxn ang="0">
                  <a:pos x="436" y="56"/>
                </a:cxn>
                <a:cxn ang="0">
                  <a:pos x="410" y="39"/>
                </a:cxn>
                <a:cxn ang="0">
                  <a:pos x="377" y="23"/>
                </a:cxn>
                <a:cxn ang="0">
                  <a:pos x="341" y="13"/>
                </a:cxn>
                <a:cxn ang="0">
                  <a:pos x="301" y="5"/>
                </a:cxn>
                <a:cxn ang="0">
                  <a:pos x="260" y="0"/>
                </a:cxn>
                <a:cxn ang="0">
                  <a:pos x="219" y="0"/>
                </a:cxn>
                <a:cxn ang="0">
                  <a:pos x="177" y="5"/>
                </a:cxn>
                <a:cxn ang="0">
                  <a:pos x="138" y="13"/>
                </a:cxn>
                <a:cxn ang="0">
                  <a:pos x="102" y="24"/>
                </a:cxn>
                <a:cxn ang="0">
                  <a:pos x="69" y="39"/>
                </a:cxn>
                <a:cxn ang="0">
                  <a:pos x="42" y="56"/>
                </a:cxn>
                <a:cxn ang="0">
                  <a:pos x="22" y="76"/>
                </a:cxn>
                <a:cxn ang="0">
                  <a:pos x="7" y="98"/>
                </a:cxn>
                <a:cxn ang="0">
                  <a:pos x="0" y="120"/>
                </a:cxn>
              </a:cxnLst>
              <a:rect l="0" t="0" r="r" b="b"/>
              <a:pathLst>
                <a:path w="481" h="266">
                  <a:moveTo>
                    <a:pt x="0" y="132"/>
                  </a:moveTo>
                  <a:lnTo>
                    <a:pt x="0" y="144"/>
                  </a:lnTo>
                  <a:lnTo>
                    <a:pt x="3" y="156"/>
                  </a:lnTo>
                  <a:lnTo>
                    <a:pt x="7" y="166"/>
                  </a:lnTo>
                  <a:lnTo>
                    <a:pt x="13" y="177"/>
                  </a:lnTo>
                  <a:lnTo>
                    <a:pt x="22" y="188"/>
                  </a:lnTo>
                  <a:lnTo>
                    <a:pt x="31" y="199"/>
                  </a:lnTo>
                  <a:lnTo>
                    <a:pt x="42" y="208"/>
                  </a:lnTo>
                  <a:lnTo>
                    <a:pt x="56" y="217"/>
                  </a:lnTo>
                  <a:lnTo>
                    <a:pt x="69" y="225"/>
                  </a:lnTo>
                  <a:lnTo>
                    <a:pt x="86" y="233"/>
                  </a:lnTo>
                  <a:lnTo>
                    <a:pt x="102" y="240"/>
                  </a:lnTo>
                  <a:lnTo>
                    <a:pt x="119" y="246"/>
                  </a:lnTo>
                  <a:lnTo>
                    <a:pt x="138" y="251"/>
                  </a:lnTo>
                  <a:lnTo>
                    <a:pt x="157" y="257"/>
                  </a:lnTo>
                  <a:lnTo>
                    <a:pt x="178" y="259"/>
                  </a:lnTo>
                  <a:lnTo>
                    <a:pt x="198" y="262"/>
                  </a:lnTo>
                  <a:lnTo>
                    <a:pt x="219" y="265"/>
                  </a:lnTo>
                  <a:lnTo>
                    <a:pt x="239" y="265"/>
                  </a:lnTo>
                  <a:lnTo>
                    <a:pt x="260" y="265"/>
                  </a:lnTo>
                  <a:lnTo>
                    <a:pt x="281" y="262"/>
                  </a:lnTo>
                  <a:lnTo>
                    <a:pt x="301" y="259"/>
                  </a:lnTo>
                  <a:lnTo>
                    <a:pt x="321" y="257"/>
                  </a:lnTo>
                  <a:lnTo>
                    <a:pt x="341" y="251"/>
                  </a:lnTo>
                  <a:lnTo>
                    <a:pt x="360" y="246"/>
                  </a:lnTo>
                  <a:lnTo>
                    <a:pt x="377" y="240"/>
                  </a:lnTo>
                  <a:lnTo>
                    <a:pt x="393" y="233"/>
                  </a:lnTo>
                  <a:lnTo>
                    <a:pt x="410" y="225"/>
                  </a:lnTo>
                  <a:lnTo>
                    <a:pt x="423" y="217"/>
                  </a:lnTo>
                  <a:lnTo>
                    <a:pt x="436" y="208"/>
                  </a:lnTo>
                  <a:lnTo>
                    <a:pt x="447" y="198"/>
                  </a:lnTo>
                  <a:lnTo>
                    <a:pt x="457" y="187"/>
                  </a:lnTo>
                  <a:lnTo>
                    <a:pt x="465" y="177"/>
                  </a:lnTo>
                  <a:lnTo>
                    <a:pt x="472" y="166"/>
                  </a:lnTo>
                  <a:lnTo>
                    <a:pt x="476" y="156"/>
                  </a:lnTo>
                  <a:lnTo>
                    <a:pt x="478" y="144"/>
                  </a:lnTo>
                  <a:lnTo>
                    <a:pt x="480" y="132"/>
                  </a:lnTo>
                  <a:lnTo>
                    <a:pt x="478" y="120"/>
                  </a:lnTo>
                  <a:lnTo>
                    <a:pt x="476" y="108"/>
                  </a:lnTo>
                  <a:lnTo>
                    <a:pt x="472" y="98"/>
                  </a:lnTo>
                  <a:lnTo>
                    <a:pt x="465" y="86"/>
                  </a:lnTo>
                  <a:lnTo>
                    <a:pt x="457" y="76"/>
                  </a:lnTo>
                  <a:lnTo>
                    <a:pt x="447" y="65"/>
                  </a:lnTo>
                  <a:lnTo>
                    <a:pt x="436" y="56"/>
                  </a:lnTo>
                  <a:lnTo>
                    <a:pt x="423" y="47"/>
                  </a:lnTo>
                  <a:lnTo>
                    <a:pt x="410" y="39"/>
                  </a:lnTo>
                  <a:lnTo>
                    <a:pt x="393" y="31"/>
                  </a:lnTo>
                  <a:lnTo>
                    <a:pt x="377" y="23"/>
                  </a:lnTo>
                  <a:lnTo>
                    <a:pt x="360" y="17"/>
                  </a:lnTo>
                  <a:lnTo>
                    <a:pt x="341" y="13"/>
                  </a:lnTo>
                  <a:lnTo>
                    <a:pt x="321" y="7"/>
                  </a:lnTo>
                  <a:lnTo>
                    <a:pt x="301" y="5"/>
                  </a:lnTo>
                  <a:lnTo>
                    <a:pt x="281" y="2"/>
                  </a:lnTo>
                  <a:lnTo>
                    <a:pt x="260" y="0"/>
                  </a:lnTo>
                  <a:lnTo>
                    <a:pt x="239" y="0"/>
                  </a:lnTo>
                  <a:lnTo>
                    <a:pt x="219" y="0"/>
                  </a:lnTo>
                  <a:lnTo>
                    <a:pt x="198" y="2"/>
                  </a:lnTo>
                  <a:lnTo>
                    <a:pt x="177" y="5"/>
                  </a:lnTo>
                  <a:lnTo>
                    <a:pt x="157" y="7"/>
                  </a:lnTo>
                  <a:lnTo>
                    <a:pt x="138" y="13"/>
                  </a:lnTo>
                  <a:lnTo>
                    <a:pt x="119" y="18"/>
                  </a:lnTo>
                  <a:lnTo>
                    <a:pt x="102" y="24"/>
                  </a:lnTo>
                  <a:lnTo>
                    <a:pt x="84" y="31"/>
                  </a:lnTo>
                  <a:lnTo>
                    <a:pt x="69" y="39"/>
                  </a:lnTo>
                  <a:lnTo>
                    <a:pt x="56" y="47"/>
                  </a:lnTo>
                  <a:lnTo>
                    <a:pt x="42" y="56"/>
                  </a:lnTo>
                  <a:lnTo>
                    <a:pt x="31" y="66"/>
                  </a:lnTo>
                  <a:lnTo>
                    <a:pt x="22" y="76"/>
                  </a:lnTo>
                  <a:lnTo>
                    <a:pt x="13" y="87"/>
                  </a:lnTo>
                  <a:lnTo>
                    <a:pt x="7" y="98"/>
                  </a:lnTo>
                  <a:lnTo>
                    <a:pt x="3" y="108"/>
                  </a:lnTo>
                  <a:lnTo>
                    <a:pt x="0" y="120"/>
                  </a:lnTo>
                  <a:lnTo>
                    <a:pt x="0" y="13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3894" y="1104"/>
              <a:ext cx="450" cy="266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8" y="166"/>
                </a:cxn>
                <a:cxn ang="0">
                  <a:pos x="20" y="188"/>
                </a:cxn>
                <a:cxn ang="0">
                  <a:pos x="40" y="208"/>
                </a:cxn>
                <a:cxn ang="0">
                  <a:pos x="65" y="226"/>
                </a:cxn>
                <a:cxn ang="0">
                  <a:pos x="95" y="241"/>
                </a:cxn>
                <a:cxn ang="0">
                  <a:pos x="129" y="253"/>
                </a:cxn>
                <a:cxn ang="0">
                  <a:pos x="166" y="259"/>
                </a:cxn>
                <a:cxn ang="0">
                  <a:pos x="205" y="263"/>
                </a:cxn>
                <a:cxn ang="0">
                  <a:pos x="244" y="263"/>
                </a:cxn>
                <a:cxn ang="0">
                  <a:pos x="283" y="259"/>
                </a:cxn>
                <a:cxn ang="0">
                  <a:pos x="319" y="251"/>
                </a:cxn>
                <a:cxn ang="0">
                  <a:pos x="353" y="241"/>
                </a:cxn>
                <a:cxn ang="0">
                  <a:pos x="383" y="225"/>
                </a:cxn>
                <a:cxn ang="0">
                  <a:pos x="409" y="208"/>
                </a:cxn>
                <a:cxn ang="0">
                  <a:pos x="428" y="188"/>
                </a:cxn>
                <a:cxn ang="0">
                  <a:pos x="442" y="166"/>
                </a:cxn>
                <a:cxn ang="0">
                  <a:pos x="449" y="144"/>
                </a:cxn>
                <a:cxn ang="0">
                  <a:pos x="449" y="120"/>
                </a:cxn>
                <a:cxn ang="0">
                  <a:pos x="442" y="98"/>
                </a:cxn>
                <a:cxn ang="0">
                  <a:pos x="428" y="76"/>
                </a:cxn>
                <a:cxn ang="0">
                  <a:pos x="409" y="56"/>
                </a:cxn>
                <a:cxn ang="0">
                  <a:pos x="383" y="39"/>
                </a:cxn>
                <a:cxn ang="0">
                  <a:pos x="353" y="23"/>
                </a:cxn>
                <a:cxn ang="0">
                  <a:pos x="319" y="11"/>
                </a:cxn>
                <a:cxn ang="0">
                  <a:pos x="283" y="3"/>
                </a:cxn>
                <a:cxn ang="0">
                  <a:pos x="244" y="1"/>
                </a:cxn>
                <a:cxn ang="0">
                  <a:pos x="205" y="1"/>
                </a:cxn>
                <a:cxn ang="0">
                  <a:pos x="166" y="3"/>
                </a:cxn>
                <a:cxn ang="0">
                  <a:pos x="129" y="11"/>
                </a:cxn>
                <a:cxn ang="0">
                  <a:pos x="95" y="23"/>
                </a:cxn>
                <a:cxn ang="0">
                  <a:pos x="65" y="39"/>
                </a:cxn>
                <a:cxn ang="0">
                  <a:pos x="40" y="56"/>
                </a:cxn>
                <a:cxn ang="0">
                  <a:pos x="20" y="77"/>
                </a:cxn>
                <a:cxn ang="0">
                  <a:pos x="8" y="98"/>
                </a:cxn>
                <a:cxn ang="0">
                  <a:pos x="0" y="120"/>
                </a:cxn>
              </a:cxnLst>
              <a:rect l="0" t="0" r="r" b="b"/>
              <a:pathLst>
                <a:path w="450" h="266">
                  <a:moveTo>
                    <a:pt x="0" y="132"/>
                  </a:moveTo>
                  <a:lnTo>
                    <a:pt x="0" y="144"/>
                  </a:lnTo>
                  <a:lnTo>
                    <a:pt x="3" y="156"/>
                  </a:lnTo>
                  <a:lnTo>
                    <a:pt x="8" y="166"/>
                  </a:lnTo>
                  <a:lnTo>
                    <a:pt x="12" y="178"/>
                  </a:lnTo>
                  <a:lnTo>
                    <a:pt x="20" y="188"/>
                  </a:lnTo>
                  <a:lnTo>
                    <a:pt x="30" y="198"/>
                  </a:lnTo>
                  <a:lnTo>
                    <a:pt x="40" y="208"/>
                  </a:lnTo>
                  <a:lnTo>
                    <a:pt x="52" y="217"/>
                  </a:lnTo>
                  <a:lnTo>
                    <a:pt x="65" y="226"/>
                  </a:lnTo>
                  <a:lnTo>
                    <a:pt x="80" y="233"/>
                  </a:lnTo>
                  <a:lnTo>
                    <a:pt x="95" y="241"/>
                  </a:lnTo>
                  <a:lnTo>
                    <a:pt x="111" y="246"/>
                  </a:lnTo>
                  <a:lnTo>
                    <a:pt x="129" y="253"/>
                  </a:lnTo>
                  <a:lnTo>
                    <a:pt x="148" y="257"/>
                  </a:lnTo>
                  <a:lnTo>
                    <a:pt x="166" y="259"/>
                  </a:lnTo>
                  <a:lnTo>
                    <a:pt x="185" y="263"/>
                  </a:lnTo>
                  <a:lnTo>
                    <a:pt x="205" y="263"/>
                  </a:lnTo>
                  <a:lnTo>
                    <a:pt x="225" y="265"/>
                  </a:lnTo>
                  <a:lnTo>
                    <a:pt x="244" y="263"/>
                  </a:lnTo>
                  <a:lnTo>
                    <a:pt x="263" y="262"/>
                  </a:lnTo>
                  <a:lnTo>
                    <a:pt x="283" y="259"/>
                  </a:lnTo>
                  <a:lnTo>
                    <a:pt x="302" y="257"/>
                  </a:lnTo>
                  <a:lnTo>
                    <a:pt x="319" y="251"/>
                  </a:lnTo>
                  <a:lnTo>
                    <a:pt x="337" y="246"/>
                  </a:lnTo>
                  <a:lnTo>
                    <a:pt x="353" y="241"/>
                  </a:lnTo>
                  <a:lnTo>
                    <a:pt x="369" y="233"/>
                  </a:lnTo>
                  <a:lnTo>
                    <a:pt x="383" y="225"/>
                  </a:lnTo>
                  <a:lnTo>
                    <a:pt x="396" y="217"/>
                  </a:lnTo>
                  <a:lnTo>
                    <a:pt x="409" y="208"/>
                  </a:lnTo>
                  <a:lnTo>
                    <a:pt x="419" y="198"/>
                  </a:lnTo>
                  <a:lnTo>
                    <a:pt x="428" y="188"/>
                  </a:lnTo>
                  <a:lnTo>
                    <a:pt x="436" y="178"/>
                  </a:lnTo>
                  <a:lnTo>
                    <a:pt x="442" y="166"/>
                  </a:lnTo>
                  <a:lnTo>
                    <a:pt x="446" y="154"/>
                  </a:lnTo>
                  <a:lnTo>
                    <a:pt x="449" y="144"/>
                  </a:lnTo>
                  <a:lnTo>
                    <a:pt x="449" y="132"/>
                  </a:lnTo>
                  <a:lnTo>
                    <a:pt x="449" y="120"/>
                  </a:lnTo>
                  <a:lnTo>
                    <a:pt x="446" y="108"/>
                  </a:lnTo>
                  <a:lnTo>
                    <a:pt x="442" y="98"/>
                  </a:lnTo>
                  <a:lnTo>
                    <a:pt x="436" y="86"/>
                  </a:lnTo>
                  <a:lnTo>
                    <a:pt x="428" y="76"/>
                  </a:lnTo>
                  <a:lnTo>
                    <a:pt x="418" y="66"/>
                  </a:lnTo>
                  <a:lnTo>
                    <a:pt x="409" y="56"/>
                  </a:lnTo>
                  <a:lnTo>
                    <a:pt x="396" y="47"/>
                  </a:lnTo>
                  <a:lnTo>
                    <a:pt x="383" y="39"/>
                  </a:lnTo>
                  <a:lnTo>
                    <a:pt x="369" y="31"/>
                  </a:lnTo>
                  <a:lnTo>
                    <a:pt x="353" y="23"/>
                  </a:lnTo>
                  <a:lnTo>
                    <a:pt x="337" y="18"/>
                  </a:lnTo>
                  <a:lnTo>
                    <a:pt x="319" y="11"/>
                  </a:lnTo>
                  <a:lnTo>
                    <a:pt x="302" y="7"/>
                  </a:lnTo>
                  <a:lnTo>
                    <a:pt x="283" y="3"/>
                  </a:lnTo>
                  <a:lnTo>
                    <a:pt x="263" y="2"/>
                  </a:lnTo>
                  <a:lnTo>
                    <a:pt x="244" y="1"/>
                  </a:lnTo>
                  <a:lnTo>
                    <a:pt x="223" y="0"/>
                  </a:lnTo>
                  <a:lnTo>
                    <a:pt x="205" y="1"/>
                  </a:lnTo>
                  <a:lnTo>
                    <a:pt x="185" y="2"/>
                  </a:lnTo>
                  <a:lnTo>
                    <a:pt x="166" y="3"/>
                  </a:lnTo>
                  <a:lnTo>
                    <a:pt x="148" y="7"/>
                  </a:lnTo>
                  <a:lnTo>
                    <a:pt x="129" y="11"/>
                  </a:lnTo>
                  <a:lnTo>
                    <a:pt x="111" y="18"/>
                  </a:lnTo>
                  <a:lnTo>
                    <a:pt x="95" y="23"/>
                  </a:lnTo>
                  <a:lnTo>
                    <a:pt x="80" y="31"/>
                  </a:lnTo>
                  <a:lnTo>
                    <a:pt x="65" y="39"/>
                  </a:lnTo>
                  <a:lnTo>
                    <a:pt x="52" y="47"/>
                  </a:lnTo>
                  <a:lnTo>
                    <a:pt x="40" y="56"/>
                  </a:lnTo>
                  <a:lnTo>
                    <a:pt x="29" y="66"/>
                  </a:lnTo>
                  <a:lnTo>
                    <a:pt x="20" y="77"/>
                  </a:lnTo>
                  <a:lnTo>
                    <a:pt x="12" y="86"/>
                  </a:lnTo>
                  <a:lnTo>
                    <a:pt x="8" y="98"/>
                  </a:lnTo>
                  <a:lnTo>
                    <a:pt x="3" y="110"/>
                  </a:lnTo>
                  <a:lnTo>
                    <a:pt x="0" y="120"/>
                  </a:lnTo>
                  <a:lnTo>
                    <a:pt x="0" y="13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11" name="Freeform 12"/>
            <p:cNvSpPr>
              <a:spLocks/>
            </p:cNvSpPr>
            <p:nvPr/>
          </p:nvSpPr>
          <p:spPr bwMode="auto">
            <a:xfrm>
              <a:off x="2592" y="1447"/>
              <a:ext cx="450" cy="265"/>
            </a:xfrm>
            <a:custGeom>
              <a:avLst/>
              <a:gdLst/>
              <a:ahLst/>
              <a:cxnLst>
                <a:cxn ang="0">
                  <a:pos x="447" y="120"/>
                </a:cxn>
                <a:cxn ang="0">
                  <a:pos x="442" y="98"/>
                </a:cxn>
                <a:cxn ang="0">
                  <a:pos x="428" y="75"/>
                </a:cxn>
                <a:cxn ang="0">
                  <a:pos x="408" y="56"/>
                </a:cxn>
                <a:cxn ang="0">
                  <a:pos x="383" y="39"/>
                </a:cxn>
                <a:cxn ang="0">
                  <a:pos x="353" y="23"/>
                </a:cxn>
                <a:cxn ang="0">
                  <a:pos x="319" y="13"/>
                </a:cxn>
                <a:cxn ang="0">
                  <a:pos x="283" y="5"/>
                </a:cxn>
                <a:cxn ang="0">
                  <a:pos x="243" y="1"/>
                </a:cxn>
                <a:cxn ang="0">
                  <a:pos x="205" y="1"/>
                </a:cxn>
                <a:cxn ang="0">
                  <a:pos x="166" y="5"/>
                </a:cxn>
                <a:cxn ang="0">
                  <a:pos x="129" y="13"/>
                </a:cxn>
                <a:cxn ang="0">
                  <a:pos x="95" y="23"/>
                </a:cxn>
                <a:cxn ang="0">
                  <a:pos x="65" y="39"/>
                </a:cxn>
                <a:cxn ang="0">
                  <a:pos x="40" y="56"/>
                </a:cxn>
                <a:cxn ang="0">
                  <a:pos x="20" y="75"/>
                </a:cxn>
                <a:cxn ang="0">
                  <a:pos x="6" y="98"/>
                </a:cxn>
                <a:cxn ang="0">
                  <a:pos x="0" y="120"/>
                </a:cxn>
                <a:cxn ang="0">
                  <a:pos x="0" y="143"/>
                </a:cxn>
                <a:cxn ang="0">
                  <a:pos x="6" y="165"/>
                </a:cxn>
                <a:cxn ang="0">
                  <a:pos x="20" y="188"/>
                </a:cxn>
                <a:cxn ang="0">
                  <a:pos x="40" y="207"/>
                </a:cxn>
                <a:cxn ang="0">
                  <a:pos x="65" y="224"/>
                </a:cxn>
                <a:cxn ang="0">
                  <a:pos x="95" y="240"/>
                </a:cxn>
                <a:cxn ang="0">
                  <a:pos x="129" y="250"/>
                </a:cxn>
                <a:cxn ang="0">
                  <a:pos x="166" y="258"/>
                </a:cxn>
                <a:cxn ang="0">
                  <a:pos x="205" y="264"/>
                </a:cxn>
                <a:cxn ang="0">
                  <a:pos x="243" y="264"/>
                </a:cxn>
                <a:cxn ang="0">
                  <a:pos x="283" y="258"/>
                </a:cxn>
                <a:cxn ang="0">
                  <a:pos x="319" y="250"/>
                </a:cxn>
                <a:cxn ang="0">
                  <a:pos x="353" y="240"/>
                </a:cxn>
                <a:cxn ang="0">
                  <a:pos x="383" y="224"/>
                </a:cxn>
                <a:cxn ang="0">
                  <a:pos x="408" y="207"/>
                </a:cxn>
                <a:cxn ang="0">
                  <a:pos x="428" y="188"/>
                </a:cxn>
                <a:cxn ang="0">
                  <a:pos x="442" y="165"/>
                </a:cxn>
                <a:cxn ang="0">
                  <a:pos x="447" y="143"/>
                </a:cxn>
              </a:cxnLst>
              <a:rect l="0" t="0" r="r" b="b"/>
              <a:pathLst>
                <a:path w="450" h="265">
                  <a:moveTo>
                    <a:pt x="449" y="132"/>
                  </a:moveTo>
                  <a:lnTo>
                    <a:pt x="447" y="120"/>
                  </a:lnTo>
                  <a:lnTo>
                    <a:pt x="445" y="108"/>
                  </a:lnTo>
                  <a:lnTo>
                    <a:pt x="442" y="98"/>
                  </a:lnTo>
                  <a:lnTo>
                    <a:pt x="435" y="87"/>
                  </a:lnTo>
                  <a:lnTo>
                    <a:pt x="428" y="75"/>
                  </a:lnTo>
                  <a:lnTo>
                    <a:pt x="418" y="66"/>
                  </a:lnTo>
                  <a:lnTo>
                    <a:pt x="408" y="56"/>
                  </a:lnTo>
                  <a:lnTo>
                    <a:pt x="396" y="47"/>
                  </a:lnTo>
                  <a:lnTo>
                    <a:pt x="383" y="39"/>
                  </a:lnTo>
                  <a:lnTo>
                    <a:pt x="369" y="31"/>
                  </a:lnTo>
                  <a:lnTo>
                    <a:pt x="353" y="23"/>
                  </a:lnTo>
                  <a:lnTo>
                    <a:pt x="337" y="18"/>
                  </a:lnTo>
                  <a:lnTo>
                    <a:pt x="319" y="13"/>
                  </a:lnTo>
                  <a:lnTo>
                    <a:pt x="300" y="7"/>
                  </a:lnTo>
                  <a:lnTo>
                    <a:pt x="283" y="5"/>
                  </a:lnTo>
                  <a:lnTo>
                    <a:pt x="263" y="2"/>
                  </a:lnTo>
                  <a:lnTo>
                    <a:pt x="243" y="1"/>
                  </a:lnTo>
                  <a:lnTo>
                    <a:pt x="223" y="0"/>
                  </a:lnTo>
                  <a:lnTo>
                    <a:pt x="205" y="1"/>
                  </a:lnTo>
                  <a:lnTo>
                    <a:pt x="185" y="2"/>
                  </a:lnTo>
                  <a:lnTo>
                    <a:pt x="166" y="5"/>
                  </a:lnTo>
                  <a:lnTo>
                    <a:pt x="146" y="7"/>
                  </a:lnTo>
                  <a:lnTo>
                    <a:pt x="129" y="13"/>
                  </a:lnTo>
                  <a:lnTo>
                    <a:pt x="111" y="18"/>
                  </a:lnTo>
                  <a:lnTo>
                    <a:pt x="95" y="23"/>
                  </a:lnTo>
                  <a:lnTo>
                    <a:pt x="80" y="31"/>
                  </a:lnTo>
                  <a:lnTo>
                    <a:pt x="65" y="39"/>
                  </a:lnTo>
                  <a:lnTo>
                    <a:pt x="52" y="47"/>
                  </a:lnTo>
                  <a:lnTo>
                    <a:pt x="40" y="56"/>
                  </a:lnTo>
                  <a:lnTo>
                    <a:pt x="29" y="66"/>
                  </a:lnTo>
                  <a:lnTo>
                    <a:pt x="20" y="75"/>
                  </a:lnTo>
                  <a:lnTo>
                    <a:pt x="12" y="87"/>
                  </a:lnTo>
                  <a:lnTo>
                    <a:pt x="6" y="98"/>
                  </a:lnTo>
                  <a:lnTo>
                    <a:pt x="3" y="108"/>
                  </a:lnTo>
                  <a:lnTo>
                    <a:pt x="0" y="120"/>
                  </a:lnTo>
                  <a:lnTo>
                    <a:pt x="0" y="132"/>
                  </a:lnTo>
                  <a:lnTo>
                    <a:pt x="0" y="143"/>
                  </a:lnTo>
                  <a:lnTo>
                    <a:pt x="3" y="154"/>
                  </a:lnTo>
                  <a:lnTo>
                    <a:pt x="6" y="165"/>
                  </a:lnTo>
                  <a:lnTo>
                    <a:pt x="12" y="177"/>
                  </a:lnTo>
                  <a:lnTo>
                    <a:pt x="20" y="188"/>
                  </a:lnTo>
                  <a:lnTo>
                    <a:pt x="29" y="198"/>
                  </a:lnTo>
                  <a:lnTo>
                    <a:pt x="40" y="207"/>
                  </a:lnTo>
                  <a:lnTo>
                    <a:pt x="52" y="216"/>
                  </a:lnTo>
                  <a:lnTo>
                    <a:pt x="65" y="224"/>
                  </a:lnTo>
                  <a:lnTo>
                    <a:pt x="80" y="232"/>
                  </a:lnTo>
                  <a:lnTo>
                    <a:pt x="95" y="240"/>
                  </a:lnTo>
                  <a:lnTo>
                    <a:pt x="111" y="245"/>
                  </a:lnTo>
                  <a:lnTo>
                    <a:pt x="129" y="250"/>
                  </a:lnTo>
                  <a:lnTo>
                    <a:pt x="146" y="256"/>
                  </a:lnTo>
                  <a:lnTo>
                    <a:pt x="166" y="258"/>
                  </a:lnTo>
                  <a:lnTo>
                    <a:pt x="185" y="261"/>
                  </a:lnTo>
                  <a:lnTo>
                    <a:pt x="205" y="264"/>
                  </a:lnTo>
                  <a:lnTo>
                    <a:pt x="223" y="264"/>
                  </a:lnTo>
                  <a:lnTo>
                    <a:pt x="243" y="264"/>
                  </a:lnTo>
                  <a:lnTo>
                    <a:pt x="263" y="261"/>
                  </a:lnTo>
                  <a:lnTo>
                    <a:pt x="283" y="258"/>
                  </a:lnTo>
                  <a:lnTo>
                    <a:pt x="300" y="256"/>
                  </a:lnTo>
                  <a:lnTo>
                    <a:pt x="319" y="250"/>
                  </a:lnTo>
                  <a:lnTo>
                    <a:pt x="337" y="245"/>
                  </a:lnTo>
                  <a:lnTo>
                    <a:pt x="353" y="240"/>
                  </a:lnTo>
                  <a:lnTo>
                    <a:pt x="369" y="232"/>
                  </a:lnTo>
                  <a:lnTo>
                    <a:pt x="383" y="224"/>
                  </a:lnTo>
                  <a:lnTo>
                    <a:pt x="396" y="216"/>
                  </a:lnTo>
                  <a:lnTo>
                    <a:pt x="408" y="207"/>
                  </a:lnTo>
                  <a:lnTo>
                    <a:pt x="418" y="198"/>
                  </a:lnTo>
                  <a:lnTo>
                    <a:pt x="428" y="188"/>
                  </a:lnTo>
                  <a:lnTo>
                    <a:pt x="435" y="177"/>
                  </a:lnTo>
                  <a:lnTo>
                    <a:pt x="442" y="165"/>
                  </a:lnTo>
                  <a:lnTo>
                    <a:pt x="445" y="154"/>
                  </a:lnTo>
                  <a:lnTo>
                    <a:pt x="447" y="143"/>
                  </a:lnTo>
                  <a:lnTo>
                    <a:pt x="449" y="13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12" name="Freeform 13"/>
            <p:cNvSpPr>
              <a:spLocks/>
            </p:cNvSpPr>
            <p:nvPr/>
          </p:nvSpPr>
          <p:spPr bwMode="auto">
            <a:xfrm>
              <a:off x="3417" y="1447"/>
              <a:ext cx="451" cy="265"/>
            </a:xfrm>
            <a:custGeom>
              <a:avLst/>
              <a:gdLst/>
              <a:ahLst/>
              <a:cxnLst>
                <a:cxn ang="0">
                  <a:pos x="1" y="143"/>
                </a:cxn>
                <a:cxn ang="0">
                  <a:pos x="8" y="165"/>
                </a:cxn>
                <a:cxn ang="0">
                  <a:pos x="20" y="188"/>
                </a:cxn>
                <a:cxn ang="0">
                  <a:pos x="40" y="207"/>
                </a:cxn>
                <a:cxn ang="0">
                  <a:pos x="66" y="226"/>
                </a:cxn>
                <a:cxn ang="0">
                  <a:pos x="96" y="240"/>
                </a:cxn>
                <a:cxn ang="0">
                  <a:pos x="129" y="250"/>
                </a:cxn>
                <a:cxn ang="0">
                  <a:pos x="166" y="258"/>
                </a:cxn>
                <a:cxn ang="0">
                  <a:pos x="205" y="264"/>
                </a:cxn>
                <a:cxn ang="0">
                  <a:pos x="244" y="264"/>
                </a:cxn>
                <a:cxn ang="0">
                  <a:pos x="283" y="258"/>
                </a:cxn>
                <a:cxn ang="0">
                  <a:pos x="320" y="250"/>
                </a:cxn>
                <a:cxn ang="0">
                  <a:pos x="353" y="239"/>
                </a:cxn>
                <a:cxn ang="0">
                  <a:pos x="383" y="224"/>
                </a:cxn>
                <a:cxn ang="0">
                  <a:pos x="409" y="207"/>
                </a:cxn>
                <a:cxn ang="0">
                  <a:pos x="429" y="188"/>
                </a:cxn>
                <a:cxn ang="0">
                  <a:pos x="441" y="165"/>
                </a:cxn>
                <a:cxn ang="0">
                  <a:pos x="448" y="143"/>
                </a:cxn>
                <a:cxn ang="0">
                  <a:pos x="448" y="120"/>
                </a:cxn>
                <a:cxn ang="0">
                  <a:pos x="441" y="98"/>
                </a:cxn>
                <a:cxn ang="0">
                  <a:pos x="429" y="75"/>
                </a:cxn>
                <a:cxn ang="0">
                  <a:pos x="409" y="56"/>
                </a:cxn>
                <a:cxn ang="0">
                  <a:pos x="383" y="39"/>
                </a:cxn>
                <a:cxn ang="0">
                  <a:pos x="353" y="23"/>
                </a:cxn>
                <a:cxn ang="0">
                  <a:pos x="320" y="13"/>
                </a:cxn>
                <a:cxn ang="0">
                  <a:pos x="283" y="5"/>
                </a:cxn>
                <a:cxn ang="0">
                  <a:pos x="244" y="1"/>
                </a:cxn>
                <a:cxn ang="0">
                  <a:pos x="205" y="1"/>
                </a:cxn>
                <a:cxn ang="0">
                  <a:pos x="166" y="5"/>
                </a:cxn>
                <a:cxn ang="0">
                  <a:pos x="129" y="13"/>
                </a:cxn>
                <a:cxn ang="0">
                  <a:pos x="96" y="23"/>
                </a:cxn>
                <a:cxn ang="0">
                  <a:pos x="66" y="39"/>
                </a:cxn>
                <a:cxn ang="0">
                  <a:pos x="40" y="56"/>
                </a:cxn>
                <a:cxn ang="0">
                  <a:pos x="20" y="77"/>
                </a:cxn>
                <a:cxn ang="0">
                  <a:pos x="8" y="98"/>
                </a:cxn>
                <a:cxn ang="0">
                  <a:pos x="1" y="120"/>
                </a:cxn>
              </a:cxnLst>
              <a:rect l="0" t="0" r="r" b="b"/>
              <a:pathLst>
                <a:path w="451" h="265">
                  <a:moveTo>
                    <a:pt x="0" y="132"/>
                  </a:moveTo>
                  <a:lnTo>
                    <a:pt x="1" y="143"/>
                  </a:lnTo>
                  <a:lnTo>
                    <a:pt x="3" y="154"/>
                  </a:lnTo>
                  <a:lnTo>
                    <a:pt x="8" y="165"/>
                  </a:lnTo>
                  <a:lnTo>
                    <a:pt x="13" y="177"/>
                  </a:lnTo>
                  <a:lnTo>
                    <a:pt x="20" y="188"/>
                  </a:lnTo>
                  <a:lnTo>
                    <a:pt x="30" y="198"/>
                  </a:lnTo>
                  <a:lnTo>
                    <a:pt x="40" y="207"/>
                  </a:lnTo>
                  <a:lnTo>
                    <a:pt x="52" y="216"/>
                  </a:lnTo>
                  <a:lnTo>
                    <a:pt x="66" y="226"/>
                  </a:lnTo>
                  <a:lnTo>
                    <a:pt x="80" y="232"/>
                  </a:lnTo>
                  <a:lnTo>
                    <a:pt x="96" y="240"/>
                  </a:lnTo>
                  <a:lnTo>
                    <a:pt x="113" y="245"/>
                  </a:lnTo>
                  <a:lnTo>
                    <a:pt x="129" y="250"/>
                  </a:lnTo>
                  <a:lnTo>
                    <a:pt x="148" y="256"/>
                  </a:lnTo>
                  <a:lnTo>
                    <a:pt x="166" y="258"/>
                  </a:lnTo>
                  <a:lnTo>
                    <a:pt x="186" y="261"/>
                  </a:lnTo>
                  <a:lnTo>
                    <a:pt x="205" y="264"/>
                  </a:lnTo>
                  <a:lnTo>
                    <a:pt x="225" y="264"/>
                  </a:lnTo>
                  <a:lnTo>
                    <a:pt x="244" y="264"/>
                  </a:lnTo>
                  <a:lnTo>
                    <a:pt x="263" y="261"/>
                  </a:lnTo>
                  <a:lnTo>
                    <a:pt x="283" y="258"/>
                  </a:lnTo>
                  <a:lnTo>
                    <a:pt x="301" y="256"/>
                  </a:lnTo>
                  <a:lnTo>
                    <a:pt x="320" y="250"/>
                  </a:lnTo>
                  <a:lnTo>
                    <a:pt x="336" y="245"/>
                  </a:lnTo>
                  <a:lnTo>
                    <a:pt x="353" y="239"/>
                  </a:lnTo>
                  <a:lnTo>
                    <a:pt x="369" y="232"/>
                  </a:lnTo>
                  <a:lnTo>
                    <a:pt x="383" y="224"/>
                  </a:lnTo>
                  <a:lnTo>
                    <a:pt x="397" y="216"/>
                  </a:lnTo>
                  <a:lnTo>
                    <a:pt x="409" y="207"/>
                  </a:lnTo>
                  <a:lnTo>
                    <a:pt x="419" y="198"/>
                  </a:lnTo>
                  <a:lnTo>
                    <a:pt x="429" y="188"/>
                  </a:lnTo>
                  <a:lnTo>
                    <a:pt x="436" y="176"/>
                  </a:lnTo>
                  <a:lnTo>
                    <a:pt x="441" y="165"/>
                  </a:lnTo>
                  <a:lnTo>
                    <a:pt x="446" y="154"/>
                  </a:lnTo>
                  <a:lnTo>
                    <a:pt x="448" y="143"/>
                  </a:lnTo>
                  <a:lnTo>
                    <a:pt x="450" y="132"/>
                  </a:lnTo>
                  <a:lnTo>
                    <a:pt x="448" y="120"/>
                  </a:lnTo>
                  <a:lnTo>
                    <a:pt x="446" y="108"/>
                  </a:lnTo>
                  <a:lnTo>
                    <a:pt x="441" y="98"/>
                  </a:lnTo>
                  <a:lnTo>
                    <a:pt x="436" y="87"/>
                  </a:lnTo>
                  <a:lnTo>
                    <a:pt x="429" y="75"/>
                  </a:lnTo>
                  <a:lnTo>
                    <a:pt x="419" y="66"/>
                  </a:lnTo>
                  <a:lnTo>
                    <a:pt x="409" y="56"/>
                  </a:lnTo>
                  <a:lnTo>
                    <a:pt x="397" y="47"/>
                  </a:lnTo>
                  <a:lnTo>
                    <a:pt x="383" y="39"/>
                  </a:lnTo>
                  <a:lnTo>
                    <a:pt x="369" y="31"/>
                  </a:lnTo>
                  <a:lnTo>
                    <a:pt x="353" y="23"/>
                  </a:lnTo>
                  <a:lnTo>
                    <a:pt x="336" y="18"/>
                  </a:lnTo>
                  <a:lnTo>
                    <a:pt x="320" y="13"/>
                  </a:lnTo>
                  <a:lnTo>
                    <a:pt x="301" y="7"/>
                  </a:lnTo>
                  <a:lnTo>
                    <a:pt x="283" y="5"/>
                  </a:lnTo>
                  <a:lnTo>
                    <a:pt x="263" y="2"/>
                  </a:lnTo>
                  <a:lnTo>
                    <a:pt x="244" y="1"/>
                  </a:lnTo>
                  <a:lnTo>
                    <a:pt x="225" y="0"/>
                  </a:lnTo>
                  <a:lnTo>
                    <a:pt x="205" y="1"/>
                  </a:lnTo>
                  <a:lnTo>
                    <a:pt x="186" y="2"/>
                  </a:lnTo>
                  <a:lnTo>
                    <a:pt x="166" y="5"/>
                  </a:lnTo>
                  <a:lnTo>
                    <a:pt x="148" y="7"/>
                  </a:lnTo>
                  <a:lnTo>
                    <a:pt x="129" y="13"/>
                  </a:lnTo>
                  <a:lnTo>
                    <a:pt x="113" y="18"/>
                  </a:lnTo>
                  <a:lnTo>
                    <a:pt x="96" y="23"/>
                  </a:lnTo>
                  <a:lnTo>
                    <a:pt x="80" y="31"/>
                  </a:lnTo>
                  <a:lnTo>
                    <a:pt x="66" y="39"/>
                  </a:lnTo>
                  <a:lnTo>
                    <a:pt x="52" y="47"/>
                  </a:lnTo>
                  <a:lnTo>
                    <a:pt x="40" y="56"/>
                  </a:lnTo>
                  <a:lnTo>
                    <a:pt x="30" y="66"/>
                  </a:lnTo>
                  <a:lnTo>
                    <a:pt x="20" y="77"/>
                  </a:lnTo>
                  <a:lnTo>
                    <a:pt x="13" y="87"/>
                  </a:lnTo>
                  <a:lnTo>
                    <a:pt x="8" y="98"/>
                  </a:lnTo>
                  <a:lnTo>
                    <a:pt x="3" y="108"/>
                  </a:lnTo>
                  <a:lnTo>
                    <a:pt x="1" y="120"/>
                  </a:lnTo>
                  <a:lnTo>
                    <a:pt x="0" y="132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13" name="Freeform 14"/>
            <p:cNvSpPr>
              <a:spLocks/>
            </p:cNvSpPr>
            <p:nvPr/>
          </p:nvSpPr>
          <p:spPr bwMode="auto">
            <a:xfrm>
              <a:off x="3792" y="1772"/>
              <a:ext cx="721" cy="437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354" y="0"/>
                </a:cxn>
                <a:cxn ang="0">
                  <a:pos x="720" y="227"/>
                </a:cxn>
                <a:cxn ang="0">
                  <a:pos x="354" y="436"/>
                </a:cxn>
                <a:cxn ang="0">
                  <a:pos x="0" y="218"/>
                </a:cxn>
              </a:cxnLst>
              <a:rect l="0" t="0" r="r" b="b"/>
              <a:pathLst>
                <a:path w="721" h="437">
                  <a:moveTo>
                    <a:pt x="0" y="218"/>
                  </a:moveTo>
                  <a:lnTo>
                    <a:pt x="354" y="0"/>
                  </a:lnTo>
                  <a:lnTo>
                    <a:pt x="720" y="227"/>
                  </a:lnTo>
                  <a:lnTo>
                    <a:pt x="354" y="436"/>
                  </a:lnTo>
                  <a:lnTo>
                    <a:pt x="0" y="21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auto">
            <a:xfrm>
              <a:off x="4704" y="1881"/>
              <a:ext cx="865" cy="274"/>
            </a:xfrm>
            <a:custGeom>
              <a:avLst/>
              <a:gdLst/>
              <a:ahLst/>
              <a:cxnLst>
                <a:cxn ang="0">
                  <a:pos x="864" y="273"/>
                </a:cxn>
                <a:cxn ang="0">
                  <a:pos x="864" y="0"/>
                </a:cxn>
                <a:cxn ang="0">
                  <a:pos x="0" y="0"/>
                </a:cxn>
                <a:cxn ang="0">
                  <a:pos x="0" y="273"/>
                </a:cxn>
                <a:cxn ang="0">
                  <a:pos x="864" y="273"/>
                </a:cxn>
              </a:cxnLst>
              <a:rect l="0" t="0" r="r" b="b"/>
              <a:pathLst>
                <a:path w="865" h="274">
                  <a:moveTo>
                    <a:pt x="864" y="273"/>
                  </a:moveTo>
                  <a:lnTo>
                    <a:pt x="864" y="0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864" y="27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15" name="Freeform 16"/>
            <p:cNvSpPr>
              <a:spLocks/>
            </p:cNvSpPr>
            <p:nvPr/>
          </p:nvSpPr>
          <p:spPr bwMode="auto">
            <a:xfrm>
              <a:off x="2784" y="1873"/>
              <a:ext cx="769" cy="274"/>
            </a:xfrm>
            <a:custGeom>
              <a:avLst/>
              <a:gdLst/>
              <a:ahLst/>
              <a:cxnLst>
                <a:cxn ang="0">
                  <a:pos x="768" y="273"/>
                </a:cxn>
                <a:cxn ang="0">
                  <a:pos x="768" y="0"/>
                </a:cxn>
                <a:cxn ang="0">
                  <a:pos x="0" y="0"/>
                </a:cxn>
                <a:cxn ang="0">
                  <a:pos x="0" y="273"/>
                </a:cxn>
                <a:cxn ang="0">
                  <a:pos x="768" y="273"/>
                </a:cxn>
              </a:cxnLst>
              <a:rect l="0" t="0" r="r" b="b"/>
              <a:pathLst>
                <a:path w="769" h="274">
                  <a:moveTo>
                    <a:pt x="768" y="273"/>
                  </a:moveTo>
                  <a:lnTo>
                    <a:pt x="768" y="0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768" y="27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16" name="Freeform 17"/>
            <p:cNvSpPr>
              <a:spLocks/>
            </p:cNvSpPr>
            <p:nvPr/>
          </p:nvSpPr>
          <p:spPr bwMode="auto">
            <a:xfrm>
              <a:off x="4794" y="1260"/>
              <a:ext cx="450" cy="266"/>
            </a:xfrm>
            <a:custGeom>
              <a:avLst/>
              <a:gdLst/>
              <a:ahLst/>
              <a:cxnLst>
                <a:cxn ang="0">
                  <a:pos x="449" y="120"/>
                </a:cxn>
                <a:cxn ang="0">
                  <a:pos x="442" y="98"/>
                </a:cxn>
                <a:cxn ang="0">
                  <a:pos x="429" y="76"/>
                </a:cxn>
                <a:cxn ang="0">
                  <a:pos x="409" y="56"/>
                </a:cxn>
                <a:cxn ang="0">
                  <a:pos x="383" y="38"/>
                </a:cxn>
                <a:cxn ang="0">
                  <a:pos x="353" y="23"/>
                </a:cxn>
                <a:cxn ang="0">
                  <a:pos x="319" y="11"/>
                </a:cxn>
                <a:cxn ang="0">
                  <a:pos x="283" y="3"/>
                </a:cxn>
                <a:cxn ang="0">
                  <a:pos x="244" y="0"/>
                </a:cxn>
                <a:cxn ang="0">
                  <a:pos x="205" y="0"/>
                </a:cxn>
                <a:cxn ang="0">
                  <a:pos x="166" y="3"/>
                </a:cxn>
                <a:cxn ang="0">
                  <a:pos x="129" y="11"/>
                </a:cxn>
                <a:cxn ang="0">
                  <a:pos x="95" y="23"/>
                </a:cxn>
                <a:cxn ang="0">
                  <a:pos x="65" y="38"/>
                </a:cxn>
                <a:cxn ang="0">
                  <a:pos x="40" y="56"/>
                </a:cxn>
                <a:cxn ang="0">
                  <a:pos x="20" y="76"/>
                </a:cxn>
                <a:cxn ang="0">
                  <a:pos x="8" y="98"/>
                </a:cxn>
                <a:cxn ang="0">
                  <a:pos x="1" y="120"/>
                </a:cxn>
                <a:cxn ang="0">
                  <a:pos x="1" y="144"/>
                </a:cxn>
                <a:cxn ang="0">
                  <a:pos x="8" y="166"/>
                </a:cxn>
                <a:cxn ang="0">
                  <a:pos x="20" y="187"/>
                </a:cxn>
                <a:cxn ang="0">
                  <a:pos x="40" y="208"/>
                </a:cxn>
                <a:cxn ang="0">
                  <a:pos x="65" y="225"/>
                </a:cxn>
                <a:cxn ang="0">
                  <a:pos x="95" y="240"/>
                </a:cxn>
                <a:cxn ang="0">
                  <a:pos x="129" y="251"/>
                </a:cxn>
                <a:cxn ang="0">
                  <a:pos x="166" y="259"/>
                </a:cxn>
                <a:cxn ang="0">
                  <a:pos x="205" y="263"/>
                </a:cxn>
                <a:cxn ang="0">
                  <a:pos x="244" y="263"/>
                </a:cxn>
                <a:cxn ang="0">
                  <a:pos x="283" y="259"/>
                </a:cxn>
                <a:cxn ang="0">
                  <a:pos x="319" y="251"/>
                </a:cxn>
                <a:cxn ang="0">
                  <a:pos x="353" y="240"/>
                </a:cxn>
                <a:cxn ang="0">
                  <a:pos x="383" y="225"/>
                </a:cxn>
                <a:cxn ang="0">
                  <a:pos x="409" y="208"/>
                </a:cxn>
                <a:cxn ang="0">
                  <a:pos x="429" y="187"/>
                </a:cxn>
                <a:cxn ang="0">
                  <a:pos x="442" y="166"/>
                </a:cxn>
                <a:cxn ang="0">
                  <a:pos x="449" y="144"/>
                </a:cxn>
              </a:cxnLst>
              <a:rect l="0" t="0" r="r" b="b"/>
              <a:pathLst>
                <a:path w="450" h="266">
                  <a:moveTo>
                    <a:pt x="449" y="132"/>
                  </a:moveTo>
                  <a:lnTo>
                    <a:pt x="449" y="120"/>
                  </a:lnTo>
                  <a:lnTo>
                    <a:pt x="446" y="108"/>
                  </a:lnTo>
                  <a:lnTo>
                    <a:pt x="442" y="98"/>
                  </a:lnTo>
                  <a:lnTo>
                    <a:pt x="436" y="86"/>
                  </a:lnTo>
                  <a:lnTo>
                    <a:pt x="429" y="76"/>
                  </a:lnTo>
                  <a:lnTo>
                    <a:pt x="419" y="65"/>
                  </a:lnTo>
                  <a:lnTo>
                    <a:pt x="409" y="56"/>
                  </a:lnTo>
                  <a:lnTo>
                    <a:pt x="397" y="47"/>
                  </a:lnTo>
                  <a:lnTo>
                    <a:pt x="383" y="38"/>
                  </a:lnTo>
                  <a:lnTo>
                    <a:pt x="369" y="31"/>
                  </a:lnTo>
                  <a:lnTo>
                    <a:pt x="353" y="23"/>
                  </a:lnTo>
                  <a:lnTo>
                    <a:pt x="337" y="17"/>
                  </a:lnTo>
                  <a:lnTo>
                    <a:pt x="319" y="11"/>
                  </a:lnTo>
                  <a:lnTo>
                    <a:pt x="302" y="7"/>
                  </a:lnTo>
                  <a:lnTo>
                    <a:pt x="283" y="3"/>
                  </a:lnTo>
                  <a:lnTo>
                    <a:pt x="263" y="1"/>
                  </a:lnTo>
                  <a:lnTo>
                    <a:pt x="244" y="0"/>
                  </a:lnTo>
                  <a:lnTo>
                    <a:pt x="225" y="0"/>
                  </a:lnTo>
                  <a:lnTo>
                    <a:pt x="205" y="0"/>
                  </a:lnTo>
                  <a:lnTo>
                    <a:pt x="185" y="1"/>
                  </a:lnTo>
                  <a:lnTo>
                    <a:pt x="166" y="3"/>
                  </a:lnTo>
                  <a:lnTo>
                    <a:pt x="148" y="7"/>
                  </a:lnTo>
                  <a:lnTo>
                    <a:pt x="129" y="11"/>
                  </a:lnTo>
                  <a:lnTo>
                    <a:pt x="111" y="17"/>
                  </a:lnTo>
                  <a:lnTo>
                    <a:pt x="95" y="23"/>
                  </a:lnTo>
                  <a:lnTo>
                    <a:pt x="80" y="31"/>
                  </a:lnTo>
                  <a:lnTo>
                    <a:pt x="65" y="38"/>
                  </a:lnTo>
                  <a:lnTo>
                    <a:pt x="52" y="47"/>
                  </a:lnTo>
                  <a:lnTo>
                    <a:pt x="40" y="56"/>
                  </a:lnTo>
                  <a:lnTo>
                    <a:pt x="30" y="65"/>
                  </a:lnTo>
                  <a:lnTo>
                    <a:pt x="20" y="76"/>
                  </a:lnTo>
                  <a:lnTo>
                    <a:pt x="13" y="86"/>
                  </a:lnTo>
                  <a:lnTo>
                    <a:pt x="8" y="98"/>
                  </a:lnTo>
                  <a:lnTo>
                    <a:pt x="3" y="108"/>
                  </a:lnTo>
                  <a:lnTo>
                    <a:pt x="1" y="120"/>
                  </a:lnTo>
                  <a:lnTo>
                    <a:pt x="0" y="132"/>
                  </a:lnTo>
                  <a:lnTo>
                    <a:pt x="1" y="144"/>
                  </a:lnTo>
                  <a:lnTo>
                    <a:pt x="3" y="154"/>
                  </a:lnTo>
                  <a:lnTo>
                    <a:pt x="8" y="166"/>
                  </a:lnTo>
                  <a:lnTo>
                    <a:pt x="13" y="177"/>
                  </a:lnTo>
                  <a:lnTo>
                    <a:pt x="20" y="187"/>
                  </a:lnTo>
                  <a:lnTo>
                    <a:pt x="30" y="198"/>
                  </a:lnTo>
                  <a:lnTo>
                    <a:pt x="40" y="208"/>
                  </a:lnTo>
                  <a:lnTo>
                    <a:pt x="52" y="217"/>
                  </a:lnTo>
                  <a:lnTo>
                    <a:pt x="65" y="225"/>
                  </a:lnTo>
                  <a:lnTo>
                    <a:pt x="80" y="233"/>
                  </a:lnTo>
                  <a:lnTo>
                    <a:pt x="95" y="240"/>
                  </a:lnTo>
                  <a:lnTo>
                    <a:pt x="111" y="246"/>
                  </a:lnTo>
                  <a:lnTo>
                    <a:pt x="129" y="251"/>
                  </a:lnTo>
                  <a:lnTo>
                    <a:pt x="148" y="257"/>
                  </a:lnTo>
                  <a:lnTo>
                    <a:pt x="166" y="259"/>
                  </a:lnTo>
                  <a:lnTo>
                    <a:pt x="185" y="262"/>
                  </a:lnTo>
                  <a:lnTo>
                    <a:pt x="205" y="263"/>
                  </a:lnTo>
                  <a:lnTo>
                    <a:pt x="225" y="265"/>
                  </a:lnTo>
                  <a:lnTo>
                    <a:pt x="244" y="263"/>
                  </a:lnTo>
                  <a:lnTo>
                    <a:pt x="263" y="262"/>
                  </a:lnTo>
                  <a:lnTo>
                    <a:pt x="283" y="259"/>
                  </a:lnTo>
                  <a:lnTo>
                    <a:pt x="302" y="257"/>
                  </a:lnTo>
                  <a:lnTo>
                    <a:pt x="319" y="251"/>
                  </a:lnTo>
                  <a:lnTo>
                    <a:pt x="337" y="246"/>
                  </a:lnTo>
                  <a:lnTo>
                    <a:pt x="353" y="240"/>
                  </a:lnTo>
                  <a:lnTo>
                    <a:pt x="369" y="233"/>
                  </a:lnTo>
                  <a:lnTo>
                    <a:pt x="383" y="225"/>
                  </a:lnTo>
                  <a:lnTo>
                    <a:pt x="397" y="217"/>
                  </a:lnTo>
                  <a:lnTo>
                    <a:pt x="409" y="208"/>
                  </a:lnTo>
                  <a:lnTo>
                    <a:pt x="419" y="198"/>
                  </a:lnTo>
                  <a:lnTo>
                    <a:pt x="429" y="187"/>
                  </a:lnTo>
                  <a:lnTo>
                    <a:pt x="436" y="177"/>
                  </a:lnTo>
                  <a:lnTo>
                    <a:pt x="442" y="166"/>
                  </a:lnTo>
                  <a:lnTo>
                    <a:pt x="446" y="154"/>
                  </a:lnTo>
                  <a:lnTo>
                    <a:pt x="449" y="144"/>
                  </a:lnTo>
                  <a:lnTo>
                    <a:pt x="449" y="13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3481" y="1486"/>
              <a:ext cx="274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Book Antiqua" pitchFamily="18" charset="0"/>
                </a:rPr>
                <a:t>lot</a:t>
              </a: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4759" y="1282"/>
              <a:ext cx="52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Book Antiqua" pitchFamily="18" charset="0"/>
                </a:rPr>
                <a:t>dname</a:t>
              </a:r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5144" y="1486"/>
              <a:ext cx="540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Book Antiqua" pitchFamily="18" charset="0"/>
                </a:rPr>
                <a:t>budget</a:t>
              </a:r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4441" y="1486"/>
              <a:ext cx="31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u="sng">
                  <a:solidFill>
                    <a:srgbClr val="000000"/>
                  </a:solidFill>
                  <a:latin typeface="Book Antiqua" pitchFamily="18" charset="0"/>
                </a:rPr>
                <a:t>did</a:t>
              </a:r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3930" y="1142"/>
              <a:ext cx="417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Book Antiqua" pitchFamily="18" charset="0"/>
                </a:rPr>
                <a:t>since</a:t>
              </a: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3027" y="1274"/>
              <a:ext cx="44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Book Antiqua" pitchFamily="18" charset="0"/>
                </a:rPr>
                <a:t>name</a:t>
              </a:r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3795" y="1897"/>
              <a:ext cx="697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Book Antiqua" pitchFamily="18" charset="0"/>
                </a:rPr>
                <a:t>Works_In</a:t>
              </a:r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4660" y="1913"/>
              <a:ext cx="89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Book Antiqua" pitchFamily="18" charset="0"/>
                </a:rPr>
                <a:t>Departments</a:t>
              </a:r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2771" y="1906"/>
              <a:ext cx="789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dirty="0">
                  <a:solidFill>
                    <a:srgbClr val="000000"/>
                  </a:solidFill>
                  <a:latin typeface="Book Antiqua" pitchFamily="18" charset="0"/>
                </a:rPr>
                <a:t>Employees</a:t>
              </a:r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2632" y="1478"/>
              <a:ext cx="309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u="sng">
                  <a:solidFill>
                    <a:srgbClr val="000000"/>
                  </a:solidFill>
                  <a:latin typeface="Book Antiqua" pitchFamily="18" charset="0"/>
                </a:rPr>
                <a:t>ssn</a:t>
              </a:r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>
              <a:off x="2832" y="1728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3216" y="1536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 flipH="1">
              <a:off x="3456" y="1728"/>
              <a:ext cx="192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>
              <a:off x="4128" y="1392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>
              <a:off x="4608" y="1728"/>
              <a:ext cx="24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32" name="Line 33"/>
            <p:cNvSpPr>
              <a:spLocks noChangeShapeType="1"/>
            </p:cNvSpPr>
            <p:nvPr/>
          </p:nvSpPr>
          <p:spPr bwMode="auto">
            <a:xfrm>
              <a:off x="5040" y="1536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 flipH="1">
              <a:off x="5280" y="1728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34" name="Line 35"/>
            <p:cNvSpPr>
              <a:spLocks noChangeShapeType="1"/>
            </p:cNvSpPr>
            <p:nvPr/>
          </p:nvSpPr>
          <p:spPr bwMode="auto">
            <a:xfrm>
              <a:off x="4512" y="201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35" name="Line 36"/>
            <p:cNvSpPr>
              <a:spLocks noChangeShapeType="1"/>
            </p:cNvSpPr>
            <p:nvPr/>
          </p:nvSpPr>
          <p:spPr bwMode="auto">
            <a:xfrm>
              <a:off x="3552" y="1968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</p:grpSp>
      <p:grpSp>
        <p:nvGrpSpPr>
          <p:cNvPr id="36" name="Group 37"/>
          <p:cNvGrpSpPr>
            <a:grpSpLocks/>
          </p:cNvGrpSpPr>
          <p:nvPr/>
        </p:nvGrpSpPr>
        <p:grpSpPr bwMode="auto">
          <a:xfrm>
            <a:off x="5018984" y="4419600"/>
            <a:ext cx="5029200" cy="1884363"/>
            <a:chOff x="2449" y="2798"/>
            <a:chExt cx="3168" cy="1187"/>
          </a:xfrm>
        </p:grpSpPr>
        <p:sp>
          <p:nvSpPr>
            <p:cNvPr id="37" name="Freeform 38"/>
            <p:cNvSpPr>
              <a:spLocks/>
            </p:cNvSpPr>
            <p:nvPr/>
          </p:nvSpPr>
          <p:spPr bwMode="auto">
            <a:xfrm>
              <a:off x="2853" y="3028"/>
              <a:ext cx="450" cy="266"/>
            </a:xfrm>
            <a:custGeom>
              <a:avLst/>
              <a:gdLst/>
              <a:ahLst/>
              <a:cxnLst>
                <a:cxn ang="0">
                  <a:pos x="449" y="120"/>
                </a:cxn>
                <a:cxn ang="0">
                  <a:pos x="442" y="97"/>
                </a:cxn>
                <a:cxn ang="0">
                  <a:pos x="428" y="76"/>
                </a:cxn>
                <a:cxn ang="0">
                  <a:pos x="409" y="56"/>
                </a:cxn>
                <a:cxn ang="0">
                  <a:pos x="383" y="39"/>
                </a:cxn>
                <a:cxn ang="0">
                  <a:pos x="353" y="23"/>
                </a:cxn>
                <a:cxn ang="0">
                  <a:pos x="319" y="13"/>
                </a:cxn>
                <a:cxn ang="0">
                  <a:pos x="282" y="3"/>
                </a:cxn>
                <a:cxn ang="0">
                  <a:pos x="243" y="0"/>
                </a:cxn>
                <a:cxn ang="0">
                  <a:pos x="205" y="0"/>
                </a:cxn>
                <a:cxn ang="0">
                  <a:pos x="166" y="3"/>
                </a:cxn>
                <a:cxn ang="0">
                  <a:pos x="129" y="13"/>
                </a:cxn>
                <a:cxn ang="0">
                  <a:pos x="95" y="23"/>
                </a:cxn>
                <a:cxn ang="0">
                  <a:pos x="65" y="39"/>
                </a:cxn>
                <a:cxn ang="0">
                  <a:pos x="39" y="56"/>
                </a:cxn>
                <a:cxn ang="0">
                  <a:pos x="20" y="76"/>
                </a:cxn>
                <a:cxn ang="0">
                  <a:pos x="6" y="97"/>
                </a:cxn>
                <a:cxn ang="0">
                  <a:pos x="0" y="120"/>
                </a:cxn>
                <a:cxn ang="0">
                  <a:pos x="0" y="142"/>
                </a:cxn>
                <a:cxn ang="0">
                  <a:pos x="6" y="166"/>
                </a:cxn>
                <a:cxn ang="0">
                  <a:pos x="20" y="187"/>
                </a:cxn>
                <a:cxn ang="0">
                  <a:pos x="39" y="208"/>
                </a:cxn>
                <a:cxn ang="0">
                  <a:pos x="65" y="225"/>
                </a:cxn>
                <a:cxn ang="0">
                  <a:pos x="95" y="240"/>
                </a:cxn>
                <a:cxn ang="0">
                  <a:pos x="129" y="251"/>
                </a:cxn>
                <a:cxn ang="0">
                  <a:pos x="166" y="259"/>
                </a:cxn>
                <a:cxn ang="0">
                  <a:pos x="205" y="263"/>
                </a:cxn>
                <a:cxn ang="0">
                  <a:pos x="243" y="263"/>
                </a:cxn>
                <a:cxn ang="0">
                  <a:pos x="282" y="259"/>
                </a:cxn>
                <a:cxn ang="0">
                  <a:pos x="319" y="251"/>
                </a:cxn>
                <a:cxn ang="0">
                  <a:pos x="353" y="240"/>
                </a:cxn>
                <a:cxn ang="0">
                  <a:pos x="383" y="225"/>
                </a:cxn>
                <a:cxn ang="0">
                  <a:pos x="409" y="208"/>
                </a:cxn>
                <a:cxn ang="0">
                  <a:pos x="428" y="187"/>
                </a:cxn>
                <a:cxn ang="0">
                  <a:pos x="442" y="166"/>
                </a:cxn>
                <a:cxn ang="0">
                  <a:pos x="449" y="142"/>
                </a:cxn>
              </a:cxnLst>
              <a:rect l="0" t="0" r="r" b="b"/>
              <a:pathLst>
                <a:path w="450" h="266">
                  <a:moveTo>
                    <a:pt x="449" y="132"/>
                  </a:moveTo>
                  <a:lnTo>
                    <a:pt x="449" y="120"/>
                  </a:lnTo>
                  <a:lnTo>
                    <a:pt x="445" y="108"/>
                  </a:lnTo>
                  <a:lnTo>
                    <a:pt x="442" y="97"/>
                  </a:lnTo>
                  <a:lnTo>
                    <a:pt x="436" y="86"/>
                  </a:lnTo>
                  <a:lnTo>
                    <a:pt x="428" y="76"/>
                  </a:lnTo>
                  <a:lnTo>
                    <a:pt x="418" y="65"/>
                  </a:lnTo>
                  <a:lnTo>
                    <a:pt x="409" y="56"/>
                  </a:lnTo>
                  <a:lnTo>
                    <a:pt x="396" y="47"/>
                  </a:lnTo>
                  <a:lnTo>
                    <a:pt x="383" y="39"/>
                  </a:lnTo>
                  <a:lnTo>
                    <a:pt x="368" y="31"/>
                  </a:lnTo>
                  <a:lnTo>
                    <a:pt x="353" y="23"/>
                  </a:lnTo>
                  <a:lnTo>
                    <a:pt x="337" y="17"/>
                  </a:lnTo>
                  <a:lnTo>
                    <a:pt x="319" y="13"/>
                  </a:lnTo>
                  <a:lnTo>
                    <a:pt x="300" y="7"/>
                  </a:lnTo>
                  <a:lnTo>
                    <a:pt x="282" y="3"/>
                  </a:lnTo>
                  <a:lnTo>
                    <a:pt x="263" y="2"/>
                  </a:lnTo>
                  <a:lnTo>
                    <a:pt x="243" y="0"/>
                  </a:lnTo>
                  <a:lnTo>
                    <a:pt x="223" y="0"/>
                  </a:lnTo>
                  <a:lnTo>
                    <a:pt x="205" y="0"/>
                  </a:lnTo>
                  <a:lnTo>
                    <a:pt x="185" y="2"/>
                  </a:lnTo>
                  <a:lnTo>
                    <a:pt x="166" y="3"/>
                  </a:lnTo>
                  <a:lnTo>
                    <a:pt x="148" y="7"/>
                  </a:lnTo>
                  <a:lnTo>
                    <a:pt x="129" y="13"/>
                  </a:lnTo>
                  <a:lnTo>
                    <a:pt x="111" y="17"/>
                  </a:lnTo>
                  <a:lnTo>
                    <a:pt x="95" y="23"/>
                  </a:lnTo>
                  <a:lnTo>
                    <a:pt x="80" y="31"/>
                  </a:lnTo>
                  <a:lnTo>
                    <a:pt x="65" y="39"/>
                  </a:lnTo>
                  <a:lnTo>
                    <a:pt x="52" y="47"/>
                  </a:lnTo>
                  <a:lnTo>
                    <a:pt x="39" y="56"/>
                  </a:lnTo>
                  <a:lnTo>
                    <a:pt x="30" y="65"/>
                  </a:lnTo>
                  <a:lnTo>
                    <a:pt x="20" y="76"/>
                  </a:lnTo>
                  <a:lnTo>
                    <a:pt x="12" y="86"/>
                  </a:lnTo>
                  <a:lnTo>
                    <a:pt x="6" y="97"/>
                  </a:lnTo>
                  <a:lnTo>
                    <a:pt x="3" y="108"/>
                  </a:lnTo>
                  <a:lnTo>
                    <a:pt x="0" y="120"/>
                  </a:lnTo>
                  <a:lnTo>
                    <a:pt x="0" y="132"/>
                  </a:lnTo>
                  <a:lnTo>
                    <a:pt x="0" y="142"/>
                  </a:lnTo>
                  <a:lnTo>
                    <a:pt x="3" y="154"/>
                  </a:lnTo>
                  <a:lnTo>
                    <a:pt x="6" y="166"/>
                  </a:lnTo>
                  <a:lnTo>
                    <a:pt x="12" y="177"/>
                  </a:lnTo>
                  <a:lnTo>
                    <a:pt x="20" y="187"/>
                  </a:lnTo>
                  <a:lnTo>
                    <a:pt x="30" y="198"/>
                  </a:lnTo>
                  <a:lnTo>
                    <a:pt x="39" y="208"/>
                  </a:lnTo>
                  <a:lnTo>
                    <a:pt x="52" y="217"/>
                  </a:lnTo>
                  <a:lnTo>
                    <a:pt x="65" y="225"/>
                  </a:lnTo>
                  <a:lnTo>
                    <a:pt x="80" y="233"/>
                  </a:lnTo>
                  <a:lnTo>
                    <a:pt x="95" y="240"/>
                  </a:lnTo>
                  <a:lnTo>
                    <a:pt x="111" y="246"/>
                  </a:lnTo>
                  <a:lnTo>
                    <a:pt x="129" y="251"/>
                  </a:lnTo>
                  <a:lnTo>
                    <a:pt x="148" y="255"/>
                  </a:lnTo>
                  <a:lnTo>
                    <a:pt x="166" y="259"/>
                  </a:lnTo>
                  <a:lnTo>
                    <a:pt x="185" y="262"/>
                  </a:lnTo>
                  <a:lnTo>
                    <a:pt x="205" y="263"/>
                  </a:lnTo>
                  <a:lnTo>
                    <a:pt x="223" y="265"/>
                  </a:lnTo>
                  <a:lnTo>
                    <a:pt x="243" y="263"/>
                  </a:lnTo>
                  <a:lnTo>
                    <a:pt x="263" y="262"/>
                  </a:lnTo>
                  <a:lnTo>
                    <a:pt x="282" y="259"/>
                  </a:lnTo>
                  <a:lnTo>
                    <a:pt x="300" y="255"/>
                  </a:lnTo>
                  <a:lnTo>
                    <a:pt x="319" y="251"/>
                  </a:lnTo>
                  <a:lnTo>
                    <a:pt x="337" y="246"/>
                  </a:lnTo>
                  <a:lnTo>
                    <a:pt x="353" y="240"/>
                  </a:lnTo>
                  <a:lnTo>
                    <a:pt x="368" y="233"/>
                  </a:lnTo>
                  <a:lnTo>
                    <a:pt x="383" y="225"/>
                  </a:lnTo>
                  <a:lnTo>
                    <a:pt x="396" y="217"/>
                  </a:lnTo>
                  <a:lnTo>
                    <a:pt x="409" y="208"/>
                  </a:lnTo>
                  <a:lnTo>
                    <a:pt x="418" y="198"/>
                  </a:lnTo>
                  <a:lnTo>
                    <a:pt x="428" y="187"/>
                  </a:lnTo>
                  <a:lnTo>
                    <a:pt x="436" y="177"/>
                  </a:lnTo>
                  <a:lnTo>
                    <a:pt x="442" y="166"/>
                  </a:lnTo>
                  <a:lnTo>
                    <a:pt x="445" y="154"/>
                  </a:lnTo>
                  <a:lnTo>
                    <a:pt x="449" y="142"/>
                  </a:lnTo>
                  <a:lnTo>
                    <a:pt x="449" y="13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38" name="Freeform 39"/>
            <p:cNvSpPr>
              <a:spLocks/>
            </p:cNvSpPr>
            <p:nvPr/>
          </p:nvSpPr>
          <p:spPr bwMode="auto">
            <a:xfrm>
              <a:off x="4246" y="3230"/>
              <a:ext cx="451" cy="266"/>
            </a:xfrm>
            <a:custGeom>
              <a:avLst/>
              <a:gdLst/>
              <a:ahLst/>
              <a:cxnLst>
                <a:cxn ang="0">
                  <a:pos x="448" y="120"/>
                </a:cxn>
                <a:cxn ang="0">
                  <a:pos x="441" y="98"/>
                </a:cxn>
                <a:cxn ang="0">
                  <a:pos x="429" y="76"/>
                </a:cxn>
                <a:cxn ang="0">
                  <a:pos x="409" y="56"/>
                </a:cxn>
                <a:cxn ang="0">
                  <a:pos x="383" y="39"/>
                </a:cxn>
                <a:cxn ang="0">
                  <a:pos x="353" y="24"/>
                </a:cxn>
                <a:cxn ang="0">
                  <a:pos x="319" y="13"/>
                </a:cxn>
                <a:cxn ang="0">
                  <a:pos x="283" y="5"/>
                </a:cxn>
                <a:cxn ang="0">
                  <a:pos x="243" y="0"/>
                </a:cxn>
                <a:cxn ang="0">
                  <a:pos x="205" y="0"/>
                </a:cxn>
                <a:cxn ang="0">
                  <a:pos x="166" y="5"/>
                </a:cxn>
                <a:cxn ang="0">
                  <a:pos x="129" y="13"/>
                </a:cxn>
                <a:cxn ang="0">
                  <a:pos x="95" y="24"/>
                </a:cxn>
                <a:cxn ang="0">
                  <a:pos x="66" y="39"/>
                </a:cxn>
                <a:cxn ang="0">
                  <a:pos x="40" y="56"/>
                </a:cxn>
                <a:cxn ang="0">
                  <a:pos x="20" y="76"/>
                </a:cxn>
                <a:cxn ang="0">
                  <a:pos x="6" y="98"/>
                </a:cxn>
                <a:cxn ang="0">
                  <a:pos x="1" y="120"/>
                </a:cxn>
                <a:cxn ang="0">
                  <a:pos x="1" y="144"/>
                </a:cxn>
                <a:cxn ang="0">
                  <a:pos x="6" y="166"/>
                </a:cxn>
                <a:cxn ang="0">
                  <a:pos x="20" y="188"/>
                </a:cxn>
                <a:cxn ang="0">
                  <a:pos x="40" y="208"/>
                </a:cxn>
                <a:cxn ang="0">
                  <a:pos x="66" y="225"/>
                </a:cxn>
                <a:cxn ang="0">
                  <a:pos x="95" y="240"/>
                </a:cxn>
                <a:cxn ang="0">
                  <a:pos x="129" y="251"/>
                </a:cxn>
                <a:cxn ang="0">
                  <a:pos x="166" y="259"/>
                </a:cxn>
                <a:cxn ang="0">
                  <a:pos x="205" y="265"/>
                </a:cxn>
                <a:cxn ang="0">
                  <a:pos x="243" y="265"/>
                </a:cxn>
                <a:cxn ang="0">
                  <a:pos x="283" y="259"/>
                </a:cxn>
                <a:cxn ang="0">
                  <a:pos x="319" y="251"/>
                </a:cxn>
                <a:cxn ang="0">
                  <a:pos x="353" y="240"/>
                </a:cxn>
                <a:cxn ang="0">
                  <a:pos x="383" y="225"/>
                </a:cxn>
                <a:cxn ang="0">
                  <a:pos x="409" y="208"/>
                </a:cxn>
                <a:cxn ang="0">
                  <a:pos x="429" y="188"/>
                </a:cxn>
                <a:cxn ang="0">
                  <a:pos x="441" y="166"/>
                </a:cxn>
                <a:cxn ang="0">
                  <a:pos x="448" y="144"/>
                </a:cxn>
              </a:cxnLst>
              <a:rect l="0" t="0" r="r" b="b"/>
              <a:pathLst>
                <a:path w="451" h="266">
                  <a:moveTo>
                    <a:pt x="450" y="132"/>
                  </a:moveTo>
                  <a:lnTo>
                    <a:pt x="448" y="120"/>
                  </a:lnTo>
                  <a:lnTo>
                    <a:pt x="446" y="108"/>
                  </a:lnTo>
                  <a:lnTo>
                    <a:pt x="441" y="98"/>
                  </a:lnTo>
                  <a:lnTo>
                    <a:pt x="436" y="87"/>
                  </a:lnTo>
                  <a:lnTo>
                    <a:pt x="429" y="76"/>
                  </a:lnTo>
                  <a:lnTo>
                    <a:pt x="419" y="65"/>
                  </a:lnTo>
                  <a:lnTo>
                    <a:pt x="409" y="56"/>
                  </a:lnTo>
                  <a:lnTo>
                    <a:pt x="396" y="47"/>
                  </a:lnTo>
                  <a:lnTo>
                    <a:pt x="383" y="39"/>
                  </a:lnTo>
                  <a:lnTo>
                    <a:pt x="369" y="31"/>
                  </a:lnTo>
                  <a:lnTo>
                    <a:pt x="353" y="24"/>
                  </a:lnTo>
                  <a:lnTo>
                    <a:pt x="336" y="17"/>
                  </a:lnTo>
                  <a:lnTo>
                    <a:pt x="319" y="13"/>
                  </a:lnTo>
                  <a:lnTo>
                    <a:pt x="301" y="7"/>
                  </a:lnTo>
                  <a:lnTo>
                    <a:pt x="283" y="5"/>
                  </a:lnTo>
                  <a:lnTo>
                    <a:pt x="263" y="2"/>
                  </a:lnTo>
                  <a:lnTo>
                    <a:pt x="243" y="0"/>
                  </a:lnTo>
                  <a:lnTo>
                    <a:pt x="225" y="0"/>
                  </a:lnTo>
                  <a:lnTo>
                    <a:pt x="205" y="0"/>
                  </a:lnTo>
                  <a:lnTo>
                    <a:pt x="185" y="2"/>
                  </a:lnTo>
                  <a:lnTo>
                    <a:pt x="166" y="5"/>
                  </a:lnTo>
                  <a:lnTo>
                    <a:pt x="148" y="7"/>
                  </a:lnTo>
                  <a:lnTo>
                    <a:pt x="129" y="13"/>
                  </a:lnTo>
                  <a:lnTo>
                    <a:pt x="111" y="17"/>
                  </a:lnTo>
                  <a:lnTo>
                    <a:pt x="95" y="24"/>
                  </a:lnTo>
                  <a:lnTo>
                    <a:pt x="80" y="31"/>
                  </a:lnTo>
                  <a:lnTo>
                    <a:pt x="66" y="39"/>
                  </a:lnTo>
                  <a:lnTo>
                    <a:pt x="52" y="47"/>
                  </a:lnTo>
                  <a:lnTo>
                    <a:pt x="40" y="56"/>
                  </a:lnTo>
                  <a:lnTo>
                    <a:pt x="30" y="65"/>
                  </a:lnTo>
                  <a:lnTo>
                    <a:pt x="20" y="76"/>
                  </a:lnTo>
                  <a:lnTo>
                    <a:pt x="13" y="87"/>
                  </a:lnTo>
                  <a:lnTo>
                    <a:pt x="6" y="98"/>
                  </a:lnTo>
                  <a:lnTo>
                    <a:pt x="3" y="108"/>
                  </a:lnTo>
                  <a:lnTo>
                    <a:pt x="1" y="120"/>
                  </a:lnTo>
                  <a:lnTo>
                    <a:pt x="0" y="132"/>
                  </a:lnTo>
                  <a:lnTo>
                    <a:pt x="1" y="144"/>
                  </a:lnTo>
                  <a:lnTo>
                    <a:pt x="3" y="156"/>
                  </a:lnTo>
                  <a:lnTo>
                    <a:pt x="6" y="166"/>
                  </a:lnTo>
                  <a:lnTo>
                    <a:pt x="13" y="177"/>
                  </a:lnTo>
                  <a:lnTo>
                    <a:pt x="20" y="188"/>
                  </a:lnTo>
                  <a:lnTo>
                    <a:pt x="30" y="198"/>
                  </a:lnTo>
                  <a:lnTo>
                    <a:pt x="40" y="208"/>
                  </a:lnTo>
                  <a:lnTo>
                    <a:pt x="52" y="217"/>
                  </a:lnTo>
                  <a:lnTo>
                    <a:pt x="66" y="225"/>
                  </a:lnTo>
                  <a:lnTo>
                    <a:pt x="80" y="233"/>
                  </a:lnTo>
                  <a:lnTo>
                    <a:pt x="95" y="240"/>
                  </a:lnTo>
                  <a:lnTo>
                    <a:pt x="111" y="246"/>
                  </a:lnTo>
                  <a:lnTo>
                    <a:pt x="129" y="251"/>
                  </a:lnTo>
                  <a:lnTo>
                    <a:pt x="148" y="257"/>
                  </a:lnTo>
                  <a:lnTo>
                    <a:pt x="166" y="259"/>
                  </a:lnTo>
                  <a:lnTo>
                    <a:pt x="185" y="262"/>
                  </a:lnTo>
                  <a:lnTo>
                    <a:pt x="205" y="265"/>
                  </a:lnTo>
                  <a:lnTo>
                    <a:pt x="225" y="265"/>
                  </a:lnTo>
                  <a:lnTo>
                    <a:pt x="243" y="265"/>
                  </a:lnTo>
                  <a:lnTo>
                    <a:pt x="263" y="262"/>
                  </a:lnTo>
                  <a:lnTo>
                    <a:pt x="283" y="259"/>
                  </a:lnTo>
                  <a:lnTo>
                    <a:pt x="301" y="257"/>
                  </a:lnTo>
                  <a:lnTo>
                    <a:pt x="319" y="251"/>
                  </a:lnTo>
                  <a:lnTo>
                    <a:pt x="336" y="246"/>
                  </a:lnTo>
                  <a:lnTo>
                    <a:pt x="353" y="240"/>
                  </a:lnTo>
                  <a:lnTo>
                    <a:pt x="369" y="233"/>
                  </a:lnTo>
                  <a:lnTo>
                    <a:pt x="383" y="225"/>
                  </a:lnTo>
                  <a:lnTo>
                    <a:pt x="396" y="217"/>
                  </a:lnTo>
                  <a:lnTo>
                    <a:pt x="409" y="208"/>
                  </a:lnTo>
                  <a:lnTo>
                    <a:pt x="419" y="198"/>
                  </a:lnTo>
                  <a:lnTo>
                    <a:pt x="429" y="188"/>
                  </a:lnTo>
                  <a:lnTo>
                    <a:pt x="436" y="177"/>
                  </a:lnTo>
                  <a:lnTo>
                    <a:pt x="441" y="166"/>
                  </a:lnTo>
                  <a:lnTo>
                    <a:pt x="446" y="156"/>
                  </a:lnTo>
                  <a:lnTo>
                    <a:pt x="448" y="144"/>
                  </a:lnTo>
                  <a:lnTo>
                    <a:pt x="450" y="13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39" name="Freeform 40"/>
            <p:cNvSpPr>
              <a:spLocks/>
            </p:cNvSpPr>
            <p:nvPr/>
          </p:nvSpPr>
          <p:spPr bwMode="auto">
            <a:xfrm>
              <a:off x="3751" y="2880"/>
              <a:ext cx="450" cy="266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8" y="166"/>
                </a:cxn>
                <a:cxn ang="0">
                  <a:pos x="20" y="188"/>
                </a:cxn>
                <a:cxn ang="0">
                  <a:pos x="40" y="208"/>
                </a:cxn>
                <a:cxn ang="0">
                  <a:pos x="65" y="226"/>
                </a:cxn>
                <a:cxn ang="0">
                  <a:pos x="95" y="241"/>
                </a:cxn>
                <a:cxn ang="0">
                  <a:pos x="129" y="253"/>
                </a:cxn>
                <a:cxn ang="0">
                  <a:pos x="166" y="259"/>
                </a:cxn>
                <a:cxn ang="0">
                  <a:pos x="205" y="263"/>
                </a:cxn>
                <a:cxn ang="0">
                  <a:pos x="244" y="263"/>
                </a:cxn>
                <a:cxn ang="0">
                  <a:pos x="283" y="259"/>
                </a:cxn>
                <a:cxn ang="0">
                  <a:pos x="319" y="251"/>
                </a:cxn>
                <a:cxn ang="0">
                  <a:pos x="353" y="241"/>
                </a:cxn>
                <a:cxn ang="0">
                  <a:pos x="383" y="225"/>
                </a:cxn>
                <a:cxn ang="0">
                  <a:pos x="409" y="208"/>
                </a:cxn>
                <a:cxn ang="0">
                  <a:pos x="428" y="188"/>
                </a:cxn>
                <a:cxn ang="0">
                  <a:pos x="442" y="166"/>
                </a:cxn>
                <a:cxn ang="0">
                  <a:pos x="449" y="144"/>
                </a:cxn>
                <a:cxn ang="0">
                  <a:pos x="449" y="120"/>
                </a:cxn>
                <a:cxn ang="0">
                  <a:pos x="442" y="98"/>
                </a:cxn>
                <a:cxn ang="0">
                  <a:pos x="428" y="76"/>
                </a:cxn>
                <a:cxn ang="0">
                  <a:pos x="409" y="56"/>
                </a:cxn>
                <a:cxn ang="0">
                  <a:pos x="383" y="39"/>
                </a:cxn>
                <a:cxn ang="0">
                  <a:pos x="353" y="23"/>
                </a:cxn>
                <a:cxn ang="0">
                  <a:pos x="319" y="11"/>
                </a:cxn>
                <a:cxn ang="0">
                  <a:pos x="283" y="3"/>
                </a:cxn>
                <a:cxn ang="0">
                  <a:pos x="244" y="1"/>
                </a:cxn>
                <a:cxn ang="0">
                  <a:pos x="205" y="1"/>
                </a:cxn>
                <a:cxn ang="0">
                  <a:pos x="166" y="3"/>
                </a:cxn>
                <a:cxn ang="0">
                  <a:pos x="129" y="11"/>
                </a:cxn>
                <a:cxn ang="0">
                  <a:pos x="95" y="23"/>
                </a:cxn>
                <a:cxn ang="0">
                  <a:pos x="65" y="39"/>
                </a:cxn>
                <a:cxn ang="0">
                  <a:pos x="40" y="56"/>
                </a:cxn>
                <a:cxn ang="0">
                  <a:pos x="20" y="77"/>
                </a:cxn>
                <a:cxn ang="0">
                  <a:pos x="8" y="98"/>
                </a:cxn>
                <a:cxn ang="0">
                  <a:pos x="0" y="120"/>
                </a:cxn>
              </a:cxnLst>
              <a:rect l="0" t="0" r="r" b="b"/>
              <a:pathLst>
                <a:path w="450" h="266">
                  <a:moveTo>
                    <a:pt x="0" y="132"/>
                  </a:moveTo>
                  <a:lnTo>
                    <a:pt x="0" y="144"/>
                  </a:lnTo>
                  <a:lnTo>
                    <a:pt x="3" y="156"/>
                  </a:lnTo>
                  <a:lnTo>
                    <a:pt x="8" y="166"/>
                  </a:lnTo>
                  <a:lnTo>
                    <a:pt x="12" y="178"/>
                  </a:lnTo>
                  <a:lnTo>
                    <a:pt x="20" y="188"/>
                  </a:lnTo>
                  <a:lnTo>
                    <a:pt x="30" y="198"/>
                  </a:lnTo>
                  <a:lnTo>
                    <a:pt x="40" y="208"/>
                  </a:lnTo>
                  <a:lnTo>
                    <a:pt x="52" y="217"/>
                  </a:lnTo>
                  <a:lnTo>
                    <a:pt x="65" y="226"/>
                  </a:lnTo>
                  <a:lnTo>
                    <a:pt x="80" y="233"/>
                  </a:lnTo>
                  <a:lnTo>
                    <a:pt x="95" y="241"/>
                  </a:lnTo>
                  <a:lnTo>
                    <a:pt x="111" y="246"/>
                  </a:lnTo>
                  <a:lnTo>
                    <a:pt x="129" y="253"/>
                  </a:lnTo>
                  <a:lnTo>
                    <a:pt x="148" y="257"/>
                  </a:lnTo>
                  <a:lnTo>
                    <a:pt x="166" y="259"/>
                  </a:lnTo>
                  <a:lnTo>
                    <a:pt x="185" y="263"/>
                  </a:lnTo>
                  <a:lnTo>
                    <a:pt x="205" y="263"/>
                  </a:lnTo>
                  <a:lnTo>
                    <a:pt x="225" y="265"/>
                  </a:lnTo>
                  <a:lnTo>
                    <a:pt x="244" y="263"/>
                  </a:lnTo>
                  <a:lnTo>
                    <a:pt x="263" y="262"/>
                  </a:lnTo>
                  <a:lnTo>
                    <a:pt x="283" y="259"/>
                  </a:lnTo>
                  <a:lnTo>
                    <a:pt x="302" y="257"/>
                  </a:lnTo>
                  <a:lnTo>
                    <a:pt x="319" y="251"/>
                  </a:lnTo>
                  <a:lnTo>
                    <a:pt x="337" y="246"/>
                  </a:lnTo>
                  <a:lnTo>
                    <a:pt x="353" y="241"/>
                  </a:lnTo>
                  <a:lnTo>
                    <a:pt x="369" y="233"/>
                  </a:lnTo>
                  <a:lnTo>
                    <a:pt x="383" y="225"/>
                  </a:lnTo>
                  <a:lnTo>
                    <a:pt x="396" y="217"/>
                  </a:lnTo>
                  <a:lnTo>
                    <a:pt x="409" y="208"/>
                  </a:lnTo>
                  <a:lnTo>
                    <a:pt x="419" y="198"/>
                  </a:lnTo>
                  <a:lnTo>
                    <a:pt x="428" y="188"/>
                  </a:lnTo>
                  <a:lnTo>
                    <a:pt x="436" y="178"/>
                  </a:lnTo>
                  <a:lnTo>
                    <a:pt x="442" y="166"/>
                  </a:lnTo>
                  <a:lnTo>
                    <a:pt x="446" y="154"/>
                  </a:lnTo>
                  <a:lnTo>
                    <a:pt x="449" y="144"/>
                  </a:lnTo>
                  <a:lnTo>
                    <a:pt x="449" y="132"/>
                  </a:lnTo>
                  <a:lnTo>
                    <a:pt x="449" y="120"/>
                  </a:lnTo>
                  <a:lnTo>
                    <a:pt x="446" y="108"/>
                  </a:lnTo>
                  <a:lnTo>
                    <a:pt x="442" y="98"/>
                  </a:lnTo>
                  <a:lnTo>
                    <a:pt x="436" y="86"/>
                  </a:lnTo>
                  <a:lnTo>
                    <a:pt x="428" y="76"/>
                  </a:lnTo>
                  <a:lnTo>
                    <a:pt x="418" y="66"/>
                  </a:lnTo>
                  <a:lnTo>
                    <a:pt x="409" y="56"/>
                  </a:lnTo>
                  <a:lnTo>
                    <a:pt x="396" y="47"/>
                  </a:lnTo>
                  <a:lnTo>
                    <a:pt x="383" y="39"/>
                  </a:lnTo>
                  <a:lnTo>
                    <a:pt x="369" y="31"/>
                  </a:lnTo>
                  <a:lnTo>
                    <a:pt x="353" y="23"/>
                  </a:lnTo>
                  <a:lnTo>
                    <a:pt x="337" y="18"/>
                  </a:lnTo>
                  <a:lnTo>
                    <a:pt x="319" y="11"/>
                  </a:lnTo>
                  <a:lnTo>
                    <a:pt x="302" y="7"/>
                  </a:lnTo>
                  <a:lnTo>
                    <a:pt x="283" y="3"/>
                  </a:lnTo>
                  <a:lnTo>
                    <a:pt x="263" y="2"/>
                  </a:lnTo>
                  <a:lnTo>
                    <a:pt x="244" y="1"/>
                  </a:lnTo>
                  <a:lnTo>
                    <a:pt x="223" y="0"/>
                  </a:lnTo>
                  <a:lnTo>
                    <a:pt x="205" y="1"/>
                  </a:lnTo>
                  <a:lnTo>
                    <a:pt x="185" y="2"/>
                  </a:lnTo>
                  <a:lnTo>
                    <a:pt x="166" y="3"/>
                  </a:lnTo>
                  <a:lnTo>
                    <a:pt x="148" y="7"/>
                  </a:lnTo>
                  <a:lnTo>
                    <a:pt x="129" y="11"/>
                  </a:lnTo>
                  <a:lnTo>
                    <a:pt x="111" y="18"/>
                  </a:lnTo>
                  <a:lnTo>
                    <a:pt x="95" y="23"/>
                  </a:lnTo>
                  <a:lnTo>
                    <a:pt x="80" y="31"/>
                  </a:lnTo>
                  <a:lnTo>
                    <a:pt x="65" y="39"/>
                  </a:lnTo>
                  <a:lnTo>
                    <a:pt x="52" y="47"/>
                  </a:lnTo>
                  <a:lnTo>
                    <a:pt x="40" y="56"/>
                  </a:lnTo>
                  <a:lnTo>
                    <a:pt x="29" y="66"/>
                  </a:lnTo>
                  <a:lnTo>
                    <a:pt x="20" y="77"/>
                  </a:lnTo>
                  <a:lnTo>
                    <a:pt x="12" y="86"/>
                  </a:lnTo>
                  <a:lnTo>
                    <a:pt x="8" y="98"/>
                  </a:lnTo>
                  <a:lnTo>
                    <a:pt x="3" y="110"/>
                  </a:lnTo>
                  <a:lnTo>
                    <a:pt x="0" y="120"/>
                  </a:lnTo>
                  <a:lnTo>
                    <a:pt x="0" y="13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40" name="Freeform 41"/>
            <p:cNvSpPr>
              <a:spLocks/>
            </p:cNvSpPr>
            <p:nvPr/>
          </p:nvSpPr>
          <p:spPr bwMode="auto">
            <a:xfrm>
              <a:off x="2449" y="3223"/>
              <a:ext cx="450" cy="265"/>
            </a:xfrm>
            <a:custGeom>
              <a:avLst/>
              <a:gdLst/>
              <a:ahLst/>
              <a:cxnLst>
                <a:cxn ang="0">
                  <a:pos x="447" y="120"/>
                </a:cxn>
                <a:cxn ang="0">
                  <a:pos x="442" y="98"/>
                </a:cxn>
                <a:cxn ang="0">
                  <a:pos x="428" y="75"/>
                </a:cxn>
                <a:cxn ang="0">
                  <a:pos x="408" y="56"/>
                </a:cxn>
                <a:cxn ang="0">
                  <a:pos x="383" y="39"/>
                </a:cxn>
                <a:cxn ang="0">
                  <a:pos x="353" y="23"/>
                </a:cxn>
                <a:cxn ang="0">
                  <a:pos x="319" y="13"/>
                </a:cxn>
                <a:cxn ang="0">
                  <a:pos x="283" y="5"/>
                </a:cxn>
                <a:cxn ang="0">
                  <a:pos x="243" y="1"/>
                </a:cxn>
                <a:cxn ang="0">
                  <a:pos x="205" y="1"/>
                </a:cxn>
                <a:cxn ang="0">
                  <a:pos x="166" y="5"/>
                </a:cxn>
                <a:cxn ang="0">
                  <a:pos x="129" y="13"/>
                </a:cxn>
                <a:cxn ang="0">
                  <a:pos x="95" y="23"/>
                </a:cxn>
                <a:cxn ang="0">
                  <a:pos x="65" y="39"/>
                </a:cxn>
                <a:cxn ang="0">
                  <a:pos x="40" y="56"/>
                </a:cxn>
                <a:cxn ang="0">
                  <a:pos x="20" y="75"/>
                </a:cxn>
                <a:cxn ang="0">
                  <a:pos x="6" y="98"/>
                </a:cxn>
                <a:cxn ang="0">
                  <a:pos x="0" y="120"/>
                </a:cxn>
                <a:cxn ang="0">
                  <a:pos x="0" y="143"/>
                </a:cxn>
                <a:cxn ang="0">
                  <a:pos x="6" y="165"/>
                </a:cxn>
                <a:cxn ang="0">
                  <a:pos x="20" y="188"/>
                </a:cxn>
                <a:cxn ang="0">
                  <a:pos x="40" y="207"/>
                </a:cxn>
                <a:cxn ang="0">
                  <a:pos x="65" y="224"/>
                </a:cxn>
                <a:cxn ang="0">
                  <a:pos x="95" y="240"/>
                </a:cxn>
                <a:cxn ang="0">
                  <a:pos x="129" y="250"/>
                </a:cxn>
                <a:cxn ang="0">
                  <a:pos x="166" y="258"/>
                </a:cxn>
                <a:cxn ang="0">
                  <a:pos x="205" y="264"/>
                </a:cxn>
                <a:cxn ang="0">
                  <a:pos x="243" y="264"/>
                </a:cxn>
                <a:cxn ang="0">
                  <a:pos x="283" y="258"/>
                </a:cxn>
                <a:cxn ang="0">
                  <a:pos x="319" y="250"/>
                </a:cxn>
                <a:cxn ang="0">
                  <a:pos x="353" y="240"/>
                </a:cxn>
                <a:cxn ang="0">
                  <a:pos x="383" y="224"/>
                </a:cxn>
                <a:cxn ang="0">
                  <a:pos x="408" y="207"/>
                </a:cxn>
                <a:cxn ang="0">
                  <a:pos x="428" y="188"/>
                </a:cxn>
                <a:cxn ang="0">
                  <a:pos x="442" y="165"/>
                </a:cxn>
                <a:cxn ang="0">
                  <a:pos x="447" y="143"/>
                </a:cxn>
              </a:cxnLst>
              <a:rect l="0" t="0" r="r" b="b"/>
              <a:pathLst>
                <a:path w="450" h="265">
                  <a:moveTo>
                    <a:pt x="449" y="132"/>
                  </a:moveTo>
                  <a:lnTo>
                    <a:pt x="447" y="120"/>
                  </a:lnTo>
                  <a:lnTo>
                    <a:pt x="445" y="108"/>
                  </a:lnTo>
                  <a:lnTo>
                    <a:pt x="442" y="98"/>
                  </a:lnTo>
                  <a:lnTo>
                    <a:pt x="435" y="87"/>
                  </a:lnTo>
                  <a:lnTo>
                    <a:pt x="428" y="75"/>
                  </a:lnTo>
                  <a:lnTo>
                    <a:pt x="418" y="66"/>
                  </a:lnTo>
                  <a:lnTo>
                    <a:pt x="408" y="56"/>
                  </a:lnTo>
                  <a:lnTo>
                    <a:pt x="396" y="47"/>
                  </a:lnTo>
                  <a:lnTo>
                    <a:pt x="383" y="39"/>
                  </a:lnTo>
                  <a:lnTo>
                    <a:pt x="369" y="31"/>
                  </a:lnTo>
                  <a:lnTo>
                    <a:pt x="353" y="23"/>
                  </a:lnTo>
                  <a:lnTo>
                    <a:pt x="337" y="18"/>
                  </a:lnTo>
                  <a:lnTo>
                    <a:pt x="319" y="13"/>
                  </a:lnTo>
                  <a:lnTo>
                    <a:pt x="300" y="7"/>
                  </a:lnTo>
                  <a:lnTo>
                    <a:pt x="283" y="5"/>
                  </a:lnTo>
                  <a:lnTo>
                    <a:pt x="263" y="2"/>
                  </a:lnTo>
                  <a:lnTo>
                    <a:pt x="243" y="1"/>
                  </a:lnTo>
                  <a:lnTo>
                    <a:pt x="223" y="0"/>
                  </a:lnTo>
                  <a:lnTo>
                    <a:pt x="205" y="1"/>
                  </a:lnTo>
                  <a:lnTo>
                    <a:pt x="185" y="2"/>
                  </a:lnTo>
                  <a:lnTo>
                    <a:pt x="166" y="5"/>
                  </a:lnTo>
                  <a:lnTo>
                    <a:pt x="146" y="7"/>
                  </a:lnTo>
                  <a:lnTo>
                    <a:pt x="129" y="13"/>
                  </a:lnTo>
                  <a:lnTo>
                    <a:pt x="111" y="18"/>
                  </a:lnTo>
                  <a:lnTo>
                    <a:pt x="95" y="23"/>
                  </a:lnTo>
                  <a:lnTo>
                    <a:pt x="80" y="31"/>
                  </a:lnTo>
                  <a:lnTo>
                    <a:pt x="65" y="39"/>
                  </a:lnTo>
                  <a:lnTo>
                    <a:pt x="52" y="47"/>
                  </a:lnTo>
                  <a:lnTo>
                    <a:pt x="40" y="56"/>
                  </a:lnTo>
                  <a:lnTo>
                    <a:pt x="29" y="66"/>
                  </a:lnTo>
                  <a:lnTo>
                    <a:pt x="20" y="75"/>
                  </a:lnTo>
                  <a:lnTo>
                    <a:pt x="12" y="87"/>
                  </a:lnTo>
                  <a:lnTo>
                    <a:pt x="6" y="98"/>
                  </a:lnTo>
                  <a:lnTo>
                    <a:pt x="3" y="108"/>
                  </a:lnTo>
                  <a:lnTo>
                    <a:pt x="0" y="120"/>
                  </a:lnTo>
                  <a:lnTo>
                    <a:pt x="0" y="132"/>
                  </a:lnTo>
                  <a:lnTo>
                    <a:pt x="0" y="143"/>
                  </a:lnTo>
                  <a:lnTo>
                    <a:pt x="3" y="154"/>
                  </a:lnTo>
                  <a:lnTo>
                    <a:pt x="6" y="165"/>
                  </a:lnTo>
                  <a:lnTo>
                    <a:pt x="12" y="177"/>
                  </a:lnTo>
                  <a:lnTo>
                    <a:pt x="20" y="188"/>
                  </a:lnTo>
                  <a:lnTo>
                    <a:pt x="29" y="198"/>
                  </a:lnTo>
                  <a:lnTo>
                    <a:pt x="40" y="207"/>
                  </a:lnTo>
                  <a:lnTo>
                    <a:pt x="52" y="216"/>
                  </a:lnTo>
                  <a:lnTo>
                    <a:pt x="65" y="224"/>
                  </a:lnTo>
                  <a:lnTo>
                    <a:pt x="80" y="232"/>
                  </a:lnTo>
                  <a:lnTo>
                    <a:pt x="95" y="240"/>
                  </a:lnTo>
                  <a:lnTo>
                    <a:pt x="111" y="245"/>
                  </a:lnTo>
                  <a:lnTo>
                    <a:pt x="129" y="250"/>
                  </a:lnTo>
                  <a:lnTo>
                    <a:pt x="146" y="256"/>
                  </a:lnTo>
                  <a:lnTo>
                    <a:pt x="166" y="258"/>
                  </a:lnTo>
                  <a:lnTo>
                    <a:pt x="185" y="261"/>
                  </a:lnTo>
                  <a:lnTo>
                    <a:pt x="205" y="264"/>
                  </a:lnTo>
                  <a:lnTo>
                    <a:pt x="223" y="264"/>
                  </a:lnTo>
                  <a:lnTo>
                    <a:pt x="243" y="264"/>
                  </a:lnTo>
                  <a:lnTo>
                    <a:pt x="263" y="261"/>
                  </a:lnTo>
                  <a:lnTo>
                    <a:pt x="283" y="258"/>
                  </a:lnTo>
                  <a:lnTo>
                    <a:pt x="300" y="256"/>
                  </a:lnTo>
                  <a:lnTo>
                    <a:pt x="319" y="250"/>
                  </a:lnTo>
                  <a:lnTo>
                    <a:pt x="337" y="245"/>
                  </a:lnTo>
                  <a:lnTo>
                    <a:pt x="353" y="240"/>
                  </a:lnTo>
                  <a:lnTo>
                    <a:pt x="369" y="232"/>
                  </a:lnTo>
                  <a:lnTo>
                    <a:pt x="383" y="224"/>
                  </a:lnTo>
                  <a:lnTo>
                    <a:pt x="396" y="216"/>
                  </a:lnTo>
                  <a:lnTo>
                    <a:pt x="408" y="207"/>
                  </a:lnTo>
                  <a:lnTo>
                    <a:pt x="418" y="198"/>
                  </a:lnTo>
                  <a:lnTo>
                    <a:pt x="428" y="188"/>
                  </a:lnTo>
                  <a:lnTo>
                    <a:pt x="435" y="177"/>
                  </a:lnTo>
                  <a:lnTo>
                    <a:pt x="442" y="165"/>
                  </a:lnTo>
                  <a:lnTo>
                    <a:pt x="445" y="154"/>
                  </a:lnTo>
                  <a:lnTo>
                    <a:pt x="447" y="143"/>
                  </a:lnTo>
                  <a:lnTo>
                    <a:pt x="449" y="13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41" name="Freeform 42"/>
            <p:cNvSpPr>
              <a:spLocks/>
            </p:cNvSpPr>
            <p:nvPr/>
          </p:nvSpPr>
          <p:spPr bwMode="auto">
            <a:xfrm>
              <a:off x="3649" y="3548"/>
              <a:ext cx="721" cy="437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354" y="0"/>
                </a:cxn>
                <a:cxn ang="0">
                  <a:pos x="720" y="227"/>
                </a:cxn>
                <a:cxn ang="0">
                  <a:pos x="354" y="436"/>
                </a:cxn>
                <a:cxn ang="0">
                  <a:pos x="0" y="218"/>
                </a:cxn>
              </a:cxnLst>
              <a:rect l="0" t="0" r="r" b="b"/>
              <a:pathLst>
                <a:path w="721" h="437">
                  <a:moveTo>
                    <a:pt x="0" y="218"/>
                  </a:moveTo>
                  <a:lnTo>
                    <a:pt x="354" y="0"/>
                  </a:lnTo>
                  <a:lnTo>
                    <a:pt x="720" y="227"/>
                  </a:lnTo>
                  <a:lnTo>
                    <a:pt x="354" y="436"/>
                  </a:lnTo>
                  <a:lnTo>
                    <a:pt x="0" y="21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42" name="Freeform 43"/>
            <p:cNvSpPr>
              <a:spLocks/>
            </p:cNvSpPr>
            <p:nvPr/>
          </p:nvSpPr>
          <p:spPr bwMode="auto">
            <a:xfrm>
              <a:off x="4561" y="3657"/>
              <a:ext cx="865" cy="274"/>
            </a:xfrm>
            <a:custGeom>
              <a:avLst/>
              <a:gdLst/>
              <a:ahLst/>
              <a:cxnLst>
                <a:cxn ang="0">
                  <a:pos x="864" y="273"/>
                </a:cxn>
                <a:cxn ang="0">
                  <a:pos x="864" y="0"/>
                </a:cxn>
                <a:cxn ang="0">
                  <a:pos x="0" y="0"/>
                </a:cxn>
                <a:cxn ang="0">
                  <a:pos x="0" y="273"/>
                </a:cxn>
                <a:cxn ang="0">
                  <a:pos x="864" y="273"/>
                </a:cxn>
              </a:cxnLst>
              <a:rect l="0" t="0" r="r" b="b"/>
              <a:pathLst>
                <a:path w="865" h="274">
                  <a:moveTo>
                    <a:pt x="864" y="273"/>
                  </a:moveTo>
                  <a:lnTo>
                    <a:pt x="864" y="0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864" y="27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43" name="Freeform 44"/>
            <p:cNvSpPr>
              <a:spLocks/>
            </p:cNvSpPr>
            <p:nvPr/>
          </p:nvSpPr>
          <p:spPr bwMode="auto">
            <a:xfrm>
              <a:off x="2641" y="3649"/>
              <a:ext cx="769" cy="274"/>
            </a:xfrm>
            <a:custGeom>
              <a:avLst/>
              <a:gdLst/>
              <a:ahLst/>
              <a:cxnLst>
                <a:cxn ang="0">
                  <a:pos x="768" y="273"/>
                </a:cxn>
                <a:cxn ang="0">
                  <a:pos x="768" y="0"/>
                </a:cxn>
                <a:cxn ang="0">
                  <a:pos x="0" y="0"/>
                </a:cxn>
                <a:cxn ang="0">
                  <a:pos x="0" y="273"/>
                </a:cxn>
                <a:cxn ang="0">
                  <a:pos x="768" y="273"/>
                </a:cxn>
              </a:cxnLst>
              <a:rect l="0" t="0" r="r" b="b"/>
              <a:pathLst>
                <a:path w="769" h="274">
                  <a:moveTo>
                    <a:pt x="768" y="273"/>
                  </a:moveTo>
                  <a:lnTo>
                    <a:pt x="768" y="0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768" y="27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44" name="Freeform 45"/>
            <p:cNvSpPr>
              <a:spLocks/>
            </p:cNvSpPr>
            <p:nvPr/>
          </p:nvSpPr>
          <p:spPr bwMode="auto">
            <a:xfrm>
              <a:off x="4651" y="3036"/>
              <a:ext cx="450" cy="266"/>
            </a:xfrm>
            <a:custGeom>
              <a:avLst/>
              <a:gdLst/>
              <a:ahLst/>
              <a:cxnLst>
                <a:cxn ang="0">
                  <a:pos x="449" y="120"/>
                </a:cxn>
                <a:cxn ang="0">
                  <a:pos x="442" y="98"/>
                </a:cxn>
                <a:cxn ang="0">
                  <a:pos x="429" y="76"/>
                </a:cxn>
                <a:cxn ang="0">
                  <a:pos x="409" y="56"/>
                </a:cxn>
                <a:cxn ang="0">
                  <a:pos x="383" y="38"/>
                </a:cxn>
                <a:cxn ang="0">
                  <a:pos x="353" y="23"/>
                </a:cxn>
                <a:cxn ang="0">
                  <a:pos x="319" y="11"/>
                </a:cxn>
                <a:cxn ang="0">
                  <a:pos x="283" y="3"/>
                </a:cxn>
                <a:cxn ang="0">
                  <a:pos x="244" y="0"/>
                </a:cxn>
                <a:cxn ang="0">
                  <a:pos x="205" y="0"/>
                </a:cxn>
                <a:cxn ang="0">
                  <a:pos x="166" y="3"/>
                </a:cxn>
                <a:cxn ang="0">
                  <a:pos x="129" y="11"/>
                </a:cxn>
                <a:cxn ang="0">
                  <a:pos x="95" y="23"/>
                </a:cxn>
                <a:cxn ang="0">
                  <a:pos x="65" y="38"/>
                </a:cxn>
                <a:cxn ang="0">
                  <a:pos x="40" y="56"/>
                </a:cxn>
                <a:cxn ang="0">
                  <a:pos x="20" y="76"/>
                </a:cxn>
                <a:cxn ang="0">
                  <a:pos x="8" y="98"/>
                </a:cxn>
                <a:cxn ang="0">
                  <a:pos x="1" y="120"/>
                </a:cxn>
                <a:cxn ang="0">
                  <a:pos x="1" y="144"/>
                </a:cxn>
                <a:cxn ang="0">
                  <a:pos x="8" y="166"/>
                </a:cxn>
                <a:cxn ang="0">
                  <a:pos x="20" y="187"/>
                </a:cxn>
                <a:cxn ang="0">
                  <a:pos x="40" y="208"/>
                </a:cxn>
                <a:cxn ang="0">
                  <a:pos x="65" y="225"/>
                </a:cxn>
                <a:cxn ang="0">
                  <a:pos x="95" y="240"/>
                </a:cxn>
                <a:cxn ang="0">
                  <a:pos x="129" y="251"/>
                </a:cxn>
                <a:cxn ang="0">
                  <a:pos x="166" y="259"/>
                </a:cxn>
                <a:cxn ang="0">
                  <a:pos x="205" y="263"/>
                </a:cxn>
                <a:cxn ang="0">
                  <a:pos x="244" y="263"/>
                </a:cxn>
                <a:cxn ang="0">
                  <a:pos x="283" y="259"/>
                </a:cxn>
                <a:cxn ang="0">
                  <a:pos x="319" y="251"/>
                </a:cxn>
                <a:cxn ang="0">
                  <a:pos x="353" y="240"/>
                </a:cxn>
                <a:cxn ang="0">
                  <a:pos x="383" y="225"/>
                </a:cxn>
                <a:cxn ang="0">
                  <a:pos x="409" y="208"/>
                </a:cxn>
                <a:cxn ang="0">
                  <a:pos x="429" y="187"/>
                </a:cxn>
                <a:cxn ang="0">
                  <a:pos x="442" y="166"/>
                </a:cxn>
                <a:cxn ang="0">
                  <a:pos x="449" y="144"/>
                </a:cxn>
              </a:cxnLst>
              <a:rect l="0" t="0" r="r" b="b"/>
              <a:pathLst>
                <a:path w="450" h="266">
                  <a:moveTo>
                    <a:pt x="449" y="132"/>
                  </a:moveTo>
                  <a:lnTo>
                    <a:pt x="449" y="120"/>
                  </a:lnTo>
                  <a:lnTo>
                    <a:pt x="446" y="108"/>
                  </a:lnTo>
                  <a:lnTo>
                    <a:pt x="442" y="98"/>
                  </a:lnTo>
                  <a:lnTo>
                    <a:pt x="436" y="86"/>
                  </a:lnTo>
                  <a:lnTo>
                    <a:pt x="429" y="76"/>
                  </a:lnTo>
                  <a:lnTo>
                    <a:pt x="419" y="65"/>
                  </a:lnTo>
                  <a:lnTo>
                    <a:pt x="409" y="56"/>
                  </a:lnTo>
                  <a:lnTo>
                    <a:pt x="397" y="47"/>
                  </a:lnTo>
                  <a:lnTo>
                    <a:pt x="383" y="38"/>
                  </a:lnTo>
                  <a:lnTo>
                    <a:pt x="369" y="31"/>
                  </a:lnTo>
                  <a:lnTo>
                    <a:pt x="353" y="23"/>
                  </a:lnTo>
                  <a:lnTo>
                    <a:pt x="337" y="17"/>
                  </a:lnTo>
                  <a:lnTo>
                    <a:pt x="319" y="11"/>
                  </a:lnTo>
                  <a:lnTo>
                    <a:pt x="302" y="7"/>
                  </a:lnTo>
                  <a:lnTo>
                    <a:pt x="283" y="3"/>
                  </a:lnTo>
                  <a:lnTo>
                    <a:pt x="263" y="1"/>
                  </a:lnTo>
                  <a:lnTo>
                    <a:pt x="244" y="0"/>
                  </a:lnTo>
                  <a:lnTo>
                    <a:pt x="225" y="0"/>
                  </a:lnTo>
                  <a:lnTo>
                    <a:pt x="205" y="0"/>
                  </a:lnTo>
                  <a:lnTo>
                    <a:pt x="185" y="1"/>
                  </a:lnTo>
                  <a:lnTo>
                    <a:pt x="166" y="3"/>
                  </a:lnTo>
                  <a:lnTo>
                    <a:pt x="148" y="7"/>
                  </a:lnTo>
                  <a:lnTo>
                    <a:pt x="129" y="11"/>
                  </a:lnTo>
                  <a:lnTo>
                    <a:pt x="111" y="17"/>
                  </a:lnTo>
                  <a:lnTo>
                    <a:pt x="95" y="23"/>
                  </a:lnTo>
                  <a:lnTo>
                    <a:pt x="80" y="31"/>
                  </a:lnTo>
                  <a:lnTo>
                    <a:pt x="65" y="38"/>
                  </a:lnTo>
                  <a:lnTo>
                    <a:pt x="52" y="47"/>
                  </a:lnTo>
                  <a:lnTo>
                    <a:pt x="40" y="56"/>
                  </a:lnTo>
                  <a:lnTo>
                    <a:pt x="30" y="65"/>
                  </a:lnTo>
                  <a:lnTo>
                    <a:pt x="20" y="76"/>
                  </a:lnTo>
                  <a:lnTo>
                    <a:pt x="13" y="86"/>
                  </a:lnTo>
                  <a:lnTo>
                    <a:pt x="8" y="98"/>
                  </a:lnTo>
                  <a:lnTo>
                    <a:pt x="3" y="108"/>
                  </a:lnTo>
                  <a:lnTo>
                    <a:pt x="1" y="120"/>
                  </a:lnTo>
                  <a:lnTo>
                    <a:pt x="0" y="132"/>
                  </a:lnTo>
                  <a:lnTo>
                    <a:pt x="1" y="144"/>
                  </a:lnTo>
                  <a:lnTo>
                    <a:pt x="3" y="154"/>
                  </a:lnTo>
                  <a:lnTo>
                    <a:pt x="8" y="166"/>
                  </a:lnTo>
                  <a:lnTo>
                    <a:pt x="13" y="177"/>
                  </a:lnTo>
                  <a:lnTo>
                    <a:pt x="20" y="187"/>
                  </a:lnTo>
                  <a:lnTo>
                    <a:pt x="30" y="198"/>
                  </a:lnTo>
                  <a:lnTo>
                    <a:pt x="40" y="208"/>
                  </a:lnTo>
                  <a:lnTo>
                    <a:pt x="52" y="217"/>
                  </a:lnTo>
                  <a:lnTo>
                    <a:pt x="65" y="225"/>
                  </a:lnTo>
                  <a:lnTo>
                    <a:pt x="80" y="233"/>
                  </a:lnTo>
                  <a:lnTo>
                    <a:pt x="95" y="240"/>
                  </a:lnTo>
                  <a:lnTo>
                    <a:pt x="111" y="246"/>
                  </a:lnTo>
                  <a:lnTo>
                    <a:pt x="129" y="251"/>
                  </a:lnTo>
                  <a:lnTo>
                    <a:pt x="148" y="257"/>
                  </a:lnTo>
                  <a:lnTo>
                    <a:pt x="166" y="259"/>
                  </a:lnTo>
                  <a:lnTo>
                    <a:pt x="185" y="262"/>
                  </a:lnTo>
                  <a:lnTo>
                    <a:pt x="205" y="263"/>
                  </a:lnTo>
                  <a:lnTo>
                    <a:pt x="225" y="265"/>
                  </a:lnTo>
                  <a:lnTo>
                    <a:pt x="244" y="263"/>
                  </a:lnTo>
                  <a:lnTo>
                    <a:pt x="263" y="262"/>
                  </a:lnTo>
                  <a:lnTo>
                    <a:pt x="283" y="259"/>
                  </a:lnTo>
                  <a:lnTo>
                    <a:pt x="302" y="257"/>
                  </a:lnTo>
                  <a:lnTo>
                    <a:pt x="319" y="251"/>
                  </a:lnTo>
                  <a:lnTo>
                    <a:pt x="337" y="246"/>
                  </a:lnTo>
                  <a:lnTo>
                    <a:pt x="353" y="240"/>
                  </a:lnTo>
                  <a:lnTo>
                    <a:pt x="369" y="233"/>
                  </a:lnTo>
                  <a:lnTo>
                    <a:pt x="383" y="225"/>
                  </a:lnTo>
                  <a:lnTo>
                    <a:pt x="397" y="217"/>
                  </a:lnTo>
                  <a:lnTo>
                    <a:pt x="409" y="208"/>
                  </a:lnTo>
                  <a:lnTo>
                    <a:pt x="419" y="198"/>
                  </a:lnTo>
                  <a:lnTo>
                    <a:pt x="429" y="187"/>
                  </a:lnTo>
                  <a:lnTo>
                    <a:pt x="436" y="177"/>
                  </a:lnTo>
                  <a:lnTo>
                    <a:pt x="442" y="166"/>
                  </a:lnTo>
                  <a:lnTo>
                    <a:pt x="446" y="154"/>
                  </a:lnTo>
                  <a:lnTo>
                    <a:pt x="449" y="144"/>
                  </a:lnTo>
                  <a:lnTo>
                    <a:pt x="449" y="13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grpSp>
          <p:nvGrpSpPr>
            <p:cNvPr id="45" name="Group 46"/>
            <p:cNvGrpSpPr>
              <a:grpSpLocks/>
            </p:cNvGrpSpPr>
            <p:nvPr/>
          </p:nvGrpSpPr>
          <p:grpSpPr bwMode="auto">
            <a:xfrm>
              <a:off x="5194" y="3271"/>
              <a:ext cx="423" cy="243"/>
              <a:chOff x="5194" y="3271"/>
              <a:chExt cx="423" cy="243"/>
            </a:xfrm>
          </p:grpSpPr>
          <p:sp>
            <p:nvSpPr>
              <p:cNvPr id="66" name="Freeform 47"/>
              <p:cNvSpPr>
                <a:spLocks/>
              </p:cNvSpPr>
              <p:nvPr/>
            </p:nvSpPr>
            <p:spPr bwMode="auto">
              <a:xfrm>
                <a:off x="5194" y="3271"/>
                <a:ext cx="423" cy="234"/>
              </a:xfrm>
              <a:custGeom>
                <a:avLst/>
                <a:gdLst/>
                <a:ahLst/>
                <a:cxnLst>
                  <a:cxn ang="0">
                    <a:pos x="1" y="126"/>
                  </a:cxn>
                  <a:cxn ang="0">
                    <a:pos x="8" y="146"/>
                  </a:cxn>
                  <a:cxn ang="0">
                    <a:pos x="19" y="166"/>
                  </a:cxn>
                  <a:cxn ang="0">
                    <a:pos x="38" y="183"/>
                  </a:cxn>
                  <a:cxn ang="0">
                    <a:pos x="62" y="199"/>
                  </a:cxn>
                  <a:cxn ang="0">
                    <a:pos x="90" y="212"/>
                  </a:cxn>
                  <a:cxn ang="0">
                    <a:pos x="121" y="221"/>
                  </a:cxn>
                  <a:cxn ang="0">
                    <a:pos x="156" y="228"/>
                  </a:cxn>
                  <a:cxn ang="0">
                    <a:pos x="192" y="233"/>
                  </a:cxn>
                  <a:cxn ang="0">
                    <a:pos x="229" y="233"/>
                  </a:cxn>
                  <a:cxn ang="0">
                    <a:pos x="265" y="228"/>
                  </a:cxn>
                  <a:cxn ang="0">
                    <a:pos x="300" y="221"/>
                  </a:cxn>
                  <a:cxn ang="0">
                    <a:pos x="331" y="211"/>
                  </a:cxn>
                  <a:cxn ang="0">
                    <a:pos x="359" y="198"/>
                  </a:cxn>
                  <a:cxn ang="0">
                    <a:pos x="384" y="183"/>
                  </a:cxn>
                  <a:cxn ang="0">
                    <a:pos x="402" y="166"/>
                  </a:cxn>
                  <a:cxn ang="0">
                    <a:pos x="414" y="146"/>
                  </a:cxn>
                  <a:cxn ang="0">
                    <a:pos x="420" y="126"/>
                  </a:cxn>
                  <a:cxn ang="0">
                    <a:pos x="420" y="106"/>
                  </a:cxn>
                  <a:cxn ang="0">
                    <a:pos x="414" y="86"/>
                  </a:cxn>
                  <a:cxn ang="0">
                    <a:pos x="402" y="66"/>
                  </a:cxn>
                  <a:cxn ang="0">
                    <a:pos x="384" y="49"/>
                  </a:cxn>
                  <a:cxn ang="0">
                    <a:pos x="359" y="34"/>
                  </a:cxn>
                  <a:cxn ang="0">
                    <a:pos x="331" y="20"/>
                  </a:cxn>
                  <a:cxn ang="0">
                    <a:pos x="300" y="11"/>
                  </a:cxn>
                  <a:cxn ang="0">
                    <a:pos x="265" y="4"/>
                  </a:cxn>
                  <a:cxn ang="0">
                    <a:pos x="229" y="1"/>
                  </a:cxn>
                  <a:cxn ang="0">
                    <a:pos x="192" y="1"/>
                  </a:cxn>
                  <a:cxn ang="0">
                    <a:pos x="156" y="4"/>
                  </a:cxn>
                  <a:cxn ang="0">
                    <a:pos x="121" y="11"/>
                  </a:cxn>
                  <a:cxn ang="0">
                    <a:pos x="90" y="20"/>
                  </a:cxn>
                  <a:cxn ang="0">
                    <a:pos x="62" y="34"/>
                  </a:cxn>
                  <a:cxn ang="0">
                    <a:pos x="38" y="49"/>
                  </a:cxn>
                  <a:cxn ang="0">
                    <a:pos x="19" y="68"/>
                  </a:cxn>
                  <a:cxn ang="0">
                    <a:pos x="8" y="86"/>
                  </a:cxn>
                  <a:cxn ang="0">
                    <a:pos x="1" y="106"/>
                  </a:cxn>
                </a:cxnLst>
                <a:rect l="0" t="0" r="r" b="b"/>
                <a:pathLst>
                  <a:path w="423" h="234">
                    <a:moveTo>
                      <a:pt x="0" y="117"/>
                    </a:moveTo>
                    <a:lnTo>
                      <a:pt x="1" y="126"/>
                    </a:lnTo>
                    <a:lnTo>
                      <a:pt x="3" y="136"/>
                    </a:lnTo>
                    <a:lnTo>
                      <a:pt x="8" y="146"/>
                    </a:lnTo>
                    <a:lnTo>
                      <a:pt x="12" y="156"/>
                    </a:lnTo>
                    <a:lnTo>
                      <a:pt x="19" y="166"/>
                    </a:lnTo>
                    <a:lnTo>
                      <a:pt x="28" y="175"/>
                    </a:lnTo>
                    <a:lnTo>
                      <a:pt x="38" y="183"/>
                    </a:lnTo>
                    <a:lnTo>
                      <a:pt x="49" y="191"/>
                    </a:lnTo>
                    <a:lnTo>
                      <a:pt x="62" y="199"/>
                    </a:lnTo>
                    <a:lnTo>
                      <a:pt x="75" y="205"/>
                    </a:lnTo>
                    <a:lnTo>
                      <a:pt x="90" y="212"/>
                    </a:lnTo>
                    <a:lnTo>
                      <a:pt x="106" y="216"/>
                    </a:lnTo>
                    <a:lnTo>
                      <a:pt x="121" y="221"/>
                    </a:lnTo>
                    <a:lnTo>
                      <a:pt x="139" y="226"/>
                    </a:lnTo>
                    <a:lnTo>
                      <a:pt x="156" y="228"/>
                    </a:lnTo>
                    <a:lnTo>
                      <a:pt x="174" y="230"/>
                    </a:lnTo>
                    <a:lnTo>
                      <a:pt x="192" y="233"/>
                    </a:lnTo>
                    <a:lnTo>
                      <a:pt x="211" y="233"/>
                    </a:lnTo>
                    <a:lnTo>
                      <a:pt x="229" y="233"/>
                    </a:lnTo>
                    <a:lnTo>
                      <a:pt x="247" y="230"/>
                    </a:lnTo>
                    <a:lnTo>
                      <a:pt x="265" y="228"/>
                    </a:lnTo>
                    <a:lnTo>
                      <a:pt x="282" y="226"/>
                    </a:lnTo>
                    <a:lnTo>
                      <a:pt x="300" y="221"/>
                    </a:lnTo>
                    <a:lnTo>
                      <a:pt x="315" y="216"/>
                    </a:lnTo>
                    <a:lnTo>
                      <a:pt x="331" y="211"/>
                    </a:lnTo>
                    <a:lnTo>
                      <a:pt x="346" y="205"/>
                    </a:lnTo>
                    <a:lnTo>
                      <a:pt x="359" y="198"/>
                    </a:lnTo>
                    <a:lnTo>
                      <a:pt x="372" y="191"/>
                    </a:lnTo>
                    <a:lnTo>
                      <a:pt x="384" y="183"/>
                    </a:lnTo>
                    <a:lnTo>
                      <a:pt x="393" y="175"/>
                    </a:lnTo>
                    <a:lnTo>
                      <a:pt x="402" y="166"/>
                    </a:lnTo>
                    <a:lnTo>
                      <a:pt x="409" y="155"/>
                    </a:lnTo>
                    <a:lnTo>
                      <a:pt x="414" y="146"/>
                    </a:lnTo>
                    <a:lnTo>
                      <a:pt x="418" y="136"/>
                    </a:lnTo>
                    <a:lnTo>
                      <a:pt x="420" y="126"/>
                    </a:lnTo>
                    <a:lnTo>
                      <a:pt x="422" y="117"/>
                    </a:lnTo>
                    <a:lnTo>
                      <a:pt x="420" y="106"/>
                    </a:lnTo>
                    <a:lnTo>
                      <a:pt x="418" y="95"/>
                    </a:lnTo>
                    <a:lnTo>
                      <a:pt x="414" y="86"/>
                    </a:lnTo>
                    <a:lnTo>
                      <a:pt x="409" y="77"/>
                    </a:lnTo>
                    <a:lnTo>
                      <a:pt x="402" y="66"/>
                    </a:lnTo>
                    <a:lnTo>
                      <a:pt x="393" y="58"/>
                    </a:lnTo>
                    <a:lnTo>
                      <a:pt x="384" y="49"/>
                    </a:lnTo>
                    <a:lnTo>
                      <a:pt x="372" y="41"/>
                    </a:lnTo>
                    <a:lnTo>
                      <a:pt x="359" y="34"/>
                    </a:lnTo>
                    <a:lnTo>
                      <a:pt x="346" y="27"/>
                    </a:lnTo>
                    <a:lnTo>
                      <a:pt x="331" y="20"/>
                    </a:lnTo>
                    <a:lnTo>
                      <a:pt x="315" y="16"/>
                    </a:lnTo>
                    <a:lnTo>
                      <a:pt x="300" y="11"/>
                    </a:lnTo>
                    <a:lnTo>
                      <a:pt x="282" y="6"/>
                    </a:lnTo>
                    <a:lnTo>
                      <a:pt x="265" y="4"/>
                    </a:lnTo>
                    <a:lnTo>
                      <a:pt x="247" y="2"/>
                    </a:lnTo>
                    <a:lnTo>
                      <a:pt x="229" y="1"/>
                    </a:lnTo>
                    <a:lnTo>
                      <a:pt x="211" y="0"/>
                    </a:lnTo>
                    <a:lnTo>
                      <a:pt x="192" y="1"/>
                    </a:lnTo>
                    <a:lnTo>
                      <a:pt x="174" y="2"/>
                    </a:lnTo>
                    <a:lnTo>
                      <a:pt x="156" y="4"/>
                    </a:lnTo>
                    <a:lnTo>
                      <a:pt x="139" y="6"/>
                    </a:lnTo>
                    <a:lnTo>
                      <a:pt x="121" y="11"/>
                    </a:lnTo>
                    <a:lnTo>
                      <a:pt x="106" y="16"/>
                    </a:lnTo>
                    <a:lnTo>
                      <a:pt x="90" y="20"/>
                    </a:lnTo>
                    <a:lnTo>
                      <a:pt x="75" y="27"/>
                    </a:lnTo>
                    <a:lnTo>
                      <a:pt x="62" y="34"/>
                    </a:lnTo>
                    <a:lnTo>
                      <a:pt x="49" y="41"/>
                    </a:lnTo>
                    <a:lnTo>
                      <a:pt x="38" y="49"/>
                    </a:lnTo>
                    <a:lnTo>
                      <a:pt x="28" y="58"/>
                    </a:lnTo>
                    <a:lnTo>
                      <a:pt x="19" y="68"/>
                    </a:lnTo>
                    <a:lnTo>
                      <a:pt x="12" y="77"/>
                    </a:lnTo>
                    <a:lnTo>
                      <a:pt x="8" y="86"/>
                    </a:lnTo>
                    <a:lnTo>
                      <a:pt x="3" y="95"/>
                    </a:lnTo>
                    <a:lnTo>
                      <a:pt x="1" y="106"/>
                    </a:lnTo>
                    <a:lnTo>
                      <a:pt x="0" y="117"/>
                    </a:lnTo>
                  </a:path>
                </a:pathLst>
              </a:custGeom>
              <a:solidFill>
                <a:schemeClr val="bg2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txBody>
              <a:bodyPr/>
              <a:lstStyle/>
              <a:p>
                <a:endParaRPr lang="en-US">
                  <a:latin typeface="Book Antiqua" pitchFamily="18" charset="0"/>
                </a:endParaRPr>
              </a:p>
            </p:txBody>
          </p:sp>
          <p:sp>
            <p:nvSpPr>
              <p:cNvPr id="67" name="Rectangle 48"/>
              <p:cNvSpPr>
                <a:spLocks noChangeArrowheads="1"/>
              </p:cNvSpPr>
              <p:nvPr/>
            </p:nvSpPr>
            <p:spPr bwMode="auto">
              <a:xfrm>
                <a:off x="5250" y="3302"/>
                <a:ext cx="274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  <a:latin typeface="Book Antiqua" pitchFamily="18" charset="0"/>
                  </a:rPr>
                  <a:t>lot</a:t>
                </a:r>
              </a:p>
            </p:txBody>
          </p:sp>
        </p:grpSp>
        <p:sp>
          <p:nvSpPr>
            <p:cNvPr id="46" name="Rectangle 49"/>
            <p:cNvSpPr>
              <a:spLocks noChangeArrowheads="1"/>
            </p:cNvSpPr>
            <p:nvPr/>
          </p:nvSpPr>
          <p:spPr bwMode="auto">
            <a:xfrm>
              <a:off x="4616" y="3058"/>
              <a:ext cx="52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Book Antiqua" pitchFamily="18" charset="0"/>
                </a:rPr>
                <a:t>dname</a:t>
              </a:r>
            </a:p>
          </p:txBody>
        </p:sp>
        <p:grpSp>
          <p:nvGrpSpPr>
            <p:cNvPr id="47" name="Group 50"/>
            <p:cNvGrpSpPr>
              <a:grpSpLocks/>
            </p:cNvGrpSpPr>
            <p:nvPr/>
          </p:nvGrpSpPr>
          <p:grpSpPr bwMode="auto">
            <a:xfrm>
              <a:off x="5049" y="2798"/>
              <a:ext cx="540" cy="266"/>
              <a:chOff x="5049" y="2798"/>
              <a:chExt cx="540" cy="266"/>
            </a:xfrm>
          </p:grpSpPr>
          <p:sp>
            <p:nvSpPr>
              <p:cNvPr id="64" name="Freeform 51"/>
              <p:cNvSpPr>
                <a:spLocks/>
              </p:cNvSpPr>
              <p:nvPr/>
            </p:nvSpPr>
            <p:spPr bwMode="auto">
              <a:xfrm>
                <a:off x="5089" y="2798"/>
                <a:ext cx="481" cy="266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7" y="166"/>
                  </a:cxn>
                  <a:cxn ang="0">
                    <a:pos x="22" y="188"/>
                  </a:cxn>
                  <a:cxn ang="0">
                    <a:pos x="42" y="208"/>
                  </a:cxn>
                  <a:cxn ang="0">
                    <a:pos x="69" y="225"/>
                  </a:cxn>
                  <a:cxn ang="0">
                    <a:pos x="102" y="240"/>
                  </a:cxn>
                  <a:cxn ang="0">
                    <a:pos x="138" y="251"/>
                  </a:cxn>
                  <a:cxn ang="0">
                    <a:pos x="178" y="259"/>
                  </a:cxn>
                  <a:cxn ang="0">
                    <a:pos x="219" y="265"/>
                  </a:cxn>
                  <a:cxn ang="0">
                    <a:pos x="260" y="265"/>
                  </a:cxn>
                  <a:cxn ang="0">
                    <a:pos x="301" y="259"/>
                  </a:cxn>
                  <a:cxn ang="0">
                    <a:pos x="341" y="251"/>
                  </a:cxn>
                  <a:cxn ang="0">
                    <a:pos x="377" y="240"/>
                  </a:cxn>
                  <a:cxn ang="0">
                    <a:pos x="410" y="225"/>
                  </a:cxn>
                  <a:cxn ang="0">
                    <a:pos x="436" y="208"/>
                  </a:cxn>
                  <a:cxn ang="0">
                    <a:pos x="457" y="187"/>
                  </a:cxn>
                  <a:cxn ang="0">
                    <a:pos x="472" y="166"/>
                  </a:cxn>
                  <a:cxn ang="0">
                    <a:pos x="478" y="144"/>
                  </a:cxn>
                  <a:cxn ang="0">
                    <a:pos x="478" y="120"/>
                  </a:cxn>
                  <a:cxn ang="0">
                    <a:pos x="472" y="98"/>
                  </a:cxn>
                  <a:cxn ang="0">
                    <a:pos x="457" y="76"/>
                  </a:cxn>
                  <a:cxn ang="0">
                    <a:pos x="436" y="56"/>
                  </a:cxn>
                  <a:cxn ang="0">
                    <a:pos x="410" y="39"/>
                  </a:cxn>
                  <a:cxn ang="0">
                    <a:pos x="377" y="23"/>
                  </a:cxn>
                  <a:cxn ang="0">
                    <a:pos x="341" y="13"/>
                  </a:cxn>
                  <a:cxn ang="0">
                    <a:pos x="301" y="5"/>
                  </a:cxn>
                  <a:cxn ang="0">
                    <a:pos x="260" y="0"/>
                  </a:cxn>
                  <a:cxn ang="0">
                    <a:pos x="219" y="0"/>
                  </a:cxn>
                  <a:cxn ang="0">
                    <a:pos x="177" y="5"/>
                  </a:cxn>
                  <a:cxn ang="0">
                    <a:pos x="138" y="13"/>
                  </a:cxn>
                  <a:cxn ang="0">
                    <a:pos x="102" y="24"/>
                  </a:cxn>
                  <a:cxn ang="0">
                    <a:pos x="69" y="39"/>
                  </a:cxn>
                  <a:cxn ang="0">
                    <a:pos x="42" y="56"/>
                  </a:cxn>
                  <a:cxn ang="0">
                    <a:pos x="22" y="76"/>
                  </a:cxn>
                  <a:cxn ang="0">
                    <a:pos x="7" y="98"/>
                  </a:cxn>
                  <a:cxn ang="0">
                    <a:pos x="0" y="120"/>
                  </a:cxn>
                </a:cxnLst>
                <a:rect l="0" t="0" r="r" b="b"/>
                <a:pathLst>
                  <a:path w="481" h="266">
                    <a:moveTo>
                      <a:pt x="0" y="132"/>
                    </a:moveTo>
                    <a:lnTo>
                      <a:pt x="0" y="144"/>
                    </a:lnTo>
                    <a:lnTo>
                      <a:pt x="3" y="156"/>
                    </a:lnTo>
                    <a:lnTo>
                      <a:pt x="7" y="166"/>
                    </a:lnTo>
                    <a:lnTo>
                      <a:pt x="13" y="177"/>
                    </a:lnTo>
                    <a:lnTo>
                      <a:pt x="22" y="188"/>
                    </a:lnTo>
                    <a:lnTo>
                      <a:pt x="31" y="199"/>
                    </a:lnTo>
                    <a:lnTo>
                      <a:pt x="42" y="208"/>
                    </a:lnTo>
                    <a:lnTo>
                      <a:pt x="56" y="217"/>
                    </a:lnTo>
                    <a:lnTo>
                      <a:pt x="69" y="225"/>
                    </a:lnTo>
                    <a:lnTo>
                      <a:pt x="86" y="233"/>
                    </a:lnTo>
                    <a:lnTo>
                      <a:pt x="102" y="240"/>
                    </a:lnTo>
                    <a:lnTo>
                      <a:pt x="119" y="246"/>
                    </a:lnTo>
                    <a:lnTo>
                      <a:pt x="138" y="251"/>
                    </a:lnTo>
                    <a:lnTo>
                      <a:pt x="157" y="257"/>
                    </a:lnTo>
                    <a:lnTo>
                      <a:pt x="178" y="259"/>
                    </a:lnTo>
                    <a:lnTo>
                      <a:pt x="198" y="262"/>
                    </a:lnTo>
                    <a:lnTo>
                      <a:pt x="219" y="265"/>
                    </a:lnTo>
                    <a:lnTo>
                      <a:pt x="239" y="265"/>
                    </a:lnTo>
                    <a:lnTo>
                      <a:pt x="260" y="265"/>
                    </a:lnTo>
                    <a:lnTo>
                      <a:pt x="281" y="262"/>
                    </a:lnTo>
                    <a:lnTo>
                      <a:pt x="301" y="259"/>
                    </a:lnTo>
                    <a:lnTo>
                      <a:pt x="321" y="257"/>
                    </a:lnTo>
                    <a:lnTo>
                      <a:pt x="341" y="251"/>
                    </a:lnTo>
                    <a:lnTo>
                      <a:pt x="360" y="246"/>
                    </a:lnTo>
                    <a:lnTo>
                      <a:pt x="377" y="240"/>
                    </a:lnTo>
                    <a:lnTo>
                      <a:pt x="393" y="233"/>
                    </a:lnTo>
                    <a:lnTo>
                      <a:pt x="410" y="225"/>
                    </a:lnTo>
                    <a:lnTo>
                      <a:pt x="423" y="217"/>
                    </a:lnTo>
                    <a:lnTo>
                      <a:pt x="436" y="208"/>
                    </a:lnTo>
                    <a:lnTo>
                      <a:pt x="447" y="198"/>
                    </a:lnTo>
                    <a:lnTo>
                      <a:pt x="457" y="187"/>
                    </a:lnTo>
                    <a:lnTo>
                      <a:pt x="465" y="177"/>
                    </a:lnTo>
                    <a:lnTo>
                      <a:pt x="472" y="166"/>
                    </a:lnTo>
                    <a:lnTo>
                      <a:pt x="476" y="156"/>
                    </a:lnTo>
                    <a:lnTo>
                      <a:pt x="478" y="144"/>
                    </a:lnTo>
                    <a:lnTo>
                      <a:pt x="480" y="132"/>
                    </a:lnTo>
                    <a:lnTo>
                      <a:pt x="478" y="120"/>
                    </a:lnTo>
                    <a:lnTo>
                      <a:pt x="476" y="108"/>
                    </a:lnTo>
                    <a:lnTo>
                      <a:pt x="472" y="98"/>
                    </a:lnTo>
                    <a:lnTo>
                      <a:pt x="465" y="86"/>
                    </a:lnTo>
                    <a:lnTo>
                      <a:pt x="457" y="76"/>
                    </a:lnTo>
                    <a:lnTo>
                      <a:pt x="447" y="65"/>
                    </a:lnTo>
                    <a:lnTo>
                      <a:pt x="436" y="56"/>
                    </a:lnTo>
                    <a:lnTo>
                      <a:pt x="423" y="47"/>
                    </a:lnTo>
                    <a:lnTo>
                      <a:pt x="410" y="39"/>
                    </a:lnTo>
                    <a:lnTo>
                      <a:pt x="393" y="31"/>
                    </a:lnTo>
                    <a:lnTo>
                      <a:pt x="377" y="23"/>
                    </a:lnTo>
                    <a:lnTo>
                      <a:pt x="360" y="17"/>
                    </a:lnTo>
                    <a:lnTo>
                      <a:pt x="341" y="13"/>
                    </a:lnTo>
                    <a:lnTo>
                      <a:pt x="321" y="7"/>
                    </a:lnTo>
                    <a:lnTo>
                      <a:pt x="301" y="5"/>
                    </a:lnTo>
                    <a:lnTo>
                      <a:pt x="281" y="2"/>
                    </a:lnTo>
                    <a:lnTo>
                      <a:pt x="260" y="0"/>
                    </a:lnTo>
                    <a:lnTo>
                      <a:pt x="239" y="0"/>
                    </a:lnTo>
                    <a:lnTo>
                      <a:pt x="219" y="0"/>
                    </a:lnTo>
                    <a:lnTo>
                      <a:pt x="198" y="2"/>
                    </a:lnTo>
                    <a:lnTo>
                      <a:pt x="177" y="5"/>
                    </a:lnTo>
                    <a:lnTo>
                      <a:pt x="157" y="7"/>
                    </a:lnTo>
                    <a:lnTo>
                      <a:pt x="138" y="13"/>
                    </a:lnTo>
                    <a:lnTo>
                      <a:pt x="119" y="18"/>
                    </a:lnTo>
                    <a:lnTo>
                      <a:pt x="102" y="24"/>
                    </a:lnTo>
                    <a:lnTo>
                      <a:pt x="84" y="31"/>
                    </a:lnTo>
                    <a:lnTo>
                      <a:pt x="69" y="39"/>
                    </a:lnTo>
                    <a:lnTo>
                      <a:pt x="56" y="47"/>
                    </a:lnTo>
                    <a:lnTo>
                      <a:pt x="42" y="56"/>
                    </a:lnTo>
                    <a:lnTo>
                      <a:pt x="31" y="66"/>
                    </a:lnTo>
                    <a:lnTo>
                      <a:pt x="22" y="76"/>
                    </a:lnTo>
                    <a:lnTo>
                      <a:pt x="13" y="87"/>
                    </a:lnTo>
                    <a:lnTo>
                      <a:pt x="7" y="98"/>
                    </a:lnTo>
                    <a:lnTo>
                      <a:pt x="3" y="108"/>
                    </a:lnTo>
                    <a:lnTo>
                      <a:pt x="0" y="120"/>
                    </a:lnTo>
                    <a:lnTo>
                      <a:pt x="0" y="13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txBody>
              <a:bodyPr/>
              <a:lstStyle/>
              <a:p>
                <a:endParaRPr lang="en-US">
                  <a:latin typeface="Book Antiqua" pitchFamily="18" charset="0"/>
                </a:endParaRPr>
              </a:p>
            </p:txBody>
          </p:sp>
          <p:sp>
            <p:nvSpPr>
              <p:cNvPr id="65" name="Rectangle 52"/>
              <p:cNvSpPr>
                <a:spLocks noChangeArrowheads="1"/>
              </p:cNvSpPr>
              <p:nvPr/>
            </p:nvSpPr>
            <p:spPr bwMode="auto">
              <a:xfrm>
                <a:off x="5049" y="2830"/>
                <a:ext cx="540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  <a:latin typeface="Book Antiqua" pitchFamily="18" charset="0"/>
                  </a:rPr>
                  <a:t>budget</a:t>
                </a:r>
              </a:p>
            </p:txBody>
          </p:sp>
        </p:grpSp>
        <p:sp>
          <p:nvSpPr>
            <p:cNvPr id="48" name="Rectangle 53"/>
            <p:cNvSpPr>
              <a:spLocks noChangeArrowheads="1"/>
            </p:cNvSpPr>
            <p:nvPr/>
          </p:nvSpPr>
          <p:spPr bwMode="auto">
            <a:xfrm>
              <a:off x="4298" y="3262"/>
              <a:ext cx="31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u="sng">
                  <a:solidFill>
                    <a:srgbClr val="000000"/>
                  </a:solidFill>
                  <a:latin typeface="Book Antiqua" pitchFamily="18" charset="0"/>
                </a:rPr>
                <a:t>did</a:t>
              </a:r>
            </a:p>
          </p:txBody>
        </p:sp>
        <p:sp>
          <p:nvSpPr>
            <p:cNvPr id="49" name="Rectangle 54"/>
            <p:cNvSpPr>
              <a:spLocks noChangeArrowheads="1"/>
            </p:cNvSpPr>
            <p:nvPr/>
          </p:nvSpPr>
          <p:spPr bwMode="auto">
            <a:xfrm>
              <a:off x="3787" y="2918"/>
              <a:ext cx="417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Book Antiqua" pitchFamily="18" charset="0"/>
                </a:rPr>
                <a:t>since</a:t>
              </a:r>
            </a:p>
          </p:txBody>
        </p:sp>
        <p:sp>
          <p:nvSpPr>
            <p:cNvPr id="50" name="Rectangle 55"/>
            <p:cNvSpPr>
              <a:spLocks noChangeArrowheads="1"/>
            </p:cNvSpPr>
            <p:nvPr/>
          </p:nvSpPr>
          <p:spPr bwMode="auto">
            <a:xfrm>
              <a:off x="2884" y="3050"/>
              <a:ext cx="44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Book Antiqua" pitchFamily="18" charset="0"/>
                </a:rPr>
                <a:t>name</a:t>
              </a:r>
            </a:p>
          </p:txBody>
        </p:sp>
        <p:sp>
          <p:nvSpPr>
            <p:cNvPr id="51" name="Rectangle 56"/>
            <p:cNvSpPr>
              <a:spLocks noChangeArrowheads="1"/>
            </p:cNvSpPr>
            <p:nvPr/>
          </p:nvSpPr>
          <p:spPr bwMode="auto">
            <a:xfrm>
              <a:off x="3652" y="3673"/>
              <a:ext cx="697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Book Antiqua" pitchFamily="18" charset="0"/>
                </a:rPr>
                <a:t>Works_In</a:t>
              </a:r>
            </a:p>
          </p:txBody>
        </p:sp>
        <p:sp>
          <p:nvSpPr>
            <p:cNvPr id="52" name="Rectangle 57"/>
            <p:cNvSpPr>
              <a:spLocks noChangeArrowheads="1"/>
            </p:cNvSpPr>
            <p:nvPr/>
          </p:nvSpPr>
          <p:spPr bwMode="auto">
            <a:xfrm>
              <a:off x="4517" y="3689"/>
              <a:ext cx="89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Book Antiqua" pitchFamily="18" charset="0"/>
                </a:rPr>
                <a:t>Departments</a:t>
              </a:r>
            </a:p>
          </p:txBody>
        </p:sp>
        <p:sp>
          <p:nvSpPr>
            <p:cNvPr id="53" name="Rectangle 58"/>
            <p:cNvSpPr>
              <a:spLocks noChangeArrowheads="1"/>
            </p:cNvSpPr>
            <p:nvPr/>
          </p:nvSpPr>
          <p:spPr bwMode="auto">
            <a:xfrm>
              <a:off x="2628" y="3682"/>
              <a:ext cx="789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Book Antiqua" pitchFamily="18" charset="0"/>
                </a:rPr>
                <a:t>Employees</a:t>
              </a:r>
            </a:p>
          </p:txBody>
        </p:sp>
        <p:sp>
          <p:nvSpPr>
            <p:cNvPr id="54" name="Rectangle 59"/>
            <p:cNvSpPr>
              <a:spLocks noChangeArrowheads="1"/>
            </p:cNvSpPr>
            <p:nvPr/>
          </p:nvSpPr>
          <p:spPr bwMode="auto">
            <a:xfrm>
              <a:off x="2489" y="3254"/>
              <a:ext cx="309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u="sng">
                  <a:solidFill>
                    <a:srgbClr val="000000"/>
                  </a:solidFill>
                  <a:latin typeface="Book Antiqua" pitchFamily="18" charset="0"/>
                </a:rPr>
                <a:t>ssn</a:t>
              </a:r>
            </a:p>
          </p:txBody>
        </p:sp>
        <p:sp>
          <p:nvSpPr>
            <p:cNvPr id="55" name="Line 60"/>
            <p:cNvSpPr>
              <a:spLocks noChangeShapeType="1"/>
            </p:cNvSpPr>
            <p:nvPr/>
          </p:nvSpPr>
          <p:spPr bwMode="auto">
            <a:xfrm>
              <a:off x="2689" y="3504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56" name="Line 61"/>
            <p:cNvSpPr>
              <a:spLocks noChangeShapeType="1"/>
            </p:cNvSpPr>
            <p:nvPr/>
          </p:nvSpPr>
          <p:spPr bwMode="auto">
            <a:xfrm>
              <a:off x="3073" y="3312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57" name="Line 62"/>
            <p:cNvSpPr>
              <a:spLocks noChangeShapeType="1"/>
            </p:cNvSpPr>
            <p:nvPr/>
          </p:nvSpPr>
          <p:spPr bwMode="auto">
            <a:xfrm flipH="1">
              <a:off x="4945" y="3072"/>
              <a:ext cx="335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58" name="Line 63"/>
            <p:cNvSpPr>
              <a:spLocks noChangeShapeType="1"/>
            </p:cNvSpPr>
            <p:nvPr/>
          </p:nvSpPr>
          <p:spPr bwMode="auto">
            <a:xfrm>
              <a:off x="3985" y="316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59" name="Line 64"/>
            <p:cNvSpPr>
              <a:spLocks noChangeShapeType="1"/>
            </p:cNvSpPr>
            <p:nvPr/>
          </p:nvSpPr>
          <p:spPr bwMode="auto">
            <a:xfrm>
              <a:off x="4465" y="3504"/>
              <a:ext cx="24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60" name="Line 65"/>
            <p:cNvSpPr>
              <a:spLocks noChangeShapeType="1"/>
            </p:cNvSpPr>
            <p:nvPr/>
          </p:nvSpPr>
          <p:spPr bwMode="auto">
            <a:xfrm>
              <a:off x="4897" y="3312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61" name="Line 66"/>
            <p:cNvSpPr>
              <a:spLocks noChangeShapeType="1"/>
            </p:cNvSpPr>
            <p:nvPr/>
          </p:nvSpPr>
          <p:spPr bwMode="auto">
            <a:xfrm flipH="1">
              <a:off x="5137" y="3504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62" name="Line 67"/>
            <p:cNvSpPr>
              <a:spLocks noChangeShapeType="1"/>
            </p:cNvSpPr>
            <p:nvPr/>
          </p:nvSpPr>
          <p:spPr bwMode="auto">
            <a:xfrm>
              <a:off x="4369" y="379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63" name="Line 68"/>
            <p:cNvSpPr>
              <a:spLocks noChangeShapeType="1"/>
            </p:cNvSpPr>
            <p:nvPr/>
          </p:nvSpPr>
          <p:spPr bwMode="auto">
            <a:xfrm>
              <a:off x="3409" y="3744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</p:grpSp>
      <p:sp>
        <p:nvSpPr>
          <p:cNvPr id="68" name="Rectangle 69"/>
          <p:cNvSpPr>
            <a:spLocks noChangeArrowheads="1"/>
          </p:cNvSpPr>
          <p:nvPr/>
        </p:nvSpPr>
        <p:spPr bwMode="auto">
          <a:xfrm>
            <a:off x="6314384" y="1219200"/>
            <a:ext cx="2210543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u="sng">
                <a:solidFill>
                  <a:srgbClr val="CF0E30"/>
                </a:solidFill>
                <a:latin typeface="Book Antiqua" pitchFamily="18" charset="0"/>
              </a:rPr>
              <a:t>Sebelum (Workers):</a:t>
            </a:r>
          </a:p>
        </p:txBody>
      </p:sp>
      <p:sp>
        <p:nvSpPr>
          <p:cNvPr id="69" name="Rectangle 70"/>
          <p:cNvSpPr>
            <a:spLocks noChangeArrowheads="1"/>
          </p:cNvSpPr>
          <p:nvPr/>
        </p:nvSpPr>
        <p:spPr bwMode="auto">
          <a:xfrm>
            <a:off x="6238184" y="3962400"/>
            <a:ext cx="2305119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u="sng" dirty="0" err="1">
                <a:solidFill>
                  <a:srgbClr val="FF0000"/>
                </a:solidFill>
                <a:latin typeface="Book Antiqua" pitchFamily="18" charset="0"/>
              </a:rPr>
              <a:t>Sesudah</a:t>
            </a:r>
            <a:r>
              <a:rPr lang="en-US" u="sng" dirty="0">
                <a:solidFill>
                  <a:srgbClr val="FF0000"/>
                </a:solidFill>
                <a:latin typeface="Book Antiqua" pitchFamily="18" charset="0"/>
              </a:rPr>
              <a:t> (Workers2):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1980088" y="168320"/>
            <a:ext cx="7772400" cy="723900"/>
          </a:xfrm>
          <a:noFill/>
          <a:ln/>
        </p:spPr>
        <p:txBody>
          <a:bodyPr>
            <a:normAutofit/>
          </a:bodyPr>
          <a:lstStyle/>
          <a:p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Alasan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Mengenai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FD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1446688" y="1006520"/>
            <a:ext cx="9067800" cy="5181600"/>
          </a:xfrm>
          <a:prstGeom prst="rect">
            <a:avLst/>
          </a:prstGeom>
          <a:noFill/>
          <a:ln/>
        </p:spPr>
        <p:txBody>
          <a:bodyPr vert="horz" lIns="89752" tIns="44876" rIns="89752" bIns="44876" rtlCol="0">
            <a:normAutofit/>
          </a:bodyPr>
          <a:lstStyle/>
          <a:p>
            <a:pPr marL="336568" marR="0" lvl="0" indent="-336568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Jika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diberikan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satu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set FDs,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kita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dapat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menurunkan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(</a:t>
            </a:r>
            <a:r>
              <a:rPr kumimoji="0" lang="en-US" sz="2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infer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)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tambahan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FDs:</a:t>
            </a:r>
          </a:p>
          <a:p>
            <a:pPr marL="729230" marR="0" lvl="1" indent="-280473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ssn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did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did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lot   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mengimplikasikan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  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ssn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lot</a:t>
            </a:r>
          </a:p>
          <a:p>
            <a:pPr marL="336568" marR="0" lvl="0" indent="-336568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Sebuah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FD </a:t>
            </a:r>
            <a:r>
              <a:rPr kumimoji="0" lang="en-US" sz="2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f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dikatakan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dapat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diimplikasikan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oleh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(</a:t>
            </a:r>
            <a:r>
              <a:rPr kumimoji="0" lang="en-US" sz="2200" b="0" i="1" u="sng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implied by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)</a:t>
            </a:r>
            <a:r>
              <a:rPr kumimoji="0" lang="en-US" sz="2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satu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set FDs </a:t>
            </a:r>
            <a:r>
              <a:rPr kumimoji="0" lang="en-US" sz="2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F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jika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f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berlaku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bilamana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semua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FDs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dalam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F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berlaku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.</a:t>
            </a:r>
          </a:p>
          <a:p>
            <a:pPr marL="729230" marR="0" lvl="1" indent="-280473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F</a:t>
            </a:r>
            <a:r>
              <a:rPr kumimoji="0" lang="en-US" sz="2000" b="0" i="1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+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(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closure of F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)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adalah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set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dari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semua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FDs yang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diimplikasikan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oleh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F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.</a:t>
            </a:r>
          </a:p>
          <a:p>
            <a:pPr marL="336568" marR="0" lvl="0" indent="-336568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Aksioma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Armstrong (X, Y, Z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adalah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sets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dari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attributes):</a:t>
            </a:r>
          </a:p>
          <a:p>
            <a:pPr marL="729230" marR="0" lvl="1" indent="-280473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000" b="0" i="1" u="sng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Reflexivity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ook Antiqua" pitchFamily="18" charset="0"/>
              </a:rPr>
              <a:t>: 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ook Antiqua" pitchFamily="18" charset="0"/>
              </a:rPr>
              <a:t>Jika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X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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Y, 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maka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  X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Y </a:t>
            </a:r>
          </a:p>
          <a:p>
            <a:pPr marL="729230" marR="0" lvl="1" indent="-280473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000" b="0" i="1" u="sng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Augmentation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ook Antiqua" pitchFamily="18" charset="0"/>
              </a:rPr>
              <a:t>: 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ook Antiqua" pitchFamily="18" charset="0"/>
              </a:rPr>
              <a:t>Jika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X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Y, 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maka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  XZ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YZ 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utk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sembarang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Z</a:t>
            </a:r>
          </a:p>
          <a:p>
            <a:pPr marL="729230" marR="0" lvl="1" indent="-280473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000" b="0" i="1" u="sng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Transitivity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ook Antiqua" pitchFamily="18" charset="0"/>
              </a:rPr>
              <a:t>: 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Jika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 X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Y 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 Y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Z, 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maka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  X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Z</a:t>
            </a:r>
          </a:p>
          <a:p>
            <a:pPr marL="336568" marR="0" lvl="0" indent="-336568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Aksioma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atas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merupakan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aturan-aturan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penyimpulan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(</a:t>
            </a:r>
            <a:r>
              <a:rPr kumimoji="0" lang="en-US" sz="2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inference rules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)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untuk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FDs yang </a:t>
            </a:r>
            <a:r>
              <a:rPr kumimoji="0" lang="en-US" sz="2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logis</a:t>
            </a:r>
            <a:r>
              <a:rPr kumimoji="0" lang="en-US" sz="2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(sounds)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lengkap</a:t>
            </a:r>
            <a:r>
              <a:rPr kumimoji="0" lang="en-US" sz="2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(complete)</a:t>
            </a:r>
            <a:r>
              <a:rPr kumimoji="0" lang="en-US" sz="2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!</a:t>
            </a:r>
          </a:p>
          <a:p>
            <a:pPr marL="336568" marR="0" lvl="0" indent="-336568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Dua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aturan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tambahan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yang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menyertai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Aksioma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Armstrong:</a:t>
            </a:r>
          </a:p>
          <a:p>
            <a:pPr marL="729230" marR="0" lvl="1" indent="-280473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Union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ook Antiqua" pitchFamily="18" charset="0"/>
              </a:rPr>
              <a:t>: 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Jika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X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Y 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 X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Z,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maka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X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YZ</a:t>
            </a:r>
          </a:p>
          <a:p>
            <a:pPr marL="729230" marR="0" lvl="1" indent="-280473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Decomposition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ook Antiqua" pitchFamily="18" charset="0"/>
              </a:rPr>
              <a:t>: 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Jika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X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YZ, 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maka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 X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Y 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 X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Z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682F"/>
              </a:solidFill>
              <a:effectLst/>
              <a:uLnTx/>
              <a:uFillTx/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1514928" y="1219200"/>
            <a:ext cx="9067800" cy="5257800"/>
          </a:xfrm>
          <a:prstGeom prst="rect">
            <a:avLst/>
          </a:prstGeom>
          <a:noFill/>
          <a:ln/>
        </p:spPr>
        <p:txBody>
          <a:bodyPr vert="horz" lIns="89752" tIns="44876" rIns="89752" bIns="44876" rtlCol="0">
            <a:normAutofit/>
          </a:bodyPr>
          <a:lstStyle/>
          <a:p>
            <a:pPr marL="336568" marR="0" lvl="0" indent="-336568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Suatu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FD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disebut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trivial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jika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sisi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kanan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dari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FD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hanya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terdiri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dari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attribut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yang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juga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muncul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sisi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kiri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dari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FD 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akibat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rumus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reflexivit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y).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Selain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trivial FDs,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selebihnya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disebut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nontrivial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FDs.</a:t>
            </a:r>
          </a:p>
          <a:p>
            <a:pPr marL="729230" marR="0" lvl="1" indent="-280473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Dengan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menggunakan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rumus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reflexivity,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semua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trivial dependencies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dapat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diturunkan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.</a:t>
            </a:r>
          </a:p>
          <a:p>
            <a:pPr marL="336568" marR="0" lvl="0" indent="-336568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Contoh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: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Contracts(</a:t>
            </a:r>
            <a:r>
              <a:rPr kumimoji="0" lang="en-US" sz="2400" b="0" i="1" u="sng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cid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,sid,jid,did,pid,qty,value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),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:</a:t>
            </a:r>
          </a:p>
          <a:p>
            <a:pPr marL="729230" marR="0" lvl="1" indent="-280473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C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adalah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key: 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C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CSJDPQV</a:t>
            </a:r>
          </a:p>
          <a:p>
            <a:pPr marL="729230" marR="0" lvl="1" indent="-280473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Project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membeli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setiap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part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menggunakan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contract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tunggal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: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JP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C</a:t>
            </a:r>
          </a:p>
          <a:p>
            <a:pPr marL="729230" marR="0" lvl="1" indent="-280473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Dept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membeli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paling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banyak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satu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part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dari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sebuah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supplier: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SD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P</a:t>
            </a:r>
          </a:p>
          <a:p>
            <a:pPr marL="336568" marR="0" lvl="0" indent="-336568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Nontrivial FDs yang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dapat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diperoleh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dari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relasi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‘Contracts’:</a:t>
            </a:r>
          </a:p>
          <a:p>
            <a:pPr marL="729230" marR="0" lvl="1" indent="-280473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JP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C,  C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CSJDPQV  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mengimplikasikan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  JP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CSJDPQV</a:t>
            </a:r>
          </a:p>
          <a:p>
            <a:pPr marL="729230" marR="0" lvl="1" indent="-280473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SD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P  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mengimplikasikan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  SDJ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JP</a:t>
            </a:r>
          </a:p>
          <a:p>
            <a:pPr marL="729230" marR="0" lvl="1" indent="-280473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SDJ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JP,   JP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CSJDPQV  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mengimplikasikan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  SDJ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CSJDPQV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682F"/>
              </a:solidFill>
              <a:effectLst/>
              <a:uLnTx/>
              <a:uFillTx/>
              <a:latin typeface="Book Antiqua" pitchFamily="18" charset="0"/>
            </a:endParaRP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>
          <a:xfrm>
            <a:off x="1972128" y="228600"/>
            <a:ext cx="7772400" cy="685800"/>
          </a:xfrm>
          <a:noFill/>
          <a:ln/>
        </p:spPr>
        <p:txBody>
          <a:bodyPr>
            <a:normAutofit/>
          </a:bodyPr>
          <a:lstStyle/>
          <a:p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Alasan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Mengenai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FD 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(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Con’t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)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1542224" y="1203280"/>
            <a:ext cx="9067800" cy="5257800"/>
          </a:xfrm>
          <a:prstGeom prst="rect">
            <a:avLst/>
          </a:prstGeom>
          <a:noFill/>
          <a:ln/>
        </p:spPr>
        <p:txBody>
          <a:bodyPr vert="horz" lIns="89752" tIns="44876" rIns="89752" bIns="44876" rtlCol="0">
            <a:normAutofit lnSpcReduction="10000"/>
          </a:bodyPr>
          <a:lstStyle/>
          <a:p>
            <a:pPr marL="336568" marR="0" lvl="0" indent="-336568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Untuk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hanya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mengecek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apakah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sebuah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depedensi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misalnya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X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Y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terdapat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dlm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closure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dari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satu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set FDs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F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kita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dapat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melakukannya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secara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efisien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tanpa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harus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menghitung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F</a:t>
            </a:r>
            <a:r>
              <a:rPr kumimoji="0" lang="en-US" sz="20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+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:</a:t>
            </a:r>
          </a:p>
          <a:p>
            <a:pPr marL="729230" marR="0" lvl="1" indent="-280473" algn="l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Hitung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attribute closure X</a:t>
            </a:r>
            <a:r>
              <a:rPr kumimoji="0" lang="en-US" sz="18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+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dg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mengacu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pada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F,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yaitu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hitung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satu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attributes A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sehingga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X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A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dpt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diturunkan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menggunakan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Aksioma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Armstrong (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Algoritma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utk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menghitung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 attribute closure X</a:t>
            </a:r>
            <a:r>
              <a:rPr kumimoji="0" lang="en-US" sz="1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+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dari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 set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attribut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 X dg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mengacu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pada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satu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 set FDs F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):</a:t>
            </a:r>
          </a:p>
          <a:p>
            <a:pPr marL="729230" marR="0" lvl="1" indent="-280473" algn="l" defTabSz="897514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			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closure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= 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X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;</a:t>
            </a:r>
          </a:p>
          <a:p>
            <a:pPr marL="729230" marR="0" lvl="1" indent="-280473" algn="l" defTabSz="89751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			REPEAT</a:t>
            </a:r>
          </a:p>
          <a:p>
            <a:pPr marL="729230" marR="0" lvl="1" indent="-280473" algn="l" defTabSz="89751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			{</a:t>
            </a:r>
          </a:p>
          <a:p>
            <a:pPr marL="729230" marR="0" lvl="1" indent="-280473" algn="l" defTabSz="89751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			    IF there is an FD 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U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V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in 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F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such that 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U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 closure THEN</a:t>
            </a:r>
          </a:p>
          <a:p>
            <a:pPr marL="729230" marR="0" lvl="1" indent="-280473" algn="l" defTabSz="89751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		    	         set 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closure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= 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closure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 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V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</a:p>
          <a:p>
            <a:pPr marL="729230" marR="0" lvl="1" indent="-280473" algn="l" defTabSz="89751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			} UNTIL there is no change;</a:t>
            </a:r>
          </a:p>
          <a:p>
            <a:pPr marL="729230" marR="0" lvl="1" indent="-280473" algn="l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Kemudian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cek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apakah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Y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ada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dalam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X</a:t>
            </a:r>
            <a:r>
              <a:rPr kumimoji="0" lang="en-US" sz="18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+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682F"/>
              </a:solidFill>
              <a:effectLst/>
              <a:uLnTx/>
              <a:uFillTx/>
              <a:latin typeface="Book Antiqua" pitchFamily="18" charset="0"/>
            </a:endParaRPr>
          </a:p>
          <a:p>
            <a:pPr marL="336568" marR="0" lvl="0" indent="-336568" algn="l" defTabSz="897514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Latihan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: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Apakah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F = {A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B,  B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C,  CD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E} 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mengimplikasikan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 A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E ?</a:t>
            </a:r>
          </a:p>
          <a:p>
            <a:pPr marL="336568" marR="0" lvl="0" indent="-336568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Algoritma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atas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dpt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dimodifikasi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utk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memperoleh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“keys”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dari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suatu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skema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relasi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dengan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cara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memulai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dengan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set X yang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terdiri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dari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satu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attribut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tunggal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berhenti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begitu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closure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berisikan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semua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attribut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dari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skema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relasi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682F"/>
              </a:solidFill>
              <a:effectLst/>
              <a:uLnTx/>
              <a:uFillTx/>
              <a:latin typeface="Book Antiqua" pitchFamily="18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>
          <a:xfrm>
            <a:off x="2040368" y="214952"/>
            <a:ext cx="8305800" cy="685800"/>
          </a:xfrm>
          <a:noFill/>
          <a:ln/>
        </p:spPr>
        <p:txBody>
          <a:bodyPr>
            <a:normAutofit/>
          </a:bodyPr>
          <a:lstStyle/>
          <a:p>
            <a:r>
              <a:rPr lang="en-US" sz="3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Alasan</a:t>
            </a:r>
            <a:r>
              <a:rPr lang="en-US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3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Mengenai</a:t>
            </a:r>
            <a:r>
              <a:rPr lang="en-US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FD </a:t>
            </a:r>
            <a:r>
              <a:rPr lang="en-US" sz="33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: </a:t>
            </a:r>
            <a:r>
              <a:rPr lang="en-US" sz="33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Attribute Closure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1759448" y="242248"/>
            <a:ext cx="8229600" cy="495300"/>
          </a:xfrm>
          <a:noFill/>
          <a:ln/>
        </p:spPr>
        <p:txBody>
          <a:bodyPr>
            <a:noAutofit/>
          </a:bodyPr>
          <a:lstStyle/>
          <a:p>
            <a:r>
              <a:rPr lang="en-US" sz="3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Bentuk-Bentuk</a:t>
            </a:r>
            <a:r>
              <a:rPr lang="en-US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Normal </a:t>
            </a:r>
            <a:r>
              <a:rPr lang="en-US" sz="33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(Normal Forms)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1675288" y="1111160"/>
            <a:ext cx="8686800" cy="5486400"/>
          </a:xfrm>
          <a:prstGeom prst="rect">
            <a:avLst/>
          </a:prstGeom>
          <a:noFill/>
          <a:ln/>
        </p:spPr>
        <p:txBody>
          <a:bodyPr vert="horz" lIns="89752" tIns="44876" rIns="89752" bIns="44876" rtlCol="0">
            <a:normAutofit/>
          </a:bodyPr>
          <a:lstStyle/>
          <a:p>
            <a:pPr marL="336568" marR="0" lvl="0" indent="-336568" algn="just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5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Normal Forms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(NF)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digunakan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utk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membantu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kita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dlm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memutuskan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apakah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suatu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skema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relasi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sudah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merupakan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hasil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desain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yang “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baik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”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atau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masih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perlu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didekomposisi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menjadi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relasi-relasi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yang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lebih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kecil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.</a:t>
            </a:r>
          </a:p>
          <a:p>
            <a:pPr marL="336568" marR="0" lvl="0" indent="-336568" algn="just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5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Jika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suatu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relasi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skema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sudah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berada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dalam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salah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satu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NF,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berarti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bhw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beberapa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jenis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persoalan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redundansi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dapat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dihindari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/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diminimalkan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.</a:t>
            </a:r>
          </a:p>
          <a:p>
            <a:pPr marL="336568" marR="0" lvl="0" indent="-336568" algn="just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NF yang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didasarkan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pada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FDs: 1NF, 2NF, 3NF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dan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Boyce-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Codd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NF (BCNF):</a:t>
            </a:r>
          </a:p>
          <a:p>
            <a:pPr marL="729230" marR="0" lvl="1" indent="-280473" algn="just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Setiap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relasi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dlm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BCNF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juga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berada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dlm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3 NF</a:t>
            </a:r>
          </a:p>
          <a:p>
            <a:pPr marL="729230" marR="0" lvl="1" indent="-280473" algn="just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Setiap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relasi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dlm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3 NF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juga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berada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dlm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2 NF,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dan</a:t>
            </a: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rgbClr val="00682F"/>
              </a:solidFill>
              <a:effectLst/>
              <a:uLnTx/>
              <a:uFillTx/>
              <a:latin typeface="Book Antiqua" pitchFamily="18" charset="0"/>
            </a:endParaRPr>
          </a:p>
          <a:p>
            <a:pPr marL="729230" marR="0" lvl="1" indent="-280473" algn="just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Setiap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relasi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dlm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2 NF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juga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berada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dlm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1NF</a:t>
            </a: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srgbClr val="00682F"/>
              </a:solidFill>
              <a:effectLst/>
              <a:uLnTx/>
              <a:uFillTx/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1704856" y="228600"/>
            <a:ext cx="8229600" cy="495300"/>
          </a:xfrm>
          <a:noFill/>
          <a:ln/>
        </p:spPr>
        <p:txBody>
          <a:bodyPr>
            <a:noAutofit/>
          </a:bodyPr>
          <a:lstStyle/>
          <a:p>
            <a:r>
              <a:rPr lang="en-US" sz="3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Bentuk-Bentuk</a:t>
            </a:r>
            <a:r>
              <a:rPr lang="en-US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Normal </a:t>
            </a:r>
            <a:r>
              <a:rPr lang="en-US" sz="33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(Normal Forms)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1476256" y="914400"/>
            <a:ext cx="8763000" cy="5638800"/>
          </a:xfrm>
          <a:prstGeom prst="rect">
            <a:avLst/>
          </a:prstGeom>
          <a:noFill/>
          <a:ln/>
        </p:spPr>
        <p:txBody>
          <a:bodyPr vert="horz" lIns="89752" tIns="44876" rIns="89752" bIns="44876" rtlCol="0">
            <a:normAutofit/>
          </a:bodyPr>
          <a:lstStyle/>
          <a:p>
            <a:pPr marL="336568" marR="0" lvl="0" indent="-336568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5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Setiap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relasi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yang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berada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dlm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1NF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berlaku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constraint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bhw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setiap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field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hanya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berisikan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nilai-nilai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atomic (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tidak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boleh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berisikan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lists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atau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sets,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atau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dengan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kata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lin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tidak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boleh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berisikan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repeating groups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). </a:t>
            </a:r>
          </a:p>
          <a:p>
            <a:pPr marL="729230" marR="0" lvl="1" indent="-280473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500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Dlm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perkuliahan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constraint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ini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dianggap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berlaku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sebelum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dilakukan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proses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normalisasi</a:t>
            </a: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rgbClr val="00682F"/>
              </a:solidFill>
              <a:effectLst/>
              <a:uLnTx/>
              <a:uFillTx/>
              <a:latin typeface="Book Antiqua" pitchFamily="18" charset="0"/>
            </a:endParaRPr>
          </a:p>
          <a:p>
            <a:pPr marL="336568" marR="0" lvl="0" indent="-336568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5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Setiap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relasi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yang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berada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dlm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2NF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berlaku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constraint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bhw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setiap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non-key attributes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dalam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sebuah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relasi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secara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fungsional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hanya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bergantung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penuh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pada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key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dari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relasi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tersebut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(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tidak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boleh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berisikan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partial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dependency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)</a:t>
            </a:r>
          </a:p>
          <a:p>
            <a:pPr marL="336568" marR="0" lvl="0" indent="-336568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Oleh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karena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2NF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dibuat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atas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dasar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sejarah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perkembangan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database (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dari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network model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ke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hierarchical model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),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maka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pembahasan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hanya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ditekankan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pada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proses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pembentukan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3NF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dan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BCNF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yang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merupakan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langkah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penting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dalam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proses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desain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database.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00682F"/>
              </a:solidFill>
              <a:effectLst/>
              <a:uLnTx/>
              <a:uFillTx/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1677560" y="282620"/>
            <a:ext cx="8229600" cy="495300"/>
          </a:xfrm>
          <a:noFill/>
          <a:ln/>
        </p:spPr>
        <p:txBody>
          <a:bodyPr>
            <a:noAutofit/>
          </a:bodyPr>
          <a:lstStyle/>
          <a:p>
            <a:r>
              <a:rPr lang="en-US" sz="3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Bentuk-Bentuk</a:t>
            </a:r>
            <a:r>
              <a:rPr lang="en-US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Normal </a:t>
            </a:r>
            <a:r>
              <a:rPr lang="en-US" sz="33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(</a:t>
            </a:r>
            <a:r>
              <a:rPr lang="en-US" sz="33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Con’t</a:t>
            </a:r>
            <a:r>
              <a:rPr lang="en-US" sz="33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)</a:t>
            </a:r>
            <a:endParaRPr lang="en-US" sz="33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1241968" y="1143000"/>
            <a:ext cx="9067800" cy="5105400"/>
          </a:xfrm>
          <a:prstGeom prst="rect">
            <a:avLst/>
          </a:prstGeom>
          <a:noFill/>
          <a:ln/>
        </p:spPr>
        <p:txBody>
          <a:bodyPr vert="horz" lIns="89752" tIns="44876" rIns="89752" bIns="44876" rtlCol="0">
            <a:normAutofit/>
          </a:bodyPr>
          <a:lstStyle/>
          <a:p>
            <a:pPr marL="336568" marR="0" lvl="0" indent="-336568" algn="just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Peran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FD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dalam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mendeteksi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redundansi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: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Perhatikan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sebuah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relasi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R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dengan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3 attributes ABC. </a:t>
            </a:r>
          </a:p>
          <a:p>
            <a:pPr marL="729230" marR="0" lvl="1" indent="-280473" algn="just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Jika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tidak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ada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FD yang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harus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diberlakukan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pada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relasi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R,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maka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dapat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dipastikan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tidak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akan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terdapat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persoalan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redundansi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.</a:t>
            </a:r>
          </a:p>
          <a:p>
            <a:pPr marL="729230" marR="0" lvl="1" indent="-280473" algn="just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Namun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jika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dimisalkan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berlaku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A 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B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maka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jika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terdapat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beberapa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tuples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yang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mempunyai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nilai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A yang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sama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maka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baris-baris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tersebut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juga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harus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mempunyai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nilai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B yang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sama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.</a:t>
            </a:r>
          </a:p>
          <a:p>
            <a:pPr marL="1121892" marR="0" lvl="2" indent="-224378" algn="just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Untuk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ini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potensi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terjadinya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redundansi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dapat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diperkirakan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dengan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menggunakan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informasi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FDs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00682F"/>
              </a:solidFill>
              <a:effectLst/>
              <a:uLnTx/>
              <a:uFillTx/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2046056" y="419100"/>
            <a:ext cx="8229600" cy="495300"/>
          </a:xfrm>
          <a:noFill/>
          <a:ln/>
        </p:spPr>
        <p:txBody>
          <a:bodyPr>
            <a:noAutofit/>
          </a:bodyPr>
          <a:lstStyle/>
          <a:p>
            <a:r>
              <a:rPr lang="en-US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Boyce-</a:t>
            </a:r>
            <a:r>
              <a:rPr lang="en-US" sz="3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Codd</a:t>
            </a:r>
            <a:r>
              <a:rPr lang="en-US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Normal Form  </a:t>
            </a:r>
            <a:r>
              <a:rPr lang="en-US" sz="33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(BCNF)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1665056" y="1219200"/>
            <a:ext cx="9067800" cy="5181600"/>
          </a:xfrm>
          <a:prstGeom prst="rect">
            <a:avLst/>
          </a:prstGeom>
          <a:noFill/>
          <a:ln/>
        </p:spPr>
        <p:txBody>
          <a:bodyPr vert="horz" lIns="89752" tIns="44876" rIns="89752" bIns="44876" rtlCol="0">
            <a:normAutofit/>
          </a:bodyPr>
          <a:lstStyle/>
          <a:p>
            <a:pPr marL="336568" marR="0" lvl="0" indent="-336568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Relasi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R dg FDs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F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dikatakan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berada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dalam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BCNF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jika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utk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semua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FD X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A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dalam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F,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salah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satu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dari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pernyataan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berikut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harus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berlaku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:</a:t>
            </a:r>
          </a:p>
          <a:p>
            <a:pPr marL="729230" marR="0" lvl="1" indent="-280473" algn="l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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X 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(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disebut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trivial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FD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),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atau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682F"/>
              </a:solidFill>
              <a:effectLst/>
              <a:uLnTx/>
              <a:uFillTx/>
              <a:latin typeface="Book Antiqua" pitchFamily="18" charset="0"/>
            </a:endParaRPr>
          </a:p>
          <a:p>
            <a:pPr marL="729230" marR="0" lvl="1" indent="-280473" algn="l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X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adalah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key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dari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R.</a:t>
            </a:r>
          </a:p>
          <a:p>
            <a:pPr marL="336568" marR="0" lvl="0" indent="-336568" algn="l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Dengan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kata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lain, R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dikatakan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berada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dalam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BCNF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jika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non-trivial FDs yang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berlaku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pada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R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hanya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berupa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key constraints.</a:t>
            </a:r>
          </a:p>
          <a:p>
            <a:pPr marL="729230" marR="0" lvl="1" indent="-280473" algn="l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Tidak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ada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redundansi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yang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dpt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diprediksi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hanya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</a:b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dengan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menggunakan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FDs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saja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682F"/>
              </a:solidFill>
              <a:effectLst/>
              <a:uLnTx/>
              <a:uFillTx/>
              <a:latin typeface="Book Antiqua" pitchFamily="18" charset="0"/>
            </a:endParaRPr>
          </a:p>
          <a:p>
            <a:pPr marL="729230" marR="0" lvl="1" indent="-280473" algn="l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Jika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terdapat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dua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tuples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yang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mempunyai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nilai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X </a:t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</a:b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yang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sama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maka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tidak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dapat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disimpulkan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</a:b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bahwa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nilai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A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dalam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satu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tuple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dapat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diperoleh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</a:b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dari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nilai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A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dalam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tuple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lainnya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682F"/>
              </a:solidFill>
              <a:effectLst/>
              <a:uLnTx/>
              <a:uFillTx/>
              <a:latin typeface="Book Antiqua" pitchFamily="18" charset="0"/>
            </a:endParaRPr>
          </a:p>
          <a:p>
            <a:pPr marL="729230" marR="0" lvl="1" indent="-280473" algn="l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Namun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jika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relasi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contoh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berada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dalam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 BCNF,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maka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</a:b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kedua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tuples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harus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identik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 (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karena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 X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adalah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sebuah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 key).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Book Antiqua" pitchFamily="18" charset="0"/>
            </a:endParaRPr>
          </a:p>
        </p:txBody>
      </p:sp>
      <p:graphicFrame>
        <p:nvGraphicFramePr>
          <p:cNvPr id="6" name="Object 9">
            <a:hlinkClick r:id="" action="ppaction://ole?verb=0"/>
          </p:cNvPr>
          <p:cNvGraphicFramePr>
            <a:graphicFrameLocks/>
          </p:cNvGraphicFramePr>
          <p:nvPr/>
        </p:nvGraphicFramePr>
        <p:xfrm>
          <a:off x="8744840" y="4120488"/>
          <a:ext cx="21336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9" name="Document" r:id="rId4" imgW="2046600" imgH="1257480" progId="Word.Document.8">
                  <p:embed/>
                </p:oleObj>
              </mc:Choice>
              <mc:Fallback>
                <p:oleObj name="Document" r:id="rId4" imgW="2046600" imgH="1257480" progId="Word.Document.8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4840" y="4120488"/>
                        <a:ext cx="21336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2052872" y="255324"/>
            <a:ext cx="7772400" cy="4191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Third Normal Form 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(3NF)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1214672" y="979224"/>
            <a:ext cx="9067800" cy="5486400"/>
          </a:xfrm>
          <a:prstGeom prst="rect">
            <a:avLst/>
          </a:prstGeom>
          <a:noFill/>
          <a:ln/>
        </p:spPr>
        <p:txBody>
          <a:bodyPr vert="horz" lIns="89752" tIns="44876" rIns="89752" bIns="44876" rtlCol="0">
            <a:normAutofit/>
          </a:bodyPr>
          <a:lstStyle/>
          <a:p>
            <a:pPr marL="336568" marR="0" lvl="0" indent="-336568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Relasi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R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dengan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FDs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F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dikatakan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berada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dlm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3NF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jika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untuk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semua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FD X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A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dalam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F,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salah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satu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dari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pernyataan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berikut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harus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berlaku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:</a:t>
            </a:r>
          </a:p>
          <a:p>
            <a:pPr marL="729230" marR="0" lvl="1" indent="-280473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A 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X 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(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disebut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trivial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FD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),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atau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682F"/>
              </a:solidFill>
              <a:effectLst/>
              <a:uLnTx/>
              <a:uFillTx/>
              <a:latin typeface="Book Antiqua" pitchFamily="18" charset="0"/>
            </a:endParaRPr>
          </a:p>
          <a:p>
            <a:pPr marL="729230" marR="0" lvl="1" indent="-280473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X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adalah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key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dari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R,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atau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682F"/>
              </a:solidFill>
              <a:effectLst/>
              <a:uLnTx/>
              <a:uFillTx/>
              <a:latin typeface="Book Antiqua" pitchFamily="18" charset="0"/>
            </a:endParaRPr>
          </a:p>
          <a:p>
            <a:pPr marL="729230" marR="0" lvl="1" indent="-280473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adalah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bagian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dari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beberapa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key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dari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R (A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adalah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prime attribute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)  </a:t>
            </a:r>
          </a:p>
          <a:p>
            <a:pPr marL="336568" marR="0" lvl="0" indent="-336568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Minimality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dari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key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dalam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kondisi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ketiga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atas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menjadi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sangat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penting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!  </a:t>
            </a:r>
          </a:p>
          <a:p>
            <a:pPr marL="336568" marR="0" lvl="0" indent="-336568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Jika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R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berada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dlm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BCNF,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sudah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tentu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R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juga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berada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dlm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3NF</a:t>
            </a:r>
          </a:p>
          <a:p>
            <a:pPr marL="336568" marR="0" lvl="0" indent="-336568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Jika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R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berada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dlm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3NF,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beberapa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redundansi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masih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mungkin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terjadi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.  </a:t>
            </a:r>
          </a:p>
          <a:p>
            <a:pPr marL="729230" marR="0" lvl="1" indent="-280473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Bentuk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3NF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dapat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dipakai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sebagai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bentuk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yang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kompromistis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digunakan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bilamana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BCNF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tidak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dapat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diupayakan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(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misalnya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karena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tidak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ada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dekomposisi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yang “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baik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”,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atau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karena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alasan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pertimbangan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kinerja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dari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database)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682F"/>
              </a:solidFill>
              <a:effectLst/>
              <a:uLnTx/>
              <a:uFillTx/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955064" y="176280"/>
            <a:ext cx="7772400" cy="1104900"/>
          </a:xfrm>
          <a:noFill/>
        </p:spPr>
        <p:txBody>
          <a:bodyPr lIns="90485" tIns="44449" rIns="90485" bIns="44449"/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Pokok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Bahasan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204119" y="1338616"/>
            <a:ext cx="8904345" cy="4800600"/>
          </a:xfrm>
          <a:prstGeom prst="rect">
            <a:avLst/>
          </a:prstGeom>
          <a:noFill/>
        </p:spPr>
        <p:txBody>
          <a:bodyPr vert="horz" lIns="90485" tIns="44449" rIns="90485" bIns="44449" rtlCol="0">
            <a:normAutofit/>
          </a:bodyPr>
          <a:lstStyle/>
          <a:p>
            <a:pPr marL="336568" indent="-336568" algn="just">
              <a:lnSpc>
                <a:spcPct val="90000"/>
              </a:lnSpc>
              <a:spcBef>
                <a:spcPct val="20000"/>
              </a:spcBef>
              <a:buBlip>
                <a:blip r:embed="rId2"/>
              </a:buBlip>
              <a:defRPr/>
            </a:pPr>
            <a:r>
              <a:rPr lang="en-US" sz="24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Persoalan-persoalan</a:t>
            </a:r>
            <a:r>
              <a:rPr lang="en-US" sz="24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apa</a:t>
            </a:r>
            <a:r>
              <a:rPr lang="en-US" sz="24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yang </a:t>
            </a:r>
            <a:r>
              <a:rPr lang="en-US" sz="24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dapat</a:t>
            </a:r>
            <a:r>
              <a:rPr lang="en-US" sz="24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ditimbulkan</a:t>
            </a:r>
            <a:r>
              <a:rPr lang="en-US" sz="24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oleh</a:t>
            </a:r>
            <a:r>
              <a:rPr lang="en-US" sz="24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adanya</a:t>
            </a:r>
            <a:r>
              <a:rPr lang="en-US" sz="24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redundansi</a:t>
            </a:r>
            <a:r>
              <a:rPr lang="en-US" sz="24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penyimpanan</a:t>
            </a:r>
            <a:r>
              <a:rPr lang="en-US" sz="24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informasi</a:t>
            </a:r>
            <a:r>
              <a:rPr lang="en-US" sz="24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?</a:t>
            </a:r>
          </a:p>
          <a:p>
            <a:pPr marL="336568" indent="-336568" algn="just">
              <a:lnSpc>
                <a:spcPct val="90000"/>
              </a:lnSpc>
              <a:spcBef>
                <a:spcPct val="20000"/>
              </a:spcBef>
              <a:buBlip>
                <a:blip r:embed="rId2"/>
              </a:buBlip>
              <a:defRPr/>
            </a:pPr>
            <a:r>
              <a:rPr lang="en-US" sz="24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Apa</a:t>
            </a:r>
            <a:r>
              <a:rPr lang="en-US" sz="24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yang </a:t>
            </a:r>
            <a:r>
              <a:rPr lang="en-US" sz="24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dimaksud</a:t>
            </a:r>
            <a:r>
              <a:rPr lang="en-US" sz="24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dengan</a:t>
            </a:r>
            <a:r>
              <a:rPr lang="en-US" sz="24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functional dependencies</a:t>
            </a:r>
            <a:r>
              <a:rPr lang="en-US" sz="24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?</a:t>
            </a:r>
          </a:p>
          <a:p>
            <a:pPr marL="336568" indent="-336568" algn="just">
              <a:lnSpc>
                <a:spcPct val="90000"/>
              </a:lnSpc>
              <a:spcBef>
                <a:spcPct val="20000"/>
              </a:spcBef>
              <a:buBlip>
                <a:blip r:embed="rId2"/>
              </a:buBlip>
              <a:defRPr/>
            </a:pPr>
            <a:r>
              <a:rPr lang="en-US" sz="24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Apa</a:t>
            </a:r>
            <a:r>
              <a:rPr lang="en-US" sz="24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yang </a:t>
            </a:r>
            <a:r>
              <a:rPr lang="en-US" sz="24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dimaksud</a:t>
            </a:r>
            <a:r>
              <a:rPr lang="en-US" sz="24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dengan</a:t>
            </a:r>
            <a:r>
              <a:rPr lang="en-US" sz="24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bentuk-bentuk</a:t>
            </a:r>
            <a:r>
              <a:rPr lang="en-US" sz="24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normal (</a:t>
            </a:r>
            <a:r>
              <a:rPr lang="en-US" sz="2400" i="1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normal forms</a:t>
            </a:r>
            <a:r>
              <a:rPr lang="en-US" sz="24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) </a:t>
            </a:r>
            <a:r>
              <a:rPr lang="en-US" sz="24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dan</a:t>
            </a:r>
            <a:r>
              <a:rPr lang="en-US" sz="24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apa</a:t>
            </a:r>
            <a:r>
              <a:rPr lang="en-US" sz="24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tujuannya</a:t>
            </a:r>
            <a:r>
              <a:rPr lang="en-US" sz="24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?</a:t>
            </a:r>
          </a:p>
          <a:p>
            <a:pPr marL="336568" indent="-336568" algn="just">
              <a:lnSpc>
                <a:spcPct val="90000"/>
              </a:lnSpc>
              <a:spcBef>
                <a:spcPct val="20000"/>
              </a:spcBef>
              <a:buBlip>
                <a:blip r:embed="rId2"/>
              </a:buBlip>
              <a:defRPr/>
            </a:pPr>
            <a:r>
              <a:rPr lang="en-US" sz="24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Apa</a:t>
            </a:r>
            <a:r>
              <a:rPr lang="en-US" sz="24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manfaat</a:t>
            </a:r>
            <a:r>
              <a:rPr lang="en-US" sz="24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dari</a:t>
            </a:r>
            <a:r>
              <a:rPr lang="en-US" sz="24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BCNF </a:t>
            </a:r>
            <a:r>
              <a:rPr lang="en-US" sz="24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dan</a:t>
            </a:r>
            <a:r>
              <a:rPr lang="en-US" sz="24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3NF?</a:t>
            </a:r>
          </a:p>
          <a:p>
            <a:pPr marL="336568" indent="-336568" algn="just">
              <a:lnSpc>
                <a:spcPct val="90000"/>
              </a:lnSpc>
              <a:spcBef>
                <a:spcPct val="20000"/>
              </a:spcBef>
              <a:buBlip>
                <a:blip r:embed="rId2"/>
              </a:buBlip>
              <a:defRPr/>
            </a:pPr>
            <a:r>
              <a:rPr lang="en-US" sz="24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Apa</a:t>
            </a:r>
            <a:r>
              <a:rPr lang="en-US" sz="24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pertimbangan</a:t>
            </a:r>
            <a:r>
              <a:rPr lang="en-US" sz="24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dalam</a:t>
            </a:r>
            <a:r>
              <a:rPr lang="en-US" sz="24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mendekomposisi</a:t>
            </a:r>
            <a:r>
              <a:rPr lang="en-US" sz="24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relasi-relasi</a:t>
            </a:r>
            <a:r>
              <a:rPr lang="en-US" sz="24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menjadi</a:t>
            </a:r>
            <a:r>
              <a:rPr lang="en-US" sz="24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bentuk-bentuk</a:t>
            </a:r>
            <a:r>
              <a:rPr lang="en-US" sz="24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normal?</a:t>
            </a:r>
          </a:p>
          <a:p>
            <a:pPr marL="336568" indent="-336568" algn="just">
              <a:lnSpc>
                <a:spcPct val="90000"/>
              </a:lnSpc>
              <a:spcBef>
                <a:spcPct val="20000"/>
              </a:spcBef>
              <a:buBlip>
                <a:blip r:embed="rId2"/>
              </a:buBlip>
              <a:defRPr/>
            </a:pPr>
            <a:r>
              <a:rPr lang="en-US" sz="24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Dimana</a:t>
            </a:r>
            <a:r>
              <a:rPr lang="en-US" sz="24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proses</a:t>
            </a:r>
            <a:r>
              <a:rPr lang="en-US" sz="24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normalisasi</a:t>
            </a:r>
            <a:r>
              <a:rPr lang="en-US" sz="24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dapat</a:t>
            </a:r>
            <a:r>
              <a:rPr lang="en-US" sz="24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digunakan</a:t>
            </a:r>
            <a:r>
              <a:rPr lang="en-US" sz="24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dalam</a:t>
            </a:r>
            <a:r>
              <a:rPr lang="en-US" sz="24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proses</a:t>
            </a:r>
            <a:r>
              <a:rPr lang="en-US" sz="24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desain</a:t>
            </a:r>
            <a:r>
              <a:rPr lang="en-US" sz="24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basis data?</a:t>
            </a:r>
          </a:p>
          <a:p>
            <a:pPr marL="336568" indent="-336568" algn="just">
              <a:lnSpc>
                <a:spcPct val="90000"/>
              </a:lnSpc>
              <a:spcBef>
                <a:spcPct val="20000"/>
              </a:spcBef>
              <a:buBlip>
                <a:blip r:embed="rId2"/>
              </a:buBlip>
              <a:defRPr/>
            </a:pPr>
            <a:r>
              <a:rPr lang="en-US" sz="24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Adakah</a:t>
            </a:r>
            <a:r>
              <a:rPr lang="en-US" sz="24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bentuk</a:t>
            </a:r>
            <a:r>
              <a:rPr lang="en-US" sz="24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kebergantungan</a:t>
            </a:r>
            <a:r>
              <a:rPr lang="en-US" sz="24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(</a:t>
            </a:r>
            <a:r>
              <a:rPr lang="en-US" sz="2400" i="1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dependency</a:t>
            </a:r>
            <a:r>
              <a:rPr lang="en-US" sz="24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) </a:t>
            </a:r>
            <a:r>
              <a:rPr lang="en-US" sz="24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umum</a:t>
            </a:r>
            <a:r>
              <a:rPr lang="en-US" sz="24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yang </a:t>
            </a:r>
            <a:r>
              <a:rPr lang="en-US" sz="24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lebih</a:t>
            </a:r>
            <a:r>
              <a:rPr lang="en-US" sz="24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bermanfaat</a:t>
            </a:r>
            <a:r>
              <a:rPr lang="en-US" sz="24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dalam</a:t>
            </a:r>
            <a:r>
              <a:rPr lang="en-US" sz="24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desain</a:t>
            </a:r>
            <a:r>
              <a:rPr lang="en-US" sz="24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basis data?</a:t>
            </a:r>
          </a:p>
          <a:p>
            <a:pPr marL="336568" marR="0" lvl="0" indent="-336568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Blip>
                <a:blip r:embed="rId2"/>
              </a:buBlip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rgbClr val="006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1928912" y="244520"/>
            <a:ext cx="8305800" cy="533400"/>
          </a:xfrm>
          <a:noFill/>
          <a:ln/>
        </p:spPr>
        <p:txBody>
          <a:bodyPr>
            <a:noAutofit/>
          </a:bodyPr>
          <a:lstStyle/>
          <a:p>
            <a:r>
              <a:rPr lang="en-US" sz="3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Apa</a:t>
            </a:r>
            <a:r>
              <a:rPr lang="en-US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yang </a:t>
            </a:r>
            <a:r>
              <a:rPr lang="en-US" sz="3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Dapat</a:t>
            </a:r>
            <a:r>
              <a:rPr lang="en-US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3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Dicapai</a:t>
            </a:r>
            <a:r>
              <a:rPr lang="en-US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3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oleh</a:t>
            </a:r>
            <a:r>
              <a:rPr lang="en-US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33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3NF?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1624112" y="1066800"/>
            <a:ext cx="9067800" cy="5257800"/>
          </a:xfrm>
          <a:prstGeom prst="rect">
            <a:avLst/>
          </a:prstGeom>
          <a:noFill/>
          <a:ln/>
        </p:spPr>
        <p:txBody>
          <a:bodyPr vert="horz" lIns="89752" tIns="44876" rIns="89752" bIns="44876" rtlCol="0">
            <a:normAutofit fontScale="92500" lnSpcReduction="10000"/>
          </a:bodyPr>
          <a:lstStyle/>
          <a:p>
            <a:pPr marL="336568" marR="0" lvl="0" indent="-336568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Jika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depedensi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X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A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menyebabkan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pelanggaran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dari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3NF,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maka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salah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satu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kasus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bawah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ini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akan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terjadi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:</a:t>
            </a:r>
          </a:p>
          <a:p>
            <a:pPr marL="729230" marR="0" lvl="1" indent="-280473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X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adalah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subset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dari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beberapa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key K (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partial dependency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)</a:t>
            </a:r>
          </a:p>
          <a:p>
            <a:pPr marL="1121892" marR="0" lvl="2" indent="-224378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Pasangan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nilai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(X, A) yang </a:t>
            </a:r>
            <a:r>
              <a:rPr kumimoji="0" lang="en-US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sama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akan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tersimpan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secara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redundan</a:t>
            </a:r>
            <a:endParaRPr kumimoji="0" lang="en-US" sz="2300" b="0" i="0" u="none" strike="noStrike" kern="1200" cap="none" spc="0" normalizeH="0" baseline="0" noProof="0" dirty="0" smtClean="0">
              <a:ln>
                <a:noFill/>
              </a:ln>
              <a:solidFill>
                <a:srgbClr val="00682F"/>
              </a:solidFill>
              <a:effectLst/>
              <a:uLnTx/>
              <a:uFillTx/>
              <a:latin typeface="Book Antiqua" pitchFamily="18" charset="0"/>
            </a:endParaRPr>
          </a:p>
          <a:p>
            <a:pPr marL="729230" marR="0" lvl="1" indent="-280473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X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bukan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subset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dari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sembarang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key K (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transitive dependency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)</a:t>
            </a:r>
          </a:p>
          <a:p>
            <a:pPr marL="1121892" marR="0" lvl="2" indent="-224378" algn="l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Terdapat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rantai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FDs  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K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 X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 A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yang </a:t>
            </a:r>
            <a:r>
              <a:rPr kumimoji="0" lang="en-US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berarti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bhw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kita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tdk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dpt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mengasosiasikan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sebuah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nilai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A </a:t>
            </a:r>
            <a:r>
              <a:rPr kumimoji="0" lang="en-US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dengan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sebuah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nilai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K </a:t>
            </a:r>
            <a:r>
              <a:rPr kumimoji="0" lang="en-US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kecuali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kalau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kita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juga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mengasosiasikan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sebuah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nilai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A </a:t>
            </a:r>
            <a:r>
              <a:rPr kumimoji="0" lang="en-US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dengan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sebuah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nilai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X</a:t>
            </a:r>
          </a:p>
          <a:p>
            <a:pPr marL="336568" marR="0" lvl="0" indent="-336568" algn="l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Namun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demikian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walaupun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seandainya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relasi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berada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dalam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3NF,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persoalan-persoalan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berikut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masih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dpt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terjadi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:</a:t>
            </a:r>
          </a:p>
          <a:p>
            <a:pPr marL="729230" marR="0" lvl="1" indent="-280473" algn="l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Contoh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: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relasi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Reserves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SBDC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(C=Credit Card ID),  S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C,  C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S  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berada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dalam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3NF,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tetapi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utk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setiap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reservasi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dari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sailor S, 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pasangan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nilai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(S, C) yang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sama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tersimpan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dalam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database.</a:t>
            </a:r>
          </a:p>
          <a:p>
            <a:pPr marL="336568" marR="0" lvl="0" indent="-336568" algn="l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Dengan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demikian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3NF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memang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merupakan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bentuk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normal yang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relatif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kompromistis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dibandingkan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BCNF.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682F"/>
              </a:solidFill>
              <a:effectLst/>
              <a:uLnTx/>
              <a:uFillTx/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1718504" y="419100"/>
            <a:ext cx="8534400" cy="571500"/>
          </a:xfrm>
          <a:noFill/>
          <a:ln/>
        </p:spPr>
        <p:txBody>
          <a:bodyPr>
            <a:noAutofit/>
          </a:bodyPr>
          <a:lstStyle/>
          <a:p>
            <a:r>
              <a:rPr lang="en-US" sz="3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Proses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3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Dekomposisi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3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dari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3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sebuah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3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Skema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3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Relasi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1337504" y="1270376"/>
            <a:ext cx="9067800" cy="4953000"/>
          </a:xfrm>
          <a:prstGeom prst="rect">
            <a:avLst/>
          </a:prstGeom>
          <a:noFill/>
          <a:ln/>
        </p:spPr>
        <p:txBody>
          <a:bodyPr vert="horz" lIns="89752" tIns="44876" rIns="89752" bIns="44876" rtlCol="0">
            <a:normAutofit/>
          </a:bodyPr>
          <a:lstStyle/>
          <a:p>
            <a:pPr marL="336568" marR="0" lvl="0" indent="-336568" algn="l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Asumsikan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relasi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R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terdirid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ari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attributes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A1 ... An.  </a:t>
            </a:r>
            <a:b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</a:b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Proses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1" u="sng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dekomposisi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dari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R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meliputi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penggantian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R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oleh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dua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atau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lebih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relasi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sehingga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:</a:t>
            </a:r>
          </a:p>
          <a:p>
            <a:pPr marL="729230" marR="0" lvl="1" indent="-280473" algn="l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Setiap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skema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relasi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yang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baru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terdiri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dari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subset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attribut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dari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R (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tidak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satupun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attribut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yang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tidak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muncul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dalam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R),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682F"/>
              </a:solidFill>
              <a:effectLst/>
              <a:uLnTx/>
              <a:uFillTx/>
              <a:latin typeface="Book Antiqua" pitchFamily="18" charset="0"/>
            </a:endParaRPr>
          </a:p>
          <a:p>
            <a:pPr marL="729230" marR="0" lvl="1" indent="-280473" algn="l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Setiap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attribut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dari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R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muncul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sebagai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sebuah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attribut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dari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salah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satu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atau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lebih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relasi-relasi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yang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baru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682F"/>
              </a:solidFill>
              <a:effectLst/>
              <a:uLnTx/>
              <a:uFillTx/>
              <a:latin typeface="Book Antiqua" pitchFamily="18" charset="0"/>
            </a:endParaRPr>
          </a:p>
          <a:p>
            <a:pPr marL="336568" marR="0" lvl="0" indent="-336568" algn="l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Secara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intuitif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pendekomposisian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R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berarti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bahwa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kita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akan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menyimpan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nilai-nilai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dari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skema-skema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relasi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yang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dihasilkan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oleh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proses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dekomposisi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bukan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nilai-nilai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dari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relasi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R</a:t>
            </a:r>
          </a:p>
          <a:p>
            <a:pPr marL="336568" marR="0" lvl="0" indent="-336568" algn="l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Contoh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relasi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SNLRWH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dapat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didekomposisi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menjadi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SNLRH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RW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lihat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 slide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berikutnya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).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2462312" y="304800"/>
            <a:ext cx="7772400" cy="6096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Contoh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Dekomposisi-1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1624112" y="1066800"/>
            <a:ext cx="9144000" cy="5257800"/>
          </a:xfrm>
          <a:prstGeom prst="rect">
            <a:avLst/>
          </a:prstGeom>
          <a:noFill/>
          <a:ln/>
        </p:spPr>
        <p:txBody>
          <a:bodyPr vert="horz" lIns="89752" tIns="44876" rIns="89752" bIns="44876" rtlCol="0">
            <a:normAutofit/>
          </a:bodyPr>
          <a:lstStyle/>
          <a:p>
            <a:pPr marL="336568" marR="0" lvl="0" indent="-336568" algn="l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Perhatikan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relasi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:</a:t>
            </a:r>
          </a:p>
          <a:p>
            <a:pPr marL="336568" marR="0" lvl="0" indent="-336568" algn="l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	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DeptProj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(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Ename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</a:t>
            </a:r>
            <a:r>
              <a:rPr kumimoji="0" lang="en-US" sz="1800" b="0" i="0" u="sng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SSN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Bdate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Address,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Dnumber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Dname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DMgrSSN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)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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ESBADNM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Book Antiqua" pitchFamily="18" charset="0"/>
            </a:endParaRPr>
          </a:p>
          <a:p>
            <a:pPr marL="729230" marR="0" lvl="1" indent="-280473" algn="l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FDs: 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S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EBAD, D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NM</a:t>
            </a:r>
          </a:p>
          <a:p>
            <a:pPr marL="729230" marR="0" lvl="1" indent="-280473" algn="l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S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EBAD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: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memenuhi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3NF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BCNF</a:t>
            </a:r>
          </a:p>
          <a:p>
            <a:pPr marL="729230" marR="0" lvl="1" indent="-280473" algn="l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D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MN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: </a:t>
            </a:r>
            <a:r>
              <a:rPr kumimoji="0" lang="en-US" sz="20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menyalahi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3NF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atau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BCNF,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dekomposisi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ESBADNM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menjadi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:</a:t>
            </a:r>
          </a:p>
          <a:p>
            <a:pPr marL="1121892" marR="0" lvl="2" indent="-224378" algn="l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•"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ESBAD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 </a:t>
            </a:r>
            <a:r>
              <a:rPr kumimoji="0" lang="en-US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dan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DMN</a:t>
            </a:r>
          </a:p>
          <a:p>
            <a:pPr marL="336568" marR="0" lvl="0" indent="-336568" algn="l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Hasil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proses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dekompoisi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ESBADNM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: 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ESBAD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dan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DMN 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(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3NF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&amp; 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BCNF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)</a:t>
            </a:r>
          </a:p>
          <a:p>
            <a:pPr marL="729230" marR="0" lvl="1" indent="-280473" algn="l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ESBAD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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DeptProj1 (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Ename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</a:t>
            </a:r>
            <a:r>
              <a:rPr kumimoji="0" lang="en-US" sz="2200" b="0" i="0" u="sng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SSN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Bdate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Address,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Dnumber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)</a:t>
            </a:r>
          </a:p>
          <a:p>
            <a:pPr marL="729230" marR="0" lvl="1" indent="-280473" algn="l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DMN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 Department (</a:t>
            </a:r>
            <a:r>
              <a:rPr kumimoji="0" lang="en-US" sz="22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Dnumber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Dname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DMgrSSN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)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682F"/>
              </a:solidFill>
              <a:effectLst/>
              <a:uLnTx/>
              <a:uFillTx/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2121112" y="304800"/>
            <a:ext cx="7772400" cy="609600"/>
          </a:xfrm>
          <a:noFill/>
          <a:ln/>
        </p:spPr>
        <p:txBody>
          <a:bodyPr>
            <a:normAutofit/>
          </a:bodyPr>
          <a:lstStyle/>
          <a:p>
            <a:r>
              <a:rPr lang="en-US" sz="3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Contoh</a:t>
            </a:r>
            <a:r>
              <a:rPr 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Dekomposisi-2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1511512" y="1066800"/>
            <a:ext cx="8686800" cy="5257800"/>
          </a:xfrm>
          <a:prstGeom prst="rect">
            <a:avLst/>
          </a:prstGeom>
          <a:noFill/>
          <a:ln/>
        </p:spPr>
        <p:txBody>
          <a:bodyPr vert="horz" lIns="89752" tIns="44876" rIns="89752" bIns="44876" rtlCol="0">
            <a:normAutofit fontScale="92500"/>
          </a:bodyPr>
          <a:lstStyle/>
          <a:p>
            <a:pPr marL="336568" marR="0" lvl="0" indent="-336568" algn="l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Perhatikan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relasi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:</a:t>
            </a:r>
          </a:p>
          <a:p>
            <a:pPr marL="336568" marR="0" lvl="0" indent="-336568" algn="l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	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EmpProj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(</a:t>
            </a:r>
            <a:r>
              <a:rPr kumimoji="0" lang="en-US" sz="2000" b="0" i="0" u="sng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SSN, </a:t>
            </a:r>
            <a:r>
              <a:rPr kumimoji="0" lang="en-US" sz="20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Pnumber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Hours,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Ename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Pname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Plocation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)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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SPHEJL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Book Antiqua" pitchFamily="18" charset="0"/>
            </a:endParaRPr>
          </a:p>
          <a:p>
            <a:pPr marL="729230" marR="0" lvl="1" indent="-280473" algn="l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FDs: 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SP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H, S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E, P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JL</a:t>
            </a:r>
          </a:p>
          <a:p>
            <a:pPr marL="729230" marR="0" lvl="1" indent="-280473" algn="l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SP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: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memenuhi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3NF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BCNF</a:t>
            </a:r>
          </a:p>
          <a:p>
            <a:pPr marL="729230" marR="0" lvl="1" indent="-280473" algn="l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S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: </a:t>
            </a:r>
            <a:r>
              <a:rPr kumimoji="0" lang="en-US" sz="20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menyalahi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3NF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atau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BCNF,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dekomposisi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SPHEJL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menjadi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:</a:t>
            </a:r>
          </a:p>
          <a:p>
            <a:pPr marL="1121892" marR="0" lvl="2" indent="-224378" algn="l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•"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SPHJL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 </a:t>
            </a:r>
            <a:r>
              <a:rPr kumimoji="0" lang="en-US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dan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SE</a:t>
            </a:r>
          </a:p>
          <a:p>
            <a:pPr marL="729230" marR="0" lvl="1" indent="-280473" algn="l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P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JL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: </a:t>
            </a:r>
            <a:r>
              <a:rPr kumimoji="0" lang="en-US" sz="20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menyalahi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3NF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atau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BCNF,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dekomposisi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SPHJL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menjadi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:</a:t>
            </a:r>
          </a:p>
          <a:p>
            <a:pPr marL="1121892" marR="0" lvl="2" indent="-224378" algn="l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•"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SPH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 </a:t>
            </a:r>
            <a:r>
              <a:rPr kumimoji="0" lang="en-US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dan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PJL</a:t>
            </a:r>
          </a:p>
          <a:p>
            <a:pPr marL="336568" marR="0" lvl="0" indent="-336568" algn="l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Hasil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proses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dekompoisi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SPHEJL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: 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SPH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SE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dan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PJL 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(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3NF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&amp; 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BCNF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)</a:t>
            </a: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Book Antiqua" pitchFamily="18" charset="0"/>
            </a:endParaRPr>
          </a:p>
          <a:p>
            <a:pPr marL="729230" marR="0" lvl="1" indent="-280473" algn="l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SPH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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EmpProj1 (</a:t>
            </a:r>
            <a:r>
              <a:rPr kumimoji="0" lang="en-US" sz="2200" b="0" i="0" u="sng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SSN, </a:t>
            </a:r>
            <a:r>
              <a:rPr kumimoji="0" lang="en-US" sz="22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Pnumber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Hours)</a:t>
            </a:r>
          </a:p>
          <a:p>
            <a:pPr marL="729230" marR="0" lvl="1" indent="-280473" algn="l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SE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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Employee (</a:t>
            </a:r>
            <a:r>
              <a:rPr kumimoji="0" lang="en-US" sz="2200" b="0" i="0" u="sng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SSN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,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Ename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)</a:t>
            </a:r>
          </a:p>
          <a:p>
            <a:pPr marL="729230" marR="0" lvl="1" indent="-280473" algn="l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PJL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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Project (</a:t>
            </a:r>
            <a:r>
              <a:rPr kumimoji="0" lang="en-US" sz="22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Pnumber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,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Pname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,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Plocation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)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682F"/>
              </a:solidFill>
              <a:effectLst/>
              <a:uLnTx/>
              <a:uFillTx/>
              <a:latin typeface="Book Antiqua" pitchFamily="18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2571496" y="304800"/>
            <a:ext cx="7772400" cy="609600"/>
          </a:xfrm>
          <a:noFill/>
          <a:ln/>
        </p:spPr>
        <p:txBody>
          <a:bodyPr>
            <a:normAutofit/>
          </a:bodyPr>
          <a:lstStyle/>
          <a:p>
            <a:r>
              <a:rPr lang="en-US" sz="3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Contoh</a:t>
            </a:r>
            <a:r>
              <a:rPr 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Dekomposisi-3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1961896" y="1066800"/>
            <a:ext cx="8686800" cy="5257800"/>
          </a:xfrm>
          <a:prstGeom prst="rect">
            <a:avLst/>
          </a:prstGeom>
          <a:noFill/>
          <a:ln/>
        </p:spPr>
        <p:txBody>
          <a:bodyPr vert="horz" lIns="89752" tIns="44876" rIns="89752" bIns="44876" rtlCol="0">
            <a:normAutofit/>
          </a:bodyPr>
          <a:lstStyle/>
          <a:p>
            <a:pPr marL="336568" marR="0" lvl="0" indent="-336568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Perhatikan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relasi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:</a:t>
            </a:r>
          </a:p>
          <a:p>
            <a:pPr marL="336568" marR="0" lvl="0" indent="-336568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	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LOTS (</a:t>
            </a:r>
            <a:r>
              <a:rPr kumimoji="0" lang="en-US" sz="18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PropertyID</a:t>
            </a:r>
            <a:r>
              <a:rPr kumimoji="0" lang="en-US" sz="1800" b="0" i="0" u="sng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#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CountyName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Lot#, Area, Price,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TaxRate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)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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ICLAPT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Book Antiqua" pitchFamily="18" charset="0"/>
            </a:endParaRPr>
          </a:p>
          <a:p>
            <a:pPr marL="729230" marR="0" lvl="1" indent="-280473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FDs: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I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CLAPT, CL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IAPT, C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T, A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P</a:t>
            </a:r>
          </a:p>
          <a:p>
            <a:pPr marL="729230" marR="0" lvl="1" indent="-280473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I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CLAPT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: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memenuhi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3NF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BCNF</a:t>
            </a:r>
          </a:p>
          <a:p>
            <a:pPr marL="729230" marR="0" lvl="1" indent="-280473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CL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IAPT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: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memenuhi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3NF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BCNF</a:t>
            </a:r>
          </a:p>
          <a:p>
            <a:pPr marL="729230" marR="0" lvl="1" indent="-280473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C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: </a:t>
            </a:r>
            <a:r>
              <a:rPr kumimoji="0" lang="en-US" sz="20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menyalahi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3NF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BCNF,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dekomposisi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ICLAPT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menjadi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:</a:t>
            </a:r>
          </a:p>
          <a:p>
            <a:pPr marL="1121892" marR="0" lvl="2" indent="-224378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•"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ICLAP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 </a:t>
            </a:r>
            <a:r>
              <a:rPr kumimoji="0" lang="en-US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dan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CT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</a:endParaRPr>
          </a:p>
          <a:p>
            <a:pPr marL="729230" marR="0" lvl="1" indent="-280473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A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P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: </a:t>
            </a:r>
            <a:r>
              <a:rPr kumimoji="0" lang="en-US" sz="20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menyalahi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3NF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BCNF,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dekomposisi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ICLAP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menjadi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:</a:t>
            </a:r>
          </a:p>
          <a:p>
            <a:pPr marL="1121892" marR="0" lvl="2" indent="-224378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•"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ICLA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 </a:t>
            </a:r>
            <a:r>
              <a:rPr kumimoji="0" lang="en-US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dan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AP</a:t>
            </a:r>
          </a:p>
          <a:p>
            <a:pPr marL="336568" marR="0" lvl="0" indent="-336568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Hasil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proses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dekompoisi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ICLAPT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: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ICLA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CT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AP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(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3NF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BCNF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):</a:t>
            </a:r>
          </a:p>
          <a:p>
            <a:pPr marL="729230" marR="0" lvl="1" indent="-280473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ICLA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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LOTS1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(</a:t>
            </a:r>
            <a:r>
              <a:rPr kumimoji="0" lang="en-US" sz="22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PropertyID</a:t>
            </a:r>
            <a:r>
              <a:rPr kumimoji="0" lang="en-US" sz="2200" b="0" i="0" u="sng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#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CountyName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Lot#, Area)</a:t>
            </a:r>
          </a:p>
          <a:p>
            <a:pPr marL="729230" marR="0" lvl="1" indent="-280473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CT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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TaxRate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 (</a:t>
            </a:r>
            <a:r>
              <a:rPr kumimoji="0" lang="en-US" sz="22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CountyName</a:t>
            </a:r>
            <a:r>
              <a:rPr kumimoji="0" lang="en-US" sz="2200" b="0" i="0" u="sng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,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TaxRate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)</a:t>
            </a:r>
          </a:p>
          <a:p>
            <a:pPr marL="729230" marR="0" lvl="1" indent="-280473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AP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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Price (</a:t>
            </a:r>
            <a:r>
              <a:rPr kumimoji="0" lang="en-US" sz="2200" b="0" i="0" u="sng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Area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, Price)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682F"/>
              </a:solidFill>
              <a:effectLst/>
              <a:uLnTx/>
              <a:uFillTx/>
              <a:latin typeface="Book Antiqua" pitchFamily="18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2039224" y="304800"/>
            <a:ext cx="7772400" cy="381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b="1">
                <a:latin typeface="Book Antiqua" pitchFamily="18" charset="0"/>
              </a:rPr>
              <a:t>Contoh Dekomposisi-4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1429624" y="914400"/>
            <a:ext cx="8686800" cy="5562600"/>
          </a:xfrm>
          <a:prstGeom prst="rect">
            <a:avLst/>
          </a:prstGeom>
          <a:noFill/>
          <a:ln/>
        </p:spPr>
        <p:txBody>
          <a:bodyPr vert="horz" lIns="89752" tIns="44876" rIns="89752" bIns="44876" rtlCol="0">
            <a:normAutofit/>
          </a:bodyPr>
          <a:lstStyle/>
          <a:p>
            <a:pPr marL="336568" marR="0" lvl="0" indent="-336568" algn="l" defTabSz="897514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Perhatikan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relasi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:</a:t>
            </a:r>
          </a:p>
          <a:p>
            <a:pPr marL="336568" marR="0" lvl="0" indent="-336568" algn="l" defTabSz="897514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	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LOTS (</a:t>
            </a:r>
            <a:r>
              <a:rPr kumimoji="0" lang="en-US" sz="18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PropertyID</a:t>
            </a:r>
            <a:r>
              <a:rPr kumimoji="0" lang="en-US" sz="1800" b="0" i="0" u="sng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#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CountyName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Lot#, Area, Price,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TaxRate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)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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ICLAPT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Book Antiqua" pitchFamily="18" charset="0"/>
            </a:endParaRPr>
          </a:p>
          <a:p>
            <a:pPr marL="729230" marR="0" lvl="1" indent="-280473" algn="l" defTabSz="897514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FDs: 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I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CLAPT, CL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IAPT, C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T, A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P,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dan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A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 C (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tambahan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)</a:t>
            </a:r>
          </a:p>
          <a:p>
            <a:pPr marL="729230" marR="0" lvl="1" indent="-280473" algn="l" defTabSz="897514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I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CLAPT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: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memenuhi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3NF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BCNF</a:t>
            </a:r>
          </a:p>
          <a:p>
            <a:pPr marL="729230" marR="0" lvl="1" indent="-280473" algn="l" defTabSz="897514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CL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IAPT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: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memenuhi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3NF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BCNF</a:t>
            </a:r>
          </a:p>
          <a:p>
            <a:pPr marL="729230" marR="0" lvl="1" indent="-280473" algn="l" defTabSz="897514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C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: </a:t>
            </a:r>
            <a:r>
              <a:rPr kumimoji="0" lang="en-US" sz="18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menyalahi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3NF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BCNF,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dekomposisi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ICLAPT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menjadi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:</a:t>
            </a:r>
          </a:p>
          <a:p>
            <a:pPr marL="1121892" marR="0" lvl="2" indent="-224378" algn="l" defTabSz="897514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ICLAP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CT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</a:endParaRPr>
          </a:p>
          <a:p>
            <a:pPr marL="729230" marR="0" lvl="1" indent="-280473" algn="l" defTabSz="897514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A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P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: </a:t>
            </a:r>
            <a:r>
              <a:rPr kumimoji="0" lang="en-US" sz="18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menyalahi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3NF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BCNF,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dekomposisi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ICLAP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menjadi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:</a:t>
            </a:r>
          </a:p>
          <a:p>
            <a:pPr marL="1121892" marR="0" lvl="2" indent="-224378" algn="l" defTabSz="897514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ICLA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AP</a:t>
            </a:r>
          </a:p>
          <a:p>
            <a:pPr marL="729230" marR="0" lvl="1" indent="-280473" algn="l" defTabSz="897514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A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 C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: </a:t>
            </a:r>
            <a:r>
              <a:rPr kumimoji="0" lang="en-US" sz="18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menyalahi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BCNF (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tapi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memenuhi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3NF)</a:t>
            </a:r>
          </a:p>
          <a:p>
            <a:pPr marL="1121892" marR="0" lvl="2" indent="-224378" algn="l" defTabSz="897514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Atruan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3NF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relasi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AC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TIDAK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perlu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dipisah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(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hasil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proses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dekomposisi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seperti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dalam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contoh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slide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sebelumnya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)</a:t>
            </a:r>
          </a:p>
          <a:p>
            <a:pPr marL="1121892" marR="0" lvl="2" indent="-224378" algn="l" defTabSz="897514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ct val="25000"/>
              </a:spcAft>
              <a:buClrTx/>
              <a:buSzPct val="75000"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Aturan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BCNF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relasi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AC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harus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dipisah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sehingga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hasil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akhir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menjadi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(FD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CL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 IAPT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hilang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dari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hasil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 TIDAK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mempertahankan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 property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dependency preservation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)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:</a:t>
            </a:r>
          </a:p>
          <a:p>
            <a:pPr marL="1570650" marR="0" lvl="3" indent="-224378" algn="l" defTabSz="897514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Tx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IL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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LOTS1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(</a:t>
            </a:r>
            <a:r>
              <a:rPr kumimoji="0" lang="en-US" sz="20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PropertyID</a:t>
            </a:r>
            <a:r>
              <a:rPr kumimoji="0" lang="en-US" sz="2000" b="0" i="0" u="sng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#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Lot#)</a:t>
            </a:r>
          </a:p>
          <a:p>
            <a:pPr marL="1570650" marR="0" lvl="3" indent="-224378" algn="l" defTabSz="897514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Tx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CT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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TaxRate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 (</a:t>
            </a:r>
            <a:r>
              <a:rPr kumimoji="0" lang="en-US" sz="20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CountyName</a:t>
            </a:r>
            <a:r>
              <a:rPr kumimoji="0" lang="en-US" sz="2000" b="0" i="0" u="sng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,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TaxRate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)</a:t>
            </a:r>
          </a:p>
          <a:p>
            <a:pPr marL="1570650" marR="0" lvl="3" indent="-224378" algn="l" defTabSz="897514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Tx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AP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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Price (</a:t>
            </a:r>
            <a:r>
              <a:rPr kumimoji="0" lang="en-US" sz="2000" b="0" i="0" u="sng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Area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, Price)</a:t>
            </a:r>
          </a:p>
          <a:p>
            <a:pPr marL="1570650" marR="0" lvl="3" indent="-224378" algn="l" defTabSz="897514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Tx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AC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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Area (</a:t>
            </a:r>
            <a:r>
              <a:rPr kumimoji="0" lang="en-US" sz="2000" b="0" i="0" u="sng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Area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CountyName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682F"/>
              </a:solidFill>
              <a:effectLst/>
              <a:uLnTx/>
              <a:uFillTx/>
              <a:latin typeface="Book Antiqua" pitchFamily="18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1369343" y="201304"/>
            <a:ext cx="9283575" cy="571500"/>
          </a:xfrm>
          <a:noFill/>
          <a:ln/>
        </p:spPr>
        <p:txBody>
          <a:bodyPr>
            <a:noAutofit/>
          </a:bodyPr>
          <a:lstStyle/>
          <a:p>
            <a:r>
              <a:rPr lang="en-US" sz="3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Contoh</a:t>
            </a:r>
            <a:r>
              <a:rPr lang="en-US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Dekomposisi-5 </a:t>
            </a:r>
            <a:r>
              <a:rPr lang="en-US" sz="33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(</a:t>
            </a:r>
            <a:r>
              <a:rPr lang="en-US" sz="33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Untuk</a:t>
            </a:r>
            <a:r>
              <a:rPr lang="en-US" sz="33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33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didiskusikan</a:t>
            </a:r>
            <a:r>
              <a:rPr lang="en-US" sz="33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)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1453504" y="914400"/>
            <a:ext cx="8077200" cy="533400"/>
          </a:xfrm>
          <a:prstGeom prst="rect">
            <a:avLst/>
          </a:prstGeom>
          <a:noFill/>
          <a:ln/>
        </p:spPr>
        <p:txBody>
          <a:bodyPr vert="horz" lIns="89752" tIns="44876" rIns="89752" bIns="44876" rtlCol="0">
            <a:normAutofit fontScale="92500" lnSpcReduction="20000"/>
          </a:bodyPr>
          <a:lstStyle/>
          <a:p>
            <a:pPr marL="336568" marR="0" lvl="0" indent="-336568" algn="l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Dari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potongan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contoh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 data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mengenai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penerbangan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di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bawah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ini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bagaimana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proses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normalisasi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 data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dapat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dilakukan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?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Book Antiqua" pitchFamily="18" charset="0"/>
              <a:sym typeface="Wingdings" pitchFamily="2" charset="2"/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4504" y="1600200"/>
            <a:ext cx="8077200" cy="49037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1669600" y="228600"/>
            <a:ext cx="8534400" cy="952500"/>
          </a:xfrm>
          <a:noFill/>
          <a:ln/>
        </p:spPr>
        <p:txBody>
          <a:bodyPr>
            <a:noAutofit/>
          </a:bodyPr>
          <a:lstStyle/>
          <a:p>
            <a:r>
              <a:rPr lang="en-US" sz="3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Persoalan-persoalan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yang </a:t>
            </a:r>
            <a:r>
              <a:rPr lang="en-US" sz="3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Dapat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3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Ditim-bulkan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3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oleh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3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Dekomposisi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30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(</a:t>
            </a:r>
            <a:r>
              <a:rPr lang="en-US" sz="3000" b="1" i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Cont’t</a:t>
            </a:r>
            <a:r>
              <a:rPr lang="en-US" sz="30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)</a:t>
            </a:r>
            <a:endParaRPr lang="en-US" sz="30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1593400" y="1447800"/>
            <a:ext cx="8610600" cy="5105400"/>
          </a:xfrm>
          <a:prstGeom prst="rect">
            <a:avLst/>
          </a:prstGeom>
          <a:noFill/>
          <a:ln/>
        </p:spPr>
        <p:txBody>
          <a:bodyPr vert="horz" lIns="89752" tIns="44876" rIns="89752" bIns="44876" rtlCol="0">
            <a:normAutofit/>
          </a:bodyPr>
          <a:lstStyle/>
          <a:p>
            <a:pPr marL="336568" marR="0" lvl="0" indent="-336568" algn="just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Terdapat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3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persoalan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potensial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yang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perlu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diperhatikan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: </a:t>
            </a:r>
          </a:p>
          <a:p>
            <a:pPr marL="729230" marR="0" lvl="1" indent="-280473" algn="just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1.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Beberapa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 queries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menjadi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lebih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mahal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.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</a:endParaRPr>
          </a:p>
          <a:p>
            <a:pPr marL="1121892" marR="0" lvl="2" indent="-224378" algn="just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Contoh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Brp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gaji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yang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diterima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oleh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Joe?  (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gaji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= W*H)</a:t>
            </a:r>
          </a:p>
          <a:p>
            <a:pPr marL="729230" marR="0" lvl="1" indent="-280473" algn="just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2.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Untuk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nilai-nilai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relasi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hasil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dekomposisi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mungkin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kita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tidak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dapat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merekonstruksi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nilai-nilai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relasi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asal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 yang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bersesuaian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 (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losless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joins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) !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</a:endParaRPr>
          </a:p>
          <a:p>
            <a:pPr marL="1121892" marR="0" lvl="2" indent="-224378" algn="just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Kebetulan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tidak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terjadi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pada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contoh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relasi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SNLRWH </a:t>
            </a:r>
          </a:p>
          <a:p>
            <a:pPr marL="729230" marR="0" lvl="1" indent="-280473" algn="just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3.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Pengecekan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beberapa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dependensi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bisa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jadi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membutuhkan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penggabungan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 (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joining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) 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nilai-nilai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relasi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hasil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dekomposisi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 (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dependency preservation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) !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</a:endParaRPr>
          </a:p>
          <a:p>
            <a:pPr marL="1121892" marR="0" lvl="2" indent="-224378" algn="just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Kebetulan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tidak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terjadi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pada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contoh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relasi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SNLRWH,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tetapi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terjadi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pada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contoh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relasi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ICLAPT (</a:t>
            </a:r>
            <a:r>
              <a:rPr kumimoji="0" lang="en-US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contoh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 dekomposisi-4)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682F"/>
              </a:solidFill>
              <a:effectLst/>
              <a:uLnTx/>
              <a:uFillTx/>
              <a:latin typeface="Book Antiqua" pitchFamily="18" charset="0"/>
            </a:endParaRPr>
          </a:p>
          <a:p>
            <a:pPr marL="336568" marR="0" lvl="0" indent="-336568" algn="just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1" u="sng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Tradeoff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: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Harus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mempertimbangkan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persoalan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ini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                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selain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persoalan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redundansi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persoalan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utama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).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682F"/>
              </a:solidFill>
              <a:effectLst/>
              <a:uLnTx/>
              <a:uFillTx/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1798120" y="1676400"/>
            <a:ext cx="8610600" cy="4800600"/>
          </a:xfrm>
          <a:prstGeom prst="rect">
            <a:avLst/>
          </a:prstGeom>
          <a:noFill/>
          <a:ln/>
        </p:spPr>
        <p:txBody>
          <a:bodyPr vert="horz" lIns="89752" tIns="44876" rIns="89752" bIns="44876" rtlCol="0">
            <a:normAutofit/>
          </a:bodyPr>
          <a:lstStyle/>
          <a:p>
            <a:pPr marL="336568" marR="0" lvl="0" indent="-336568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Proses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dekomposisi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sebaiknya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digunakan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hanya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bilamana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diperlukan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.</a:t>
            </a:r>
          </a:p>
          <a:p>
            <a:pPr marL="729230" marR="0" lvl="1" indent="-280473" algn="l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SNLRWH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mempunyai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FDs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S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 SNLRWH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dan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R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 W</a:t>
            </a:r>
          </a:p>
          <a:p>
            <a:pPr marL="729230" marR="0" lvl="1" indent="-280473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FD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kedua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menimbulkan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pelanggaran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3NF;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nilai-nilai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W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secara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berulang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diasosiasikan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dg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nilai-nilai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R.  Cara yang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termudah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utk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memperbaiki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ini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adalah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menciptakan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relasi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baru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RW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utk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menyimpan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asosiasi-asosiasi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tersebut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untuk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menghapus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W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dari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skema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utama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yaitu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: </a:t>
            </a:r>
          </a:p>
          <a:p>
            <a:pPr marL="1121892" marR="0" lvl="2" indent="-224378" algn="l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SNLRWH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didekomposisi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menjadi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SNLRH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dan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RW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</a:p>
          <a:p>
            <a:pPr marL="336568" lvl="0" indent="-336568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lihat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 slide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berikutnya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)</a:t>
            </a:r>
            <a:r>
              <a:rPr lang="en-US" sz="24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rgbClr val="00682F"/>
                </a:solidFill>
                <a:latin typeface="Book Antiqua" pitchFamily="18" charset="0"/>
              </a:rPr>
              <a:t>Informasi</a:t>
            </a:r>
            <a:r>
              <a:rPr lang="en-US" sz="2400" dirty="0" smtClean="0">
                <a:solidFill>
                  <a:srgbClr val="00682F"/>
                </a:solidFill>
                <a:latin typeface="Book Antiqua" pitchFamily="18" charset="0"/>
              </a:rPr>
              <a:t> yang </a:t>
            </a:r>
            <a:r>
              <a:rPr lang="en-US" sz="2400" dirty="0" err="1" smtClean="0">
                <a:solidFill>
                  <a:srgbClr val="00682F"/>
                </a:solidFill>
                <a:latin typeface="Book Antiqua" pitchFamily="18" charset="0"/>
              </a:rPr>
              <a:t>akan</a:t>
            </a:r>
            <a:r>
              <a:rPr lang="en-US" sz="24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rgbClr val="00682F"/>
                </a:solidFill>
                <a:latin typeface="Book Antiqua" pitchFamily="18" charset="0"/>
              </a:rPr>
              <a:t>disimpan</a:t>
            </a:r>
            <a:r>
              <a:rPr lang="en-US" sz="24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rgbClr val="00682F"/>
                </a:solidFill>
                <a:latin typeface="Book Antiqua" pitchFamily="18" charset="0"/>
              </a:rPr>
              <a:t>terdiri</a:t>
            </a:r>
            <a:r>
              <a:rPr lang="en-US" sz="24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rgbClr val="00682F"/>
                </a:solidFill>
                <a:latin typeface="Book Antiqua" pitchFamily="18" charset="0"/>
              </a:rPr>
              <a:t>dari</a:t>
            </a:r>
            <a:r>
              <a:rPr lang="en-US" sz="2400" dirty="0" smtClean="0">
                <a:solidFill>
                  <a:srgbClr val="00682F"/>
                </a:solidFill>
                <a:latin typeface="Book Antiqua" pitchFamily="18" charset="0"/>
              </a:rPr>
              <a:t> SNLRWH </a:t>
            </a:r>
            <a:r>
              <a:rPr lang="en-US" sz="2400" dirty="0" err="1" smtClean="0">
                <a:solidFill>
                  <a:srgbClr val="00682F"/>
                </a:solidFill>
                <a:latin typeface="Book Antiqua" pitchFamily="18" charset="0"/>
              </a:rPr>
              <a:t>tuples</a:t>
            </a:r>
            <a:r>
              <a:rPr lang="en-US" sz="2400" dirty="0" smtClean="0">
                <a:solidFill>
                  <a:srgbClr val="00682F"/>
                </a:solidFill>
                <a:latin typeface="Book Antiqua" pitchFamily="18" charset="0"/>
              </a:rPr>
              <a:t>. </a:t>
            </a:r>
            <a:r>
              <a:rPr lang="en-US" sz="2400" dirty="0" err="1" smtClean="0">
                <a:solidFill>
                  <a:srgbClr val="00682F"/>
                </a:solidFill>
                <a:latin typeface="Book Antiqua" pitchFamily="18" charset="0"/>
              </a:rPr>
              <a:t>Namun</a:t>
            </a:r>
            <a:r>
              <a:rPr lang="en-US" sz="2400" dirty="0" smtClean="0">
                <a:solidFill>
                  <a:srgbClr val="00682F"/>
                </a:solidFill>
                <a:latin typeface="Book Antiqua" pitchFamily="18" charset="0"/>
              </a:rPr>
              <a:t>, </a:t>
            </a:r>
            <a:r>
              <a:rPr lang="en-US" sz="2400" dirty="0" err="1" smtClean="0">
                <a:solidFill>
                  <a:srgbClr val="00682F"/>
                </a:solidFill>
                <a:latin typeface="Book Antiqua" pitchFamily="18" charset="0"/>
              </a:rPr>
              <a:t>jika</a:t>
            </a:r>
            <a:r>
              <a:rPr lang="en-US" sz="24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rgbClr val="00682F"/>
                </a:solidFill>
                <a:latin typeface="Book Antiqua" pitchFamily="18" charset="0"/>
              </a:rPr>
              <a:t>kita</a:t>
            </a:r>
            <a:r>
              <a:rPr lang="en-US" sz="24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rgbClr val="00682F"/>
                </a:solidFill>
                <a:latin typeface="Book Antiqua" pitchFamily="18" charset="0"/>
              </a:rPr>
              <a:t>hanya</a:t>
            </a:r>
            <a:r>
              <a:rPr lang="en-US" sz="24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rgbClr val="00682F"/>
                </a:solidFill>
                <a:latin typeface="Book Antiqua" pitchFamily="18" charset="0"/>
              </a:rPr>
              <a:t>menyimpan</a:t>
            </a:r>
            <a:r>
              <a:rPr lang="en-US" sz="24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rgbClr val="00682F"/>
                </a:solidFill>
                <a:latin typeface="Book Antiqua" pitchFamily="18" charset="0"/>
              </a:rPr>
              <a:t>proyeksi</a:t>
            </a:r>
            <a:r>
              <a:rPr lang="en-US" sz="24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rgbClr val="00682F"/>
                </a:solidFill>
                <a:latin typeface="Book Antiqua" pitchFamily="18" charset="0"/>
              </a:rPr>
              <a:t>dari</a:t>
            </a:r>
            <a:r>
              <a:rPr lang="en-US" sz="24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rgbClr val="00682F"/>
                </a:solidFill>
                <a:latin typeface="Book Antiqua" pitchFamily="18" charset="0"/>
              </a:rPr>
              <a:t>tuples</a:t>
            </a:r>
            <a:r>
              <a:rPr lang="en-US" sz="24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rgbClr val="00682F"/>
                </a:solidFill>
                <a:latin typeface="Book Antiqua" pitchFamily="18" charset="0"/>
              </a:rPr>
              <a:t>ini</a:t>
            </a:r>
            <a:r>
              <a:rPr lang="en-US" sz="24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rgbClr val="00682F"/>
                </a:solidFill>
                <a:latin typeface="Book Antiqua" pitchFamily="18" charset="0"/>
              </a:rPr>
              <a:t>pada</a:t>
            </a:r>
            <a:r>
              <a:rPr lang="en-US" sz="2400" dirty="0" smtClean="0">
                <a:solidFill>
                  <a:srgbClr val="00682F"/>
                </a:solidFill>
                <a:latin typeface="Book Antiqua" pitchFamily="18" charset="0"/>
              </a:rPr>
              <a:t>  SNLRH </a:t>
            </a:r>
            <a:r>
              <a:rPr lang="en-US" sz="2400" dirty="0" err="1" smtClean="0">
                <a:solidFill>
                  <a:srgbClr val="00682F"/>
                </a:solidFill>
                <a:latin typeface="Book Antiqua" pitchFamily="18" charset="0"/>
              </a:rPr>
              <a:t>dan</a:t>
            </a:r>
            <a:r>
              <a:rPr lang="en-US" sz="2400" dirty="0" smtClean="0">
                <a:solidFill>
                  <a:srgbClr val="00682F"/>
                </a:solidFill>
                <a:latin typeface="Book Antiqua" pitchFamily="18" charset="0"/>
              </a:rPr>
              <a:t> RW, </a:t>
            </a:r>
            <a:r>
              <a:rPr lang="en-US" sz="2400" dirty="0" err="1" smtClean="0">
                <a:solidFill>
                  <a:srgbClr val="00682F"/>
                </a:solidFill>
                <a:latin typeface="Book Antiqua" pitchFamily="18" charset="0"/>
              </a:rPr>
              <a:t>adakah</a:t>
            </a:r>
            <a:r>
              <a:rPr lang="en-US" sz="24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rgbClr val="00682F"/>
                </a:solidFill>
                <a:latin typeface="Book Antiqua" pitchFamily="18" charset="0"/>
              </a:rPr>
              <a:t>persoalan-persoalan</a:t>
            </a:r>
            <a:r>
              <a:rPr lang="en-US" sz="24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rgbClr val="00682F"/>
                </a:solidFill>
                <a:latin typeface="Book Antiqua" pitchFamily="18" charset="0"/>
              </a:rPr>
              <a:t>potensial</a:t>
            </a:r>
            <a:r>
              <a:rPr lang="en-US" sz="2400" dirty="0" smtClean="0">
                <a:solidFill>
                  <a:srgbClr val="00682F"/>
                </a:solidFill>
                <a:latin typeface="Book Antiqua" pitchFamily="18" charset="0"/>
              </a:rPr>
              <a:t> lain yang </a:t>
            </a:r>
            <a:r>
              <a:rPr lang="en-US" sz="2400" dirty="0" err="1" smtClean="0">
                <a:solidFill>
                  <a:srgbClr val="00682F"/>
                </a:solidFill>
                <a:latin typeface="Book Antiqua" pitchFamily="18" charset="0"/>
              </a:rPr>
              <a:t>perlu</a:t>
            </a:r>
            <a:r>
              <a:rPr lang="en-US" sz="24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rgbClr val="00682F"/>
                </a:solidFill>
                <a:latin typeface="Book Antiqua" pitchFamily="18" charset="0"/>
              </a:rPr>
              <a:t>dipertimbangkan</a:t>
            </a:r>
            <a:r>
              <a:rPr lang="en-US" sz="2400" dirty="0" smtClean="0">
                <a:solidFill>
                  <a:srgbClr val="00682F"/>
                </a:solidFill>
                <a:latin typeface="Book Antiqua" pitchFamily="18" charset="0"/>
              </a:rPr>
              <a:t>?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>
          <a:xfrm>
            <a:off x="2026720" y="228600"/>
            <a:ext cx="7772400" cy="1104900"/>
          </a:xfrm>
          <a:noFill/>
          <a:ln/>
        </p:spPr>
        <p:txBody>
          <a:bodyPr>
            <a:normAutofit/>
          </a:bodyPr>
          <a:lstStyle/>
          <a:p>
            <a:r>
              <a:rPr lang="en-US" sz="3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Persoalan-persoalan</a:t>
            </a:r>
            <a:r>
              <a:rPr lang="en-US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yang </a:t>
            </a:r>
            <a:r>
              <a:rPr lang="en-US" sz="3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Dapat</a:t>
            </a:r>
            <a:r>
              <a:rPr lang="en-US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3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Ditimbulkan</a:t>
            </a:r>
            <a:r>
              <a:rPr lang="en-US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3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oleh</a:t>
            </a:r>
            <a:r>
              <a:rPr lang="en-US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3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Dekomposisi</a:t>
            </a:r>
            <a:endParaRPr lang="en-US" sz="3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1574063" y="419100"/>
            <a:ext cx="9078855" cy="419100"/>
          </a:xfrm>
          <a:noFill/>
          <a:ln/>
        </p:spPr>
        <p:txBody>
          <a:bodyPr>
            <a:noAutofit/>
          </a:bodyPr>
          <a:lstStyle/>
          <a:p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Dekomposisi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yang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Bersifat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Lossless Join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1632072" y="1219200"/>
            <a:ext cx="8991600" cy="5181600"/>
          </a:xfrm>
          <a:prstGeom prst="rect">
            <a:avLst/>
          </a:prstGeom>
          <a:noFill/>
          <a:ln/>
        </p:spPr>
        <p:txBody>
          <a:bodyPr vert="horz" lIns="89752" tIns="44876" rIns="89752" bIns="44876" rtlCol="0">
            <a:normAutofit fontScale="92500" lnSpcReduction="10000"/>
          </a:bodyPr>
          <a:lstStyle/>
          <a:p>
            <a:pPr marL="336568" marR="0" lvl="0" indent="-336568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Dekomposisi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R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menjadi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X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Y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disebut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3200" b="0" i="1" u="sng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lossless-join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dg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mengacu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pada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satu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set FDs F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jika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untuk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setiap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instance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yang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memenuhi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F,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berlaku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:</a:t>
            </a:r>
          </a:p>
          <a:p>
            <a:pPr marL="729230" marR="0" lvl="1" indent="-280473" algn="l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</a:t>
            </a:r>
            <a:r>
              <a:rPr kumimoji="0" lang="en-US" sz="2800" b="0" i="1" u="none" strike="noStrike" kern="1200" cap="none" spc="0" normalizeH="0" baseline="-2500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X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(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)      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</a:t>
            </a:r>
            <a:r>
              <a:rPr kumimoji="0" lang="en-US" sz="2800" b="0" i="1" u="none" strike="noStrike" kern="1200" cap="none" spc="0" normalizeH="0" baseline="-2500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(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)  = 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</a:t>
            </a:r>
          </a:p>
          <a:p>
            <a:pPr marL="336568" marR="0" lvl="0" indent="-336568" algn="l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Keadaan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yang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selalu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harus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benar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:  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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</a:t>
            </a:r>
            <a:r>
              <a:rPr kumimoji="0" lang="en-US" sz="2400" b="0" i="1" u="none" strike="noStrike" kern="1200" cap="none" spc="0" normalizeH="0" baseline="-2500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X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(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)      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</a:t>
            </a:r>
            <a:r>
              <a:rPr kumimoji="0" lang="en-US" sz="2400" b="0" i="1" u="none" strike="noStrike" kern="1200" cap="none" spc="0" normalizeH="0" baseline="-2500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Y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(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) </a:t>
            </a:r>
          </a:p>
          <a:p>
            <a:pPr marL="729230" marR="0" lvl="1" indent="-280473" algn="l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Secara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umum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arah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sebaliknya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tidak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berlaku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! 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Jika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berlaku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maka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dekomposisi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bersifat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lossless-join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. </a:t>
            </a:r>
          </a:p>
          <a:p>
            <a:pPr marL="336568" marR="0" lvl="0" indent="-336568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Definisi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atas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dapat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secara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mudah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diperluas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utk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proses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dekomposisi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menjadi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3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relasi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atau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lebih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682F"/>
              </a:solidFill>
              <a:effectLst/>
              <a:uLnTx/>
              <a:uFillTx/>
              <a:latin typeface="Book Antiqua" pitchFamily="18" charset="0"/>
            </a:endParaRPr>
          </a:p>
          <a:p>
            <a:pPr marL="336568" marR="0" lvl="0" indent="-336568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Penting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untuk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diperhatikan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bhw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semua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jenis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dekomposisi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yang 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digunakan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untuk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menangani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redundansi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harus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bersifat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lossless!  </a:t>
            </a:r>
            <a:r>
              <a:rPr kumimoji="0" lang="en-US" sz="3200" b="0" i="1" u="sng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(</a:t>
            </a:r>
            <a:r>
              <a:rPr kumimoji="0" lang="en-US" sz="3200" b="0" i="1" u="sng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Hindari</a:t>
            </a:r>
            <a:r>
              <a:rPr kumimoji="0" lang="en-US" sz="3200" b="0" i="1" u="sng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3200" b="0" i="1" u="sng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persoalan</a:t>
            </a:r>
            <a:r>
              <a:rPr kumimoji="0" lang="en-US" sz="3200" b="0" i="1" u="sng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ke-2)</a:t>
            </a:r>
            <a:r>
              <a:rPr kumimoji="0" lang="en-US" sz="3200" b="0" i="1" u="sng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endParaRPr kumimoji="0" lang="en-US" sz="3200" b="0" i="1" u="sng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Book Antiqua" pitchFamily="18" charset="0"/>
            </a:endParaRPr>
          </a:p>
        </p:txBody>
      </p:sp>
      <p:graphicFrame>
        <p:nvGraphicFramePr>
          <p:cNvPr id="6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3021864" y="2590800"/>
          <a:ext cx="439738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4" name="Equation" r:id="rId3" imgW="438120" imgH="272880" progId="Equation.3">
                  <p:embed/>
                </p:oleObj>
              </mc:Choice>
              <mc:Fallback>
                <p:oleObj name="Equation" r:id="rId3" imgW="438120" imgH="272880" progId="Equation.3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1864" y="2590800"/>
                        <a:ext cx="439738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3">
            <a:hlinkClick r:id="" action="ppaction://ole?verb=0"/>
          </p:cNvPr>
          <p:cNvGraphicFramePr>
            <a:graphicFrameLocks/>
          </p:cNvGraphicFramePr>
          <p:nvPr/>
        </p:nvGraphicFramePr>
        <p:xfrm>
          <a:off x="7376319" y="2971800"/>
          <a:ext cx="439738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5" name="Equation" r:id="rId5" imgW="438120" imgH="272880" progId="Equation.3">
                  <p:embed/>
                </p:oleObj>
              </mc:Choice>
              <mc:Fallback>
                <p:oleObj name="Equation" r:id="rId5" imgW="438120" imgH="272880" progId="Equation.3">
                  <p:embed/>
                  <p:pic>
                    <p:nvPicPr>
                      <p:cNvPr id="0" name="Picture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6319" y="2971800"/>
                        <a:ext cx="439738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1478528" y="419100"/>
            <a:ext cx="8534400" cy="571500"/>
          </a:xfrm>
          <a:noFill/>
          <a:ln/>
        </p:spPr>
        <p:txBody>
          <a:bodyPr lIns="90485" tIns="44449" rIns="90485" bIns="44449">
            <a:noAutofit/>
          </a:bodyPr>
          <a:lstStyle/>
          <a:p>
            <a:r>
              <a:rPr lang="en-US" sz="3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Pengantar</a:t>
            </a:r>
            <a:r>
              <a:rPr lang="en-US" sz="3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3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Penyempurnaan</a:t>
            </a:r>
            <a:r>
              <a:rPr lang="en-US" sz="3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35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Skema</a:t>
            </a:r>
            <a:r>
              <a:rPr lang="en-US" sz="3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3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: </a:t>
            </a:r>
            <a:r>
              <a:rPr lang="en-U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/>
            </a:r>
            <a:br>
              <a:rPr lang="en-U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</a:br>
            <a:r>
              <a:rPr lang="en-US" sz="3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Persoalan</a:t>
            </a:r>
            <a:r>
              <a:rPr lang="en-U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yang </a:t>
            </a:r>
            <a:r>
              <a:rPr lang="en-US" sz="3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Ditimbulkan</a:t>
            </a:r>
            <a:r>
              <a:rPr lang="en-U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oleh</a:t>
            </a:r>
            <a:r>
              <a:rPr lang="en-U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Redundansi</a:t>
            </a:r>
            <a:endParaRPr lang="en-US" sz="3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1478528" y="1646832"/>
            <a:ext cx="8534400" cy="4876800"/>
          </a:xfrm>
          <a:prstGeom prst="rect">
            <a:avLst/>
          </a:prstGeom>
          <a:noFill/>
          <a:ln/>
        </p:spPr>
        <p:txBody>
          <a:bodyPr vert="horz" lIns="89752" tIns="44876" rIns="89752" bIns="44876" rtlCol="0">
            <a:normAutofit/>
          </a:bodyPr>
          <a:lstStyle/>
          <a:p>
            <a:pPr marL="336568" marR="0" lvl="0" indent="-336568" algn="just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Redundansi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ruang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penyimpanan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: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beberapa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data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disimpan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secara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berulang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682F"/>
              </a:solidFill>
              <a:effectLst/>
              <a:uLnTx/>
              <a:uFillTx/>
              <a:latin typeface="Book Antiqua" pitchFamily="18" charset="0"/>
            </a:endParaRPr>
          </a:p>
          <a:p>
            <a:pPr marL="336568" marR="0" lvl="0" indent="-336568" algn="just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Update anomaly: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Jika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satu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copy data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terulang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tsb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diubah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inkonsistensi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data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dpt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terjadi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kecuali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kalau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semua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copy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dari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data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tsb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diubah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dengan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cara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yang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sama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682F"/>
              </a:solidFill>
              <a:effectLst/>
              <a:uLnTx/>
              <a:uFillTx/>
              <a:latin typeface="Book Antiqua" pitchFamily="18" charset="0"/>
            </a:endParaRPr>
          </a:p>
          <a:p>
            <a:pPr marL="336568" marR="0" lvl="0" indent="-336568" algn="just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Insertion anomaly: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Mungkin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dpt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terjadi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kesulitan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utk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menyisipkan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data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tertentu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kecuali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kalau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beberapa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data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tidak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terkait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lainnya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juga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ikut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disisipkan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682F"/>
              </a:solidFill>
              <a:effectLst/>
              <a:uLnTx/>
              <a:uFillTx/>
              <a:latin typeface="Book Antiqua" pitchFamily="18" charset="0"/>
            </a:endParaRPr>
          </a:p>
          <a:p>
            <a:pPr marL="336568" marR="0" lvl="0" indent="-336568" algn="just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Deletion anomaly: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Mungkin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dpt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terjadi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kesulitan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utk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menghapus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data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tertentu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tanpa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harus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kehilangan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beberapa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data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tidak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terkait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lainnya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682F"/>
              </a:solidFill>
              <a:effectLst/>
              <a:uLnTx/>
              <a:uFillTx/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2512360" y="324136"/>
            <a:ext cx="5181600" cy="723900"/>
          </a:xfrm>
          <a:noFill/>
          <a:ln/>
        </p:spPr>
        <p:txBody>
          <a:bodyPr>
            <a:normAutofit/>
          </a:bodyPr>
          <a:lstStyle/>
          <a:p>
            <a:r>
              <a:rPr lang="en-US" sz="3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Lossless Join </a:t>
            </a:r>
            <a:r>
              <a:rPr lang="en-US" sz="3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(</a:t>
            </a:r>
            <a:r>
              <a:rPr lang="en-US" sz="35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Con’t</a:t>
            </a:r>
            <a:r>
              <a:rPr lang="en-US" sz="3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)</a:t>
            </a:r>
            <a:endParaRPr lang="en-US" sz="3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1978960" y="1771936"/>
            <a:ext cx="5410200" cy="4800600"/>
          </a:xfrm>
          <a:prstGeom prst="rect">
            <a:avLst/>
          </a:prstGeom>
          <a:noFill/>
          <a:ln/>
        </p:spPr>
        <p:txBody>
          <a:bodyPr vert="horz" lIns="89752" tIns="44876" rIns="89752" bIns="44876" rtlCol="0">
            <a:normAutofit/>
          </a:bodyPr>
          <a:lstStyle/>
          <a:p>
            <a:pPr marL="336568" marR="0" lvl="0" indent="-336568" algn="l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Dekomposisi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R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menjadi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  X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Y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bersifat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lossless-join dg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mengacu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pada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FDs F,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jika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dan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hanya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jika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closure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dari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F (F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+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)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berisikan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:</a:t>
            </a:r>
          </a:p>
          <a:p>
            <a:pPr marL="729230" marR="0" lvl="1" indent="-280473" algn="l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X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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Y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X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 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atau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682F"/>
              </a:solidFill>
              <a:effectLst/>
              <a:uLnTx/>
              <a:uFillTx/>
              <a:latin typeface="Book Antiqua" pitchFamily="18" charset="0"/>
            </a:endParaRPr>
          </a:p>
          <a:p>
            <a:pPr marL="729230" marR="0" lvl="1" indent="-280473" algn="l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X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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Y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Y</a:t>
            </a:r>
          </a:p>
          <a:p>
            <a:pPr marL="336568" marR="0" lvl="0" indent="-336568" algn="l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Secara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umum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dekomposisi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menjadi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UV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R - V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bersifat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lossless-join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,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jika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U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V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berlaku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pada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R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U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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V =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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</a:endParaRPr>
          </a:p>
        </p:txBody>
      </p:sp>
      <p:graphicFrame>
        <p:nvGraphicFramePr>
          <p:cNvPr id="6" name="Object 11">
            <a:hlinkClick r:id="" action="ppaction://ole?verb=0"/>
          </p:cNvPr>
          <p:cNvGraphicFramePr>
            <a:graphicFrameLocks/>
          </p:cNvGraphicFramePr>
          <p:nvPr/>
        </p:nvGraphicFramePr>
        <p:xfrm>
          <a:off x="7539973" y="3681699"/>
          <a:ext cx="1806575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0" name="Document" r:id="rId4" imgW="1932480" imgH="2679120" progId="Word.Document.8">
                  <p:embed/>
                </p:oleObj>
              </mc:Choice>
              <mc:Fallback>
                <p:oleObj name="Document" r:id="rId4" imgW="1932480" imgH="2679120" progId="Word.Document.8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9973" y="3681699"/>
                        <a:ext cx="1806575" cy="252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>
            <a:hlinkClick r:id="" action="ppaction://ole?verb=0"/>
          </p:cNvPr>
          <p:cNvGraphicFramePr>
            <a:graphicFrameLocks/>
          </p:cNvGraphicFramePr>
          <p:nvPr/>
        </p:nvGraphicFramePr>
        <p:xfrm>
          <a:off x="7160560" y="1619536"/>
          <a:ext cx="1806575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1" name="Document" r:id="rId7" imgW="1816560" imgH="1850040" progId="Word.Document.8">
                  <p:embed/>
                </p:oleObj>
              </mc:Choice>
              <mc:Fallback>
                <p:oleObj name="Document" r:id="rId7" imgW="1816560" imgH="1850040" progId="Word.Document.8">
                  <p:embed/>
                  <p:pic>
                    <p:nvPicPr>
                      <p:cNvPr id="0" name="Picture 3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0560" y="1619536"/>
                        <a:ext cx="1806575" cy="165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3">
            <a:hlinkClick r:id="" action="ppaction://ole?verb=0"/>
          </p:cNvPr>
          <p:cNvGraphicFramePr>
            <a:graphicFrameLocks/>
          </p:cNvGraphicFramePr>
          <p:nvPr/>
        </p:nvGraphicFramePr>
        <p:xfrm>
          <a:off x="9675160" y="857536"/>
          <a:ext cx="1074738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2" name="Document" r:id="rId10" imgW="1246680" imgH="1850040" progId="Word.Document.8">
                  <p:embed/>
                </p:oleObj>
              </mc:Choice>
              <mc:Fallback>
                <p:oleObj name="Document" r:id="rId10" imgW="1246680" imgH="1850040" progId="Word.Document.8">
                  <p:embed/>
                  <p:pic>
                    <p:nvPicPr>
                      <p:cNvPr id="0" name="Picture 4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75160" y="857536"/>
                        <a:ext cx="1074738" cy="166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4">
            <a:hlinkClick r:id="" action="ppaction://ole?verb=0"/>
          </p:cNvPr>
          <p:cNvGraphicFramePr>
            <a:graphicFrameLocks/>
          </p:cNvGraphicFramePr>
          <p:nvPr/>
        </p:nvGraphicFramePr>
        <p:xfrm>
          <a:off x="9668810" y="2630774"/>
          <a:ext cx="1149350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3" name="Document" r:id="rId13" imgW="1330560" imgH="1850040" progId="Word.Document.8">
                  <p:embed/>
                </p:oleObj>
              </mc:Choice>
              <mc:Fallback>
                <p:oleObj name="Document" r:id="rId13" imgW="1330560" imgH="1850040" progId="Word.Document.8">
                  <p:embed/>
                  <p:pic>
                    <p:nvPicPr>
                      <p:cNvPr id="0" name="Picture 5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8810" y="2630774"/>
                        <a:ext cx="1149350" cy="165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AutoShape 15"/>
          <p:cNvSpPr>
            <a:spLocks noChangeArrowheads="1"/>
          </p:cNvSpPr>
          <p:nvPr/>
        </p:nvSpPr>
        <p:spPr bwMode="auto">
          <a:xfrm>
            <a:off x="9071910" y="2235486"/>
            <a:ext cx="603250" cy="596900"/>
          </a:xfrm>
          <a:prstGeom prst="rightArrow">
            <a:avLst>
              <a:gd name="adj1" fmla="val 50000"/>
              <a:gd name="adj2" fmla="val 5055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Book Antiqua" pitchFamily="18" charset="0"/>
            </a:endParaRPr>
          </a:p>
        </p:txBody>
      </p:sp>
      <p:sp>
        <p:nvSpPr>
          <p:cNvPr id="11" name="AutoShape 16"/>
          <p:cNvSpPr>
            <a:spLocks noChangeArrowheads="1"/>
          </p:cNvSpPr>
          <p:nvPr/>
        </p:nvSpPr>
        <p:spPr bwMode="auto">
          <a:xfrm rot="18780000" flipH="1">
            <a:off x="9200498" y="4586574"/>
            <a:ext cx="1111250" cy="368300"/>
          </a:xfrm>
          <a:prstGeom prst="rightArrow">
            <a:avLst>
              <a:gd name="adj1" fmla="val 50000"/>
              <a:gd name="adj2" fmla="val 150876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Book Antiqua" pitchFamily="18" charset="0"/>
            </a:endParaRPr>
          </a:p>
        </p:txBody>
      </p:sp>
      <p:sp>
        <p:nvSpPr>
          <p:cNvPr id="12" name="AutoShape 17"/>
          <p:cNvSpPr>
            <a:spLocks noChangeArrowheads="1"/>
          </p:cNvSpPr>
          <p:nvPr/>
        </p:nvSpPr>
        <p:spPr bwMode="auto">
          <a:xfrm>
            <a:off x="4722160" y="5886736"/>
            <a:ext cx="2819400" cy="762000"/>
          </a:xfrm>
          <a:prstGeom prst="wedgeRoundRectCallout">
            <a:avLst>
              <a:gd name="adj1" fmla="val 59009"/>
              <a:gd name="adj2" fmla="val -81458"/>
              <a:gd name="adj3" fmla="val 16667"/>
            </a:avLst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lang="en-US" sz="2000">
                <a:solidFill>
                  <a:schemeClr val="accent2"/>
                </a:solidFill>
                <a:latin typeface="Book Antiqua" pitchFamily="18" charset="0"/>
              </a:rPr>
              <a:t>Spurious Tuples </a:t>
            </a:r>
            <a:br>
              <a:rPr lang="en-US" sz="2000">
                <a:solidFill>
                  <a:schemeClr val="accent2"/>
                </a:solidFill>
                <a:latin typeface="Book Antiqua" pitchFamily="18" charset="0"/>
              </a:rPr>
            </a:br>
            <a:r>
              <a:rPr lang="en-US" sz="2000">
                <a:solidFill>
                  <a:schemeClr val="accent2"/>
                </a:solidFill>
                <a:latin typeface="Book Antiqua" pitchFamily="18" charset="0"/>
              </a:rPr>
              <a:t>(Baris-baris nyeleneh)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1659368" y="1143000"/>
            <a:ext cx="8991600" cy="5334000"/>
          </a:xfrm>
          <a:prstGeom prst="rect">
            <a:avLst/>
          </a:prstGeom>
          <a:noFill/>
          <a:ln/>
        </p:spPr>
        <p:txBody>
          <a:bodyPr vert="horz" lIns="89752" tIns="44876" rIns="89752" bIns="44876" rtlCol="0">
            <a:normAutofit/>
          </a:bodyPr>
          <a:lstStyle/>
          <a:p>
            <a:pPr marL="336568" marR="0" lvl="0" indent="-336568" algn="just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Perhatikan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CSJDPQV,  C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adalah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key,  JP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C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 SD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P.</a:t>
            </a:r>
          </a:p>
          <a:p>
            <a:pPr marL="729230" marR="0" lvl="1" indent="-280473" algn="just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Dekomposisi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BCNF :   CSJDQV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SDP</a:t>
            </a:r>
          </a:p>
          <a:p>
            <a:pPr marL="729230" marR="0" lvl="1" indent="-280473" algn="just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Persoalan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: 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Utk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mengecek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 JP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C 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diperlukan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operasi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join!</a:t>
            </a:r>
          </a:p>
          <a:p>
            <a:pPr marL="336568" marR="0" lvl="0" indent="-336568" algn="just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Dekomposisi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yg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mempertahankan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dependensi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Intuitif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):</a:t>
            </a:r>
          </a:p>
          <a:p>
            <a:pPr marL="729230" marR="0" lvl="1" indent="-280473" algn="just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Jika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R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didekomposisi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menjadi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X, Y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Z,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kita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memaksa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agar FDs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tetap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berlaku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pada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X, Y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Z,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maka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semua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FDs yang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diberikan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utk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berlaku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pada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R hrs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juga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tetap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berlaku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.  </a:t>
            </a:r>
            <a:r>
              <a:rPr kumimoji="0" lang="en-US" sz="2000" b="0" i="1" u="sng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(</a:t>
            </a:r>
            <a:r>
              <a:rPr kumimoji="0" lang="en-US" sz="2000" b="0" i="1" u="sng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Mengindari</a:t>
            </a:r>
            <a:r>
              <a:rPr kumimoji="0" lang="en-US" sz="2000" b="0" i="1" u="sng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1" u="sng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persoalan</a:t>
            </a:r>
            <a:r>
              <a:rPr kumimoji="0" lang="en-US" sz="2000" b="0" i="1" u="sng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ke-3)</a:t>
            </a: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Book Antiqua" pitchFamily="18" charset="0"/>
            </a:endParaRPr>
          </a:p>
          <a:p>
            <a:pPr marL="336568" marR="0" lvl="0" indent="-336568" algn="just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1" u="sng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Projection </a:t>
            </a:r>
            <a:r>
              <a:rPr kumimoji="0" lang="en-US" sz="3200" b="0" i="1" u="sng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dari</a:t>
            </a:r>
            <a:r>
              <a:rPr kumimoji="0" lang="en-US" sz="3200" b="0" i="1" u="sng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set FDs F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:  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Jika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R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didekomposisi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menjadi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X, ..., projection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dari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F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pada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X  (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disimbolkan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F</a:t>
            </a:r>
            <a:r>
              <a:rPr kumimoji="0" lang="en-US" sz="25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X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)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adalah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set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dari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FDs 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U 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V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dalam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F</a:t>
            </a:r>
            <a:r>
              <a:rPr kumimoji="0" lang="en-US" sz="25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+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(</a:t>
            </a:r>
            <a:r>
              <a:rPr kumimoji="0" lang="en-US" sz="25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closure of F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)</a:t>
            </a:r>
            <a:r>
              <a:rPr kumimoji="0" lang="en-US" sz="25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sedemikian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rupa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sehingga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U, V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ada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dalam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X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.</a:t>
            </a:r>
            <a:r>
              <a:rPr kumimoji="0" lang="en-US" sz="25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endParaRPr kumimoji="0" lang="en-US" sz="25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585119" y="419100"/>
            <a:ext cx="9677400" cy="41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32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Dekomposisi</a:t>
            </a:r>
            <a:r>
              <a:rPr 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yang </a:t>
            </a:r>
            <a:r>
              <a:rPr lang="en-US" sz="32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Mempertahankan</a:t>
            </a:r>
            <a:r>
              <a:rPr 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32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Dependensi</a:t>
            </a:r>
            <a:endParaRPr lang="en-US" sz="32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1651408" y="1524000"/>
            <a:ext cx="9067800" cy="4800600"/>
          </a:xfrm>
          <a:prstGeom prst="rect">
            <a:avLst/>
          </a:prstGeom>
          <a:noFill/>
          <a:ln/>
        </p:spPr>
        <p:txBody>
          <a:bodyPr vert="horz" lIns="89752" tIns="44876" rIns="89752" bIns="44876" rtlCol="0">
            <a:normAutofit/>
          </a:bodyPr>
          <a:lstStyle/>
          <a:p>
            <a:pPr marL="336568" marR="0" lvl="0" indent="-336568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Dekomposisi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R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menjadi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X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Y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bersifat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1" u="sng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mempertahankan</a:t>
            </a:r>
            <a:r>
              <a:rPr kumimoji="0" lang="en-US" sz="2400" b="0" i="1" u="sng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1" u="sng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dependensi</a:t>
            </a:r>
            <a:r>
              <a:rPr kumimoji="0" lang="en-US" sz="2400" b="0" i="1" u="sng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(dependency preserving)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jika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(F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X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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F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Y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)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+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=  F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+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yaitu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:</a:t>
            </a:r>
            <a:endParaRPr kumimoji="0" lang="en-US" sz="2400" b="0" i="0" u="none" strike="noStrike" kern="1200" cap="none" spc="0" normalizeH="0" baseline="30000" noProof="0" dirty="0" smtClean="0">
              <a:ln>
                <a:noFill/>
              </a:ln>
              <a:solidFill>
                <a:srgbClr val="00682F"/>
              </a:solidFill>
              <a:effectLst/>
              <a:uLnTx/>
              <a:uFillTx/>
              <a:latin typeface="Book Antiqua" pitchFamily="18" charset="0"/>
            </a:endParaRPr>
          </a:p>
          <a:p>
            <a:pPr marL="729230" marR="0" lvl="1" indent="-280473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Jika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kita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hanya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memperhatikan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dependensi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dalam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F</a:t>
            </a:r>
            <a:r>
              <a:rPr kumimoji="0" lang="en-US" sz="20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+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yang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dapat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dicek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dalam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X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tanpa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memperhatikan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Y,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dalam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Y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tanpa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memperhatikan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X, 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maka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hal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ini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mengimplikasikan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bahwa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semua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dependensi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ada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dalam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F</a:t>
            </a:r>
            <a:r>
              <a:rPr kumimoji="0" lang="en-US" sz="20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+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.</a:t>
            </a:r>
          </a:p>
          <a:p>
            <a:pPr marL="336568" marR="0" lvl="0" indent="-336568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Penting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utk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memperhatikan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F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+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(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BUKAN F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)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dalam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definisi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ini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:</a:t>
            </a:r>
          </a:p>
          <a:p>
            <a:pPr marL="729230" marR="0" lvl="1" indent="-280473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ABC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dengan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FD: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A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B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, 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B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C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, 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C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didekomposisi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menjadi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AB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BC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.</a:t>
            </a:r>
          </a:p>
          <a:p>
            <a:pPr marL="729230" marR="0" lvl="1" indent="-280473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Apakah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bersifat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dependency preserving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? 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apakah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C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dipertahankan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??</a:t>
            </a:r>
          </a:p>
          <a:p>
            <a:pPr marL="336568" marR="0" lvl="0" indent="-336568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Dependency preserving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tidak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mengimplikasikan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lossless join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:</a:t>
            </a:r>
          </a:p>
          <a:p>
            <a:pPr marL="729230" marR="0" lvl="1" indent="-280473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ABC,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dengan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FD: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B, 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didekomposisi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menjadi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AB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BC.</a:t>
            </a:r>
          </a:p>
          <a:p>
            <a:pPr marL="336568" marR="0" lvl="0" indent="-336568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Demikian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juga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sebaliknya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sifat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lossless-join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tidak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mengimplikasikan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dependency preserving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Book Antiqua" pitchFamily="18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title"/>
          </p:nvPr>
        </p:nvSpPr>
        <p:spPr>
          <a:xfrm>
            <a:off x="1880008" y="419100"/>
            <a:ext cx="8382000" cy="723900"/>
          </a:xfrm>
          <a:noFill/>
          <a:ln/>
        </p:spPr>
        <p:txBody>
          <a:bodyPr>
            <a:noAutofit/>
          </a:bodyPr>
          <a:lstStyle/>
          <a:p>
            <a:r>
              <a:rPr lang="en-US" sz="3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Dekomposisi</a:t>
            </a:r>
            <a:r>
              <a:rPr lang="en-US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yang </a:t>
            </a:r>
            <a:r>
              <a:rPr lang="en-US" sz="3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Mempertahankan</a:t>
            </a:r>
            <a:r>
              <a:rPr lang="en-US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3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Dependensi</a:t>
            </a:r>
            <a:r>
              <a:rPr lang="en-US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(</a:t>
            </a:r>
            <a:r>
              <a:rPr lang="en-US" sz="3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Cont’t</a:t>
            </a:r>
            <a:r>
              <a:rPr lang="en-US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)</a:t>
            </a:r>
            <a:endParaRPr lang="en-US" sz="3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1767408" y="419100"/>
            <a:ext cx="8153400" cy="6477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b="1">
                <a:latin typeface="Book Antiqua" pitchFamily="18" charset="0"/>
              </a:rPr>
              <a:t>Dekomposisi menjadi BCNF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1310208" y="1295400"/>
            <a:ext cx="9067800" cy="5181600"/>
          </a:xfrm>
          <a:prstGeom prst="rect">
            <a:avLst/>
          </a:prstGeom>
          <a:noFill/>
          <a:ln/>
        </p:spPr>
        <p:txBody>
          <a:bodyPr vert="horz" lIns="89752" tIns="44876" rIns="89752" bIns="44876" rtlCol="0">
            <a:normAutofit/>
          </a:bodyPr>
          <a:lstStyle/>
          <a:p>
            <a:pPr marL="336568" marR="0" lvl="0" indent="-336568" algn="just" defTabSz="897514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Perhatikan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relasi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R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dengan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FDs F.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Jika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X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Y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melanggar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BCNF,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lakukan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dekomposisi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R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menjadi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 R - Y and XY.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</a:endParaRPr>
          </a:p>
          <a:p>
            <a:pPr marL="729230" marR="0" lvl="1" indent="-280473" algn="just" defTabSz="897514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Penggunaan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secara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berulang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dari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ide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ini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akan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menghasilkan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sekumpulan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relasi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yang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berada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dalam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BCNF &amp; lossless join decomposition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dijamin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utk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mengalami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terminasi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.</a:t>
            </a:r>
          </a:p>
          <a:p>
            <a:pPr marL="729230" marR="0" lvl="1" indent="-280473" algn="just" defTabSz="897514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Contoh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 CSJDPQV,  key C,  JP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C,  SD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P,   J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S</a:t>
            </a:r>
          </a:p>
          <a:p>
            <a:pPr marL="729230" marR="0" lvl="1" indent="-280473" algn="just" defTabSz="897514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Utk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menangani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SD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P,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dekomposisi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menjadi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 SDP, CSJDQV.</a:t>
            </a:r>
          </a:p>
          <a:p>
            <a:pPr marL="729230" marR="0" lvl="1" indent="-280473" algn="just" defTabSz="897514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Utk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menangani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J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S,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dekomposisi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CSJDQV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menjadi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JS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CJDQV</a:t>
            </a:r>
          </a:p>
          <a:p>
            <a:pPr marL="729230" marR="0" lvl="1" indent="-280473" algn="just" defTabSz="897514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Bagaimana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jika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penanganan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J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S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dilakukan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terlebih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dahulu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??</a:t>
            </a:r>
          </a:p>
          <a:p>
            <a:pPr marL="336568" marR="0" lvl="0" indent="-336568" algn="just" defTabSz="897514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Secara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umum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beberapa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dependensi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yang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diberikan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dapat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menimbulkan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pelanggaran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BCNF. 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Ingat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urutan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“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penanganan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”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dekomposisi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seperti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atas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dapat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memberikan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relasi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hasil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dekomposisi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yang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berbeda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!</a:t>
            </a: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rgbClr val="00682F"/>
              </a:solidFill>
              <a:effectLst/>
              <a:uLnTx/>
              <a:uFillTx/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1418248" y="419100"/>
            <a:ext cx="8458200" cy="571500"/>
          </a:xfrm>
          <a:noFill/>
          <a:ln/>
        </p:spPr>
        <p:txBody>
          <a:bodyPr>
            <a:noAutofit/>
          </a:bodyPr>
          <a:lstStyle/>
          <a:p>
            <a:r>
              <a:rPr 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BCNF </a:t>
            </a:r>
            <a:r>
              <a:rPr lang="en-US" sz="3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dan</a:t>
            </a:r>
            <a:r>
              <a:rPr 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Dependency Preservation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1113448" y="1219200"/>
            <a:ext cx="8991600" cy="5181600"/>
          </a:xfrm>
          <a:prstGeom prst="rect">
            <a:avLst/>
          </a:prstGeom>
          <a:noFill/>
          <a:ln/>
        </p:spPr>
        <p:txBody>
          <a:bodyPr vert="horz" lIns="89752" tIns="44876" rIns="89752" bIns="44876" rtlCol="0">
            <a:normAutofit/>
          </a:bodyPr>
          <a:lstStyle/>
          <a:p>
            <a:pPr marL="336568" marR="0" lvl="0" indent="-336568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Secara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umum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dimungkinkan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dekompoisis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menjadi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BCNF yang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mempertahankan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lossless join,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tetapi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tidak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mempertahankan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dependensi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.</a:t>
            </a:r>
          </a:p>
          <a:p>
            <a:pPr marL="729230" marR="0" lvl="1" indent="-280473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Contoh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 CSZ,  CS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Z,  Z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C</a:t>
            </a:r>
          </a:p>
          <a:p>
            <a:pPr marL="729230" marR="0" lvl="1" indent="-280473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Tdk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dapat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didekomposisi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utk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mempertahankan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FD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pertama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(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tidak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dpt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dilakukan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dekompoisi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BCNF).</a:t>
            </a:r>
          </a:p>
          <a:p>
            <a:pPr marL="336568" marR="0" lvl="0" indent="-336568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Dengan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cara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yang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sama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dekomposisi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CSJDQV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menjadi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SDP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JS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CJDQV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tidak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mempertahankan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dependensi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 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dengan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mengacu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ke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FDs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JP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 C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SD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 P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J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 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).</a:t>
            </a:r>
          </a:p>
          <a:p>
            <a:pPr marL="729230" marR="0" lvl="1" indent="-280473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Namun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demikian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dekomposisi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atas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bersifat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lossless-join.</a:t>
            </a:r>
          </a:p>
          <a:p>
            <a:pPr marL="729230" marR="0" lvl="1" indent="-280473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Dalam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kasus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ini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penambahan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JPC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pada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set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relasi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hasil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dekomposisi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mememberikan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dekomposisi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yang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dpt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mempertahankan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dependensi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.</a:t>
            </a:r>
          </a:p>
          <a:p>
            <a:pPr marL="1121892" marR="0" lvl="2" indent="-224378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Penyimpanan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tuples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JPC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hanya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untuk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tujuan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pengecekan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FD! 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(</a:t>
            </a:r>
            <a:r>
              <a:rPr kumimoji="0" lang="en-US" sz="1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Persaoalan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Redundansi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!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2175704" y="419100"/>
            <a:ext cx="7772400" cy="4191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Dekomposisi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menjadi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3NF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1337504" y="1219200"/>
            <a:ext cx="9067800" cy="5257800"/>
          </a:xfrm>
          <a:prstGeom prst="rect">
            <a:avLst/>
          </a:prstGeom>
          <a:noFill/>
          <a:ln/>
        </p:spPr>
        <p:txBody>
          <a:bodyPr vert="horz" lIns="89752" tIns="44876" rIns="89752" bIns="44876" rtlCol="0">
            <a:normAutofit fontScale="92500" lnSpcReduction="20000"/>
          </a:bodyPr>
          <a:lstStyle/>
          <a:p>
            <a:pPr marL="336568" marR="0" lvl="0" indent="-336568" algn="just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Algoritma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untuk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lossless join decomposition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menjadi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BCNF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dapat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digunakan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utk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memperoleh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lossless join decomposition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menjadi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3NF (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dapat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berhenti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lebih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awal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).</a:t>
            </a:r>
          </a:p>
          <a:p>
            <a:pPr marL="336568" marR="0" lvl="0" indent="-336568" algn="just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Untuk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menjamin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dependency preservation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suatu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ide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: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</a:endParaRPr>
          </a:p>
          <a:p>
            <a:pPr marL="729230" marR="0" lvl="1" indent="-280473" algn="just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Jika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 X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Y 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tdk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dipertahankan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, 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tambahkan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relasi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XY.</a:t>
            </a:r>
          </a:p>
          <a:p>
            <a:pPr marL="729230" marR="0" lvl="1" indent="-280473" algn="just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Persoalan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yang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timbul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adalah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 XY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dpt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melanggar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3NF! 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Contoh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perhatikan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penambahan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CJP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utk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ook Antiqua" pitchFamily="18" charset="0"/>
              </a:rPr>
              <a:t>mempertahankan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JP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C.  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Apa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yang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terjadi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jika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juga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berlaku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utk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J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C ?</a:t>
            </a:r>
          </a:p>
          <a:p>
            <a:pPr marL="336568" marR="0" lvl="0" indent="-336568" algn="just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Penyempurnaan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: 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Sebagai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pengganti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set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dari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FDs F,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gunakan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minimal cover 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dari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F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2067664" y="378156"/>
            <a:ext cx="8153400" cy="4953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Minimal Cover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untuk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Set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dari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FDs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1762864" y="1178256"/>
            <a:ext cx="8839200" cy="5181600"/>
          </a:xfrm>
          <a:prstGeom prst="rect">
            <a:avLst/>
          </a:prstGeom>
          <a:noFill/>
          <a:ln/>
        </p:spPr>
        <p:txBody>
          <a:bodyPr vert="horz" lIns="89752" tIns="44876" rIns="89752" bIns="44876" rtlCol="0">
            <a:normAutofit/>
          </a:bodyPr>
          <a:lstStyle/>
          <a:p>
            <a:pPr marL="336568" marR="0" lvl="0" indent="-336568" algn="just" defTabSz="897514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1" u="sng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Minimal cover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G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utk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sebuah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set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dari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FDs F:</a:t>
            </a:r>
          </a:p>
          <a:p>
            <a:pPr marL="729230" marR="0" lvl="1" indent="-280473" algn="just" defTabSz="897514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Bagian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sisi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kanan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dari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setiap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FD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dalam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G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berupa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sebuah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attribut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tunggal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.</a:t>
            </a:r>
          </a:p>
          <a:p>
            <a:pPr marL="729230" marR="0" lvl="1" indent="-280473" algn="just" defTabSz="897514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Closure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dari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F  =  closure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dari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G.</a:t>
            </a:r>
          </a:p>
          <a:p>
            <a:pPr marL="729230" marR="0" lvl="1" indent="-280473" algn="just" defTabSz="897514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Jika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G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diubah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dengan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menghapus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sebuah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FD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atau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dengan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menghapus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beberapa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attributes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dari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sebuah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FD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dalam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G,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maka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closure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berubah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.</a:t>
            </a:r>
          </a:p>
          <a:p>
            <a:pPr marL="336568" marR="0" lvl="0" indent="-336568" algn="just" defTabSz="897514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Secara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intuitif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setiap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FD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dalam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G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diperlukan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harus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seminimal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mungkin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untuk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memperoleh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closure yang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sama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seperti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F.</a:t>
            </a:r>
          </a:p>
          <a:p>
            <a:pPr marL="336568" marR="0" lvl="0" indent="-336568" algn="just" defTabSz="897514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Contoh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 A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B,  ABCD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E,  EF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GH,  ACDF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EG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mempunyai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minimal cover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berikut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:</a:t>
            </a:r>
          </a:p>
          <a:p>
            <a:pPr marL="729230" marR="0" lvl="1" indent="-280473" algn="just" defTabSz="897514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B,  ACD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E,  EF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G 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 EF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H</a:t>
            </a:r>
          </a:p>
          <a:p>
            <a:pPr marL="336568" marR="0" lvl="0" indent="-336568" algn="just" defTabSz="897514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Minimal Cover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dapat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menghasilkan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dekomposisi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yang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bersifat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Lossless-Join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Dependency Preserving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Decomposition !!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682F"/>
              </a:solidFill>
              <a:effectLst/>
              <a:uLnTx/>
              <a:uFillTx/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1636616" y="181968"/>
            <a:ext cx="8153400" cy="495300"/>
          </a:xfrm>
          <a:noFill/>
          <a:ln/>
        </p:spPr>
        <p:txBody>
          <a:bodyPr>
            <a:noAutofit/>
          </a:bodyPr>
          <a:lstStyle/>
          <a:p>
            <a:r>
              <a:rPr lang="en-US" sz="3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Algoritma</a:t>
            </a:r>
            <a:r>
              <a:rPr 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3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utk</a:t>
            </a:r>
            <a:r>
              <a:rPr 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3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mencari</a:t>
            </a:r>
            <a:r>
              <a:rPr 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Minimal Cover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1429624" y="865496"/>
            <a:ext cx="8686800" cy="3124200"/>
          </a:xfrm>
          <a:prstGeom prst="rect">
            <a:avLst/>
          </a:prstGeom>
          <a:noFill/>
          <a:ln/>
        </p:spPr>
        <p:txBody>
          <a:bodyPr vert="horz" lIns="89752" tIns="44876" rIns="89752" bIns="44876" rtlCol="0">
            <a:normAutofit/>
          </a:bodyPr>
          <a:lstStyle/>
          <a:p>
            <a:pPr marL="285750" marR="0" lvl="0" indent="-285750" algn="just" defTabSz="897514" rtl="0" eaLnBrk="1" fontAlgn="auto" latinLnBrk="0" hangingPunct="1">
              <a:lnSpc>
                <a:spcPct val="90000"/>
              </a:lnSpc>
              <a:spcBef>
                <a:spcPct val="7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Algoritma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untuk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memperoleh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minimal cover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dari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satu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set 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F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dari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FDs:</a:t>
            </a:r>
          </a:p>
          <a:p>
            <a:pPr marL="685800" marR="0" lvl="1" indent="-280473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Susun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FDs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dalam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bentuk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standar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(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canonical form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)</a:t>
            </a:r>
          </a:p>
          <a:p>
            <a:pPr marL="685800" marR="0" lvl="1" indent="-280473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	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Dapatkan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satu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set FDs 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G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yang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ekivalen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dengan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sisi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kanan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dari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setiap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FD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berupa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satu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attribut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tunggal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(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gunakan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aksioma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dekomposisi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)</a:t>
            </a:r>
          </a:p>
          <a:p>
            <a:pPr marL="685800" marR="0" lvl="1" indent="-280473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rabicPeriod" startAt="2"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Lakukan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minimisasi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sisi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kiri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dari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setiap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FD</a:t>
            </a:r>
          </a:p>
          <a:p>
            <a:pPr marL="685800" marR="0" lvl="1" indent="-280473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	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Untuk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detiap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FD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dalam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G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periksa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apakah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setiap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attribut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pada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sisi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kiri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dpt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dihapus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dengan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tetap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mempertahankan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ekivalensi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terhadap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F</a:t>
            </a:r>
            <a:r>
              <a:rPr kumimoji="0" lang="en-US" sz="18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+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682F"/>
              </a:solidFill>
              <a:effectLst/>
              <a:uLnTx/>
              <a:uFillTx/>
              <a:latin typeface="Book Antiqua" pitchFamily="18" charset="0"/>
            </a:endParaRPr>
          </a:p>
          <a:p>
            <a:pPr marL="685800" marR="0" lvl="1" indent="-280473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rabicPeriod" startAt="3"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Hapus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 FDs yang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redundan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Book Antiqua" pitchFamily="18" charset="0"/>
            </a:endParaRPr>
          </a:p>
          <a:p>
            <a:pPr marL="685800" marR="0" lvl="1" indent="-280473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	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Untuk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setiap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FD yang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dihasilkan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dalam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G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periksa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apakah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FD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tersebut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dapat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dihapus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dengan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tetap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ekivalensi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terhadap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F</a:t>
            </a:r>
            <a:r>
              <a:rPr kumimoji="0" lang="en-US" sz="18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+</a:t>
            </a: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srgbClr val="00682F"/>
              </a:solidFill>
              <a:effectLst/>
              <a:uLnTx/>
              <a:uFillTx/>
              <a:latin typeface="Book Antiqua" pitchFamily="18" charset="0"/>
            </a:endParaRP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1353424" y="3837296"/>
            <a:ext cx="8839200" cy="274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228600" indent="-228600" algn="just">
              <a:lnSpc>
                <a:spcPct val="90000"/>
              </a:lnSpc>
              <a:spcAft>
                <a:spcPct val="25000"/>
              </a:spcAft>
              <a:buClr>
                <a:schemeClr val="tx1"/>
              </a:buClr>
              <a:buSzPct val="75000"/>
              <a:buFont typeface="Wingdings" pitchFamily="2" charset="2"/>
              <a:buChar char="v"/>
            </a:pPr>
            <a:r>
              <a:rPr lang="en-US" sz="1900" dirty="0" err="1">
                <a:solidFill>
                  <a:schemeClr val="accent2"/>
                </a:solidFill>
                <a:latin typeface="Book Antiqua" pitchFamily="18" charset="0"/>
              </a:rPr>
              <a:t>Contoh</a:t>
            </a:r>
            <a:r>
              <a:rPr lang="en-US" sz="1900" dirty="0">
                <a:solidFill>
                  <a:schemeClr val="accent2"/>
                </a:solidFill>
                <a:latin typeface="Book Antiqua" pitchFamily="18" charset="0"/>
              </a:rPr>
              <a:t>:</a:t>
            </a:r>
            <a:r>
              <a:rPr lang="en-US" sz="1900" dirty="0">
                <a:latin typeface="Book Antiqua" pitchFamily="18" charset="0"/>
              </a:rPr>
              <a:t> </a:t>
            </a:r>
            <a:r>
              <a:rPr lang="en-US" sz="1900" dirty="0" err="1">
                <a:solidFill>
                  <a:srgbClr val="00682F"/>
                </a:solidFill>
                <a:latin typeface="Book Antiqua" pitchFamily="18" charset="0"/>
              </a:rPr>
              <a:t>Perhatikan</a:t>
            </a:r>
            <a:r>
              <a:rPr lang="en-US" sz="19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1900" dirty="0" err="1">
                <a:solidFill>
                  <a:srgbClr val="00682F"/>
                </a:solidFill>
                <a:latin typeface="Book Antiqua" pitchFamily="18" charset="0"/>
              </a:rPr>
              <a:t>satru</a:t>
            </a:r>
            <a:r>
              <a:rPr lang="en-US" sz="1900" dirty="0">
                <a:solidFill>
                  <a:srgbClr val="00682F"/>
                </a:solidFill>
                <a:latin typeface="Book Antiqua" pitchFamily="18" charset="0"/>
              </a:rPr>
              <a:t> set FD </a:t>
            </a:r>
            <a:r>
              <a:rPr lang="en-US" sz="1900" i="1" dirty="0">
                <a:solidFill>
                  <a:srgbClr val="00682F"/>
                </a:solidFill>
                <a:latin typeface="Book Antiqua" pitchFamily="18" charset="0"/>
              </a:rPr>
              <a:t>F</a:t>
            </a:r>
            <a:r>
              <a:rPr lang="en-US" sz="1900" dirty="0">
                <a:solidFill>
                  <a:srgbClr val="00682F"/>
                </a:solidFill>
                <a:latin typeface="Book Antiqua" pitchFamily="18" charset="0"/>
              </a:rPr>
              <a:t> yang </a:t>
            </a:r>
            <a:r>
              <a:rPr lang="en-US" sz="1900" dirty="0" err="1">
                <a:solidFill>
                  <a:srgbClr val="00682F"/>
                </a:solidFill>
                <a:latin typeface="Book Antiqua" pitchFamily="18" charset="0"/>
              </a:rPr>
              <a:t>sudah</a:t>
            </a:r>
            <a:r>
              <a:rPr lang="en-US" sz="19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1900" dirty="0" err="1">
                <a:solidFill>
                  <a:srgbClr val="00682F"/>
                </a:solidFill>
                <a:latin typeface="Book Antiqua" pitchFamily="18" charset="0"/>
              </a:rPr>
              <a:t>berada</a:t>
            </a:r>
            <a:r>
              <a:rPr lang="en-US" sz="19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1900" dirty="0" err="1">
                <a:solidFill>
                  <a:srgbClr val="00682F"/>
                </a:solidFill>
                <a:latin typeface="Book Antiqua" pitchFamily="18" charset="0"/>
              </a:rPr>
              <a:t>dalam</a:t>
            </a:r>
            <a:r>
              <a:rPr lang="en-US" sz="19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1900" dirty="0" err="1">
                <a:solidFill>
                  <a:srgbClr val="00682F"/>
                </a:solidFill>
                <a:latin typeface="Book Antiqua" pitchFamily="18" charset="0"/>
              </a:rPr>
              <a:t>bentuk</a:t>
            </a:r>
            <a:r>
              <a:rPr lang="en-US" sz="19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1900" dirty="0" err="1">
                <a:solidFill>
                  <a:srgbClr val="00682F"/>
                </a:solidFill>
                <a:latin typeface="Book Antiqua" pitchFamily="18" charset="0"/>
              </a:rPr>
              <a:t>standar</a:t>
            </a:r>
            <a:r>
              <a:rPr lang="en-US" sz="1900" dirty="0">
                <a:solidFill>
                  <a:srgbClr val="00682F"/>
                </a:solidFill>
                <a:latin typeface="Book Antiqua" pitchFamily="18" charset="0"/>
              </a:rPr>
              <a:t>:</a:t>
            </a:r>
          </a:p>
          <a:p>
            <a:pPr marL="514350" lvl="1" indent="-171450" algn="just">
              <a:lnSpc>
                <a:spcPct val="90000"/>
              </a:lnSpc>
              <a:spcAft>
                <a:spcPct val="450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US" sz="1700" dirty="0">
                <a:latin typeface="Book Antiqua" pitchFamily="18" charset="0"/>
              </a:rPr>
              <a:t>		</a:t>
            </a:r>
            <a:r>
              <a:rPr lang="en-US" sz="1900" dirty="0">
                <a:solidFill>
                  <a:srgbClr val="0000CC"/>
                </a:solidFill>
                <a:latin typeface="Book Antiqua" pitchFamily="18" charset="0"/>
              </a:rPr>
              <a:t>ABCD </a:t>
            </a:r>
            <a:r>
              <a:rPr lang="en-US" sz="1900" dirty="0">
                <a:solidFill>
                  <a:srgbClr val="0000CC"/>
                </a:solidFill>
                <a:latin typeface="Book Antiqua" pitchFamily="18" charset="0"/>
                <a:sym typeface="Symbol" pitchFamily="18" charset="2"/>
              </a:rPr>
              <a:t></a:t>
            </a:r>
            <a:r>
              <a:rPr lang="en-US" sz="1900" dirty="0">
                <a:solidFill>
                  <a:srgbClr val="0000CC"/>
                </a:solidFill>
                <a:latin typeface="Book Antiqua" pitchFamily="18" charset="0"/>
              </a:rPr>
              <a:t> E</a:t>
            </a:r>
            <a:r>
              <a:rPr lang="en-US" sz="1900" dirty="0">
                <a:latin typeface="Book Antiqua" pitchFamily="18" charset="0"/>
              </a:rPr>
              <a:t>, </a:t>
            </a:r>
            <a:r>
              <a:rPr lang="en-US" sz="1900" dirty="0">
                <a:solidFill>
                  <a:srgbClr val="0000CC"/>
                </a:solidFill>
                <a:latin typeface="Book Antiqua" pitchFamily="18" charset="0"/>
              </a:rPr>
              <a:t>E </a:t>
            </a:r>
            <a:r>
              <a:rPr lang="en-US" sz="1900" dirty="0">
                <a:solidFill>
                  <a:srgbClr val="0000CC"/>
                </a:solidFill>
                <a:latin typeface="Book Antiqua" pitchFamily="18" charset="0"/>
                <a:sym typeface="Symbol" pitchFamily="18" charset="2"/>
              </a:rPr>
              <a:t></a:t>
            </a:r>
            <a:r>
              <a:rPr lang="en-US" sz="1900" dirty="0">
                <a:solidFill>
                  <a:srgbClr val="0000CC"/>
                </a:solidFill>
                <a:latin typeface="Book Antiqua" pitchFamily="18" charset="0"/>
              </a:rPr>
              <a:t> D</a:t>
            </a:r>
            <a:r>
              <a:rPr lang="en-US" sz="1900" dirty="0">
                <a:latin typeface="Book Antiqua" pitchFamily="18" charset="0"/>
              </a:rPr>
              <a:t>, </a:t>
            </a:r>
            <a:r>
              <a:rPr lang="en-US" sz="1900" dirty="0">
                <a:solidFill>
                  <a:srgbClr val="0000CC"/>
                </a:solidFill>
                <a:latin typeface="Book Antiqua" pitchFamily="18" charset="0"/>
              </a:rPr>
              <a:t>A </a:t>
            </a:r>
            <a:r>
              <a:rPr lang="en-US" sz="1900" dirty="0">
                <a:solidFill>
                  <a:srgbClr val="0000CC"/>
                </a:solidFill>
                <a:latin typeface="Book Antiqua" pitchFamily="18" charset="0"/>
                <a:sym typeface="Symbol" pitchFamily="18" charset="2"/>
              </a:rPr>
              <a:t></a:t>
            </a:r>
            <a:r>
              <a:rPr lang="en-US" sz="1900" dirty="0">
                <a:solidFill>
                  <a:srgbClr val="0000CC"/>
                </a:solidFill>
                <a:latin typeface="Book Antiqua" pitchFamily="18" charset="0"/>
              </a:rPr>
              <a:t> B</a:t>
            </a:r>
            <a:r>
              <a:rPr lang="en-US" sz="1900" dirty="0">
                <a:solidFill>
                  <a:srgbClr val="00682F"/>
                </a:solidFill>
                <a:latin typeface="Book Antiqua" pitchFamily="18" charset="0"/>
              </a:rPr>
              <a:t>, </a:t>
            </a:r>
            <a:r>
              <a:rPr lang="en-US" sz="1900" dirty="0" err="1">
                <a:solidFill>
                  <a:srgbClr val="00682F"/>
                </a:solidFill>
                <a:latin typeface="Book Antiqua" pitchFamily="18" charset="0"/>
              </a:rPr>
              <a:t>dan</a:t>
            </a:r>
            <a:r>
              <a:rPr lang="en-US" sz="19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1900" dirty="0">
                <a:solidFill>
                  <a:srgbClr val="0000CC"/>
                </a:solidFill>
                <a:latin typeface="Book Antiqua" pitchFamily="18" charset="0"/>
              </a:rPr>
              <a:t>AC </a:t>
            </a:r>
            <a:r>
              <a:rPr lang="en-US" sz="1900" dirty="0">
                <a:solidFill>
                  <a:srgbClr val="0000CC"/>
                </a:solidFill>
                <a:latin typeface="Book Antiqua" pitchFamily="18" charset="0"/>
                <a:sym typeface="Symbol" pitchFamily="18" charset="2"/>
              </a:rPr>
              <a:t></a:t>
            </a:r>
            <a:r>
              <a:rPr lang="en-US" sz="1900" dirty="0">
                <a:solidFill>
                  <a:srgbClr val="0000CC"/>
                </a:solidFill>
                <a:latin typeface="Book Antiqua" pitchFamily="18" charset="0"/>
              </a:rPr>
              <a:t> D</a:t>
            </a:r>
            <a:endParaRPr lang="en-US" sz="1900" dirty="0">
              <a:latin typeface="Book Antiqua" pitchFamily="18" charset="0"/>
            </a:endParaRPr>
          </a:p>
          <a:p>
            <a:pPr marL="514350" lvl="1" indent="-171450"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1800" dirty="0">
                <a:solidFill>
                  <a:srgbClr val="0000CC"/>
                </a:solidFill>
                <a:latin typeface="Book Antiqua" pitchFamily="18" charset="0"/>
              </a:rPr>
              <a:t>ABCD </a:t>
            </a:r>
            <a:r>
              <a:rPr lang="en-US" sz="1800" dirty="0">
                <a:solidFill>
                  <a:srgbClr val="0000CC"/>
                </a:solidFill>
                <a:latin typeface="Book Antiqua" pitchFamily="18" charset="0"/>
                <a:sym typeface="Symbol" pitchFamily="18" charset="2"/>
              </a:rPr>
              <a:t></a:t>
            </a:r>
            <a:r>
              <a:rPr lang="en-US" sz="1800" dirty="0">
                <a:solidFill>
                  <a:srgbClr val="0000CC"/>
                </a:solidFill>
                <a:latin typeface="Book Antiqua" pitchFamily="18" charset="0"/>
              </a:rPr>
              <a:t> E</a:t>
            </a:r>
            <a:r>
              <a:rPr lang="en-US" sz="1800" dirty="0"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latin typeface="Book Antiqua" pitchFamily="18" charset="0"/>
              </a:rPr>
              <a:t>dapat</a:t>
            </a:r>
            <a:r>
              <a:rPr lang="en-US" sz="18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latin typeface="Book Antiqua" pitchFamily="18" charset="0"/>
              </a:rPr>
              <a:t>diminimisasi</a:t>
            </a:r>
            <a:r>
              <a:rPr lang="en-US" sz="18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latin typeface="Book Antiqua" pitchFamily="18" charset="0"/>
              </a:rPr>
              <a:t>menjadi</a:t>
            </a:r>
            <a:r>
              <a:rPr lang="en-US" sz="1800" dirty="0">
                <a:solidFill>
                  <a:srgbClr val="00682F"/>
                </a:solidFill>
                <a:latin typeface="Book Antiqua" pitchFamily="18" charset="0"/>
              </a:rPr>
              <a:t> AC </a:t>
            </a:r>
            <a:r>
              <a:rPr lang="en-US" sz="1800" dirty="0">
                <a:solidFill>
                  <a:srgbClr val="00682F"/>
                </a:solidFill>
                <a:latin typeface="Book Antiqua" pitchFamily="18" charset="0"/>
                <a:sym typeface="Symbol" pitchFamily="18" charset="2"/>
              </a:rPr>
              <a:t></a:t>
            </a:r>
            <a:r>
              <a:rPr lang="en-US" sz="1800" dirty="0">
                <a:solidFill>
                  <a:srgbClr val="00682F"/>
                </a:solidFill>
                <a:latin typeface="Book Antiqua" pitchFamily="18" charset="0"/>
              </a:rPr>
              <a:t> E (</a:t>
            </a:r>
            <a:r>
              <a:rPr lang="en-US" sz="1800" dirty="0" err="1">
                <a:solidFill>
                  <a:srgbClr val="00682F"/>
                </a:solidFill>
                <a:latin typeface="Book Antiqua" pitchFamily="18" charset="0"/>
              </a:rPr>
              <a:t>dan</a:t>
            </a:r>
            <a:r>
              <a:rPr lang="en-US" sz="18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latin typeface="Book Antiqua" pitchFamily="18" charset="0"/>
              </a:rPr>
              <a:t>tetap</a:t>
            </a:r>
            <a:r>
              <a:rPr lang="en-US" sz="18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latin typeface="Book Antiqua" pitchFamily="18" charset="0"/>
              </a:rPr>
              <a:t>mempertahankan</a:t>
            </a:r>
            <a:r>
              <a:rPr lang="en-US" sz="18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latin typeface="Book Antiqua" pitchFamily="18" charset="0"/>
              </a:rPr>
              <a:t>ekivalensi</a:t>
            </a:r>
            <a:r>
              <a:rPr lang="en-US" sz="18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latin typeface="Book Antiqua" pitchFamily="18" charset="0"/>
              </a:rPr>
              <a:t>terhadap</a:t>
            </a:r>
            <a:r>
              <a:rPr lang="en-US" sz="18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1800" i="1" dirty="0">
                <a:solidFill>
                  <a:srgbClr val="00682F"/>
                </a:solidFill>
                <a:latin typeface="Book Antiqua" pitchFamily="18" charset="0"/>
              </a:rPr>
              <a:t>F</a:t>
            </a:r>
            <a:r>
              <a:rPr lang="en-US" sz="1800" baseline="30000" dirty="0">
                <a:solidFill>
                  <a:srgbClr val="00682F"/>
                </a:solidFill>
                <a:latin typeface="Book Antiqua" pitchFamily="18" charset="0"/>
              </a:rPr>
              <a:t>+</a:t>
            </a:r>
            <a:r>
              <a:rPr lang="en-US" sz="1800" dirty="0">
                <a:solidFill>
                  <a:srgbClr val="00682F"/>
                </a:solidFill>
                <a:latin typeface="Book Antiqua" pitchFamily="18" charset="0"/>
              </a:rPr>
              <a:t>). </a:t>
            </a:r>
          </a:p>
          <a:p>
            <a:pPr marL="514350" lvl="1" indent="-171450"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1800" dirty="0" err="1">
                <a:solidFill>
                  <a:srgbClr val="00682F"/>
                </a:solidFill>
                <a:latin typeface="Book Antiqua" pitchFamily="18" charset="0"/>
              </a:rPr>
              <a:t>Selain</a:t>
            </a:r>
            <a:r>
              <a:rPr lang="en-US" sz="18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latin typeface="Book Antiqua" pitchFamily="18" charset="0"/>
              </a:rPr>
              <a:t>itu</a:t>
            </a:r>
            <a:r>
              <a:rPr lang="en-US" sz="1800" dirty="0">
                <a:solidFill>
                  <a:srgbClr val="00682F"/>
                </a:solidFill>
                <a:latin typeface="Book Antiqua" pitchFamily="18" charset="0"/>
              </a:rPr>
              <a:t>, </a:t>
            </a:r>
            <a:r>
              <a:rPr lang="en-US" sz="1800" dirty="0" err="1">
                <a:solidFill>
                  <a:srgbClr val="00682F"/>
                </a:solidFill>
                <a:latin typeface="Book Antiqua" pitchFamily="18" charset="0"/>
              </a:rPr>
              <a:t>tidak</a:t>
            </a:r>
            <a:r>
              <a:rPr lang="en-US" sz="18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latin typeface="Book Antiqua" pitchFamily="18" charset="0"/>
              </a:rPr>
              <a:t>ada</a:t>
            </a:r>
            <a:r>
              <a:rPr lang="en-US" sz="18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latin typeface="Book Antiqua" pitchFamily="18" charset="0"/>
              </a:rPr>
              <a:t>lagi</a:t>
            </a:r>
            <a:r>
              <a:rPr lang="en-US" sz="18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latin typeface="Book Antiqua" pitchFamily="18" charset="0"/>
              </a:rPr>
              <a:t>sisi</a:t>
            </a:r>
            <a:r>
              <a:rPr lang="en-US" sz="18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latin typeface="Book Antiqua" pitchFamily="18" charset="0"/>
              </a:rPr>
              <a:t>kiri</a:t>
            </a:r>
            <a:r>
              <a:rPr lang="en-US" sz="1800" dirty="0">
                <a:solidFill>
                  <a:srgbClr val="00682F"/>
                </a:solidFill>
                <a:latin typeface="Book Antiqua" pitchFamily="18" charset="0"/>
              </a:rPr>
              <a:t> yang </a:t>
            </a:r>
            <a:r>
              <a:rPr lang="en-US" sz="1800" dirty="0" err="1">
                <a:solidFill>
                  <a:srgbClr val="00682F"/>
                </a:solidFill>
                <a:latin typeface="Book Antiqua" pitchFamily="18" charset="0"/>
              </a:rPr>
              <a:t>dpt</a:t>
            </a:r>
            <a:r>
              <a:rPr lang="en-US" sz="18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latin typeface="Book Antiqua" pitchFamily="18" charset="0"/>
              </a:rPr>
              <a:t>diminimumkan</a:t>
            </a:r>
            <a:r>
              <a:rPr lang="en-US" sz="18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latin typeface="Book Antiqua" pitchFamily="18" charset="0"/>
              </a:rPr>
              <a:t>lagi</a:t>
            </a:r>
            <a:r>
              <a:rPr lang="en-US" sz="1800" dirty="0">
                <a:solidFill>
                  <a:srgbClr val="00682F"/>
                </a:solidFill>
                <a:latin typeface="Book Antiqua" pitchFamily="18" charset="0"/>
              </a:rPr>
              <a:t>. </a:t>
            </a:r>
            <a:r>
              <a:rPr lang="en-US" sz="1800" dirty="0" err="1">
                <a:solidFill>
                  <a:srgbClr val="00682F"/>
                </a:solidFill>
                <a:latin typeface="Book Antiqua" pitchFamily="18" charset="0"/>
              </a:rPr>
              <a:t>Tapi</a:t>
            </a:r>
            <a:r>
              <a:rPr lang="en-US" sz="18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latin typeface="Book Antiqua" pitchFamily="18" charset="0"/>
              </a:rPr>
              <a:t>hasilnya</a:t>
            </a:r>
            <a:r>
              <a:rPr lang="en-US" sz="18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latin typeface="Book Antiqua" pitchFamily="18" charset="0"/>
              </a:rPr>
              <a:t>masih</a:t>
            </a:r>
            <a:r>
              <a:rPr lang="en-US" sz="18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latin typeface="Book Antiqua" pitchFamily="18" charset="0"/>
              </a:rPr>
              <a:t>belum</a:t>
            </a:r>
            <a:r>
              <a:rPr lang="en-US" sz="18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latin typeface="Book Antiqua" pitchFamily="18" charset="0"/>
              </a:rPr>
              <a:t>berupa</a:t>
            </a:r>
            <a:r>
              <a:rPr lang="en-US" sz="1800" dirty="0">
                <a:solidFill>
                  <a:srgbClr val="00682F"/>
                </a:solidFill>
                <a:latin typeface="Book Antiqua" pitchFamily="18" charset="0"/>
              </a:rPr>
              <a:t> “minimal cover”: </a:t>
            </a:r>
            <a:r>
              <a:rPr lang="en-US" sz="1800" dirty="0">
                <a:latin typeface="Book Antiqua" pitchFamily="18" charset="0"/>
              </a:rPr>
              <a:t/>
            </a:r>
            <a:br>
              <a:rPr lang="en-US" sz="1800" dirty="0">
                <a:latin typeface="Book Antiqua" pitchFamily="18" charset="0"/>
              </a:rPr>
            </a:br>
            <a:r>
              <a:rPr lang="en-US" sz="1800" dirty="0">
                <a:solidFill>
                  <a:schemeClr val="folHlink"/>
                </a:solidFill>
                <a:latin typeface="Book Antiqua" pitchFamily="18" charset="0"/>
              </a:rPr>
              <a:t>AC </a:t>
            </a:r>
            <a:r>
              <a:rPr lang="en-US" sz="1800" dirty="0">
                <a:solidFill>
                  <a:schemeClr val="folHlink"/>
                </a:solidFill>
                <a:latin typeface="Book Antiqua" pitchFamily="18" charset="0"/>
                <a:sym typeface="Symbol" pitchFamily="18" charset="2"/>
              </a:rPr>
              <a:t></a:t>
            </a:r>
            <a:r>
              <a:rPr lang="en-US" sz="1800" dirty="0">
                <a:solidFill>
                  <a:schemeClr val="folHlink"/>
                </a:solidFill>
                <a:latin typeface="Book Antiqua" pitchFamily="18" charset="0"/>
              </a:rPr>
              <a:t> E</a:t>
            </a:r>
            <a:r>
              <a:rPr lang="en-US" sz="1800" dirty="0">
                <a:latin typeface="Book Antiqua" pitchFamily="18" charset="0"/>
              </a:rPr>
              <a:t>, </a:t>
            </a:r>
            <a:r>
              <a:rPr lang="en-US" sz="1800" dirty="0">
                <a:solidFill>
                  <a:schemeClr val="folHlink"/>
                </a:solidFill>
                <a:latin typeface="Book Antiqua" pitchFamily="18" charset="0"/>
              </a:rPr>
              <a:t>E </a:t>
            </a:r>
            <a:r>
              <a:rPr lang="en-US" sz="1800" dirty="0">
                <a:solidFill>
                  <a:schemeClr val="folHlink"/>
                </a:solidFill>
                <a:latin typeface="Book Antiqua" pitchFamily="18" charset="0"/>
                <a:sym typeface="Symbol" pitchFamily="18" charset="2"/>
              </a:rPr>
              <a:t></a:t>
            </a:r>
            <a:r>
              <a:rPr lang="en-US" sz="1800" dirty="0">
                <a:solidFill>
                  <a:schemeClr val="folHlink"/>
                </a:solidFill>
                <a:latin typeface="Book Antiqua" pitchFamily="18" charset="0"/>
              </a:rPr>
              <a:t> D</a:t>
            </a:r>
            <a:r>
              <a:rPr lang="en-US" sz="1800" dirty="0">
                <a:latin typeface="Book Antiqua" pitchFamily="18" charset="0"/>
              </a:rPr>
              <a:t>, </a:t>
            </a:r>
            <a:r>
              <a:rPr lang="en-US" sz="1800" dirty="0">
                <a:solidFill>
                  <a:schemeClr val="folHlink"/>
                </a:solidFill>
                <a:latin typeface="Book Antiqua" pitchFamily="18" charset="0"/>
              </a:rPr>
              <a:t>A </a:t>
            </a:r>
            <a:r>
              <a:rPr lang="en-US" sz="1800" dirty="0">
                <a:solidFill>
                  <a:schemeClr val="folHlink"/>
                </a:solidFill>
                <a:latin typeface="Book Antiqua" pitchFamily="18" charset="0"/>
                <a:sym typeface="Symbol" pitchFamily="18" charset="2"/>
              </a:rPr>
              <a:t></a:t>
            </a:r>
            <a:r>
              <a:rPr lang="en-US" sz="1800" dirty="0">
                <a:solidFill>
                  <a:schemeClr val="folHlink"/>
                </a:solidFill>
                <a:latin typeface="Book Antiqua" pitchFamily="18" charset="0"/>
              </a:rPr>
              <a:t> B</a:t>
            </a:r>
            <a:r>
              <a:rPr lang="en-US" sz="1800" dirty="0">
                <a:latin typeface="Book Antiqua" pitchFamily="18" charset="0"/>
              </a:rPr>
              <a:t>, </a:t>
            </a:r>
            <a:r>
              <a:rPr lang="en-US" sz="1800" dirty="0" err="1">
                <a:solidFill>
                  <a:srgbClr val="00682F"/>
                </a:solidFill>
                <a:latin typeface="Book Antiqua" pitchFamily="18" charset="0"/>
              </a:rPr>
              <a:t>dan</a:t>
            </a:r>
            <a:r>
              <a:rPr lang="en-US" sz="18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1800" dirty="0">
                <a:solidFill>
                  <a:schemeClr val="folHlink"/>
                </a:solidFill>
                <a:latin typeface="Book Antiqua" pitchFamily="18" charset="0"/>
              </a:rPr>
              <a:t>AC </a:t>
            </a:r>
            <a:r>
              <a:rPr lang="en-US" sz="1800" dirty="0">
                <a:solidFill>
                  <a:schemeClr val="folHlink"/>
                </a:solidFill>
                <a:latin typeface="Book Antiqua" pitchFamily="18" charset="0"/>
                <a:sym typeface="Symbol" pitchFamily="18" charset="2"/>
              </a:rPr>
              <a:t></a:t>
            </a:r>
            <a:r>
              <a:rPr lang="en-US" sz="1800" dirty="0">
                <a:solidFill>
                  <a:schemeClr val="folHlink"/>
                </a:solidFill>
                <a:latin typeface="Book Antiqua" pitchFamily="18" charset="0"/>
              </a:rPr>
              <a:t> D</a:t>
            </a:r>
          </a:p>
          <a:p>
            <a:pPr marL="514350" lvl="1" indent="-171450"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1800" dirty="0">
                <a:solidFill>
                  <a:srgbClr val="00682F"/>
                </a:solidFill>
                <a:latin typeface="Book Antiqua" pitchFamily="18" charset="0"/>
              </a:rPr>
              <a:t>Dari </a:t>
            </a:r>
            <a:r>
              <a:rPr lang="en-US" sz="1800" dirty="0" err="1">
                <a:solidFill>
                  <a:srgbClr val="00682F"/>
                </a:solidFill>
                <a:latin typeface="Book Antiqua" pitchFamily="18" charset="0"/>
              </a:rPr>
              <a:t>hasil</a:t>
            </a:r>
            <a:r>
              <a:rPr lang="en-US" sz="18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latin typeface="Book Antiqua" pitchFamily="18" charset="0"/>
              </a:rPr>
              <a:t>di</a:t>
            </a:r>
            <a:r>
              <a:rPr lang="en-US" sz="18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latin typeface="Book Antiqua" pitchFamily="18" charset="0"/>
              </a:rPr>
              <a:t>atas</a:t>
            </a:r>
            <a:r>
              <a:rPr lang="en-US" sz="1800" dirty="0">
                <a:solidFill>
                  <a:srgbClr val="00682F"/>
                </a:solidFill>
                <a:latin typeface="Book Antiqua" pitchFamily="18" charset="0"/>
              </a:rPr>
              <a:t>, </a:t>
            </a:r>
            <a:r>
              <a:rPr lang="en-US" sz="1800" dirty="0">
                <a:solidFill>
                  <a:schemeClr val="folHlink"/>
                </a:solidFill>
                <a:latin typeface="Book Antiqua" pitchFamily="18" charset="0"/>
              </a:rPr>
              <a:t>AC </a:t>
            </a:r>
            <a:r>
              <a:rPr lang="en-US" sz="1800" dirty="0">
                <a:solidFill>
                  <a:schemeClr val="folHlink"/>
                </a:solidFill>
                <a:latin typeface="Book Antiqua" pitchFamily="18" charset="0"/>
                <a:sym typeface="Symbol" pitchFamily="18" charset="2"/>
              </a:rPr>
              <a:t></a:t>
            </a:r>
            <a:r>
              <a:rPr lang="en-US" sz="1800" dirty="0">
                <a:solidFill>
                  <a:schemeClr val="folHlink"/>
                </a:solidFill>
                <a:latin typeface="Book Antiqua" pitchFamily="18" charset="0"/>
              </a:rPr>
              <a:t> D</a:t>
            </a:r>
            <a:r>
              <a:rPr lang="en-US" sz="1800" dirty="0"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latin typeface="Book Antiqua" pitchFamily="18" charset="0"/>
              </a:rPr>
              <a:t>dapat</a:t>
            </a:r>
            <a:r>
              <a:rPr lang="en-US" sz="18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latin typeface="Book Antiqua" pitchFamily="18" charset="0"/>
              </a:rPr>
              <a:t>dihapus</a:t>
            </a:r>
            <a:r>
              <a:rPr lang="en-US" sz="18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latin typeface="Book Antiqua" pitchFamily="18" charset="0"/>
              </a:rPr>
              <a:t>karena</a:t>
            </a:r>
            <a:r>
              <a:rPr lang="en-US" sz="18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latin typeface="Book Antiqua" pitchFamily="18" charset="0"/>
              </a:rPr>
              <a:t>dpt</a:t>
            </a:r>
            <a:r>
              <a:rPr lang="en-US" sz="18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latin typeface="Book Antiqua" pitchFamily="18" charset="0"/>
              </a:rPr>
              <a:t>diperoleh</a:t>
            </a:r>
            <a:r>
              <a:rPr lang="en-US" sz="18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rgbClr val="00682F"/>
                </a:solidFill>
                <a:latin typeface="Book Antiqua" pitchFamily="18" charset="0"/>
              </a:rPr>
              <a:t>dari</a:t>
            </a:r>
            <a:r>
              <a:rPr lang="en-US" sz="18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1800" dirty="0">
                <a:solidFill>
                  <a:schemeClr val="folHlink"/>
                </a:solidFill>
                <a:latin typeface="Book Antiqua" pitchFamily="18" charset="0"/>
              </a:rPr>
              <a:t>AC </a:t>
            </a:r>
            <a:r>
              <a:rPr lang="en-US" sz="1800" dirty="0">
                <a:solidFill>
                  <a:schemeClr val="folHlink"/>
                </a:solidFill>
                <a:latin typeface="Book Antiqua" pitchFamily="18" charset="0"/>
                <a:sym typeface="Symbol" pitchFamily="18" charset="2"/>
              </a:rPr>
              <a:t></a:t>
            </a:r>
            <a:r>
              <a:rPr lang="en-US" sz="1800" dirty="0">
                <a:solidFill>
                  <a:schemeClr val="folHlink"/>
                </a:solidFill>
                <a:latin typeface="Book Antiqua" pitchFamily="18" charset="0"/>
              </a:rPr>
              <a:t> E</a:t>
            </a:r>
            <a:r>
              <a:rPr lang="en-US" sz="1800" dirty="0">
                <a:latin typeface="Book Antiqua" pitchFamily="18" charset="0"/>
              </a:rPr>
              <a:t>, </a:t>
            </a:r>
            <a:br>
              <a:rPr lang="en-US" sz="1800" dirty="0">
                <a:latin typeface="Book Antiqua" pitchFamily="18" charset="0"/>
              </a:rPr>
            </a:br>
            <a:r>
              <a:rPr lang="en-US" sz="1800" dirty="0">
                <a:solidFill>
                  <a:schemeClr val="folHlink"/>
                </a:solidFill>
                <a:latin typeface="Book Antiqua" pitchFamily="18" charset="0"/>
              </a:rPr>
              <a:t>E </a:t>
            </a:r>
            <a:r>
              <a:rPr lang="en-US" sz="1800" dirty="0">
                <a:solidFill>
                  <a:schemeClr val="folHlink"/>
                </a:solidFill>
                <a:latin typeface="Book Antiqua" pitchFamily="18" charset="0"/>
                <a:sym typeface="Symbol" pitchFamily="18" charset="2"/>
              </a:rPr>
              <a:t></a:t>
            </a:r>
            <a:r>
              <a:rPr lang="en-US" sz="1800" dirty="0">
                <a:solidFill>
                  <a:schemeClr val="folHlink"/>
                </a:solidFill>
                <a:latin typeface="Book Antiqua" pitchFamily="18" charset="0"/>
              </a:rPr>
              <a:t> D</a:t>
            </a:r>
            <a:r>
              <a:rPr lang="en-US" sz="1800" dirty="0">
                <a:latin typeface="Book Antiqua" pitchFamily="18" charset="0"/>
              </a:rPr>
              <a:t> </a:t>
            </a:r>
            <a:r>
              <a:rPr lang="en-US" sz="1800" dirty="0">
                <a:solidFill>
                  <a:srgbClr val="00682F"/>
                </a:solidFill>
                <a:latin typeface="Book Antiqua" pitchFamily="18" charset="0"/>
              </a:rPr>
              <a:t>(</a:t>
            </a:r>
            <a:r>
              <a:rPr lang="en-US" sz="1800" dirty="0" err="1">
                <a:solidFill>
                  <a:srgbClr val="00682F"/>
                </a:solidFill>
                <a:latin typeface="Book Antiqua" pitchFamily="18" charset="0"/>
              </a:rPr>
              <a:t>aturan</a:t>
            </a:r>
            <a:r>
              <a:rPr lang="en-US" sz="1800" dirty="0">
                <a:solidFill>
                  <a:srgbClr val="00682F"/>
                </a:solidFill>
                <a:latin typeface="Book Antiqua" pitchFamily="18" charset="0"/>
              </a:rPr>
              <a:t> transitivity)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2039224" y="419100"/>
            <a:ext cx="7772400" cy="7239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Rangkuman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>
          <a:xfrm>
            <a:off x="1277224" y="1295400"/>
            <a:ext cx="8991600" cy="5181600"/>
          </a:xfrm>
          <a:prstGeom prst="rect">
            <a:avLst/>
          </a:prstGeom>
          <a:noFill/>
          <a:ln/>
        </p:spPr>
        <p:txBody>
          <a:bodyPr vert="horz" lIns="89752" tIns="44876" rIns="89752" bIns="44876" rtlCol="0">
            <a:normAutofit/>
          </a:bodyPr>
          <a:lstStyle/>
          <a:p>
            <a:pPr marL="336568" marR="0" lvl="0" indent="-336568" algn="just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Jika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sebuah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relasi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berada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dalam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BCNF,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maka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relasi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tersebut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bebas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dari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redundansi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yang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dapat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dideteksi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dengan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menggunakan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FDs. </a:t>
            </a:r>
          </a:p>
          <a:p>
            <a:pPr marL="729230" marR="0" lvl="1" indent="-280473" algn="just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Dengan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demikian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upaua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untuk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menjamin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bhw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semua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relasi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berada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dalam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BCNF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merupakan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upaya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heuristik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yang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baik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.</a:t>
            </a:r>
          </a:p>
          <a:p>
            <a:pPr marL="336568" marR="0" lvl="0" indent="-336568" algn="just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Jika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sebuah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relasi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tidak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berada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dalam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BCNF,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coba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lakukan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dekomposisi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menjadi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sekumpulan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relasi-relasi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BCNF.</a:t>
            </a:r>
          </a:p>
          <a:p>
            <a:pPr marL="729230" marR="0" lvl="1" indent="-280473" algn="just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Harus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mempertimbangkan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apakah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semua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FDs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dipertahankan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. 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Jika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dekomposisi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menjadi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BCNF yang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bersifat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lossless-join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dependency preserving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tidak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dimungkinkan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(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atau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tidak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cocok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untuk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beberapa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queries yang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tipikal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),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pertimbangkan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dekomposisi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menjadi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3NF.</a:t>
            </a:r>
          </a:p>
          <a:p>
            <a:pPr marL="729230" marR="0" lvl="1" indent="-280473" algn="just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Dekomposisi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sebaiknya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dilakukan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/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atau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diperiksa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kembali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dengan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mempertimbangkan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performance requirements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yang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diinginkan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682F"/>
              </a:solidFill>
              <a:effectLst/>
              <a:uLnTx/>
              <a:uFillTx/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Tugas</a:t>
            </a:r>
            <a:r>
              <a:rPr lang="en-US" sz="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: ?</a:t>
            </a:r>
            <a:endParaRPr lang="en-US" sz="3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1781055" y="351432"/>
            <a:ext cx="8659183" cy="571500"/>
          </a:xfrm>
          <a:noFill/>
          <a:ln/>
        </p:spPr>
        <p:txBody>
          <a:bodyPr lIns="90485" tIns="44449" rIns="90485" bIns="44449">
            <a:noAutofit/>
          </a:bodyPr>
          <a:lstStyle/>
          <a:p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Persoalan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yang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Ditimbulkan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oleh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5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Redundansi</a:t>
            </a:r>
            <a:r>
              <a:rPr lang="en-US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: </a:t>
            </a:r>
            <a:r>
              <a:rPr lang="en-US" sz="25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Contoh</a:t>
            </a:r>
            <a:endParaRPr lang="en-US" sz="2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1410288" y="3641680"/>
            <a:ext cx="8534400" cy="2895600"/>
          </a:xfrm>
          <a:prstGeom prst="rect">
            <a:avLst/>
          </a:prstGeom>
          <a:noFill/>
          <a:ln/>
        </p:spPr>
        <p:txBody>
          <a:bodyPr vert="horz" lIns="89752" tIns="44876" rIns="89752" bIns="44876" rtlCol="0">
            <a:normAutofit/>
          </a:bodyPr>
          <a:lstStyle/>
          <a:p>
            <a:pPr marL="336568" marR="0" lvl="0" indent="-336568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Redundansi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ruang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penyimpanan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: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nilai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rating 8 yang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berkorespondensi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dg wages 10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diulang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tiga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kali</a:t>
            </a:r>
          </a:p>
          <a:p>
            <a:pPr marL="336568" marR="0" lvl="0" indent="-336568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Update anomaly: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Nilai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wages (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yg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terkait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dengan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nilai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rating)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dlm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baris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pertama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dpt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diubah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tanpa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membuat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perubahan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yg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sama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pada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baris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kedua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kelima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682F"/>
              </a:solidFill>
              <a:effectLst/>
              <a:uLnTx/>
              <a:uFillTx/>
              <a:latin typeface="Book Antiqua" pitchFamily="18" charset="0"/>
            </a:endParaRPr>
          </a:p>
          <a:p>
            <a:pPr marL="336568" marR="0" lvl="0" indent="-336568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Insertion anomaly: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Kesulitan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utk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menyisipkan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employee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baru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kecuali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nilai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wage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untuk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rating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dari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employee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tsb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sudah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diketahui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682F"/>
              </a:solidFill>
              <a:effectLst/>
              <a:uLnTx/>
              <a:uFillTx/>
              <a:latin typeface="Book Antiqua" pitchFamily="18" charset="0"/>
            </a:endParaRPr>
          </a:p>
          <a:p>
            <a:pPr marL="336568" marR="0" lvl="0" indent="-336568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Deletion anomaly: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Jika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semua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baris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yang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terkait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dg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nilai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rating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tertentu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dihapus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(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misalnya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baris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utk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employee ‘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Smethurst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’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‘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Guldu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’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dihapus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),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maka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kita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akan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kehilangan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informasi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ketergantungan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antara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nilai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rating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nilai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wages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yang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diasosiasikan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dengan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nilai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rating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tsb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(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yaitu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rating = 5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wages = 7)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682F"/>
              </a:solidFill>
              <a:effectLst/>
              <a:uLnTx/>
              <a:uFillTx/>
              <a:latin typeface="Book Antiqua" pitchFamily="18" charset="0"/>
            </a:endParaRPr>
          </a:p>
        </p:txBody>
      </p:sp>
      <p:graphicFrame>
        <p:nvGraphicFramePr>
          <p:cNvPr id="6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2645424" y="1203280"/>
          <a:ext cx="71628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7" name="Document" r:id="rId4" imgW="6356520" imgH="1830240" progId="Word.Document.8">
                  <p:embed/>
                </p:oleObj>
              </mc:Choice>
              <mc:Fallback>
                <p:oleObj name="Document" r:id="rId4" imgW="6356520" imgH="1830240" progId="Word.Document.8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5424" y="1203280"/>
                        <a:ext cx="716280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715088" y="2879680"/>
            <a:ext cx="8077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2000" i="1" dirty="0" err="1">
                <a:solidFill>
                  <a:srgbClr val="FF0000"/>
                </a:solidFill>
                <a:latin typeface="Book Antiqua" pitchFamily="18" charset="0"/>
              </a:rPr>
              <a:t>Asumsi</a:t>
            </a:r>
            <a:r>
              <a:rPr lang="en-US" sz="2000" i="1" dirty="0">
                <a:solidFill>
                  <a:srgbClr val="FF0000"/>
                </a:solidFill>
                <a:latin typeface="Book Antiqua" pitchFamily="18" charset="0"/>
              </a:rPr>
              <a:t>:</a:t>
            </a:r>
            <a:r>
              <a:rPr lang="en-US" sz="2000" i="1" dirty="0">
                <a:solidFill>
                  <a:srgbClr val="0000CC"/>
                </a:solidFill>
                <a:latin typeface="Book Antiqua" pitchFamily="18" charset="0"/>
              </a:rPr>
              <a:t> </a:t>
            </a:r>
            <a:r>
              <a:rPr lang="en-US" sz="2000" i="1" dirty="0" err="1">
                <a:solidFill>
                  <a:srgbClr val="0000CC"/>
                </a:solidFill>
                <a:latin typeface="Book Antiqua" pitchFamily="18" charset="0"/>
              </a:rPr>
              <a:t>nilai</a:t>
            </a:r>
            <a:r>
              <a:rPr lang="en-US" sz="2000" i="1" dirty="0">
                <a:solidFill>
                  <a:srgbClr val="0000CC"/>
                </a:solidFill>
                <a:latin typeface="Book Antiqua" pitchFamily="18" charset="0"/>
              </a:rPr>
              <a:t> </a:t>
            </a:r>
            <a:r>
              <a:rPr lang="en-US" sz="2000" i="1" dirty="0" err="1">
                <a:solidFill>
                  <a:srgbClr val="0000CC"/>
                </a:solidFill>
                <a:latin typeface="Book Antiqua" pitchFamily="18" charset="0"/>
              </a:rPr>
              <a:t>attribut</a:t>
            </a:r>
            <a:r>
              <a:rPr lang="en-US" sz="2000" i="1" dirty="0">
                <a:solidFill>
                  <a:srgbClr val="0000CC"/>
                </a:solidFill>
                <a:latin typeface="Book Antiqua" pitchFamily="18" charset="0"/>
              </a:rPr>
              <a:t> wages </a:t>
            </a:r>
            <a:r>
              <a:rPr lang="en-US" sz="2000" i="1" dirty="0" err="1">
                <a:solidFill>
                  <a:srgbClr val="0000CC"/>
                </a:solidFill>
                <a:latin typeface="Book Antiqua" pitchFamily="18" charset="0"/>
              </a:rPr>
              <a:t>ditentukan</a:t>
            </a:r>
            <a:r>
              <a:rPr lang="en-US" sz="2000" i="1" dirty="0">
                <a:solidFill>
                  <a:srgbClr val="0000CC"/>
                </a:solidFill>
                <a:latin typeface="Book Antiqua" pitchFamily="18" charset="0"/>
              </a:rPr>
              <a:t> </a:t>
            </a:r>
            <a:r>
              <a:rPr lang="en-US" sz="2000" i="1" dirty="0" err="1">
                <a:solidFill>
                  <a:srgbClr val="0000CC"/>
                </a:solidFill>
                <a:latin typeface="Book Antiqua" pitchFamily="18" charset="0"/>
              </a:rPr>
              <a:t>oleh</a:t>
            </a:r>
            <a:r>
              <a:rPr lang="en-US" sz="2000" i="1" dirty="0">
                <a:solidFill>
                  <a:srgbClr val="0000CC"/>
                </a:solidFill>
                <a:latin typeface="Book Antiqua" pitchFamily="18" charset="0"/>
              </a:rPr>
              <a:t> </a:t>
            </a:r>
            <a:r>
              <a:rPr lang="en-US" sz="2000" i="1" dirty="0" err="1">
                <a:solidFill>
                  <a:srgbClr val="0000CC"/>
                </a:solidFill>
                <a:latin typeface="Book Antiqua" pitchFamily="18" charset="0"/>
              </a:rPr>
              <a:t>nilai</a:t>
            </a:r>
            <a:r>
              <a:rPr lang="en-US" sz="2000" i="1" dirty="0">
                <a:solidFill>
                  <a:srgbClr val="0000CC"/>
                </a:solidFill>
                <a:latin typeface="Book Antiqua" pitchFamily="18" charset="0"/>
              </a:rPr>
              <a:t> rating (</a:t>
            </a:r>
            <a:r>
              <a:rPr lang="en-US" sz="2000" i="1" dirty="0" err="1">
                <a:solidFill>
                  <a:srgbClr val="0000CC"/>
                </a:solidFill>
                <a:latin typeface="Book Antiqua" pitchFamily="18" charset="0"/>
              </a:rPr>
              <a:t>utk</a:t>
            </a:r>
            <a:r>
              <a:rPr lang="en-US" sz="2000" i="1" dirty="0">
                <a:solidFill>
                  <a:srgbClr val="0000CC"/>
                </a:solidFill>
                <a:latin typeface="Book Antiqua" pitchFamily="18" charset="0"/>
              </a:rPr>
              <a:t> </a:t>
            </a:r>
            <a:r>
              <a:rPr lang="en-US" sz="2000" i="1" dirty="0" err="1">
                <a:solidFill>
                  <a:srgbClr val="0000CC"/>
                </a:solidFill>
                <a:latin typeface="Book Antiqua" pitchFamily="18" charset="0"/>
              </a:rPr>
              <a:t>satu</a:t>
            </a:r>
            <a:r>
              <a:rPr lang="en-US" sz="2000" i="1" dirty="0">
                <a:solidFill>
                  <a:srgbClr val="0000CC"/>
                </a:solidFill>
                <a:latin typeface="Book Antiqua" pitchFamily="18" charset="0"/>
              </a:rPr>
              <a:t> </a:t>
            </a:r>
            <a:r>
              <a:rPr lang="en-US" sz="2000" i="1" dirty="0" err="1">
                <a:solidFill>
                  <a:srgbClr val="0000CC"/>
                </a:solidFill>
                <a:latin typeface="Book Antiqua" pitchFamily="18" charset="0"/>
              </a:rPr>
              <a:t>nilai</a:t>
            </a:r>
            <a:r>
              <a:rPr lang="en-US" sz="2000" i="1" dirty="0">
                <a:solidFill>
                  <a:srgbClr val="0000CC"/>
                </a:solidFill>
                <a:latin typeface="Book Antiqua" pitchFamily="18" charset="0"/>
              </a:rPr>
              <a:t> rating yang </a:t>
            </a:r>
            <a:r>
              <a:rPr lang="en-US" sz="2000" i="1" dirty="0" err="1">
                <a:solidFill>
                  <a:srgbClr val="0000CC"/>
                </a:solidFill>
                <a:latin typeface="Book Antiqua" pitchFamily="18" charset="0"/>
              </a:rPr>
              <a:t>diberikan</a:t>
            </a:r>
            <a:r>
              <a:rPr lang="en-US" sz="2000" i="1" dirty="0">
                <a:solidFill>
                  <a:srgbClr val="0000CC"/>
                </a:solidFill>
                <a:latin typeface="Book Antiqua" pitchFamily="18" charset="0"/>
              </a:rPr>
              <a:t>, </a:t>
            </a:r>
            <a:r>
              <a:rPr lang="en-US" sz="2000" i="1" dirty="0" err="1">
                <a:solidFill>
                  <a:srgbClr val="0000CC"/>
                </a:solidFill>
                <a:latin typeface="Book Antiqua" pitchFamily="18" charset="0"/>
              </a:rPr>
              <a:t>hanya</a:t>
            </a:r>
            <a:r>
              <a:rPr lang="en-US" sz="2000" i="1" dirty="0">
                <a:solidFill>
                  <a:srgbClr val="0000CC"/>
                </a:solidFill>
                <a:latin typeface="Book Antiqua" pitchFamily="18" charset="0"/>
              </a:rPr>
              <a:t> </a:t>
            </a:r>
            <a:r>
              <a:rPr lang="en-US" sz="2000" i="1" dirty="0" err="1">
                <a:solidFill>
                  <a:srgbClr val="0000CC"/>
                </a:solidFill>
                <a:latin typeface="Book Antiqua" pitchFamily="18" charset="0"/>
              </a:rPr>
              <a:t>diperbolehkan</a:t>
            </a:r>
            <a:r>
              <a:rPr lang="en-US" sz="2000" i="1" dirty="0">
                <a:solidFill>
                  <a:srgbClr val="0000CC"/>
                </a:solidFill>
                <a:latin typeface="Book Antiqua" pitchFamily="18" charset="0"/>
              </a:rPr>
              <a:t> </a:t>
            </a:r>
            <a:r>
              <a:rPr lang="en-US" sz="2000" i="1" dirty="0" err="1">
                <a:solidFill>
                  <a:srgbClr val="0000CC"/>
                </a:solidFill>
                <a:latin typeface="Book Antiqua" pitchFamily="18" charset="0"/>
              </a:rPr>
              <a:t>terdapat</a:t>
            </a:r>
            <a:r>
              <a:rPr lang="en-US" sz="2000" i="1" dirty="0">
                <a:solidFill>
                  <a:srgbClr val="0000CC"/>
                </a:solidFill>
                <a:latin typeface="Book Antiqua" pitchFamily="18" charset="0"/>
              </a:rPr>
              <a:t> </a:t>
            </a:r>
            <a:r>
              <a:rPr lang="en-US" sz="2000" i="1" dirty="0" err="1">
                <a:solidFill>
                  <a:srgbClr val="0000CC"/>
                </a:solidFill>
                <a:latin typeface="Book Antiqua" pitchFamily="18" charset="0"/>
              </a:rPr>
              <a:t>satu</a:t>
            </a:r>
            <a:r>
              <a:rPr lang="en-US" sz="2000" i="1" dirty="0">
                <a:solidFill>
                  <a:srgbClr val="0000CC"/>
                </a:solidFill>
                <a:latin typeface="Book Antiqua" pitchFamily="18" charset="0"/>
              </a:rPr>
              <a:t> </a:t>
            </a:r>
            <a:r>
              <a:rPr lang="en-US" sz="2000" i="1" dirty="0" err="1">
                <a:solidFill>
                  <a:srgbClr val="0000CC"/>
                </a:solidFill>
                <a:latin typeface="Book Antiqua" pitchFamily="18" charset="0"/>
              </a:rPr>
              <a:t>nilai</a:t>
            </a:r>
            <a:r>
              <a:rPr lang="en-US" sz="2000" i="1" dirty="0">
                <a:solidFill>
                  <a:srgbClr val="0000CC"/>
                </a:solidFill>
                <a:latin typeface="Book Antiqua" pitchFamily="18" charset="0"/>
              </a:rPr>
              <a:t> wages</a:t>
            </a:r>
            <a:endParaRPr lang="en-US" sz="2000" dirty="0">
              <a:solidFill>
                <a:srgbClr val="0000CC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8"/>
          <p:cNvSpPr>
            <a:spLocks noGrp="1" noChangeArrowheads="1"/>
          </p:cNvSpPr>
          <p:nvPr>
            <p:ph type="title"/>
          </p:nvPr>
        </p:nvSpPr>
        <p:spPr>
          <a:xfrm>
            <a:off x="2067664" y="501560"/>
            <a:ext cx="8153400" cy="571500"/>
          </a:xfrm>
          <a:noFill/>
          <a:ln/>
        </p:spPr>
        <p:txBody>
          <a:bodyPr lIns="90485" tIns="44449" rIns="90485" bIns="44449">
            <a:noAutofit/>
          </a:bodyPr>
          <a:lstStyle/>
          <a:p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Persoalan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yang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Ditimbulkan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oleh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Redundansi</a:t>
            </a:r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: 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/>
            </a:r>
            <a:b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</a:b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Null Values</a:t>
            </a:r>
          </a:p>
        </p:txBody>
      </p:sp>
      <p:sp>
        <p:nvSpPr>
          <p:cNvPr id="5" name="Rectangle 1029"/>
          <p:cNvSpPr txBox="1">
            <a:spLocks noChangeArrowheads="1"/>
          </p:cNvSpPr>
          <p:nvPr/>
        </p:nvSpPr>
        <p:spPr>
          <a:xfrm>
            <a:off x="1839064" y="1415960"/>
            <a:ext cx="8534400" cy="5105400"/>
          </a:xfrm>
          <a:prstGeom prst="rect">
            <a:avLst/>
          </a:prstGeom>
          <a:noFill/>
          <a:ln/>
        </p:spPr>
        <p:txBody>
          <a:bodyPr vert="horz" lIns="89752" tIns="44876" rIns="89752" bIns="44876" rtlCol="0">
            <a:normAutofit/>
          </a:bodyPr>
          <a:lstStyle/>
          <a:p>
            <a:pPr marL="336568" marR="0" lvl="0" indent="-336568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Untuk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kasus-kasus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khusus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adanya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nilai-nilai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null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yang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berlebihan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dalam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suatu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relasi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dpt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menimbulkan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pemborosan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pengunaan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ruang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penyimpanan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682F"/>
              </a:solidFill>
              <a:effectLst/>
              <a:uLnTx/>
              <a:uFillTx/>
              <a:latin typeface="Book Antiqua" pitchFamily="18" charset="0"/>
            </a:endParaRPr>
          </a:p>
          <a:p>
            <a:pPr marL="729230" marR="0" lvl="1" indent="-280473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Hal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ini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terutama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dpt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terjadi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pada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suatu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relasi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dengan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jumlah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attribut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yang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besar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jumlah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baris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yang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juga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besar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sehingga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untuk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kasus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tertentu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dapat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terjadi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banyak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nilai-nilai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kolom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yang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tidak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memenuhi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(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not applicable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)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untuk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sejumlah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baris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dalam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relasi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harus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dibiarkan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bernilai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null</a:t>
            </a:r>
          </a:p>
          <a:p>
            <a:pPr marL="336568" marR="0" lvl="0" indent="-336568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Sebagai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contoh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utk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relasi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“Hourly Employees”,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misalkan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ditambah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satu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kolom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baru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(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OfficeLocCode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)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utk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mencatat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kode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lokasi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kantor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dari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para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pemimpin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perusahaan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.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Jika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misalnya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terdapat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ribuan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employee,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hanya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ada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sekitar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10%pemimpin,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maka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sebagian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besar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(90%)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nilai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kolom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tersebut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akan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terisi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dengan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nilai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null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pemborosan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ruang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penyimpan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).</a:t>
            </a:r>
          </a:p>
          <a:p>
            <a:pPr marL="729230" marR="0" lvl="1" indent="-280473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8"/>
          <p:cNvSpPr>
            <a:spLocks noGrp="1" noChangeArrowheads="1"/>
          </p:cNvSpPr>
          <p:nvPr>
            <p:ph type="title"/>
          </p:nvPr>
        </p:nvSpPr>
        <p:spPr>
          <a:xfrm>
            <a:off x="1301104" y="268972"/>
            <a:ext cx="8534400" cy="571500"/>
          </a:xfrm>
          <a:noFill/>
          <a:ln/>
        </p:spPr>
        <p:txBody>
          <a:bodyPr lIns="90485" tIns="44449" rIns="90485" bIns="44449">
            <a:normAutofit fontScale="90000"/>
          </a:bodyPr>
          <a:lstStyle/>
          <a:p>
            <a:r>
              <a:rPr lang="en-US" sz="3200" b="1" dirty="0" err="1">
                <a:latin typeface="Book Antiqua" pitchFamily="18" charset="0"/>
              </a:rPr>
              <a:t>Pengantar</a:t>
            </a:r>
            <a:r>
              <a:rPr lang="en-US" sz="3200" b="1" dirty="0">
                <a:latin typeface="Book Antiqua" pitchFamily="18" charset="0"/>
              </a:rPr>
              <a:t> </a:t>
            </a:r>
            <a:r>
              <a:rPr lang="en-US" sz="3200" b="1" dirty="0" err="1">
                <a:latin typeface="Book Antiqua" pitchFamily="18" charset="0"/>
              </a:rPr>
              <a:t>Penyempurnaan</a:t>
            </a:r>
            <a:r>
              <a:rPr lang="en-US" sz="3200" b="1" dirty="0">
                <a:latin typeface="Book Antiqua" pitchFamily="18" charset="0"/>
              </a:rPr>
              <a:t> </a:t>
            </a:r>
            <a:r>
              <a:rPr lang="en-US" sz="3200" b="1" dirty="0" err="1">
                <a:latin typeface="Book Antiqua" pitchFamily="18" charset="0"/>
              </a:rPr>
              <a:t>Skema</a:t>
            </a:r>
            <a:r>
              <a:rPr lang="en-US" sz="3200" b="1" dirty="0">
                <a:latin typeface="Book Antiqua" pitchFamily="18" charset="0"/>
              </a:rPr>
              <a:t>: </a:t>
            </a:r>
            <a:br>
              <a:rPr lang="en-US" sz="3200" b="1" dirty="0">
                <a:latin typeface="Book Antiqua" pitchFamily="18" charset="0"/>
              </a:rPr>
            </a:br>
            <a:r>
              <a:rPr lang="en-US" sz="3100" b="1" dirty="0" err="1">
                <a:latin typeface="Book Antiqua" pitchFamily="18" charset="0"/>
              </a:rPr>
              <a:t>Dekomposisi</a:t>
            </a:r>
            <a:r>
              <a:rPr lang="en-US" sz="3100" b="1" dirty="0">
                <a:latin typeface="Book Antiqua" pitchFamily="18" charset="0"/>
              </a:rPr>
              <a:t> </a:t>
            </a:r>
            <a:r>
              <a:rPr lang="en-US" sz="3100" b="1" dirty="0" err="1">
                <a:latin typeface="Book Antiqua" pitchFamily="18" charset="0"/>
              </a:rPr>
              <a:t>Skema</a:t>
            </a:r>
            <a:r>
              <a:rPr lang="en-US" sz="3100" b="1" dirty="0">
                <a:latin typeface="Book Antiqua" pitchFamily="18" charset="0"/>
              </a:rPr>
              <a:t> </a:t>
            </a:r>
            <a:r>
              <a:rPr lang="en-US" sz="3100" b="1" dirty="0" err="1">
                <a:latin typeface="Book Antiqua" pitchFamily="18" charset="0"/>
              </a:rPr>
              <a:t>Relasi</a:t>
            </a:r>
            <a:endParaRPr lang="en-US" sz="3100" b="1" dirty="0">
              <a:latin typeface="Book Antiqua" pitchFamily="18" charset="0"/>
            </a:endParaRPr>
          </a:p>
        </p:txBody>
      </p:sp>
      <p:sp>
        <p:nvSpPr>
          <p:cNvPr id="5" name="Rectangle 1029"/>
          <p:cNvSpPr txBox="1">
            <a:spLocks noChangeArrowheads="1"/>
          </p:cNvSpPr>
          <p:nvPr/>
        </p:nvSpPr>
        <p:spPr>
          <a:xfrm>
            <a:off x="1287455" y="1240808"/>
            <a:ext cx="9213063" cy="2971800"/>
          </a:xfrm>
          <a:prstGeom prst="rect">
            <a:avLst/>
          </a:prstGeom>
          <a:noFill/>
          <a:ln/>
        </p:spPr>
        <p:txBody>
          <a:bodyPr vert="horz" lIns="89752" tIns="44876" rIns="89752" bIns="44876" rtlCol="0">
            <a:noAutofit/>
          </a:bodyPr>
          <a:lstStyle/>
          <a:p>
            <a:pPr marL="336568" marR="0" lvl="0" indent="-336568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Proses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Dekomposisi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sebuah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skema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relasi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berupa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penggantian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skema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relasi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menjadi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dua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(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atau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lebih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)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skema-skema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baru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yang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masing-masing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berisikan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subset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dari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attribut-attribut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relasi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R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kesemuanya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memuat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semua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attribut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yang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ada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dalam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relasi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R.</a:t>
            </a:r>
          </a:p>
          <a:p>
            <a:pPr marL="729230" marR="0" lvl="1" indent="-280473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Proses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dekomposisi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dilakukan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dengan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menggunakan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konsep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ketergantungan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fungsional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(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functional dependencies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)</a:t>
            </a:r>
          </a:p>
          <a:p>
            <a:pPr marL="336568" marR="0" lvl="0" indent="-336568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Contoh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: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skema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relasi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“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Hourly_Employees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”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dpt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didekomposisi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menjadi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:</a:t>
            </a:r>
          </a:p>
          <a:p>
            <a:pPr marL="729230" marR="0" lvl="1" indent="-280473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Hourly_Emps2 (</a:t>
            </a:r>
            <a:r>
              <a:rPr kumimoji="0" lang="en-US" sz="2000" b="0" i="1" u="sng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ssn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name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lot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rating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hours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)</a:t>
            </a:r>
          </a:p>
          <a:p>
            <a:pPr marL="729230" marR="0" lvl="1" indent="-280473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Wages (</a:t>
            </a:r>
            <a:r>
              <a:rPr kumimoji="0" lang="en-US" sz="2000" b="0" i="1" u="sng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rating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wages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)</a:t>
            </a:r>
          </a:p>
          <a:p>
            <a:pPr marL="729230" marR="0" lvl="1" indent="-280473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</a:endParaRPr>
          </a:p>
        </p:txBody>
      </p:sp>
      <p:graphicFrame>
        <p:nvGraphicFramePr>
          <p:cNvPr id="6" name="Object 1030">
            <a:hlinkClick r:id="" action="ppaction://ole?verb=0"/>
          </p:cNvPr>
          <p:cNvGraphicFramePr>
            <a:graphicFrameLocks/>
          </p:cNvGraphicFramePr>
          <p:nvPr/>
        </p:nvGraphicFramePr>
        <p:xfrm>
          <a:off x="5707056" y="4669808"/>
          <a:ext cx="38100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2" name="Document" r:id="rId4" imgW="4515480" imgH="2211480" progId="Word.Document.8">
                  <p:embed/>
                </p:oleObj>
              </mc:Choice>
              <mc:Fallback>
                <p:oleObj name="Document" r:id="rId4" imgW="4515480" imgH="2211480" progId="Word.Document.8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7056" y="4669808"/>
                        <a:ext cx="3810000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31">
            <a:hlinkClick r:id="" action="ppaction://ole?verb=0"/>
          </p:cNvPr>
          <p:cNvGraphicFramePr>
            <a:graphicFrameLocks/>
          </p:cNvGraphicFramePr>
          <p:nvPr/>
        </p:nvGraphicFramePr>
        <p:xfrm>
          <a:off x="4259256" y="5203208"/>
          <a:ext cx="119062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3" name="Document" r:id="rId7" imgW="1348920" imgH="1251360" progId="Word.Document.8">
                  <p:embed/>
                </p:oleObj>
              </mc:Choice>
              <mc:Fallback>
                <p:oleObj name="Document" r:id="rId7" imgW="1348920" imgH="1251360" progId="Word.Document.8">
                  <p:embed/>
                  <p:pic>
                    <p:nvPicPr>
                      <p:cNvPr id="0" name="Picture 3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9256" y="5203208"/>
                        <a:ext cx="1190625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032"/>
          <p:cNvSpPr>
            <a:spLocks noChangeArrowheads="1"/>
          </p:cNvSpPr>
          <p:nvPr/>
        </p:nvSpPr>
        <p:spPr bwMode="auto">
          <a:xfrm>
            <a:off x="6697656" y="4288808"/>
            <a:ext cx="1910781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Hourly_Emps2</a:t>
            </a:r>
          </a:p>
        </p:txBody>
      </p:sp>
      <p:sp>
        <p:nvSpPr>
          <p:cNvPr id="9" name="Rectangle 1033"/>
          <p:cNvSpPr>
            <a:spLocks noChangeArrowheads="1"/>
          </p:cNvSpPr>
          <p:nvPr/>
        </p:nvSpPr>
        <p:spPr bwMode="auto">
          <a:xfrm>
            <a:off x="4411656" y="4822208"/>
            <a:ext cx="933450" cy="7053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Wage</a:t>
            </a:r>
            <a:r>
              <a:rPr lang="en-US" sz="2000" dirty="0">
                <a:solidFill>
                  <a:schemeClr val="folHlink"/>
                </a:solidFill>
                <a:latin typeface="Book Antiqua" pitchFamily="18" charset="0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1464880" y="296268"/>
            <a:ext cx="8534400" cy="571500"/>
          </a:xfrm>
          <a:noFill/>
          <a:ln/>
        </p:spPr>
        <p:txBody>
          <a:bodyPr lIns="90485" tIns="44449" rIns="90485" bIns="44449">
            <a:noAutofit/>
          </a:bodyPr>
          <a:lstStyle/>
          <a:p>
            <a:r>
              <a:rPr lang="en-US" sz="3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Dekomposisi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3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Skema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3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Relasi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3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:</a:t>
            </a:r>
            <a:r>
              <a:rPr lang="en-U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/>
            </a:r>
            <a:br>
              <a:rPr lang="en-U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</a:br>
            <a:r>
              <a:rPr lang="en-US" sz="3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Beberapa</a:t>
            </a:r>
            <a:r>
              <a:rPr lang="en-U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Persoalan</a:t>
            </a:r>
            <a:r>
              <a:rPr lang="en-U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Terkait</a:t>
            </a:r>
            <a:endParaRPr lang="en-US" sz="3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1419071" y="1224888"/>
            <a:ext cx="8610600" cy="5105400"/>
          </a:xfrm>
          <a:prstGeom prst="rect">
            <a:avLst/>
          </a:prstGeom>
          <a:noFill/>
          <a:ln/>
        </p:spPr>
        <p:txBody>
          <a:bodyPr vert="horz" lIns="89752" tIns="44876" rIns="89752" bIns="44876" rtlCol="0">
            <a:normAutofit lnSpcReduction="10000"/>
          </a:bodyPr>
          <a:lstStyle/>
          <a:p>
            <a:pPr marL="336568" marR="0" lvl="0" indent="-336568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Dekomposisi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terhadap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suatu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skema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relasi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harus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digunakan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dengan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penuh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pertimbangan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.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Dua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pertanyaan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yang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harus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selalu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dipertimbangkan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:</a:t>
            </a:r>
          </a:p>
          <a:p>
            <a:pPr marL="729230" marR="0" lvl="1" indent="-280473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1.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Adakah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alasan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untuk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mendekomposisi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suatu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relasi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?</a:t>
            </a:r>
          </a:p>
          <a:p>
            <a:pPr marL="729230" marR="0" lvl="1" indent="-280473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2.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Persoalan-persoalan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apa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saja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(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jika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ada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) yang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akan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diakibatkan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oleh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dekomposisi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?</a:t>
            </a:r>
          </a:p>
          <a:p>
            <a:pPr marL="336568" marR="0" lvl="0" indent="-336568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Jawaban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thdp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pertanyaan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pertama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dpt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dibantu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dengan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bentuk-bentuk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normal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(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Normal Forms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/NF)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terhadap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relasi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yang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didekomposisi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.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Utk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ini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jika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suatu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skema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relasi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berada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dlm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salah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satu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NF,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maka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beberapa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persoalan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yang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terkait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dengan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dekomposisi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tidak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muncul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682F"/>
              </a:solidFill>
              <a:effectLst/>
              <a:uLnTx/>
              <a:uFillTx/>
              <a:latin typeface="Book Antiqua" pitchFamily="18" charset="0"/>
            </a:endParaRPr>
          </a:p>
          <a:p>
            <a:pPr marL="336568" marR="0" lvl="0" indent="-336568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Untuk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jawaban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thdp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pertanyaan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kedua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dua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sifat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penting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dari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dekomposisi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harus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dipertimbangkan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:</a:t>
            </a:r>
          </a:p>
          <a:p>
            <a:pPr marL="729230" marR="0" lvl="1" indent="-280473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Sifat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lossless-join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yang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memungkinkan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untuk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membentuk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kembali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(recovery)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nilai-nilai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relasi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yang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didekomposisi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dari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relasi-relasi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hasil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dekomposisi</a:t>
            </a:r>
            <a:endParaRPr kumimoji="0" lang="en-US" sz="1800" b="0" i="1" u="none" strike="noStrike" kern="1200" cap="none" spc="0" normalizeH="0" baseline="0" noProof="0" dirty="0" smtClean="0">
              <a:ln>
                <a:noFill/>
              </a:ln>
              <a:solidFill>
                <a:srgbClr val="00682F"/>
              </a:solidFill>
              <a:effectLst/>
              <a:uLnTx/>
              <a:uFillTx/>
              <a:latin typeface="Book Antiqua" pitchFamily="18" charset="0"/>
            </a:endParaRPr>
          </a:p>
          <a:p>
            <a:pPr marL="729230" marR="0" lvl="1" indent="-280473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Sifat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dependency-preservation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yang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memungkinkan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untuk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memaksa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agar constraints yang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berlaku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pada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relasi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asal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tetap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berlaku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pada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sejumlah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relasi-relasi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yang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lebih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kecil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682F"/>
              </a:solidFill>
              <a:effectLst/>
              <a:uLnTx/>
              <a:uFillTx/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1806080" y="160360"/>
            <a:ext cx="8534400" cy="571500"/>
          </a:xfrm>
          <a:noFill/>
          <a:ln/>
        </p:spPr>
        <p:txBody>
          <a:bodyPr lIns="90485" tIns="44449" rIns="90485" bIns="44449"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Functional Dependencies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(FDs)</a:t>
            </a: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1593400" y="1050880"/>
            <a:ext cx="8686800" cy="5562600"/>
          </a:xfrm>
          <a:prstGeom prst="rect">
            <a:avLst/>
          </a:prstGeom>
          <a:noFill/>
          <a:ln/>
        </p:spPr>
        <p:txBody>
          <a:bodyPr vert="horz" lIns="89752" tIns="44876" rIns="89752" bIns="44876" rtlCol="0">
            <a:normAutofit lnSpcReduction="10000"/>
          </a:bodyPr>
          <a:lstStyle/>
          <a:p>
            <a:pPr marL="336568" marR="0" lvl="0" indent="-336568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Suatu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sng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functional dependency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X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Y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dikatakan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berlaku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pada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relai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R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jika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utk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setiap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nilai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dari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R yang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diperbolehkan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berlaku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keadaan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:</a:t>
            </a:r>
          </a:p>
          <a:p>
            <a:pPr marL="729230" marR="0" lvl="1" indent="-280473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t1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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r ,  t2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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r,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</a:t>
            </a:r>
            <a:r>
              <a:rPr kumimoji="0" lang="en-US" sz="2000" b="0" i="1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X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(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t1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) =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</a:t>
            </a:r>
            <a:r>
              <a:rPr kumimoji="0" lang="en-US" sz="2000" b="0" i="1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X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  (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t2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) 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mengimplikasikan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</a:t>
            </a:r>
            <a:r>
              <a:rPr kumimoji="0" lang="en-US" sz="2000" b="0" i="1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Y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(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t1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) =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</a:t>
            </a:r>
            <a:r>
              <a:rPr kumimoji="0" lang="en-US" sz="2000" b="0" i="1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Y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(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t2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)</a:t>
            </a:r>
          </a:p>
          <a:p>
            <a:pPr marL="729230" marR="0" lvl="1" indent="-280473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yaitu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jika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diberikan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dua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tuples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dalam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jika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nilai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proyeksi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X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pada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kedua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tuples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sama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maka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nilai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proyeksi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Y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pada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kedua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tuples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juga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sama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.  (X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Y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adalah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sets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dari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attributes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pada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relasi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yang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sama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.)</a:t>
            </a:r>
          </a:p>
          <a:p>
            <a:pPr marL="336568" marR="0" lvl="0" indent="-336568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Sebuah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FD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adalah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pernyataan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yang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berlaku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pada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semua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relasi-relasi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yang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dimungkinkan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.</a:t>
            </a:r>
          </a:p>
          <a:p>
            <a:pPr marL="729230" marR="0" lvl="1" indent="-280473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Harus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diidentifikasi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berdasarkan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semantik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dari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aplikasi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682F"/>
              </a:solidFill>
              <a:effectLst/>
              <a:uLnTx/>
              <a:uFillTx/>
              <a:latin typeface="Book Antiqua" pitchFamily="18" charset="0"/>
            </a:endParaRPr>
          </a:p>
          <a:p>
            <a:pPr marL="729230" marR="0" lvl="1" indent="-280473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Jika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diberikan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beberapa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nilai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r1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dari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R yang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mungkin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kita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dpt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melakukan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pengecekan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apakah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nilai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tersebut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melanggar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beberapa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FD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f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tetapi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kita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tidak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dapat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mengatakan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bahwa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f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berlaku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pada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R!</a:t>
            </a:r>
          </a:p>
          <a:p>
            <a:pPr marL="336568" marR="0" lvl="0" indent="-336568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Jika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K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adalah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sebuah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candidate key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untuk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R,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maka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berarti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bahwa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K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</a:t>
            </a:r>
          </a:p>
          <a:p>
            <a:pPr marL="729230" marR="0" lvl="1" indent="-280473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Tetapi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K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R 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tidak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mengharuskan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K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terdiri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dari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satu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set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attribut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yang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minimal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!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2176848" y="217224"/>
            <a:ext cx="7924800" cy="647700"/>
          </a:xfrm>
          <a:noFill/>
          <a:ln/>
        </p:spPr>
        <p:txBody>
          <a:bodyPr/>
          <a:lstStyle/>
          <a:p>
            <a:r>
              <a:rPr lang="en-US" sz="35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Contoh</a:t>
            </a:r>
            <a:r>
              <a:rPr lang="en-US" sz="3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:  </a:t>
            </a:r>
            <a:r>
              <a:rPr lang="en-US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Constraints </a:t>
            </a:r>
            <a:r>
              <a:rPr lang="en-US" sz="35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pada</a:t>
            </a:r>
            <a:r>
              <a:rPr lang="en-US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Entity Set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1872048" y="1055424"/>
            <a:ext cx="8839200" cy="5181600"/>
          </a:xfrm>
          <a:prstGeom prst="rect">
            <a:avLst/>
          </a:prstGeom>
          <a:noFill/>
          <a:ln/>
        </p:spPr>
        <p:txBody>
          <a:bodyPr vert="horz" lIns="89752" tIns="44876" rIns="89752" bIns="44876" rtlCol="0">
            <a:normAutofit fontScale="92500" lnSpcReduction="20000"/>
          </a:bodyPr>
          <a:lstStyle/>
          <a:p>
            <a:pPr marL="336568" marR="0" lvl="0" indent="-336568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Perhatikan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relasi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Hourly_Emps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berikut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:</a:t>
            </a:r>
          </a:p>
          <a:p>
            <a:pPr marL="729230" marR="0" lvl="1" indent="-280473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Hourly_Emps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ook Antiqua" pitchFamily="18" charset="0"/>
              </a:rPr>
              <a:t>(</a:t>
            </a:r>
            <a:r>
              <a:rPr kumimoji="0" lang="en-US" sz="2300" b="0" i="1" u="sng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ook Antiqua" pitchFamily="18" charset="0"/>
              </a:rPr>
              <a:t>ssn</a:t>
            </a:r>
            <a:r>
              <a:rPr kumimoji="0" lang="en-US" sz="2300" b="0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ook Antiqua" pitchFamily="18" charset="0"/>
              </a:rPr>
              <a:t>, name, lot, rating, </a:t>
            </a:r>
            <a:r>
              <a:rPr kumimoji="0" lang="en-US" sz="23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ook Antiqua" pitchFamily="18" charset="0"/>
              </a:rPr>
              <a:t>hrly_wages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23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ook Antiqua" pitchFamily="18" charset="0"/>
              </a:rPr>
              <a:t>hrs_worked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ook Antiqua" pitchFamily="18" charset="0"/>
              </a:rPr>
              <a:t>)</a:t>
            </a:r>
          </a:p>
          <a:p>
            <a:pPr marL="336568" marR="0" lvl="0" indent="-336568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1" u="sng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Notasi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: 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Utk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penyederhaan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penulisan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skema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relasi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tsb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akan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dinotasikan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dengan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menggabungkan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singkatan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dari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attribut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-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attributnya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: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SNLRWH</a:t>
            </a:r>
          </a:p>
          <a:p>
            <a:pPr marL="729230" marR="0" lvl="1" indent="-280473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Notasi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ini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menyatakan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satu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attributes {S,N,L,R,W,H}.</a:t>
            </a:r>
          </a:p>
          <a:p>
            <a:pPr marL="729230" marR="0" lvl="1" indent="-280473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Dalam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beberapa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kasus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nama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sebuah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relasi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akan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digunakan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untuk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mengacu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ke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semua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attribut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dari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relasi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tersebut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. 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ook Antiqua" pitchFamily="18" charset="0"/>
              </a:rPr>
              <a:t>(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ook Antiqua" pitchFamily="18" charset="0"/>
              </a:rPr>
              <a:t>contoh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ook Antiqua" pitchFamily="18" charset="0"/>
              </a:rPr>
              <a:t>Hourly_Emps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ook Antiqua" pitchFamily="18" charset="0"/>
              </a:rPr>
              <a:t>untuk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ook Antiqua" pitchFamily="18" charset="0"/>
              </a:rPr>
              <a:t> SNLRWH)</a:t>
            </a:r>
          </a:p>
          <a:p>
            <a:pPr marL="336568" marR="0" lvl="0" indent="-336568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Beberapa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FD yang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berlaku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pada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Hourly_Emps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:</a:t>
            </a:r>
          </a:p>
          <a:p>
            <a:pPr marL="729230" marR="0" lvl="1" indent="-280473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ssn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adalah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sebuah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key:   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SNLRWH </a:t>
            </a:r>
          </a:p>
          <a:p>
            <a:pPr marL="729230" marR="0" lvl="1" indent="-280473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rating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menentukan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hrly_wages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:   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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W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682F"/>
              </a:solidFill>
              <a:effectLst/>
              <a:uLnTx/>
              <a:uFillTx/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20221</TotalTime>
  <Words>3541</Words>
  <Application>Microsoft Office PowerPoint</Application>
  <PresentationFormat>Custom</PresentationFormat>
  <Paragraphs>332</Paragraphs>
  <Slides>39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Office Theme</vt:lpstr>
      <vt:lpstr>Document</vt:lpstr>
      <vt:lpstr>Equation</vt:lpstr>
      <vt:lpstr>PowerPoint Presentation</vt:lpstr>
      <vt:lpstr>Pokok Bahasan</vt:lpstr>
      <vt:lpstr>Pengantar Penyempurnaan Skema :  Persoalan yang Ditimbulkan oleh Redundansi</vt:lpstr>
      <vt:lpstr>Persoalan yang Ditimbulkan oleh Redundansi : Contoh</vt:lpstr>
      <vt:lpstr>Persoalan yang Ditimbulkan oleh Redundansi :  Null Values</vt:lpstr>
      <vt:lpstr>Pengantar Penyempurnaan Skema:  Dekomposisi Skema Relasi</vt:lpstr>
      <vt:lpstr>Dekomposisi Skema Relasi : Beberapa Persoalan Terkait</vt:lpstr>
      <vt:lpstr>Functional Dependencies (FDs)</vt:lpstr>
      <vt:lpstr>Contoh :  Constraints pada Entity Set</vt:lpstr>
      <vt:lpstr>Contoh  (Lanjutan)</vt:lpstr>
      <vt:lpstr>Penyempurnaan ER Diagram</vt:lpstr>
      <vt:lpstr>Alasan Mengenai FD</vt:lpstr>
      <vt:lpstr>Alasan Mengenai FD (Con’t)</vt:lpstr>
      <vt:lpstr>Alasan Mengenai FD : Attribute Closure</vt:lpstr>
      <vt:lpstr>Bentuk-Bentuk Normal (Normal Forms)</vt:lpstr>
      <vt:lpstr>Bentuk-Bentuk Normal (Normal Forms)</vt:lpstr>
      <vt:lpstr>Bentuk-Bentuk Normal (Con’t)</vt:lpstr>
      <vt:lpstr>Boyce-Codd Normal Form  (BCNF)</vt:lpstr>
      <vt:lpstr>Third Normal Form  (3NF)</vt:lpstr>
      <vt:lpstr>Apa yang Dapat Dicapai oleh 3NF?</vt:lpstr>
      <vt:lpstr>Proses Dekomposisi dari sebuah Skema Relasi</vt:lpstr>
      <vt:lpstr>Contoh Dekomposisi-1</vt:lpstr>
      <vt:lpstr>Contoh Dekomposisi-2</vt:lpstr>
      <vt:lpstr>Contoh Dekomposisi-3</vt:lpstr>
      <vt:lpstr>Contoh Dekomposisi-4</vt:lpstr>
      <vt:lpstr>Contoh Dekomposisi-5 (Untuk didiskusikan)</vt:lpstr>
      <vt:lpstr>Persoalan-persoalan yang Dapat Ditim-bulkan oleh Dekomposisi (Cont’t)</vt:lpstr>
      <vt:lpstr>Persoalan-persoalan yang Dapat Ditimbulkan oleh Dekomposisi</vt:lpstr>
      <vt:lpstr>Dekomposisi yang Bersifat Lossless Join</vt:lpstr>
      <vt:lpstr>Lossless Join (Con’t)</vt:lpstr>
      <vt:lpstr>PowerPoint Presentation</vt:lpstr>
      <vt:lpstr>Dekomposisi yang Mempertahankan Dependensi (Cont’t)</vt:lpstr>
      <vt:lpstr>Dekomposisi menjadi BCNF</vt:lpstr>
      <vt:lpstr>BCNF dan Dependency Preservation</vt:lpstr>
      <vt:lpstr>Dekomposisi menjadi 3NF</vt:lpstr>
      <vt:lpstr>Minimal Cover untuk Set dari FDs</vt:lpstr>
      <vt:lpstr>Algoritma utk mencari Minimal Cover</vt:lpstr>
      <vt:lpstr>Rangkuman</vt:lpstr>
      <vt:lpstr>Tugas :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Systems  Bab 1 Overview of Database Systems (Chap. 1 – Ramakrishnan)</dc:title>
  <dc:creator>ACER</dc:creator>
  <cp:lastModifiedBy>ismail - [2010]</cp:lastModifiedBy>
  <cp:revision>144</cp:revision>
  <dcterms:created xsi:type="dcterms:W3CDTF">2020-01-22T10:19:39Z</dcterms:created>
  <dcterms:modified xsi:type="dcterms:W3CDTF">2022-02-24T15:03:37Z</dcterms:modified>
</cp:coreProperties>
</file>