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79" r:id="rId2"/>
    <p:sldId id="284" r:id="rId3"/>
    <p:sldId id="350" r:id="rId4"/>
    <p:sldId id="351" r:id="rId5"/>
    <p:sldId id="400" r:id="rId6"/>
    <p:sldId id="401" r:id="rId7"/>
    <p:sldId id="402" r:id="rId8"/>
    <p:sldId id="403" r:id="rId9"/>
    <p:sldId id="404" r:id="rId10"/>
    <p:sldId id="405" r:id="rId11"/>
    <p:sldId id="406" r:id="rId12"/>
    <p:sldId id="407" r:id="rId13"/>
    <p:sldId id="408" r:id="rId14"/>
    <p:sldId id="409" r:id="rId15"/>
    <p:sldId id="410" r:id="rId16"/>
    <p:sldId id="411" r:id="rId17"/>
    <p:sldId id="412" r:id="rId18"/>
    <p:sldId id="413" r:id="rId19"/>
    <p:sldId id="414" r:id="rId20"/>
    <p:sldId id="415" r:id="rId21"/>
    <p:sldId id="416" r:id="rId22"/>
    <p:sldId id="417" r:id="rId23"/>
    <p:sldId id="418" r:id="rId24"/>
    <p:sldId id="478" r:id="rId25"/>
    <p:sldId id="419" r:id="rId26"/>
    <p:sldId id="420" r:id="rId27"/>
    <p:sldId id="421" r:id="rId28"/>
    <p:sldId id="422" r:id="rId29"/>
    <p:sldId id="423" r:id="rId30"/>
    <p:sldId id="424" r:id="rId31"/>
    <p:sldId id="425" r:id="rId32"/>
    <p:sldId id="426" r:id="rId33"/>
    <p:sldId id="427" r:id="rId34"/>
    <p:sldId id="428" r:id="rId35"/>
    <p:sldId id="429" r:id="rId36"/>
    <p:sldId id="430" r:id="rId37"/>
    <p:sldId id="431" r:id="rId38"/>
    <p:sldId id="432" r:id="rId39"/>
    <p:sldId id="433" r:id="rId40"/>
    <p:sldId id="434" r:id="rId41"/>
    <p:sldId id="435" r:id="rId42"/>
    <p:sldId id="436" r:id="rId43"/>
    <p:sldId id="437" r:id="rId44"/>
    <p:sldId id="438" r:id="rId45"/>
    <p:sldId id="439" r:id="rId46"/>
    <p:sldId id="440" r:id="rId47"/>
    <p:sldId id="441" r:id="rId48"/>
    <p:sldId id="442" r:id="rId49"/>
    <p:sldId id="443" r:id="rId50"/>
    <p:sldId id="444" r:id="rId51"/>
    <p:sldId id="445" r:id="rId52"/>
    <p:sldId id="446" r:id="rId53"/>
    <p:sldId id="447" r:id="rId54"/>
    <p:sldId id="448" r:id="rId55"/>
    <p:sldId id="449" r:id="rId56"/>
    <p:sldId id="450" r:id="rId57"/>
    <p:sldId id="451" r:id="rId58"/>
    <p:sldId id="452" r:id="rId59"/>
    <p:sldId id="453" r:id="rId60"/>
    <p:sldId id="454" r:id="rId61"/>
    <p:sldId id="455" r:id="rId62"/>
    <p:sldId id="456" r:id="rId63"/>
    <p:sldId id="457" r:id="rId64"/>
    <p:sldId id="458" r:id="rId65"/>
    <p:sldId id="459" r:id="rId66"/>
    <p:sldId id="460" r:id="rId67"/>
    <p:sldId id="461" r:id="rId68"/>
    <p:sldId id="462" r:id="rId69"/>
    <p:sldId id="463" r:id="rId70"/>
    <p:sldId id="464" r:id="rId71"/>
    <p:sldId id="465" r:id="rId72"/>
    <p:sldId id="466" r:id="rId73"/>
    <p:sldId id="467" r:id="rId74"/>
    <p:sldId id="468" r:id="rId75"/>
    <p:sldId id="469" r:id="rId76"/>
    <p:sldId id="470" r:id="rId77"/>
    <p:sldId id="471" r:id="rId78"/>
    <p:sldId id="472" r:id="rId79"/>
    <p:sldId id="473" r:id="rId80"/>
    <p:sldId id="474" r:id="rId81"/>
    <p:sldId id="475" r:id="rId82"/>
    <p:sldId id="397" r:id="rId83"/>
    <p:sldId id="328" r:id="rId84"/>
  </p:sldIdLst>
  <p:sldSz cx="12161838" cy="6858000"/>
  <p:notesSz cx="6858000" cy="9144000"/>
  <p:defaultTextStyle>
    <a:defPPr>
      <a:defRPr lang="en-US"/>
    </a:defPPr>
    <a:lvl1pPr marL="0" algn="l" defTabSz="897514" rtl="0" eaLnBrk="1" latinLnBrk="0" hangingPunct="1">
      <a:defRPr sz="1800" kern="1200">
        <a:solidFill>
          <a:schemeClr val="tx1"/>
        </a:solidFill>
        <a:latin typeface="+mn-lt"/>
        <a:ea typeface="+mn-ea"/>
        <a:cs typeface="+mn-cs"/>
      </a:defRPr>
    </a:lvl1pPr>
    <a:lvl2pPr marL="448757" algn="l" defTabSz="897514" rtl="0" eaLnBrk="1" latinLnBrk="0" hangingPunct="1">
      <a:defRPr sz="1800" kern="1200">
        <a:solidFill>
          <a:schemeClr val="tx1"/>
        </a:solidFill>
        <a:latin typeface="+mn-lt"/>
        <a:ea typeface="+mn-ea"/>
        <a:cs typeface="+mn-cs"/>
      </a:defRPr>
    </a:lvl2pPr>
    <a:lvl3pPr marL="897514" algn="l" defTabSz="897514" rtl="0" eaLnBrk="1" latinLnBrk="0" hangingPunct="1">
      <a:defRPr sz="1800" kern="1200">
        <a:solidFill>
          <a:schemeClr val="tx1"/>
        </a:solidFill>
        <a:latin typeface="+mn-lt"/>
        <a:ea typeface="+mn-ea"/>
        <a:cs typeface="+mn-cs"/>
      </a:defRPr>
    </a:lvl3pPr>
    <a:lvl4pPr marL="1346270" algn="l" defTabSz="897514" rtl="0" eaLnBrk="1" latinLnBrk="0" hangingPunct="1">
      <a:defRPr sz="1800" kern="1200">
        <a:solidFill>
          <a:schemeClr val="tx1"/>
        </a:solidFill>
        <a:latin typeface="+mn-lt"/>
        <a:ea typeface="+mn-ea"/>
        <a:cs typeface="+mn-cs"/>
      </a:defRPr>
    </a:lvl4pPr>
    <a:lvl5pPr marL="1795029" algn="l" defTabSz="897514" rtl="0" eaLnBrk="1" latinLnBrk="0" hangingPunct="1">
      <a:defRPr sz="1800" kern="1200">
        <a:solidFill>
          <a:schemeClr val="tx1"/>
        </a:solidFill>
        <a:latin typeface="+mn-lt"/>
        <a:ea typeface="+mn-ea"/>
        <a:cs typeface="+mn-cs"/>
      </a:defRPr>
    </a:lvl5pPr>
    <a:lvl6pPr marL="2243785" algn="l" defTabSz="897514" rtl="0" eaLnBrk="1" latinLnBrk="0" hangingPunct="1">
      <a:defRPr sz="1800" kern="1200">
        <a:solidFill>
          <a:schemeClr val="tx1"/>
        </a:solidFill>
        <a:latin typeface="+mn-lt"/>
        <a:ea typeface="+mn-ea"/>
        <a:cs typeface="+mn-cs"/>
      </a:defRPr>
    </a:lvl6pPr>
    <a:lvl7pPr marL="2692542" algn="l" defTabSz="897514" rtl="0" eaLnBrk="1" latinLnBrk="0" hangingPunct="1">
      <a:defRPr sz="1800" kern="1200">
        <a:solidFill>
          <a:schemeClr val="tx1"/>
        </a:solidFill>
        <a:latin typeface="+mn-lt"/>
        <a:ea typeface="+mn-ea"/>
        <a:cs typeface="+mn-cs"/>
      </a:defRPr>
    </a:lvl7pPr>
    <a:lvl8pPr marL="3141299" algn="l" defTabSz="897514" rtl="0" eaLnBrk="1" latinLnBrk="0" hangingPunct="1">
      <a:defRPr sz="1800" kern="1200">
        <a:solidFill>
          <a:schemeClr val="tx1"/>
        </a:solidFill>
        <a:latin typeface="+mn-lt"/>
        <a:ea typeface="+mn-ea"/>
        <a:cs typeface="+mn-cs"/>
      </a:defRPr>
    </a:lvl8pPr>
    <a:lvl9pPr marL="3590056" algn="l" defTabSz="897514"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82F"/>
    <a:srgbClr val="FF0000"/>
    <a:srgbClr val="00487E"/>
    <a:srgbClr val="0AE00F"/>
    <a:srgbClr val="002611"/>
    <a:srgbClr val="00CC00"/>
    <a:srgbClr val="00A84C"/>
    <a:srgbClr val="07A10B"/>
    <a:srgbClr val="004C22"/>
    <a:srgbClr val="2311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726" y="-72"/>
      </p:cViewPr>
      <p:guideLst>
        <p:guide orient="horz" pos="2160"/>
        <p:guide pos="3831"/>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7B8BEE-9EFC-434D-82FA-F5E1D3BA998C}" type="datetimeFigureOut">
              <a:rPr lang="en-US" smtClean="0"/>
              <a:pPr/>
              <a:t>2/24/2022</a:t>
            </a:fld>
            <a:endParaRPr lang="en-US"/>
          </a:p>
        </p:txBody>
      </p:sp>
      <p:sp>
        <p:nvSpPr>
          <p:cNvPr id="4" name="Slide Image Placeholder 3"/>
          <p:cNvSpPr>
            <a:spLocks noGrp="1" noRot="1" noChangeAspect="1"/>
          </p:cNvSpPr>
          <p:nvPr>
            <p:ph type="sldImg" idx="2"/>
          </p:nvPr>
        </p:nvSpPr>
        <p:spPr>
          <a:xfrm>
            <a:off x="388938" y="685800"/>
            <a:ext cx="60801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9725E6-AE84-436B-BD4A-4F4DB2A3BC23}" type="slidenum">
              <a:rPr lang="en-US" smtClean="0"/>
              <a:pPr/>
              <a:t>‹#›</a:t>
            </a:fld>
            <a:endParaRPr lang="en-US"/>
          </a:p>
        </p:txBody>
      </p:sp>
    </p:spTree>
    <p:extLst>
      <p:ext uri="{BB962C8B-B14F-4D97-AF65-F5344CB8AC3E}">
        <p14:creationId xmlns:p14="http://schemas.microsoft.com/office/powerpoint/2010/main" val="3342109835"/>
      </p:ext>
    </p:extLst>
  </p:cSld>
  <p:clrMap bg1="lt1" tx1="dk1" bg2="lt2" tx2="dk2" accent1="accent1" accent2="accent2" accent3="accent3" accent4="accent4" accent5="accent5" accent6="accent6" hlink="hlink" folHlink="folHlink"/>
  <p:notesStyle>
    <a:lvl1pPr marL="0" algn="l" defTabSz="897514" rtl="0" eaLnBrk="1" latinLnBrk="0" hangingPunct="1">
      <a:defRPr sz="1200" kern="1200">
        <a:solidFill>
          <a:schemeClr val="tx1"/>
        </a:solidFill>
        <a:latin typeface="+mn-lt"/>
        <a:ea typeface="+mn-ea"/>
        <a:cs typeface="+mn-cs"/>
      </a:defRPr>
    </a:lvl1pPr>
    <a:lvl2pPr marL="448757" algn="l" defTabSz="897514" rtl="0" eaLnBrk="1" latinLnBrk="0" hangingPunct="1">
      <a:defRPr sz="1200" kern="1200">
        <a:solidFill>
          <a:schemeClr val="tx1"/>
        </a:solidFill>
        <a:latin typeface="+mn-lt"/>
        <a:ea typeface="+mn-ea"/>
        <a:cs typeface="+mn-cs"/>
      </a:defRPr>
    </a:lvl2pPr>
    <a:lvl3pPr marL="897514" algn="l" defTabSz="897514" rtl="0" eaLnBrk="1" latinLnBrk="0" hangingPunct="1">
      <a:defRPr sz="1200" kern="1200">
        <a:solidFill>
          <a:schemeClr val="tx1"/>
        </a:solidFill>
        <a:latin typeface="+mn-lt"/>
        <a:ea typeface="+mn-ea"/>
        <a:cs typeface="+mn-cs"/>
      </a:defRPr>
    </a:lvl3pPr>
    <a:lvl4pPr marL="1346270" algn="l" defTabSz="897514" rtl="0" eaLnBrk="1" latinLnBrk="0" hangingPunct="1">
      <a:defRPr sz="1200" kern="1200">
        <a:solidFill>
          <a:schemeClr val="tx1"/>
        </a:solidFill>
        <a:latin typeface="+mn-lt"/>
        <a:ea typeface="+mn-ea"/>
        <a:cs typeface="+mn-cs"/>
      </a:defRPr>
    </a:lvl4pPr>
    <a:lvl5pPr marL="1795029" algn="l" defTabSz="897514" rtl="0" eaLnBrk="1" latinLnBrk="0" hangingPunct="1">
      <a:defRPr sz="1200" kern="1200">
        <a:solidFill>
          <a:schemeClr val="tx1"/>
        </a:solidFill>
        <a:latin typeface="+mn-lt"/>
        <a:ea typeface="+mn-ea"/>
        <a:cs typeface="+mn-cs"/>
      </a:defRPr>
    </a:lvl5pPr>
    <a:lvl6pPr marL="2243785" algn="l" defTabSz="897514" rtl="0" eaLnBrk="1" latinLnBrk="0" hangingPunct="1">
      <a:defRPr sz="1200" kern="1200">
        <a:solidFill>
          <a:schemeClr val="tx1"/>
        </a:solidFill>
        <a:latin typeface="+mn-lt"/>
        <a:ea typeface="+mn-ea"/>
        <a:cs typeface="+mn-cs"/>
      </a:defRPr>
    </a:lvl6pPr>
    <a:lvl7pPr marL="2692542" algn="l" defTabSz="897514" rtl="0" eaLnBrk="1" latinLnBrk="0" hangingPunct="1">
      <a:defRPr sz="1200" kern="1200">
        <a:solidFill>
          <a:schemeClr val="tx1"/>
        </a:solidFill>
        <a:latin typeface="+mn-lt"/>
        <a:ea typeface="+mn-ea"/>
        <a:cs typeface="+mn-cs"/>
      </a:defRPr>
    </a:lvl7pPr>
    <a:lvl8pPr marL="3141299" algn="l" defTabSz="897514" rtl="0" eaLnBrk="1" latinLnBrk="0" hangingPunct="1">
      <a:defRPr sz="1200" kern="1200">
        <a:solidFill>
          <a:schemeClr val="tx1"/>
        </a:solidFill>
        <a:latin typeface="+mn-lt"/>
        <a:ea typeface="+mn-ea"/>
        <a:cs typeface="+mn-cs"/>
      </a:defRPr>
    </a:lvl8pPr>
    <a:lvl9pPr marL="3590056" algn="l" defTabSz="89751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CF9D0DF7-B789-4C96-9301-9891D235A301}" type="slidenum">
              <a:rPr lang="en-US" smtClean="0"/>
              <a:pPr/>
              <a:t>15</a:t>
            </a:fld>
            <a:endParaRPr 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a:spcBef>
                <a:spcPct val="0"/>
              </a:spcBef>
            </a:pPr>
            <a:r>
              <a:rPr lang="en-US" smtClean="0"/>
              <a:t>Membuat index pada suatu tabel, Anda harus memberi nama index,  menyertakan nama tabel yang akan dibuat indexnya,  dan menyertakan nama field yang akan dijadikan indexnya. </a:t>
            </a:r>
          </a:p>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211DFFC6-32EE-4419-943B-84CB15D12998}" type="slidenum">
              <a:rPr lang="en-US" smtClean="0"/>
              <a:pPr/>
              <a:t>41</a:t>
            </a:fld>
            <a:endParaRPr 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r>
              <a:rPr lang="en-US" smtClean="0"/>
              <a:t>Dapat membuat dan memodifikasi tabel serta memahami pengertian integrity constraints.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9C04FF06-0421-44E5-B381-1AB853C6866E}" type="slidenum">
              <a:rPr lang="en-US" smtClean="0"/>
              <a:pPr/>
              <a:t>42</a:t>
            </a:fld>
            <a:endParaRPr 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r>
              <a:rPr lang="en-US" smtClean="0"/>
              <a:t>Dapat membuat dan memodifikasi tabel serta memahami pengertian integrity constraints.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F24C3658-D5A2-44FF-8F91-547F7CA249B8}" type="slidenum">
              <a:rPr lang="en-US" smtClean="0"/>
              <a:pPr/>
              <a:t>43</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r>
              <a:rPr lang="en-US" smtClean="0"/>
              <a:t>Dapat membuat dan memodifikasi tabel serta memahami pengertian integrity constraints.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BF4801B7-A1CD-4EB1-9CDC-A2350732F631}" type="slidenum">
              <a:rPr lang="en-US" smtClean="0"/>
              <a:pPr/>
              <a:t>44</a:t>
            </a:fld>
            <a:endParaRPr 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r>
              <a:rPr lang="en-US" smtClean="0"/>
              <a:t>Dapat membuat dan memodifikasi tabel serta memahami pengertian integrity constraints.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EB3234E9-005D-4147-BE27-C4B161DD4F01}" type="slidenum">
              <a:rPr lang="en-US" smtClean="0"/>
              <a:pPr/>
              <a:t>45</a:t>
            </a:fld>
            <a:endParaRPr lang="en-US"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r>
              <a:rPr lang="en-US" smtClean="0"/>
              <a:t>Dapat membuat dan memodifikasi tabel serta memahami pengertian integrity constraints.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5260308E-6B23-4444-8B04-4508391FDC93}" type="slidenum">
              <a:rPr lang="en-US" smtClean="0"/>
              <a:pPr/>
              <a:t>46</a:t>
            </a:fld>
            <a:endParaRPr lang="en-US"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r>
              <a:rPr lang="en-US" smtClean="0"/>
              <a:t>Dapat membuat dan memodifikasi tabel serta memahami pengertian integrity constraints.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163CD5D5-E346-4FF1-AD5C-9CE0CF22A357}" type="slidenum">
              <a:rPr lang="en-US" smtClean="0"/>
              <a:pPr/>
              <a:t>47</a:t>
            </a:fld>
            <a:endParaRPr 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r>
              <a:rPr lang="en-US" smtClean="0"/>
              <a:t>Dapat membuat dan memodifikasi tabel serta memahami pengertian integrity constraints.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1488022B-3313-492F-973F-F81CD588123B}" type="slidenum">
              <a:rPr lang="en-US" smtClean="0"/>
              <a:pPr/>
              <a:t>48</a:t>
            </a:fld>
            <a:endParaRPr lang="en-US"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r>
              <a:rPr lang="en-US" smtClean="0"/>
              <a:t>Dapat membuat dan memodifikasi tabel serta memahami pengertian integrity constraints.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4A089B56-4D48-4A14-AD51-8075DEB9B18A}" type="slidenum">
              <a:rPr lang="en-US" smtClean="0"/>
              <a:pPr/>
              <a:t>49</a:t>
            </a:fld>
            <a:endParaRPr 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r>
              <a:rPr lang="en-US" smtClean="0"/>
              <a:t>Dapat membuat dan memodifikasi tabel serta memahami pengertian integrity constraints.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ABA8B6E3-A35E-4101-A0A3-B40415E0BFD8}" type="slidenum">
              <a:rPr lang="en-US" smtClean="0"/>
              <a:pPr/>
              <a:t>50</a:t>
            </a:fld>
            <a:endParaRPr lang="en-US"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r>
              <a:rPr lang="en-US" smtClean="0"/>
              <a:t>Dapat membuat dan memodifikasi tabel serta memahami pengertian integrity constraints.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2782ED3D-561E-41D0-8F47-C81531EE6629}" type="slidenum">
              <a:rPr lang="en-US" smtClean="0"/>
              <a:pPr/>
              <a:t>16</a:t>
            </a:fld>
            <a:endParaRPr 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a:spcBef>
                <a:spcPct val="0"/>
              </a:spcBef>
            </a:pPr>
            <a:r>
              <a:rPr lang="en-US" smtClean="0"/>
              <a:t>Membuat index pada suatu tabel, Anda harus memberi nama index,  menyertakan nama tabel yang akan dibuat indexnya,  dan menyertakan nama field yang akan dijadikan indexnya. </a:t>
            </a:r>
          </a:p>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DC7A1A20-3943-4294-9C22-DD4C6B455D80}" type="slidenum">
              <a:rPr lang="en-US" smtClean="0"/>
              <a:pPr/>
              <a:t>51</a:t>
            </a:fld>
            <a:endParaRPr lang="en-US"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r>
              <a:rPr lang="en-US" smtClean="0"/>
              <a:t>Dapat membuat dan memodifikasi tabel serta memahami pengertian integrity constraints.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C9E63BAD-B383-443C-8EF7-58FDAF235AEF}" type="slidenum">
              <a:rPr lang="en-US" smtClean="0"/>
              <a:pPr/>
              <a:t>52</a:t>
            </a:fld>
            <a:endParaRPr lang="en-US"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r>
              <a:rPr lang="en-US" smtClean="0"/>
              <a:t>Dapat membuat dan memodifikasi tabel serta memahami pengertian integrity constraints.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D082CF4F-46E4-40F5-A648-CACE5BA12C82}" type="slidenum">
              <a:rPr lang="en-US" smtClean="0"/>
              <a:pPr/>
              <a:t>53</a:t>
            </a:fld>
            <a:endParaRPr lang="en-US"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r>
              <a:rPr lang="en-US" smtClean="0"/>
              <a:t>Dapat membuat dan memodifikasi tabel serta memahami pengertian integrity constraints.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4A64FBB1-3CD6-4313-9AD5-835A28FB685D}" type="slidenum">
              <a:rPr lang="en-US" smtClean="0"/>
              <a:pPr/>
              <a:t>54</a:t>
            </a:fld>
            <a:endParaRPr lang="en-US"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r>
              <a:rPr lang="en-US" smtClean="0"/>
              <a:t>Dapat membuat dan memodifikasi tabel serta memahami pengertian integrity constraints.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1240FAF6-D188-42BB-9D6C-34998DF0FFA4}" type="slidenum">
              <a:rPr lang="en-US" smtClean="0"/>
              <a:pPr/>
              <a:t>55</a:t>
            </a:fld>
            <a:endParaRPr lang="en-US"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r>
              <a:rPr lang="en-US" smtClean="0"/>
              <a:t>Memahami materi query lanjutan :</a:t>
            </a:r>
          </a:p>
          <a:p>
            <a:pPr eaLnBrk="1" hangingPunct="1"/>
            <a:r>
              <a:rPr lang="en-US" smtClean="0"/>
              <a:t>Complex Integrity Constraints</a:t>
            </a:r>
          </a:p>
          <a:p>
            <a:pPr eaLnBrk="1" hangingPunct="1"/>
            <a:endParaRPr lang="en-US" smtClean="0"/>
          </a:p>
          <a:p>
            <a:pPr eaLnBrk="1" hangingPunct="1"/>
            <a:r>
              <a:rPr lang="en-US" smtClean="0"/>
              <a:t>	- Constraints over single table</a:t>
            </a:r>
          </a:p>
          <a:p>
            <a:pPr eaLnBrk="1" hangingPunct="1"/>
            <a:r>
              <a:rPr lang="en-US" smtClean="0"/>
              <a:t>	- Domain constraints</a:t>
            </a:r>
          </a:p>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E9CACC1E-F443-490B-9D67-13ECA9DDE707}" type="slidenum">
              <a:rPr lang="en-US" smtClean="0"/>
              <a:pPr/>
              <a:t>56</a:t>
            </a:fld>
            <a:endParaRPr lang="en-US"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r>
              <a:rPr lang="en-US" smtClean="0"/>
              <a:t>Memahami materi query lanjutan :</a:t>
            </a:r>
          </a:p>
          <a:p>
            <a:pPr eaLnBrk="1" hangingPunct="1"/>
            <a:r>
              <a:rPr lang="en-US" smtClean="0"/>
              <a:t>Complex Integrity Constraits</a:t>
            </a:r>
          </a:p>
          <a:p>
            <a:pPr eaLnBrk="1" hangingPunct="1"/>
            <a:r>
              <a:rPr lang="en-US" smtClean="0"/>
              <a:t>	- Constraints over single table</a:t>
            </a:r>
          </a:p>
          <a:p>
            <a:pPr eaLnBrk="1" hangingPunct="1"/>
            <a:r>
              <a:rPr lang="en-US" smtClean="0"/>
              <a:t>	- Domain constraints</a:t>
            </a:r>
          </a:p>
          <a:p>
            <a:pPr eaLnBrk="1" hangingPunct="1"/>
            <a:r>
              <a:rPr lang="en-US" smtClean="0"/>
              <a:t>ICs over several tables</a:t>
            </a:r>
          </a:p>
          <a:p>
            <a:pPr eaLnBrk="1" hangingPunct="1"/>
            <a:r>
              <a:rPr lang="en-US" smtClean="0"/>
              <a:t>Memahami penggunaan fungsi pada query :</a:t>
            </a:r>
          </a:p>
          <a:p>
            <a:pPr eaLnBrk="1" hangingPunct="1"/>
            <a:endParaRPr lang="en-US" smtClean="0"/>
          </a:p>
          <a:p>
            <a:pPr eaLnBrk="1" hangingPunct="1"/>
            <a:r>
              <a:rPr lang="en-US" smtClean="0"/>
              <a:t>Operator conditional (IF) dalam query</a:t>
            </a:r>
          </a:p>
          <a:p>
            <a:pPr eaLnBrk="1" hangingPunct="1"/>
            <a:r>
              <a:rPr lang="en-US" smtClean="0"/>
              <a:t>Function dalam Query</a:t>
            </a:r>
          </a:p>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5D4A4280-D6FC-4CB0-9DC0-7D71C4B82A60}" type="slidenum">
              <a:rPr lang="en-US" smtClean="0"/>
              <a:pPr/>
              <a:t>57</a:t>
            </a:fld>
            <a:endParaRPr lang="en-US"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r>
              <a:rPr lang="en-US" smtClean="0"/>
              <a:t>Memahami materi query lanjutan :</a:t>
            </a:r>
          </a:p>
          <a:p>
            <a:pPr eaLnBrk="1" hangingPunct="1"/>
            <a:r>
              <a:rPr lang="en-US" smtClean="0"/>
              <a:t>Complex Integrity Constraits</a:t>
            </a:r>
          </a:p>
          <a:p>
            <a:pPr eaLnBrk="1" hangingPunct="1"/>
            <a:r>
              <a:rPr lang="en-US" smtClean="0"/>
              <a:t>	- Constraints over single table</a:t>
            </a:r>
          </a:p>
          <a:p>
            <a:pPr eaLnBrk="1" hangingPunct="1"/>
            <a:r>
              <a:rPr lang="en-US" smtClean="0"/>
              <a:t>	- Domain constraints</a:t>
            </a:r>
          </a:p>
          <a:p>
            <a:pPr eaLnBrk="1" hangingPunct="1"/>
            <a:r>
              <a:rPr lang="en-US" smtClean="0"/>
              <a:t>ICs over several tables</a:t>
            </a:r>
          </a:p>
          <a:p>
            <a:pPr eaLnBrk="1" hangingPunct="1"/>
            <a:r>
              <a:rPr lang="en-US" smtClean="0"/>
              <a:t>Memahami penggunaan fungsi pada query :</a:t>
            </a:r>
          </a:p>
          <a:p>
            <a:pPr eaLnBrk="1" hangingPunct="1"/>
            <a:endParaRPr lang="en-US" smtClean="0"/>
          </a:p>
          <a:p>
            <a:pPr eaLnBrk="1" hangingPunct="1"/>
            <a:r>
              <a:rPr lang="en-US" smtClean="0"/>
              <a:t>Operator conditional (IF) dalam query</a:t>
            </a:r>
          </a:p>
          <a:p>
            <a:pPr eaLnBrk="1" hangingPunct="1"/>
            <a:r>
              <a:rPr lang="en-US" smtClean="0"/>
              <a:t>Function dalam Query</a:t>
            </a:r>
          </a:p>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BCF33C36-3AD5-4440-B4A6-5B1CD479A58C}" type="slidenum">
              <a:rPr lang="en-US" smtClean="0"/>
              <a:pPr/>
              <a:t>58</a:t>
            </a:fld>
            <a:endParaRPr lang="en-US"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r>
              <a:rPr lang="en-US" smtClean="0"/>
              <a:t>Memahami materi query lanjutan :</a:t>
            </a:r>
          </a:p>
          <a:p>
            <a:pPr eaLnBrk="1" hangingPunct="1"/>
            <a:r>
              <a:rPr lang="en-US" smtClean="0"/>
              <a:t>Complex Integrity Constraits</a:t>
            </a:r>
          </a:p>
          <a:p>
            <a:pPr eaLnBrk="1" hangingPunct="1"/>
            <a:r>
              <a:rPr lang="en-US" smtClean="0"/>
              <a:t>	- Constraints over single table</a:t>
            </a:r>
          </a:p>
          <a:p>
            <a:pPr eaLnBrk="1" hangingPunct="1"/>
            <a:r>
              <a:rPr lang="en-US" smtClean="0"/>
              <a:t>	- Domain constraints</a:t>
            </a:r>
          </a:p>
          <a:p>
            <a:pPr eaLnBrk="1" hangingPunct="1"/>
            <a:r>
              <a:rPr lang="en-US" smtClean="0"/>
              <a:t>ICs over several tables</a:t>
            </a:r>
          </a:p>
          <a:p>
            <a:pPr eaLnBrk="1" hangingPunct="1"/>
            <a:r>
              <a:rPr lang="en-US" smtClean="0"/>
              <a:t>Memahami penggunaan fungsi pada query :</a:t>
            </a:r>
          </a:p>
          <a:p>
            <a:pPr eaLnBrk="1" hangingPunct="1"/>
            <a:endParaRPr lang="en-US" smtClean="0"/>
          </a:p>
          <a:p>
            <a:pPr eaLnBrk="1" hangingPunct="1"/>
            <a:r>
              <a:rPr lang="en-US" smtClean="0"/>
              <a:t>Operator conditional (IF) dalam query</a:t>
            </a:r>
          </a:p>
          <a:p>
            <a:pPr eaLnBrk="1" hangingPunct="1"/>
            <a:r>
              <a:rPr lang="en-US" smtClean="0"/>
              <a:t>Function dalam Query</a:t>
            </a:r>
          </a:p>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B8CDFB91-993F-43A9-8799-4AB73FE438D2}" type="slidenum">
              <a:rPr lang="en-US" smtClean="0"/>
              <a:pPr/>
              <a:t>59</a:t>
            </a:fld>
            <a:endParaRPr lang="en-US"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r>
              <a:rPr lang="en-US" smtClean="0"/>
              <a:t>Dapat melakukan optimasi terhadap suatu query :</a:t>
            </a:r>
          </a:p>
          <a:p>
            <a:pPr eaLnBrk="1" hangingPunct="1"/>
            <a:r>
              <a:rPr lang="en-US" smtClean="0"/>
              <a:t>Query Optimation</a:t>
            </a:r>
          </a:p>
          <a:p>
            <a:pPr eaLnBrk="1" hangingPunct="1"/>
            <a:r>
              <a:rPr lang="en-US" smtClean="0"/>
              <a:t>Relational Query Optimization</a:t>
            </a:r>
          </a:p>
          <a:p>
            <a:pPr eaLnBrk="1" hangingPunct="1"/>
            <a:r>
              <a:rPr lang="en-US" smtClean="0"/>
              <a:t>Perencanaan Optimasi query</a:t>
            </a:r>
          </a:p>
          <a:p>
            <a:pPr eaLnBrk="1" hangingPunct="1"/>
            <a:r>
              <a:rPr lang="en-US" smtClean="0"/>
              <a:t>Sistem catalog dalam optimasi query</a:t>
            </a:r>
          </a:p>
          <a:p>
            <a:pPr eaLnBrk="1" hangingPunct="1"/>
            <a:r>
              <a:rPr lang="en-US" smtClean="0"/>
              <a:t>Penggunaan index untuk optimasi query</a:t>
            </a:r>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AB7786C3-0E0F-4C36-8562-25CB26496D24}" type="slidenum">
              <a:rPr lang="en-US" smtClean="0"/>
              <a:pPr/>
              <a:t>60</a:t>
            </a:fld>
            <a:endParaRPr lang="en-US"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r>
              <a:rPr lang="en-US" smtClean="0"/>
              <a:t>Dapat melakukan optimasi terhadap suatu query :</a:t>
            </a:r>
          </a:p>
          <a:p>
            <a:pPr eaLnBrk="1" hangingPunct="1"/>
            <a:r>
              <a:rPr lang="en-US" smtClean="0"/>
              <a:t>Query Optimation</a:t>
            </a:r>
          </a:p>
          <a:p>
            <a:pPr eaLnBrk="1" hangingPunct="1"/>
            <a:r>
              <a:rPr lang="en-US" smtClean="0"/>
              <a:t>Relational Query Optimization</a:t>
            </a:r>
          </a:p>
          <a:p>
            <a:pPr eaLnBrk="1" hangingPunct="1"/>
            <a:r>
              <a:rPr lang="en-US" smtClean="0"/>
              <a:t>Perencanaan Optimasi query</a:t>
            </a:r>
          </a:p>
          <a:p>
            <a:pPr eaLnBrk="1" hangingPunct="1"/>
            <a:r>
              <a:rPr lang="en-US" smtClean="0"/>
              <a:t>Sistem catalog dalam optimasi query</a:t>
            </a:r>
          </a:p>
          <a:p>
            <a:pPr eaLnBrk="1" hangingPunct="1"/>
            <a:r>
              <a:rPr lang="en-US" smtClean="0"/>
              <a:t>Penggunaan index untuk optimasi query</a:t>
            </a:r>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EABC1A5F-962F-4709-B639-9F740A923B48}" type="slidenum">
              <a:rPr lang="en-US" smtClean="0"/>
              <a:pPr/>
              <a:t>17</a:t>
            </a:fld>
            <a:endParaRPr 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a:spcBef>
                <a:spcPct val="0"/>
              </a:spcBef>
            </a:pPr>
            <a:r>
              <a:rPr lang="en-US" smtClean="0"/>
              <a:t>Membuat index pada suatu tabel, Anda harus memberi nama index,  menyertakan nama tabel yang akan dibuat indexnya,  dan menyertakan nama field yang akan dijadikan indexnya. </a:t>
            </a:r>
          </a:p>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BED88DF5-69F9-477B-B8AD-FA2BB1F9E4FA}" type="slidenum">
              <a:rPr lang="en-US" smtClean="0"/>
              <a:pPr/>
              <a:t>61</a:t>
            </a:fld>
            <a:endParaRPr lang="en-US"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r>
              <a:rPr lang="en-US" smtClean="0"/>
              <a:t>Dapat melakukan optimasi terhadap suatu query :</a:t>
            </a:r>
          </a:p>
          <a:p>
            <a:pPr eaLnBrk="1" hangingPunct="1"/>
            <a:r>
              <a:rPr lang="en-US" smtClean="0"/>
              <a:t>Query Optimation</a:t>
            </a:r>
          </a:p>
          <a:p>
            <a:pPr eaLnBrk="1" hangingPunct="1"/>
            <a:r>
              <a:rPr lang="en-US" smtClean="0"/>
              <a:t>Relational Query Optimization</a:t>
            </a:r>
          </a:p>
          <a:p>
            <a:pPr eaLnBrk="1" hangingPunct="1"/>
            <a:r>
              <a:rPr lang="en-US" smtClean="0"/>
              <a:t>Perencanaan Optimasi query</a:t>
            </a:r>
          </a:p>
          <a:p>
            <a:pPr eaLnBrk="1" hangingPunct="1"/>
            <a:r>
              <a:rPr lang="en-US" smtClean="0"/>
              <a:t>Sistem catalog dalam optimasi query</a:t>
            </a:r>
          </a:p>
          <a:p>
            <a:pPr eaLnBrk="1" hangingPunct="1"/>
            <a:r>
              <a:rPr lang="en-US" smtClean="0"/>
              <a:t>Penggunaan index untuk optimasi query</a:t>
            </a:r>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1516FD74-B6D6-4030-B0E8-A0A73BAA1717}" type="slidenum">
              <a:rPr lang="en-US" smtClean="0"/>
              <a:pPr/>
              <a:t>62</a:t>
            </a:fld>
            <a:endParaRPr lang="en-US"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r>
              <a:rPr lang="en-US" smtClean="0"/>
              <a:t>Dapat melakukan optimasi terhadap suatu query :</a:t>
            </a:r>
          </a:p>
          <a:p>
            <a:pPr eaLnBrk="1" hangingPunct="1"/>
            <a:r>
              <a:rPr lang="en-US" smtClean="0"/>
              <a:t>Query Optimation</a:t>
            </a:r>
          </a:p>
          <a:p>
            <a:pPr eaLnBrk="1" hangingPunct="1"/>
            <a:r>
              <a:rPr lang="en-US" smtClean="0"/>
              <a:t>Relational Query Optimization</a:t>
            </a:r>
          </a:p>
          <a:p>
            <a:pPr eaLnBrk="1" hangingPunct="1"/>
            <a:r>
              <a:rPr lang="en-US" smtClean="0"/>
              <a:t>Perencanaan Optimasi query</a:t>
            </a:r>
          </a:p>
          <a:p>
            <a:pPr eaLnBrk="1" hangingPunct="1"/>
            <a:r>
              <a:rPr lang="en-US" smtClean="0"/>
              <a:t>Sistem catalog dalam optimasi query</a:t>
            </a:r>
          </a:p>
          <a:p>
            <a:pPr eaLnBrk="1" hangingPunct="1"/>
            <a:r>
              <a:rPr lang="en-US" smtClean="0"/>
              <a:t>Penggunaan index untuk optimasi query</a:t>
            </a:r>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1656BE5E-9808-430E-BAC0-48BC183F819B}" type="slidenum">
              <a:rPr lang="en-US" smtClean="0"/>
              <a:pPr/>
              <a:t>63</a:t>
            </a:fld>
            <a:endParaRPr lang="en-US"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r>
              <a:rPr lang="en-US" smtClean="0"/>
              <a:t>Dapat melakukan optimasi terhadap suatu query :</a:t>
            </a:r>
          </a:p>
          <a:p>
            <a:pPr eaLnBrk="1" hangingPunct="1"/>
            <a:r>
              <a:rPr lang="en-US" smtClean="0"/>
              <a:t>Query Optimation</a:t>
            </a:r>
          </a:p>
          <a:p>
            <a:pPr eaLnBrk="1" hangingPunct="1"/>
            <a:r>
              <a:rPr lang="en-US" smtClean="0"/>
              <a:t>Relational Query Optimization</a:t>
            </a:r>
          </a:p>
          <a:p>
            <a:pPr eaLnBrk="1" hangingPunct="1"/>
            <a:r>
              <a:rPr lang="en-US" smtClean="0"/>
              <a:t>Perencanaan Optimasi query</a:t>
            </a:r>
          </a:p>
          <a:p>
            <a:pPr eaLnBrk="1" hangingPunct="1"/>
            <a:r>
              <a:rPr lang="en-US" smtClean="0"/>
              <a:t>Sistem catalog dalam optimasi query</a:t>
            </a:r>
          </a:p>
          <a:p>
            <a:pPr eaLnBrk="1" hangingPunct="1"/>
            <a:r>
              <a:rPr lang="en-US" smtClean="0"/>
              <a:t>Penggunaan index untuk optimasi query</a:t>
            </a:r>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F9EE3D87-2656-4F1B-8D41-368D556CF825}" type="slidenum">
              <a:rPr lang="en-US" smtClean="0"/>
              <a:pPr/>
              <a:t>64</a:t>
            </a:fld>
            <a:endParaRPr lang="en-US"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r>
              <a:rPr lang="en-US" smtClean="0"/>
              <a:t>Dapat melakukan optimasi terhadap suatu query :</a:t>
            </a:r>
          </a:p>
          <a:p>
            <a:pPr eaLnBrk="1" hangingPunct="1"/>
            <a:r>
              <a:rPr lang="en-US" smtClean="0"/>
              <a:t>Query Optimation</a:t>
            </a:r>
          </a:p>
          <a:p>
            <a:pPr eaLnBrk="1" hangingPunct="1"/>
            <a:r>
              <a:rPr lang="en-US" smtClean="0"/>
              <a:t>Relational Query Optimization</a:t>
            </a:r>
          </a:p>
          <a:p>
            <a:pPr eaLnBrk="1" hangingPunct="1"/>
            <a:r>
              <a:rPr lang="en-US" smtClean="0"/>
              <a:t>Perencanaan Optimasi query</a:t>
            </a:r>
          </a:p>
          <a:p>
            <a:pPr eaLnBrk="1" hangingPunct="1"/>
            <a:r>
              <a:rPr lang="en-US" smtClean="0"/>
              <a:t>Sistem catalog dalam optimasi query</a:t>
            </a:r>
          </a:p>
          <a:p>
            <a:pPr eaLnBrk="1" hangingPunct="1"/>
            <a:r>
              <a:rPr lang="en-US" smtClean="0"/>
              <a:t>Penggunaan index untuk optimasi query</a:t>
            </a:r>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BB7EBE86-A16F-41D9-95DD-11E19F9E5306}" type="slidenum">
              <a:rPr lang="en-US" smtClean="0"/>
              <a:pPr/>
              <a:t>65</a:t>
            </a:fld>
            <a:endParaRPr lang="en-US"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r>
              <a:rPr lang="en-US" smtClean="0"/>
              <a:t>Dapat melakukan optimasi terhadap suatu query :</a:t>
            </a:r>
          </a:p>
          <a:p>
            <a:pPr eaLnBrk="1" hangingPunct="1"/>
            <a:r>
              <a:rPr lang="en-US" smtClean="0"/>
              <a:t>Query Optimation</a:t>
            </a:r>
          </a:p>
          <a:p>
            <a:pPr eaLnBrk="1" hangingPunct="1"/>
            <a:r>
              <a:rPr lang="en-US" smtClean="0"/>
              <a:t>Relational Query Optimization</a:t>
            </a:r>
          </a:p>
          <a:p>
            <a:pPr eaLnBrk="1" hangingPunct="1"/>
            <a:r>
              <a:rPr lang="en-US" smtClean="0"/>
              <a:t>Perencanaan Optimasi query</a:t>
            </a:r>
          </a:p>
          <a:p>
            <a:pPr eaLnBrk="1" hangingPunct="1"/>
            <a:r>
              <a:rPr lang="en-US" smtClean="0"/>
              <a:t>Sistem catalog dalam optimasi query</a:t>
            </a:r>
          </a:p>
          <a:p>
            <a:pPr eaLnBrk="1" hangingPunct="1"/>
            <a:r>
              <a:rPr lang="en-US" smtClean="0"/>
              <a:t>Penggunaan index untuk optimasi query</a:t>
            </a:r>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5D51715A-22AE-4F27-9EBC-282FBA175C59}" type="slidenum">
              <a:rPr lang="en-US" smtClean="0"/>
              <a:pPr/>
              <a:t>66</a:t>
            </a:fld>
            <a:endParaRPr lang="en-US"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r>
              <a:rPr lang="en-US" smtClean="0"/>
              <a:t>Dapat melakukan optimasi terhadap suatu query :</a:t>
            </a:r>
          </a:p>
          <a:p>
            <a:pPr eaLnBrk="1" hangingPunct="1"/>
            <a:r>
              <a:rPr lang="en-US" smtClean="0"/>
              <a:t>Query Optimation</a:t>
            </a:r>
          </a:p>
          <a:p>
            <a:pPr eaLnBrk="1" hangingPunct="1"/>
            <a:r>
              <a:rPr lang="en-US" smtClean="0"/>
              <a:t>Relational Query Optimization</a:t>
            </a:r>
          </a:p>
          <a:p>
            <a:pPr eaLnBrk="1" hangingPunct="1"/>
            <a:r>
              <a:rPr lang="en-US" smtClean="0"/>
              <a:t>Perencanaan Optimasi query</a:t>
            </a:r>
          </a:p>
          <a:p>
            <a:pPr eaLnBrk="1" hangingPunct="1"/>
            <a:r>
              <a:rPr lang="en-US" smtClean="0"/>
              <a:t>Sistem catalog dalam optimasi query</a:t>
            </a:r>
          </a:p>
          <a:p>
            <a:pPr eaLnBrk="1" hangingPunct="1"/>
            <a:r>
              <a:rPr lang="en-US" smtClean="0"/>
              <a:t>Penggunaan index untuk optimasi query</a:t>
            </a:r>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7C21CDAD-871D-473A-BBBE-E6BC64EF67C2}" type="slidenum">
              <a:rPr lang="en-US" smtClean="0"/>
              <a:pPr/>
              <a:t>67</a:t>
            </a:fld>
            <a:endParaRPr lang="en-US"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r>
              <a:rPr lang="en-US" smtClean="0"/>
              <a:t>Dapat melakukan optimasi terhadap suatu query :</a:t>
            </a:r>
          </a:p>
          <a:p>
            <a:pPr eaLnBrk="1" hangingPunct="1"/>
            <a:r>
              <a:rPr lang="en-US" smtClean="0"/>
              <a:t>Query Optimation</a:t>
            </a:r>
          </a:p>
          <a:p>
            <a:pPr eaLnBrk="1" hangingPunct="1"/>
            <a:r>
              <a:rPr lang="en-US" smtClean="0"/>
              <a:t>Relational Query Optimization</a:t>
            </a:r>
          </a:p>
          <a:p>
            <a:pPr eaLnBrk="1" hangingPunct="1"/>
            <a:r>
              <a:rPr lang="en-US" smtClean="0"/>
              <a:t>Perencanaan Optimasi query</a:t>
            </a:r>
          </a:p>
          <a:p>
            <a:pPr eaLnBrk="1" hangingPunct="1"/>
            <a:r>
              <a:rPr lang="en-US" smtClean="0"/>
              <a:t>Sistem catalog dalam optimasi query</a:t>
            </a:r>
          </a:p>
          <a:p>
            <a:pPr eaLnBrk="1" hangingPunct="1"/>
            <a:r>
              <a:rPr lang="en-US" smtClean="0"/>
              <a:t>Penggunaan index untuk optimasi query</a:t>
            </a:r>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6DDACFB0-B22D-4109-B56E-8125FC33C0FE}" type="slidenum">
              <a:rPr lang="en-US" smtClean="0"/>
              <a:pPr/>
              <a:t>68</a:t>
            </a:fld>
            <a:endParaRPr lang="en-US"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r>
              <a:rPr lang="en-US" smtClean="0"/>
              <a:t>Dapat melakukan optimasi terhadap suatu query :</a:t>
            </a:r>
          </a:p>
          <a:p>
            <a:pPr eaLnBrk="1" hangingPunct="1"/>
            <a:r>
              <a:rPr lang="en-US" smtClean="0"/>
              <a:t>Query Optimation</a:t>
            </a:r>
          </a:p>
          <a:p>
            <a:pPr eaLnBrk="1" hangingPunct="1"/>
            <a:r>
              <a:rPr lang="en-US" smtClean="0"/>
              <a:t>Relational Query Optimization</a:t>
            </a:r>
          </a:p>
          <a:p>
            <a:pPr eaLnBrk="1" hangingPunct="1"/>
            <a:r>
              <a:rPr lang="en-US" smtClean="0"/>
              <a:t>Perencanaan Optimasi query</a:t>
            </a:r>
          </a:p>
          <a:p>
            <a:pPr eaLnBrk="1" hangingPunct="1"/>
            <a:r>
              <a:rPr lang="en-US" smtClean="0"/>
              <a:t>Sistem catalog dalam optimasi query</a:t>
            </a:r>
          </a:p>
          <a:p>
            <a:pPr eaLnBrk="1" hangingPunct="1"/>
            <a:r>
              <a:rPr lang="en-US" smtClean="0"/>
              <a:t>Penggunaan index untuk optimasi query</a:t>
            </a:r>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D19E4369-BE78-4AB0-B5EA-26FF59A4B52B}" type="slidenum">
              <a:rPr lang="en-US" smtClean="0"/>
              <a:pPr/>
              <a:t>69</a:t>
            </a:fld>
            <a:endParaRPr lang="en-US"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r>
              <a:rPr lang="en-US" smtClean="0"/>
              <a:t>Dapat melakukan optimasi terhadap suatu query :</a:t>
            </a:r>
          </a:p>
          <a:p>
            <a:pPr eaLnBrk="1" hangingPunct="1"/>
            <a:r>
              <a:rPr lang="en-US" smtClean="0"/>
              <a:t>Query Optimation</a:t>
            </a:r>
          </a:p>
          <a:p>
            <a:pPr eaLnBrk="1" hangingPunct="1"/>
            <a:r>
              <a:rPr lang="en-US" smtClean="0"/>
              <a:t>Relational Query Optimization</a:t>
            </a:r>
          </a:p>
          <a:p>
            <a:pPr eaLnBrk="1" hangingPunct="1"/>
            <a:r>
              <a:rPr lang="en-US" smtClean="0"/>
              <a:t>Perencanaan Optimasi query</a:t>
            </a:r>
          </a:p>
          <a:p>
            <a:pPr eaLnBrk="1" hangingPunct="1"/>
            <a:r>
              <a:rPr lang="en-US" smtClean="0"/>
              <a:t>Sistem catalog dalam optimasi query</a:t>
            </a:r>
          </a:p>
          <a:p>
            <a:pPr eaLnBrk="1" hangingPunct="1"/>
            <a:r>
              <a:rPr lang="en-US" smtClean="0"/>
              <a:t>Penggunaan index untuk optimasi query</a:t>
            </a:r>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75A6338A-2AB1-4F4D-B2AA-8BF574AF5A70}" type="slidenum">
              <a:rPr lang="en-US" smtClean="0"/>
              <a:pPr/>
              <a:t>70</a:t>
            </a:fld>
            <a:endParaRPr lang="en-US"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r>
              <a:rPr lang="en-US" smtClean="0"/>
              <a:t>Dapat melakukan optimasi terhadap suatu query :</a:t>
            </a:r>
          </a:p>
          <a:p>
            <a:pPr eaLnBrk="1" hangingPunct="1"/>
            <a:r>
              <a:rPr lang="en-US" smtClean="0"/>
              <a:t>Query Optimation</a:t>
            </a:r>
          </a:p>
          <a:p>
            <a:pPr eaLnBrk="1" hangingPunct="1"/>
            <a:r>
              <a:rPr lang="en-US" smtClean="0"/>
              <a:t>Relational Query Optimization</a:t>
            </a:r>
          </a:p>
          <a:p>
            <a:pPr eaLnBrk="1" hangingPunct="1"/>
            <a:r>
              <a:rPr lang="en-US" smtClean="0"/>
              <a:t>Perencanaan Optimasi query</a:t>
            </a:r>
          </a:p>
          <a:p>
            <a:pPr eaLnBrk="1" hangingPunct="1"/>
            <a:r>
              <a:rPr lang="en-US" smtClean="0"/>
              <a:t>Sistem catalog dalam optimasi query</a:t>
            </a:r>
          </a:p>
          <a:p>
            <a:pPr eaLnBrk="1" hangingPunct="1"/>
            <a:r>
              <a:rPr lang="en-US" smtClean="0"/>
              <a:t>Penggunaan index untuk optimasi query</a:t>
            </a:r>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95C03839-6B5A-440D-A21A-F1092F381148}" type="slidenum">
              <a:rPr lang="en-US" smtClean="0"/>
              <a:pPr/>
              <a:t>18</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a:spcBef>
                <a:spcPct val="0"/>
              </a:spcBef>
            </a:pPr>
            <a:r>
              <a:rPr lang="en-US" smtClean="0"/>
              <a:t>Membuat index pada suatu tabel, Anda harus memberi nama index,  menyertakan nama tabel yang akan dibuat indexnya,  dan menyertakan nama field yang akan dijadikan indexnya. </a:t>
            </a:r>
          </a:p>
          <a:p>
            <a:pPr eaLnBrk="1" hangingPunct="1"/>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4E782A81-727E-4FD4-B944-90AB183334D6}" type="slidenum">
              <a:rPr lang="en-US" smtClean="0"/>
              <a:pPr/>
              <a:t>71</a:t>
            </a:fld>
            <a:endParaRPr lang="en-US"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r>
              <a:rPr lang="en-US" smtClean="0"/>
              <a:t>Dapat melakukan optimasi terhadap suatu query :</a:t>
            </a:r>
          </a:p>
          <a:p>
            <a:pPr eaLnBrk="1" hangingPunct="1"/>
            <a:r>
              <a:rPr lang="en-US" smtClean="0"/>
              <a:t>Query Optimation</a:t>
            </a:r>
          </a:p>
          <a:p>
            <a:pPr eaLnBrk="1" hangingPunct="1"/>
            <a:r>
              <a:rPr lang="en-US" smtClean="0"/>
              <a:t>Relational Query Optimization</a:t>
            </a:r>
          </a:p>
          <a:p>
            <a:pPr eaLnBrk="1" hangingPunct="1"/>
            <a:r>
              <a:rPr lang="en-US" smtClean="0"/>
              <a:t>Perencanaan Optimasi query</a:t>
            </a:r>
          </a:p>
          <a:p>
            <a:pPr eaLnBrk="1" hangingPunct="1"/>
            <a:r>
              <a:rPr lang="en-US" smtClean="0"/>
              <a:t>Sistem catalog dalam optimasi query</a:t>
            </a:r>
          </a:p>
          <a:p>
            <a:pPr eaLnBrk="1" hangingPunct="1"/>
            <a:r>
              <a:rPr lang="en-US" smtClean="0"/>
              <a:t>Penggunaan index untuk optimasi query</a:t>
            </a:r>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04B30140-F9D0-440D-B8F1-83D9DD70F3B5}" type="slidenum">
              <a:rPr lang="en-US" smtClean="0"/>
              <a:pPr/>
              <a:t>72</a:t>
            </a:fld>
            <a:endParaRPr lang="en-US"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r>
              <a:rPr lang="en-US" smtClean="0"/>
              <a:t>Dapat melakukan optimasi terhadap suatu query :</a:t>
            </a:r>
          </a:p>
          <a:p>
            <a:pPr eaLnBrk="1" hangingPunct="1"/>
            <a:r>
              <a:rPr lang="en-US" smtClean="0"/>
              <a:t>Query Optimation</a:t>
            </a:r>
          </a:p>
          <a:p>
            <a:pPr eaLnBrk="1" hangingPunct="1"/>
            <a:r>
              <a:rPr lang="en-US" smtClean="0"/>
              <a:t>Relational Query Optimization</a:t>
            </a:r>
          </a:p>
          <a:p>
            <a:pPr eaLnBrk="1" hangingPunct="1"/>
            <a:r>
              <a:rPr lang="en-US" smtClean="0"/>
              <a:t>Perencanaan Optimasi query</a:t>
            </a:r>
          </a:p>
          <a:p>
            <a:pPr eaLnBrk="1" hangingPunct="1"/>
            <a:r>
              <a:rPr lang="en-US" smtClean="0"/>
              <a:t>Sistem catalog dalam optimasi query</a:t>
            </a:r>
          </a:p>
          <a:p>
            <a:pPr eaLnBrk="1" hangingPunct="1"/>
            <a:r>
              <a:rPr lang="en-US" smtClean="0"/>
              <a:t>Penggunaan index untuk optimasi query</a:t>
            </a:r>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7819856C-0CAF-44CB-93F6-C022C7C115FF}" type="slidenum">
              <a:rPr lang="en-US" smtClean="0"/>
              <a:pPr/>
              <a:t>73</a:t>
            </a:fld>
            <a:endParaRPr lang="en-US"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r>
              <a:rPr lang="en-US" smtClean="0"/>
              <a:t>Dapat melakukan optimasi terhadap suatu query :</a:t>
            </a:r>
          </a:p>
          <a:p>
            <a:pPr eaLnBrk="1" hangingPunct="1"/>
            <a:r>
              <a:rPr lang="en-US" smtClean="0"/>
              <a:t>Query Optimation</a:t>
            </a:r>
          </a:p>
          <a:p>
            <a:pPr eaLnBrk="1" hangingPunct="1"/>
            <a:r>
              <a:rPr lang="en-US" smtClean="0"/>
              <a:t>Relational Query Optimization</a:t>
            </a:r>
          </a:p>
          <a:p>
            <a:pPr eaLnBrk="1" hangingPunct="1"/>
            <a:r>
              <a:rPr lang="en-US" smtClean="0"/>
              <a:t>Perencanaan Optimasi query</a:t>
            </a:r>
          </a:p>
          <a:p>
            <a:pPr eaLnBrk="1" hangingPunct="1"/>
            <a:r>
              <a:rPr lang="en-US" smtClean="0"/>
              <a:t>Sistem catalog dalam optimasi query</a:t>
            </a:r>
          </a:p>
          <a:p>
            <a:pPr eaLnBrk="1" hangingPunct="1"/>
            <a:r>
              <a:rPr lang="en-US" smtClean="0"/>
              <a:t>Penggunaan index untuk optimasi query</a:t>
            </a:r>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1EA74753-F2B3-42E2-BA26-C0D283DFF425}" type="slidenum">
              <a:rPr lang="en-US" smtClean="0"/>
              <a:pPr/>
              <a:t>74</a:t>
            </a:fld>
            <a:endParaRPr lang="en-US"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r>
              <a:rPr lang="en-US" smtClean="0"/>
              <a:t>Memahami beberapa macam trigger dan mengetahui cara penggunaannya.</a:t>
            </a:r>
          </a:p>
          <a:p>
            <a:pPr eaLnBrk="1" hangingPunct="1"/>
            <a:r>
              <a:rPr lang="en-US" b="1" smtClean="0">
                <a:solidFill>
                  <a:srgbClr val="000000"/>
                </a:solidFill>
              </a:rPr>
              <a:t>Database Trigger</a:t>
            </a:r>
          </a:p>
          <a:p>
            <a:pPr eaLnBrk="1" hangingPunct="1"/>
            <a:r>
              <a:rPr lang="en-US" smtClean="0"/>
              <a:t>Beberapa macam trigger</a:t>
            </a:r>
          </a:p>
          <a:p>
            <a:pPr eaLnBrk="1" hangingPunct="1"/>
            <a:r>
              <a:rPr lang="en-US" smtClean="0"/>
              <a:t>Database trigger dan penggunaannya</a:t>
            </a:r>
          </a:p>
          <a:p>
            <a:pPr eaLnBrk="1" hangingPunct="1"/>
            <a:r>
              <a:rPr lang="en-US" smtClean="0"/>
              <a:t>Database trigger yang dapat mengaktifkannya suatu rule (aturan)</a:t>
            </a:r>
          </a:p>
          <a:p>
            <a:pPr eaLnBrk="1" hangingPunct="1"/>
            <a:r>
              <a:rPr lang="en-US" smtClean="0"/>
              <a:t>Penghapusan menghapus databse trigger</a:t>
            </a:r>
          </a:p>
          <a:p>
            <a:pPr eaLnBrk="1" hangingPunct="1"/>
            <a:endParaRPr lang="en-US" b="1" smtClean="0">
              <a:solidFill>
                <a:srgbClr val="000000"/>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970B18DF-0931-4A47-81C6-D4D01F3C5491}" type="slidenum">
              <a:rPr lang="en-US" smtClean="0"/>
              <a:pPr/>
              <a:t>75</a:t>
            </a:fld>
            <a:endParaRPr lang="en-US"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r>
              <a:rPr lang="en-US" smtClean="0"/>
              <a:t>Memahami beberapa macam trigger dan mengetahui cara penggunaannya.</a:t>
            </a:r>
          </a:p>
          <a:p>
            <a:pPr eaLnBrk="1" hangingPunct="1"/>
            <a:r>
              <a:rPr lang="en-US" b="1" smtClean="0">
                <a:solidFill>
                  <a:srgbClr val="000000"/>
                </a:solidFill>
              </a:rPr>
              <a:t>Trigger</a:t>
            </a:r>
          </a:p>
          <a:p>
            <a:pPr eaLnBrk="1" hangingPunct="1"/>
            <a:endParaRPr lang="en-US" smtClean="0"/>
          </a:p>
          <a:p>
            <a:pPr eaLnBrk="1" hangingPunct="1"/>
            <a:r>
              <a:rPr lang="en-US" smtClean="0"/>
              <a:t>Trigger adalah blok PL/SQL yang disimpan dalam database dan akan diaktifvasi ketika anda melakukan statement SQL (Delete, Update atau Insert) pada sebuah tabel. Kegunaan utama adalah mengeset  atau mengubah nilai kolom dalam suatu tabel, sehingga validasi nilai dari nilai kolom tabel tersebut akan terjaga. Dengan trigger kita menjadi ringan dalam pembuatan suatu aplikasi.</a:t>
            </a:r>
          </a:p>
          <a:p>
            <a:pPr eaLnBrk="1" hangingPunct="1"/>
            <a:r>
              <a:rPr lang="en-US" smtClean="0"/>
              <a:t>Database trigger dan penggunaannya</a:t>
            </a:r>
          </a:p>
          <a:p>
            <a:pPr eaLnBrk="1" hangingPunct="1"/>
            <a:r>
              <a:rPr lang="en-US" smtClean="0"/>
              <a:t>Database trigger yang dapat mengaktifkannya suatu rule (aturan)</a:t>
            </a:r>
          </a:p>
          <a:p>
            <a:pPr eaLnBrk="1" hangingPunct="1"/>
            <a:r>
              <a:rPr lang="en-US" smtClean="0"/>
              <a:t>Penghapusan menghapus databse trigger</a:t>
            </a:r>
          </a:p>
          <a:p>
            <a:pPr eaLnBrk="1" hangingPunct="1"/>
            <a:endParaRPr lang="en-US" b="1" smtClean="0">
              <a:solidFill>
                <a:srgbClr val="000000"/>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F982872E-A135-411D-8717-D5BCF57725E7}" type="slidenum">
              <a:rPr lang="en-US" smtClean="0"/>
              <a:pPr/>
              <a:t>76</a:t>
            </a:fld>
            <a:endParaRPr lang="en-US" smtClean="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r>
              <a:rPr lang="en-US" smtClean="0"/>
              <a:t>Memahami beberapa macam trigger dan mengetahui cara penggunaannya.</a:t>
            </a:r>
          </a:p>
          <a:p>
            <a:pPr eaLnBrk="1" hangingPunct="1"/>
            <a:r>
              <a:rPr lang="en-US" b="1" smtClean="0">
                <a:solidFill>
                  <a:srgbClr val="000000"/>
                </a:solidFill>
              </a:rPr>
              <a:t>Trigger</a:t>
            </a:r>
          </a:p>
          <a:p>
            <a:pPr eaLnBrk="1" hangingPunct="1"/>
            <a:endParaRPr lang="en-US" smtClean="0"/>
          </a:p>
          <a:p>
            <a:pPr eaLnBrk="1" hangingPunct="1"/>
            <a:r>
              <a:rPr lang="en-US" smtClean="0"/>
              <a:t>Trigger adalah blok PL/SQL yang disimpan dalam database dan akan diaktifvasi ketika anda melakukan statement SQL (Delete, Update atau Insert) pada sebuah tabel. Kegunaan utama adalah mengeset  atau mengubah nilai kolom dalam suatu tabel, sehingga validasi nilai dari nilai kolom tabel tersebut akan terjaga. Dengan trigger kita menjadi ringan dalam pembuatan suatu aplikasi.</a:t>
            </a:r>
          </a:p>
          <a:p>
            <a:pPr eaLnBrk="1" hangingPunct="1"/>
            <a:r>
              <a:rPr lang="en-US" smtClean="0"/>
              <a:t>Database trigger dan penggunaannya</a:t>
            </a:r>
          </a:p>
          <a:p>
            <a:pPr eaLnBrk="1" hangingPunct="1"/>
            <a:r>
              <a:rPr lang="en-US" smtClean="0"/>
              <a:t>Database trigger yang dapat mengaktifkannya suatu rule (aturan)</a:t>
            </a:r>
          </a:p>
          <a:p>
            <a:pPr eaLnBrk="1" hangingPunct="1"/>
            <a:r>
              <a:rPr lang="en-US" smtClean="0"/>
              <a:t>Penghapusan menghapus databse trigger</a:t>
            </a:r>
          </a:p>
          <a:p>
            <a:pPr eaLnBrk="1" hangingPunct="1"/>
            <a:endParaRPr lang="en-US" b="1" smtClean="0">
              <a:solidFill>
                <a:srgbClr val="000000"/>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A01D881F-99AA-4CEC-A7C6-5B4B7BF657F4}" type="slidenum">
              <a:rPr lang="en-US" smtClean="0"/>
              <a:pPr/>
              <a:t>77</a:t>
            </a:fld>
            <a:endParaRPr lang="en-US"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r>
              <a:rPr lang="en-US" smtClean="0"/>
              <a:t>Memahami beberapa macam trigger dan mengetahui cara penggunaannya.</a:t>
            </a:r>
          </a:p>
          <a:p>
            <a:pPr eaLnBrk="1" hangingPunct="1"/>
            <a:r>
              <a:rPr lang="en-US" b="1" smtClean="0">
                <a:solidFill>
                  <a:srgbClr val="000000"/>
                </a:solidFill>
              </a:rPr>
              <a:t>Database Trigger</a:t>
            </a:r>
          </a:p>
          <a:p>
            <a:pPr eaLnBrk="1" hangingPunct="1"/>
            <a:r>
              <a:rPr lang="en-US" smtClean="0"/>
              <a:t>Beberapa macam trigger</a:t>
            </a:r>
          </a:p>
          <a:p>
            <a:pPr eaLnBrk="1" hangingPunct="1"/>
            <a:r>
              <a:rPr lang="en-US" smtClean="0"/>
              <a:t>Database trigger dan penggunaannya</a:t>
            </a:r>
          </a:p>
          <a:p>
            <a:pPr eaLnBrk="1" hangingPunct="1"/>
            <a:r>
              <a:rPr lang="en-US" smtClean="0"/>
              <a:t>Database trigger yang dapat mengaktifkannya suatu rule (aturan)</a:t>
            </a:r>
          </a:p>
          <a:p>
            <a:pPr eaLnBrk="1" hangingPunct="1"/>
            <a:r>
              <a:rPr lang="en-US" smtClean="0"/>
              <a:t>Penghapusan menghapus databse trigger</a:t>
            </a:r>
          </a:p>
          <a:p>
            <a:pPr eaLnBrk="1" hangingPunct="1"/>
            <a:endParaRPr lang="en-US" b="1" smtClean="0">
              <a:solidFill>
                <a:srgbClr val="000000"/>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CD0F02F0-2A95-4C8B-A6E8-3F68C52495AD}" type="slidenum">
              <a:rPr lang="en-US" smtClean="0"/>
              <a:pPr/>
              <a:t>78</a:t>
            </a:fld>
            <a:endParaRPr lang="en-US" smtClean="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r>
              <a:rPr lang="en-US" smtClean="0"/>
              <a:t>Memahami beberapa macam trigger dan mengetahui cara penggunaannya.</a:t>
            </a:r>
          </a:p>
          <a:p>
            <a:pPr eaLnBrk="1" hangingPunct="1"/>
            <a:r>
              <a:rPr lang="en-US" b="1" smtClean="0">
                <a:solidFill>
                  <a:srgbClr val="000000"/>
                </a:solidFill>
              </a:rPr>
              <a:t>Database Trigger</a:t>
            </a:r>
          </a:p>
          <a:p>
            <a:pPr eaLnBrk="1" hangingPunct="1"/>
            <a:r>
              <a:rPr lang="en-US" smtClean="0"/>
              <a:t>Beberapa macam trigger</a:t>
            </a:r>
          </a:p>
          <a:p>
            <a:pPr eaLnBrk="1" hangingPunct="1"/>
            <a:r>
              <a:rPr lang="en-US" smtClean="0"/>
              <a:t>Database trigger dan penggunaannya</a:t>
            </a:r>
          </a:p>
          <a:p>
            <a:pPr eaLnBrk="1" hangingPunct="1"/>
            <a:r>
              <a:rPr lang="en-US" smtClean="0"/>
              <a:t>Database trigger yang dapat mengaktifkannya suatu rule (aturan)</a:t>
            </a:r>
          </a:p>
          <a:p>
            <a:pPr eaLnBrk="1" hangingPunct="1"/>
            <a:r>
              <a:rPr lang="en-US" smtClean="0"/>
              <a:t>Penghapusan menghapus databse trigger</a:t>
            </a:r>
          </a:p>
          <a:p>
            <a:pPr eaLnBrk="1" hangingPunct="1"/>
            <a:endParaRPr lang="en-US" b="1" smtClean="0">
              <a:solidFill>
                <a:srgbClr val="000000"/>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84579F47-0BE2-4E72-9951-C2FC21FA484D}" type="slidenum">
              <a:rPr lang="en-US" smtClean="0"/>
              <a:pPr/>
              <a:t>79</a:t>
            </a:fld>
            <a:endParaRPr lang="en-US"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r>
              <a:rPr lang="en-US" smtClean="0"/>
              <a:t>Memahami beberapa macam trigger dan mengetahui cara penggunaannya.</a:t>
            </a:r>
          </a:p>
          <a:p>
            <a:pPr eaLnBrk="1" hangingPunct="1"/>
            <a:r>
              <a:rPr lang="en-US" b="1" smtClean="0">
                <a:solidFill>
                  <a:srgbClr val="000000"/>
                </a:solidFill>
              </a:rPr>
              <a:t>Database Trigger</a:t>
            </a:r>
          </a:p>
          <a:p>
            <a:pPr eaLnBrk="1" hangingPunct="1"/>
            <a:r>
              <a:rPr lang="en-US" smtClean="0"/>
              <a:t>Beberapa macam trigger</a:t>
            </a:r>
          </a:p>
          <a:p>
            <a:pPr eaLnBrk="1" hangingPunct="1"/>
            <a:r>
              <a:rPr lang="en-US" smtClean="0"/>
              <a:t>Database trigger dan penggunaannya</a:t>
            </a:r>
          </a:p>
          <a:p>
            <a:pPr eaLnBrk="1" hangingPunct="1"/>
            <a:r>
              <a:rPr lang="en-US" smtClean="0"/>
              <a:t>Database trigger yang dapat mengaktifkannya suatu rule (aturan)</a:t>
            </a:r>
          </a:p>
          <a:p>
            <a:pPr eaLnBrk="1" hangingPunct="1"/>
            <a:r>
              <a:rPr lang="en-US" smtClean="0"/>
              <a:t>Penghapusan menghapus databse trigger</a:t>
            </a:r>
          </a:p>
          <a:p>
            <a:pPr eaLnBrk="1" hangingPunct="1"/>
            <a:endParaRPr lang="en-US" b="1" smtClean="0">
              <a:solidFill>
                <a:srgbClr val="000000"/>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D26CC443-488E-4C6A-A508-CC45EF85258C}" type="slidenum">
              <a:rPr lang="en-US" smtClean="0"/>
              <a:pPr/>
              <a:t>80</a:t>
            </a:fld>
            <a:endParaRPr lang="en-US"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r>
              <a:rPr lang="en-US" smtClean="0"/>
              <a:t>Memahami beberapa macam trigger dan mengetahui cara penggunaannya.</a:t>
            </a:r>
          </a:p>
          <a:p>
            <a:pPr eaLnBrk="1" hangingPunct="1"/>
            <a:r>
              <a:rPr lang="en-US" b="1" smtClean="0">
                <a:solidFill>
                  <a:srgbClr val="000000"/>
                </a:solidFill>
              </a:rPr>
              <a:t>Database Trigger</a:t>
            </a:r>
          </a:p>
          <a:p>
            <a:pPr eaLnBrk="1" hangingPunct="1"/>
            <a:r>
              <a:rPr lang="en-US" smtClean="0"/>
              <a:t>Beberapa macam trigger</a:t>
            </a:r>
          </a:p>
          <a:p>
            <a:pPr eaLnBrk="1" hangingPunct="1"/>
            <a:r>
              <a:rPr lang="en-US" smtClean="0"/>
              <a:t>Database trigger dan penggunaannya</a:t>
            </a:r>
          </a:p>
          <a:p>
            <a:pPr eaLnBrk="1" hangingPunct="1"/>
            <a:r>
              <a:rPr lang="en-US" smtClean="0"/>
              <a:t>Database trigger yang dapat mengaktifkannya suatu rule (aturan)</a:t>
            </a:r>
          </a:p>
          <a:p>
            <a:pPr eaLnBrk="1" hangingPunct="1"/>
            <a:r>
              <a:rPr lang="en-US" smtClean="0"/>
              <a:t>Penghapusan menghapus databse trigger</a:t>
            </a:r>
          </a:p>
          <a:p>
            <a:pPr eaLnBrk="1" hangingPunct="1"/>
            <a:endParaRPr lang="en-US" b="1" smtClean="0">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C8912230-327A-4D7E-B96E-D07E1EF7223F}" type="slidenum">
              <a:rPr lang="en-US" smtClean="0"/>
              <a:pPr/>
              <a:t>19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spcBef>
                <a:spcPct val="0"/>
              </a:spcBef>
            </a:pPr>
            <a:r>
              <a:rPr lang="en-US" smtClean="0"/>
              <a:t>Membuat index pada suatu tabel, Anda harus memberi nama index,  menyertakan nama tabel yang akan dibuat indexnya,  dan menyertakan nama field yang akan dijadikan indexnya. </a:t>
            </a:r>
          </a:p>
          <a:p>
            <a:pPr eaLnBrk="1" hangingPunct="1"/>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6C9A960D-C3C8-42DE-9FC1-CDC04DB68FF3}" type="slidenum">
              <a:rPr lang="en-US" smtClean="0"/>
              <a:pPr/>
              <a:t>81</a:t>
            </a:fld>
            <a:endParaRPr lang="en-US" smtClean="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r>
              <a:rPr lang="en-US" smtClean="0"/>
              <a:t>Memahami konsep Data Mining dan Teknik-teknik yang digunakan dalam data mining.</a:t>
            </a:r>
          </a:p>
          <a:p>
            <a:pPr eaLnBrk="1" hangingPunct="1"/>
            <a:r>
              <a:rPr lang="en-US" b="1" smtClean="0">
                <a:solidFill>
                  <a:srgbClr val="000000"/>
                </a:solidFill>
              </a:rPr>
              <a:t>Data Mining</a:t>
            </a:r>
          </a:p>
          <a:p>
            <a:pPr eaLnBrk="1" hangingPunct="1"/>
            <a:r>
              <a:rPr lang="en-US" smtClean="0"/>
              <a:t>Pengenalan Data Mining</a:t>
            </a:r>
          </a:p>
          <a:p>
            <a:pPr eaLnBrk="1" hangingPunct="1"/>
            <a:r>
              <a:rPr lang="en-US" smtClean="0"/>
              <a:t>Naïve Bayes Classifier</a:t>
            </a:r>
          </a:p>
          <a:p>
            <a:pPr eaLnBrk="1" hangingPunct="1"/>
            <a:r>
              <a:rPr lang="en-US" smtClean="0"/>
              <a:t>Klasifikasi (Association Rule)</a:t>
            </a:r>
          </a:p>
          <a:p>
            <a:pPr eaLnBrk="1" hangingPunct="1"/>
            <a:r>
              <a:rPr lang="en-US" smtClean="0"/>
              <a:t>Clustering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6D322FD6-F9F1-47AD-B192-B7A2AC035755}" type="slidenum">
              <a:rPr lang="en-US" smtClean="0"/>
              <a:pPr/>
              <a:t>20</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a:spcBef>
                <a:spcPct val="0"/>
              </a:spcBef>
            </a:pPr>
            <a:r>
              <a:rPr lang="en-US" smtClean="0"/>
              <a:t>Membuat index pada suatu tabel, Anda harus memberi nama index,  menyertakan nama tabel yang akan dibuat indexnya,  dan menyertakan nama field yang akan dijadikan indexnya. </a:t>
            </a:r>
          </a:p>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154D7BD7-9946-4196-9909-C04E83B5AAE2}" type="slidenum">
              <a:rPr lang="en-US" smtClean="0"/>
              <a:pPr/>
              <a:t>30</a:t>
            </a:fld>
            <a:endParaRPr 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smtClean="0">
                <a:solidFill>
                  <a:schemeClr val="hlink"/>
                </a:solidFill>
              </a:rPr>
              <a:t>CDL (Control Definition Language)</a:t>
            </a:r>
          </a:p>
          <a:p>
            <a:pPr eaLnBrk="1" hangingPunct="1"/>
            <a:r>
              <a:rPr lang="en-US" smtClean="0"/>
              <a:t>Statement untuk memberi (grant) dan mencabut (revoke) otoritas (hak akses) kepada/dari user.</a:t>
            </a:r>
          </a:p>
          <a:p>
            <a:pPr eaLnBrk="1" hangingPunct="1"/>
            <a:r>
              <a:rPr lang="en-US" smtClean="0"/>
              <a:t>Dengan alasan demi kelancaran dan keamanan sistem database dalam pengolahan datanya.</a:t>
            </a:r>
          </a:p>
          <a:p>
            <a:pPr eaLnBrk="1" hangingPunct="1"/>
            <a:endParaRPr lang="en-US" smtClean="0"/>
          </a:p>
          <a:p>
            <a:pPr eaLnBrk="1" hangingPunct="1"/>
            <a:r>
              <a:rPr lang="en-US" smtClean="0"/>
              <a:t>GRANT</a:t>
            </a:r>
          </a:p>
          <a:p>
            <a:pPr eaLnBrk="1" hangingPunct="1"/>
            <a:r>
              <a:rPr lang="en-US" smtClean="0"/>
              <a:t>	Memberikan otoritas (hak akses) manipulasi data pada suatu tabel (database) kepada user</a:t>
            </a:r>
          </a:p>
          <a:p>
            <a:pPr eaLnBrk="1" hangingPunct="1"/>
            <a:r>
              <a:rPr lang="en-US" smtClean="0"/>
              <a:t>REVOKE</a:t>
            </a:r>
          </a:p>
          <a:p>
            <a:pPr eaLnBrk="1" hangingPunct="1"/>
            <a:r>
              <a:rPr lang="en-US" smtClean="0"/>
              <a:t>	Mencabut otoritas (hak akses) manipulasi data pada suatu tabel (database) dari user</a:t>
            </a:r>
          </a:p>
          <a:p>
            <a:pPr eaLnBrk="1" hangingPunct="1"/>
            <a:endParaRPr lang="en-US" smtClean="0"/>
          </a:p>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ADA1812D-AD19-41AB-A6BC-6DA3847C063A}" type="slidenum">
              <a:rPr lang="en-US" smtClean="0"/>
              <a:pPr/>
              <a:t>39</a:t>
            </a:fld>
            <a:endParaRPr lang="en-U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r>
              <a:rPr lang="en-US" smtClean="0"/>
              <a:t>Memahami materi query lanjutan :</a:t>
            </a:r>
          </a:p>
          <a:p>
            <a:pPr eaLnBrk="1" hangingPunct="1"/>
            <a:r>
              <a:rPr lang="en-US" smtClean="0"/>
              <a:t>Complex Integrity Constraits</a:t>
            </a:r>
          </a:p>
          <a:p>
            <a:pPr eaLnBrk="1" hangingPunct="1"/>
            <a:r>
              <a:rPr lang="en-US" smtClean="0"/>
              <a:t>	- Constraints over single table</a:t>
            </a:r>
          </a:p>
          <a:p>
            <a:pPr eaLnBrk="1" hangingPunct="1"/>
            <a:r>
              <a:rPr lang="en-US" smtClean="0"/>
              <a:t>	- Domain constraints</a:t>
            </a:r>
          </a:p>
          <a:p>
            <a:pPr eaLnBrk="1" hangingPunct="1"/>
            <a:r>
              <a:rPr lang="en-US" smtClean="0">
                <a:solidFill>
                  <a:srgbClr val="000000"/>
                </a:solidFill>
              </a:rPr>
              <a:t>ICs over several tables</a:t>
            </a:r>
          </a:p>
          <a:p>
            <a:pPr eaLnBrk="1" hangingPunct="1"/>
            <a:r>
              <a:rPr lang="en-US" smtClean="0">
                <a:solidFill>
                  <a:srgbClr val="000000"/>
                </a:solidFill>
              </a:rPr>
              <a:t>IF conditional into query</a:t>
            </a:r>
          </a:p>
          <a:p>
            <a:pPr eaLnBrk="1" hangingPunct="1"/>
            <a:r>
              <a:rPr lang="en-US" smtClean="0">
                <a:solidFill>
                  <a:srgbClr val="000000"/>
                </a:solidFill>
              </a:rPr>
              <a:t>Aggregate function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4F8BAAA6-664C-46B8-BC9D-67D2B8A14AB8}" type="slidenum">
              <a:rPr lang="en-US" smtClean="0"/>
              <a:pPr/>
              <a:t>40</a:t>
            </a:fld>
            <a:endParaRPr lang="en-US"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r>
              <a:rPr lang="en-US" smtClean="0"/>
              <a:t>Dapat membuat dan memodifikasi tabel serta memahami pengertian integrity constraints.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2138" y="2130427"/>
            <a:ext cx="10337562"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4276" y="3886200"/>
            <a:ext cx="8513287" cy="1752600"/>
          </a:xfrm>
        </p:spPr>
        <p:txBody>
          <a:bodyPr/>
          <a:lstStyle>
            <a:lvl1pPr marL="0" indent="0" algn="ctr">
              <a:buNone/>
              <a:defRPr>
                <a:solidFill>
                  <a:schemeClr val="tx1">
                    <a:tint val="75000"/>
                  </a:schemeClr>
                </a:solidFill>
              </a:defRPr>
            </a:lvl1pPr>
            <a:lvl2pPr marL="448757" indent="0" algn="ctr">
              <a:buNone/>
              <a:defRPr>
                <a:solidFill>
                  <a:schemeClr val="tx1">
                    <a:tint val="75000"/>
                  </a:schemeClr>
                </a:solidFill>
              </a:defRPr>
            </a:lvl2pPr>
            <a:lvl3pPr marL="897514" indent="0" algn="ctr">
              <a:buNone/>
              <a:defRPr>
                <a:solidFill>
                  <a:schemeClr val="tx1">
                    <a:tint val="75000"/>
                  </a:schemeClr>
                </a:solidFill>
              </a:defRPr>
            </a:lvl3pPr>
            <a:lvl4pPr marL="1346270" indent="0" algn="ctr">
              <a:buNone/>
              <a:defRPr>
                <a:solidFill>
                  <a:schemeClr val="tx1">
                    <a:tint val="75000"/>
                  </a:schemeClr>
                </a:solidFill>
              </a:defRPr>
            </a:lvl4pPr>
            <a:lvl5pPr marL="1795029" indent="0" algn="ctr">
              <a:buNone/>
              <a:defRPr>
                <a:solidFill>
                  <a:schemeClr val="tx1">
                    <a:tint val="75000"/>
                  </a:schemeClr>
                </a:solidFill>
              </a:defRPr>
            </a:lvl5pPr>
            <a:lvl6pPr marL="2243785" indent="0" algn="ctr">
              <a:buNone/>
              <a:defRPr>
                <a:solidFill>
                  <a:schemeClr val="tx1">
                    <a:tint val="75000"/>
                  </a:schemeClr>
                </a:solidFill>
              </a:defRPr>
            </a:lvl6pPr>
            <a:lvl7pPr marL="2692542" indent="0" algn="ctr">
              <a:buNone/>
              <a:defRPr>
                <a:solidFill>
                  <a:schemeClr val="tx1">
                    <a:tint val="75000"/>
                  </a:schemeClr>
                </a:solidFill>
              </a:defRPr>
            </a:lvl7pPr>
            <a:lvl8pPr marL="3141299" indent="0" algn="ctr">
              <a:buNone/>
              <a:defRPr>
                <a:solidFill>
                  <a:schemeClr val="tx1">
                    <a:tint val="75000"/>
                  </a:schemeClr>
                </a:solidFill>
              </a:defRPr>
            </a:lvl8pPr>
            <a:lvl9pPr marL="359005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5C4F0F-C1D0-4529-876A-D82B0413BF13}" type="datetimeFigureOut">
              <a:rPr lang="en-US" smtClean="0"/>
              <a:pPr/>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BD14F-1DDD-432A-867E-4DB04F4C152C}"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5C4F0F-C1D0-4529-876A-D82B0413BF13}" type="datetimeFigureOut">
              <a:rPr lang="en-US" smtClean="0"/>
              <a:pPr/>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BD14F-1DDD-432A-867E-4DB04F4C152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7334" y="274640"/>
            <a:ext cx="2736414"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8094" y="274640"/>
            <a:ext cx="800654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5C4F0F-C1D0-4529-876A-D82B0413BF13}" type="datetimeFigureOut">
              <a:rPr lang="en-US" smtClean="0"/>
              <a:pPr/>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BD14F-1DDD-432A-867E-4DB04F4C152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8092" y="292100"/>
            <a:ext cx="10945654" cy="13843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8092" y="1905000"/>
            <a:ext cx="5371478"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82268" y="1905000"/>
            <a:ext cx="5371478"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01BCF41-AE17-4A82-BA74-BBF59D4F89C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5C4F0F-C1D0-4529-876A-D82B0413BF13}" type="datetimeFigureOut">
              <a:rPr lang="en-US" smtClean="0"/>
              <a:pPr/>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BD14F-1DDD-432A-867E-4DB04F4C152C}"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0702" y="4406901"/>
            <a:ext cx="10337562" cy="1362075"/>
          </a:xfrm>
        </p:spPr>
        <p:txBody>
          <a:bodyPr anchor="t"/>
          <a:lstStyle>
            <a:lvl1pPr algn="l">
              <a:defRPr sz="3900" b="1" cap="all"/>
            </a:lvl1pPr>
          </a:lstStyle>
          <a:p>
            <a:r>
              <a:rPr lang="en-US" smtClean="0"/>
              <a:t>Click to edit Master title style</a:t>
            </a:r>
            <a:endParaRPr lang="en-US"/>
          </a:p>
        </p:txBody>
      </p:sp>
      <p:sp>
        <p:nvSpPr>
          <p:cNvPr id="3" name="Text Placeholder 2"/>
          <p:cNvSpPr>
            <a:spLocks noGrp="1"/>
          </p:cNvSpPr>
          <p:nvPr>
            <p:ph type="body" idx="1"/>
          </p:nvPr>
        </p:nvSpPr>
        <p:spPr>
          <a:xfrm>
            <a:off x="960702" y="2906716"/>
            <a:ext cx="10337562" cy="1500187"/>
          </a:xfrm>
        </p:spPr>
        <p:txBody>
          <a:bodyPr anchor="b"/>
          <a:lstStyle>
            <a:lvl1pPr marL="0" indent="0">
              <a:buNone/>
              <a:defRPr sz="2000">
                <a:solidFill>
                  <a:schemeClr val="tx1">
                    <a:tint val="75000"/>
                  </a:schemeClr>
                </a:solidFill>
              </a:defRPr>
            </a:lvl1pPr>
            <a:lvl2pPr marL="448757" indent="0">
              <a:buNone/>
              <a:defRPr sz="1800">
                <a:solidFill>
                  <a:schemeClr val="tx1">
                    <a:tint val="75000"/>
                  </a:schemeClr>
                </a:solidFill>
              </a:defRPr>
            </a:lvl2pPr>
            <a:lvl3pPr marL="897514" indent="0">
              <a:buNone/>
              <a:defRPr sz="1500">
                <a:solidFill>
                  <a:schemeClr val="tx1">
                    <a:tint val="75000"/>
                  </a:schemeClr>
                </a:solidFill>
              </a:defRPr>
            </a:lvl3pPr>
            <a:lvl4pPr marL="1346270" indent="0">
              <a:buNone/>
              <a:defRPr sz="1400">
                <a:solidFill>
                  <a:schemeClr val="tx1">
                    <a:tint val="75000"/>
                  </a:schemeClr>
                </a:solidFill>
              </a:defRPr>
            </a:lvl4pPr>
            <a:lvl5pPr marL="1795029" indent="0">
              <a:buNone/>
              <a:defRPr sz="1400">
                <a:solidFill>
                  <a:schemeClr val="tx1">
                    <a:tint val="75000"/>
                  </a:schemeClr>
                </a:solidFill>
              </a:defRPr>
            </a:lvl5pPr>
            <a:lvl6pPr marL="2243785" indent="0">
              <a:buNone/>
              <a:defRPr sz="1400">
                <a:solidFill>
                  <a:schemeClr val="tx1">
                    <a:tint val="75000"/>
                  </a:schemeClr>
                </a:solidFill>
              </a:defRPr>
            </a:lvl6pPr>
            <a:lvl7pPr marL="2692542" indent="0">
              <a:buNone/>
              <a:defRPr sz="1400">
                <a:solidFill>
                  <a:schemeClr val="tx1">
                    <a:tint val="75000"/>
                  </a:schemeClr>
                </a:solidFill>
              </a:defRPr>
            </a:lvl7pPr>
            <a:lvl8pPr marL="3141299" indent="0">
              <a:buNone/>
              <a:defRPr sz="1400">
                <a:solidFill>
                  <a:schemeClr val="tx1">
                    <a:tint val="75000"/>
                  </a:schemeClr>
                </a:solidFill>
              </a:defRPr>
            </a:lvl8pPr>
            <a:lvl9pPr marL="3590056"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5C4F0F-C1D0-4529-876A-D82B0413BF13}" type="datetimeFigureOut">
              <a:rPr lang="en-US" smtClean="0"/>
              <a:pPr/>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BD14F-1DDD-432A-867E-4DB04F4C152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8092" y="1600200"/>
            <a:ext cx="5371478" cy="4525964"/>
          </a:xfrm>
        </p:spPr>
        <p:txBody>
          <a:bodyPr/>
          <a:lstStyle>
            <a:lvl1pPr>
              <a:defRPr sz="28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82270" y="1600200"/>
            <a:ext cx="5371478" cy="4525964"/>
          </a:xfrm>
        </p:spPr>
        <p:txBody>
          <a:bodyPr/>
          <a:lstStyle>
            <a:lvl1pPr>
              <a:defRPr sz="28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5C4F0F-C1D0-4529-876A-D82B0413BF13}" type="datetimeFigureOut">
              <a:rPr lang="en-US" smtClean="0"/>
              <a:pPr/>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0BD14F-1DDD-432A-867E-4DB04F4C152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8092" y="1535115"/>
            <a:ext cx="5373590" cy="639763"/>
          </a:xfrm>
        </p:spPr>
        <p:txBody>
          <a:bodyPr anchor="b"/>
          <a:lstStyle>
            <a:lvl1pPr marL="0" indent="0">
              <a:buNone/>
              <a:defRPr sz="2300" b="1"/>
            </a:lvl1pPr>
            <a:lvl2pPr marL="448757" indent="0">
              <a:buNone/>
              <a:defRPr sz="2000" b="1"/>
            </a:lvl2pPr>
            <a:lvl3pPr marL="897514" indent="0">
              <a:buNone/>
              <a:defRPr sz="1800" b="1"/>
            </a:lvl3pPr>
            <a:lvl4pPr marL="1346270" indent="0">
              <a:buNone/>
              <a:defRPr sz="1500" b="1"/>
            </a:lvl4pPr>
            <a:lvl5pPr marL="1795029" indent="0">
              <a:buNone/>
              <a:defRPr sz="1500" b="1"/>
            </a:lvl5pPr>
            <a:lvl6pPr marL="2243785" indent="0">
              <a:buNone/>
              <a:defRPr sz="1500" b="1"/>
            </a:lvl6pPr>
            <a:lvl7pPr marL="2692542" indent="0">
              <a:buNone/>
              <a:defRPr sz="1500" b="1"/>
            </a:lvl7pPr>
            <a:lvl8pPr marL="3141299" indent="0">
              <a:buNone/>
              <a:defRPr sz="1500" b="1"/>
            </a:lvl8pPr>
            <a:lvl9pPr marL="3590056"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608092" y="2174878"/>
            <a:ext cx="5373590" cy="3951287"/>
          </a:xfrm>
        </p:spPr>
        <p:txBody>
          <a:bodyPr/>
          <a:lstStyle>
            <a:lvl1pPr>
              <a:defRPr sz="2300"/>
            </a:lvl1pPr>
            <a:lvl2pPr>
              <a:defRPr sz="20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8050" y="1535115"/>
            <a:ext cx="5375700" cy="639763"/>
          </a:xfrm>
        </p:spPr>
        <p:txBody>
          <a:bodyPr anchor="b"/>
          <a:lstStyle>
            <a:lvl1pPr marL="0" indent="0">
              <a:buNone/>
              <a:defRPr sz="2300" b="1"/>
            </a:lvl1pPr>
            <a:lvl2pPr marL="448757" indent="0">
              <a:buNone/>
              <a:defRPr sz="2000" b="1"/>
            </a:lvl2pPr>
            <a:lvl3pPr marL="897514" indent="0">
              <a:buNone/>
              <a:defRPr sz="1800" b="1"/>
            </a:lvl3pPr>
            <a:lvl4pPr marL="1346270" indent="0">
              <a:buNone/>
              <a:defRPr sz="1500" b="1"/>
            </a:lvl4pPr>
            <a:lvl5pPr marL="1795029" indent="0">
              <a:buNone/>
              <a:defRPr sz="1500" b="1"/>
            </a:lvl5pPr>
            <a:lvl6pPr marL="2243785" indent="0">
              <a:buNone/>
              <a:defRPr sz="1500" b="1"/>
            </a:lvl6pPr>
            <a:lvl7pPr marL="2692542" indent="0">
              <a:buNone/>
              <a:defRPr sz="1500" b="1"/>
            </a:lvl7pPr>
            <a:lvl8pPr marL="3141299" indent="0">
              <a:buNone/>
              <a:defRPr sz="1500" b="1"/>
            </a:lvl8pPr>
            <a:lvl9pPr marL="3590056"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6178050" y="2174878"/>
            <a:ext cx="5375700" cy="3951287"/>
          </a:xfrm>
        </p:spPr>
        <p:txBody>
          <a:bodyPr/>
          <a:lstStyle>
            <a:lvl1pPr>
              <a:defRPr sz="2300"/>
            </a:lvl1pPr>
            <a:lvl2pPr>
              <a:defRPr sz="20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5C4F0F-C1D0-4529-876A-D82B0413BF13}" type="datetimeFigureOut">
              <a:rPr lang="en-US" smtClean="0"/>
              <a:pPr/>
              <a:t>2/24/2022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0BD14F-1DDD-432A-867E-4DB04F4C152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5C4F0F-C1D0-4529-876A-D82B0413BF13}" type="datetimeFigureOut">
              <a:rPr lang="en-US" smtClean="0"/>
              <a:pPr/>
              <a:t>2/24/2022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0BD14F-1DDD-432A-867E-4DB04F4C152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5C4F0F-C1D0-4529-876A-D82B0413BF13}" type="datetimeFigureOut">
              <a:rPr lang="en-US" smtClean="0"/>
              <a:pPr/>
              <a:t>2/24/2022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0BD14F-1DDD-432A-867E-4DB04F4C15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96" y="273050"/>
            <a:ext cx="4001161"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54942" y="273053"/>
            <a:ext cx="6798806" cy="5853113"/>
          </a:xfrm>
        </p:spPr>
        <p:txBody>
          <a:bodyPr/>
          <a:lstStyle>
            <a:lvl1pPr>
              <a:defRPr sz="3200"/>
            </a:lvl1pPr>
            <a:lvl2pPr>
              <a:defRPr sz="28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8096" y="1435103"/>
            <a:ext cx="4001161" cy="4691063"/>
          </a:xfrm>
        </p:spPr>
        <p:txBody>
          <a:bodyPr/>
          <a:lstStyle>
            <a:lvl1pPr marL="0" indent="0">
              <a:buNone/>
              <a:defRPr sz="1400"/>
            </a:lvl1pPr>
            <a:lvl2pPr marL="448757" indent="0">
              <a:buNone/>
              <a:defRPr sz="1200"/>
            </a:lvl2pPr>
            <a:lvl3pPr marL="897514" indent="0">
              <a:buNone/>
              <a:defRPr sz="900"/>
            </a:lvl3pPr>
            <a:lvl4pPr marL="1346270" indent="0">
              <a:buNone/>
              <a:defRPr sz="800"/>
            </a:lvl4pPr>
            <a:lvl5pPr marL="1795029" indent="0">
              <a:buNone/>
              <a:defRPr sz="800"/>
            </a:lvl5pPr>
            <a:lvl6pPr marL="2243785" indent="0">
              <a:buNone/>
              <a:defRPr sz="800"/>
            </a:lvl6pPr>
            <a:lvl7pPr marL="2692542" indent="0">
              <a:buNone/>
              <a:defRPr sz="800"/>
            </a:lvl7pPr>
            <a:lvl8pPr marL="3141299" indent="0">
              <a:buNone/>
              <a:defRPr sz="800"/>
            </a:lvl8pPr>
            <a:lvl9pPr marL="3590056"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5C4F0F-C1D0-4529-876A-D82B0413BF13}" type="datetimeFigureOut">
              <a:rPr lang="en-US" smtClean="0"/>
              <a:pPr/>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0BD14F-1DDD-432A-867E-4DB04F4C152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3806" y="4800602"/>
            <a:ext cx="7297103"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3806" y="612775"/>
            <a:ext cx="7297103" cy="4114800"/>
          </a:xfrm>
        </p:spPr>
        <p:txBody>
          <a:bodyPr/>
          <a:lstStyle>
            <a:lvl1pPr marL="0" indent="0">
              <a:buNone/>
              <a:defRPr sz="3200"/>
            </a:lvl1pPr>
            <a:lvl2pPr marL="448757" indent="0">
              <a:buNone/>
              <a:defRPr sz="2800"/>
            </a:lvl2pPr>
            <a:lvl3pPr marL="897514" indent="0">
              <a:buNone/>
              <a:defRPr sz="2300"/>
            </a:lvl3pPr>
            <a:lvl4pPr marL="1346270" indent="0">
              <a:buNone/>
              <a:defRPr sz="2000"/>
            </a:lvl4pPr>
            <a:lvl5pPr marL="1795029" indent="0">
              <a:buNone/>
              <a:defRPr sz="2000"/>
            </a:lvl5pPr>
            <a:lvl6pPr marL="2243785" indent="0">
              <a:buNone/>
              <a:defRPr sz="2000"/>
            </a:lvl6pPr>
            <a:lvl7pPr marL="2692542" indent="0">
              <a:buNone/>
              <a:defRPr sz="2000"/>
            </a:lvl7pPr>
            <a:lvl8pPr marL="3141299" indent="0">
              <a:buNone/>
              <a:defRPr sz="2000"/>
            </a:lvl8pPr>
            <a:lvl9pPr marL="3590056" indent="0">
              <a:buNone/>
              <a:defRPr sz="2000"/>
            </a:lvl9pPr>
          </a:lstStyle>
          <a:p>
            <a:endParaRPr lang="en-US"/>
          </a:p>
        </p:txBody>
      </p:sp>
      <p:sp>
        <p:nvSpPr>
          <p:cNvPr id="4" name="Text Placeholder 3"/>
          <p:cNvSpPr>
            <a:spLocks noGrp="1"/>
          </p:cNvSpPr>
          <p:nvPr>
            <p:ph type="body" sz="half" idx="2"/>
          </p:nvPr>
        </p:nvSpPr>
        <p:spPr>
          <a:xfrm>
            <a:off x="2383806" y="5367340"/>
            <a:ext cx="7297103" cy="804862"/>
          </a:xfrm>
        </p:spPr>
        <p:txBody>
          <a:bodyPr/>
          <a:lstStyle>
            <a:lvl1pPr marL="0" indent="0">
              <a:buNone/>
              <a:defRPr sz="1400"/>
            </a:lvl1pPr>
            <a:lvl2pPr marL="448757" indent="0">
              <a:buNone/>
              <a:defRPr sz="1200"/>
            </a:lvl2pPr>
            <a:lvl3pPr marL="897514" indent="0">
              <a:buNone/>
              <a:defRPr sz="900"/>
            </a:lvl3pPr>
            <a:lvl4pPr marL="1346270" indent="0">
              <a:buNone/>
              <a:defRPr sz="800"/>
            </a:lvl4pPr>
            <a:lvl5pPr marL="1795029" indent="0">
              <a:buNone/>
              <a:defRPr sz="800"/>
            </a:lvl5pPr>
            <a:lvl6pPr marL="2243785" indent="0">
              <a:buNone/>
              <a:defRPr sz="800"/>
            </a:lvl6pPr>
            <a:lvl7pPr marL="2692542" indent="0">
              <a:buNone/>
              <a:defRPr sz="800"/>
            </a:lvl7pPr>
            <a:lvl8pPr marL="3141299" indent="0">
              <a:buNone/>
              <a:defRPr sz="800"/>
            </a:lvl8pPr>
            <a:lvl9pPr marL="3590056"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5C4F0F-C1D0-4529-876A-D82B0413BF13}" type="datetimeFigureOut">
              <a:rPr lang="en-US" smtClean="0"/>
              <a:pPr/>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0BD14F-1DDD-432A-867E-4DB04F4C15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jpe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alpha val="71000"/>
              </a:schemeClr>
            </a:gs>
            <a:gs pos="53000">
              <a:srgbClr val="D4DEFF"/>
            </a:gs>
            <a:gs pos="83000">
              <a:srgbClr val="D4DEFF"/>
            </a:gs>
            <a:gs pos="100000">
              <a:srgbClr val="96AB94"/>
            </a:gs>
          </a:gsLst>
          <a:lin ang="27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8092" y="274637"/>
            <a:ext cx="10945654" cy="1143000"/>
          </a:xfrm>
          <a:prstGeom prst="rect">
            <a:avLst/>
          </a:prstGeom>
        </p:spPr>
        <p:txBody>
          <a:bodyPr vert="horz" lIns="89752" tIns="44876" rIns="89752" bIns="4487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8092" y="1600200"/>
            <a:ext cx="10945654" cy="4525964"/>
          </a:xfrm>
          <a:prstGeom prst="rect">
            <a:avLst/>
          </a:prstGeom>
        </p:spPr>
        <p:txBody>
          <a:bodyPr vert="horz" lIns="89752" tIns="44876" rIns="89752" bIns="4487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8092" y="6356353"/>
            <a:ext cx="2837762" cy="365125"/>
          </a:xfrm>
          <a:prstGeom prst="rect">
            <a:avLst/>
          </a:prstGeom>
        </p:spPr>
        <p:txBody>
          <a:bodyPr vert="horz" lIns="89752" tIns="44876" rIns="89752" bIns="44876" rtlCol="0" anchor="ctr"/>
          <a:lstStyle>
            <a:lvl1pPr algn="l">
              <a:defRPr sz="1200">
                <a:solidFill>
                  <a:schemeClr val="tx1">
                    <a:tint val="75000"/>
                  </a:schemeClr>
                </a:solidFill>
              </a:defRPr>
            </a:lvl1pPr>
          </a:lstStyle>
          <a:p>
            <a:fld id="{BF5C4F0F-C1D0-4529-876A-D82B0413BF13}" type="datetimeFigureOut">
              <a:rPr lang="en-US" smtClean="0"/>
              <a:pPr/>
              <a:t>2/24/2022</a:t>
            </a:fld>
            <a:endParaRPr lang="en-US"/>
          </a:p>
        </p:txBody>
      </p:sp>
      <p:sp>
        <p:nvSpPr>
          <p:cNvPr id="5" name="Footer Placeholder 4"/>
          <p:cNvSpPr>
            <a:spLocks noGrp="1"/>
          </p:cNvSpPr>
          <p:nvPr>
            <p:ph type="ftr" sz="quarter" idx="3"/>
          </p:nvPr>
        </p:nvSpPr>
        <p:spPr>
          <a:xfrm>
            <a:off x="4155295" y="6356353"/>
            <a:ext cx="3851249" cy="365125"/>
          </a:xfrm>
          <a:prstGeom prst="rect">
            <a:avLst/>
          </a:prstGeom>
        </p:spPr>
        <p:txBody>
          <a:bodyPr vert="horz" lIns="89752" tIns="44876" rIns="89752" bIns="44876"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15984" y="6356353"/>
            <a:ext cx="2837762" cy="365125"/>
          </a:xfrm>
          <a:prstGeom prst="rect">
            <a:avLst/>
          </a:prstGeom>
        </p:spPr>
        <p:txBody>
          <a:bodyPr vert="horz" lIns="89752" tIns="44876" rIns="89752" bIns="44876" rtlCol="0" anchor="ctr"/>
          <a:lstStyle>
            <a:lvl1pPr algn="r">
              <a:defRPr sz="1200">
                <a:solidFill>
                  <a:schemeClr val="tx1">
                    <a:tint val="75000"/>
                  </a:schemeClr>
                </a:solidFill>
              </a:defRPr>
            </a:lvl1pPr>
          </a:lstStyle>
          <a:p>
            <a:fld id="{CA0BD14F-1DDD-432A-867E-4DB04F4C152C}" type="slidenum">
              <a:rPr lang="en-US" smtClean="0"/>
              <a:pPr/>
              <a:t>‹#›</a:t>
            </a:fld>
            <a:endParaRPr lang="en-US"/>
          </a:p>
        </p:txBody>
      </p:sp>
      <p:pic>
        <p:nvPicPr>
          <p:cNvPr id="28673" name="Picture 1" descr="D:\KEL-ADM-DOSEN\A-PJJ-2019\Membuat-E-Modul-2019\LOGO-GAMBAR-PJJ\Logo-PJJ-PanjangOk-N01.png"/>
          <p:cNvPicPr>
            <a:picLocks noChangeAspect="1" noChangeArrowheads="1"/>
          </p:cNvPicPr>
          <p:nvPr userDrawn="1"/>
        </p:nvPicPr>
        <p:blipFill>
          <a:blip r:embed="rId14" cstate="print"/>
          <a:srcRect/>
          <a:stretch>
            <a:fillRect/>
          </a:stretch>
        </p:blipFill>
        <p:spPr bwMode="auto">
          <a:xfrm>
            <a:off x="86520" y="12702"/>
            <a:ext cx="2184399" cy="395276"/>
          </a:xfrm>
          <a:prstGeom prst="rect">
            <a:avLst/>
          </a:prstGeom>
          <a:noFill/>
          <a:effectLst>
            <a:outerShdw blurRad="304800" dist="292100" dir="2100000" sx="104000" sy="104000" algn="ctr" rotWithShape="0">
              <a:schemeClr val="tx1"/>
            </a:outerShdw>
          </a:effectLst>
          <a:scene3d>
            <a:camera prst="orthographicFront"/>
            <a:lightRig rig="balanced" dir="t"/>
          </a:scene3d>
          <a:sp3d extrusionH="76200" prstMaterial="flat">
            <a:bevelT prst="slope"/>
            <a:extrusionClr>
              <a:srgbClr val="FFFF00"/>
            </a:extrusionClr>
          </a:sp3d>
        </p:spPr>
      </p:pic>
      <p:pic>
        <p:nvPicPr>
          <p:cNvPr id="28676" name="Picture 4" descr="D:\KEL-ADM-DOSEN\A-PJJ-2019\Membuat-E-Modul-2019\LOGO-GAMBAR-PJJ\Logo udinus-fik.jpg"/>
          <p:cNvPicPr>
            <a:picLocks noChangeAspect="1" noChangeArrowheads="1"/>
          </p:cNvPicPr>
          <p:nvPr userDrawn="1"/>
        </p:nvPicPr>
        <p:blipFill>
          <a:blip r:embed="rId15" cstate="print"/>
          <a:srcRect/>
          <a:stretch>
            <a:fillRect/>
          </a:stretch>
        </p:blipFill>
        <p:spPr bwMode="auto">
          <a:xfrm>
            <a:off x="11247435" y="76201"/>
            <a:ext cx="838201" cy="838200"/>
          </a:xfrm>
          <a:prstGeom prst="rect">
            <a:avLst/>
          </a:prstGeom>
          <a:solidFill>
            <a:schemeClr val="tx1"/>
          </a:solidFill>
          <a:ln cmpd="dbl">
            <a:noFill/>
          </a:ln>
          <a:effectLst>
            <a:outerShdw blurRad="673100" dist="330200" dir="7680000" sx="158000" sy="158000" algn="t" rotWithShape="0">
              <a:srgbClr val="FFFF00">
                <a:alpha val="36000"/>
              </a:srgbClr>
            </a:outerShdw>
          </a:effectLst>
          <a:scene3d>
            <a:camera prst="orthographicFront"/>
            <a:lightRig rig="sunset" dir="t"/>
          </a:scene3d>
          <a:sp3d extrusionH="76200" contourW="12700" prstMaterial="dkEdge">
            <a:bevelT w="152400" h="50800" prst="softRound"/>
            <a:bevelB prst="slope"/>
            <a:extrusionClr>
              <a:schemeClr val="tx1"/>
            </a:extrusionClr>
            <a:contourClr>
              <a:schemeClr val="tx1"/>
            </a:contourClr>
          </a:sp3d>
        </p:spPr>
      </p:pic>
      <p:pic>
        <p:nvPicPr>
          <p:cNvPr id="28677" name="Picture 5" descr="D:\KEL-ADM-DOSEN\A-PJJ-2019\Membuat-E-Modul-2019\LOGO-GAMBAR-PJJ\LogoPJJ-Bulat-N01.png"/>
          <p:cNvPicPr>
            <a:picLocks noChangeAspect="1" noChangeArrowheads="1"/>
          </p:cNvPicPr>
          <p:nvPr userDrawn="1"/>
        </p:nvPicPr>
        <p:blipFill>
          <a:blip r:embed="rId16" cstate="print"/>
          <a:srcRect/>
          <a:stretch>
            <a:fillRect/>
          </a:stretch>
        </p:blipFill>
        <p:spPr bwMode="auto">
          <a:xfrm>
            <a:off x="35719" y="5257800"/>
            <a:ext cx="1244600" cy="1524362"/>
          </a:xfrm>
          <a:prstGeom prst="rect">
            <a:avLst/>
          </a:prstGeom>
          <a:noFill/>
        </p:spPr>
      </p:pic>
      <p:pic>
        <p:nvPicPr>
          <p:cNvPr id="11" name="Picture 6" descr="E:\Back-Up-1 Okt-2019\20190827_060250-1-1.jpg"/>
          <p:cNvPicPr>
            <a:picLocks noChangeAspect="1" noChangeArrowheads="1"/>
          </p:cNvPicPr>
          <p:nvPr userDrawn="1"/>
        </p:nvPicPr>
        <p:blipFill>
          <a:blip r:embed="rId17" cstate="print">
            <a:lum bright="12000" contrast="50000"/>
          </a:blip>
          <a:srcRect/>
          <a:stretch>
            <a:fillRect/>
          </a:stretch>
        </p:blipFill>
        <p:spPr bwMode="auto">
          <a:xfrm>
            <a:off x="10094769" y="5905500"/>
            <a:ext cx="1602769" cy="952500"/>
          </a:xfrm>
          <a:prstGeom prst="rect">
            <a:avLst/>
          </a:prstGeom>
          <a:ln>
            <a:noFill/>
          </a:ln>
          <a:effectLst>
            <a:outerShdw blurRad="1244600" sx="64000" sy="64000" algn="ctr">
              <a:schemeClr val="tx1">
                <a:alpha val="2000"/>
              </a:schemeClr>
            </a:outerShdw>
            <a:softEdge rad="112500"/>
          </a:effectLst>
          <a:scene3d>
            <a:camera prst="perspectiveFront" fov="3300000">
              <a:rot lat="486000" lon="19530000" rev="174000"/>
            </a:camera>
            <a:lightRig rig="harsh" dir="t">
              <a:rot lat="0" lon="0" rev="3000000"/>
            </a:lightRig>
          </a:scene3d>
          <a:sp3d extrusionH="254000" contourW="12700">
            <a:bevelT w="82550" h="44450" prst="angle"/>
            <a:bevelB w="82550" h="44450" prst="angle"/>
            <a:extrusionClr>
              <a:schemeClr val="tx1"/>
            </a:extrusionClr>
            <a:contourClr>
              <a:schemeClr val="accent3"/>
            </a:contourClr>
          </a:sp3d>
        </p:spPr>
      </p:pic>
      <p:pic>
        <p:nvPicPr>
          <p:cNvPr id="17" name="Picture 8" descr="D:\KEL-ADM-DOSEN\A-PJJ-2019\Membuat-E-Modul-2019\LOGO-GAMBAR-PJJ\ddaun.jpg"/>
          <p:cNvPicPr>
            <a:picLocks noChangeAspect="1" noChangeArrowheads="1"/>
          </p:cNvPicPr>
          <p:nvPr userDrawn="1"/>
        </p:nvPicPr>
        <p:blipFill>
          <a:blip r:embed="rId18" cstate="print"/>
          <a:srcRect/>
          <a:stretch>
            <a:fillRect/>
          </a:stretch>
        </p:blipFill>
        <p:spPr bwMode="auto">
          <a:xfrm rot="1527490">
            <a:off x="11108471" y="5364495"/>
            <a:ext cx="1625753" cy="1604748"/>
          </a:xfrm>
          <a:prstGeom prst="rect">
            <a:avLst/>
          </a:prstGeom>
          <a:ln>
            <a:noFill/>
          </a:ln>
          <a:effectLst>
            <a:outerShdw blurRad="50800" dist="50800" dir="5400000" algn="ctr" rotWithShape="0">
              <a:srgbClr val="002060"/>
            </a:outerShdw>
            <a:softEdge rad="317500"/>
          </a:effectLst>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897514" rtl="0" eaLnBrk="1" latinLnBrk="0" hangingPunct="1">
        <a:spcBef>
          <a:spcPct val="0"/>
        </a:spcBef>
        <a:buNone/>
        <a:defRPr sz="4300" kern="1200">
          <a:solidFill>
            <a:schemeClr val="tx1"/>
          </a:solidFill>
          <a:latin typeface="+mj-lt"/>
          <a:ea typeface="+mj-ea"/>
          <a:cs typeface="+mj-cs"/>
        </a:defRPr>
      </a:lvl1pPr>
    </p:titleStyle>
    <p:bodyStyle>
      <a:lvl1pPr marL="336568" indent="-336568" algn="l" defTabSz="897514"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29230" indent="-280473" algn="l" defTabSz="897514"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21892" indent="-224378" algn="l" defTabSz="897514" rtl="0" eaLnBrk="1" latinLnBrk="0" hangingPunct="1">
        <a:spcBef>
          <a:spcPct val="20000"/>
        </a:spcBef>
        <a:buFont typeface="Arial" pitchFamily="34" charset="0"/>
        <a:buChar char="•"/>
        <a:defRPr sz="2300" kern="1200">
          <a:solidFill>
            <a:schemeClr val="tx1"/>
          </a:solidFill>
          <a:latin typeface="+mn-lt"/>
          <a:ea typeface="+mn-ea"/>
          <a:cs typeface="+mn-cs"/>
        </a:defRPr>
      </a:lvl3pPr>
      <a:lvl4pPr marL="1570650" indent="-224378" algn="l" defTabSz="897514"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19407" indent="-224378" algn="l" defTabSz="897514"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468164" indent="-224378" algn="l" defTabSz="89751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16920" indent="-224378" algn="l" defTabSz="89751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365677" indent="-224378" algn="l" defTabSz="89751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14434" indent="-224378" algn="l" defTabSz="89751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897514" rtl="0" eaLnBrk="1" latinLnBrk="0" hangingPunct="1">
        <a:defRPr sz="1800" kern="1200">
          <a:solidFill>
            <a:schemeClr val="tx1"/>
          </a:solidFill>
          <a:latin typeface="+mn-lt"/>
          <a:ea typeface="+mn-ea"/>
          <a:cs typeface="+mn-cs"/>
        </a:defRPr>
      </a:lvl1pPr>
      <a:lvl2pPr marL="448757" algn="l" defTabSz="897514" rtl="0" eaLnBrk="1" latinLnBrk="0" hangingPunct="1">
        <a:defRPr sz="1800" kern="1200">
          <a:solidFill>
            <a:schemeClr val="tx1"/>
          </a:solidFill>
          <a:latin typeface="+mn-lt"/>
          <a:ea typeface="+mn-ea"/>
          <a:cs typeface="+mn-cs"/>
        </a:defRPr>
      </a:lvl2pPr>
      <a:lvl3pPr marL="897514" algn="l" defTabSz="897514" rtl="0" eaLnBrk="1" latinLnBrk="0" hangingPunct="1">
        <a:defRPr sz="1800" kern="1200">
          <a:solidFill>
            <a:schemeClr val="tx1"/>
          </a:solidFill>
          <a:latin typeface="+mn-lt"/>
          <a:ea typeface="+mn-ea"/>
          <a:cs typeface="+mn-cs"/>
        </a:defRPr>
      </a:lvl3pPr>
      <a:lvl4pPr marL="1346270" algn="l" defTabSz="897514" rtl="0" eaLnBrk="1" latinLnBrk="0" hangingPunct="1">
        <a:defRPr sz="1800" kern="1200">
          <a:solidFill>
            <a:schemeClr val="tx1"/>
          </a:solidFill>
          <a:latin typeface="+mn-lt"/>
          <a:ea typeface="+mn-ea"/>
          <a:cs typeface="+mn-cs"/>
        </a:defRPr>
      </a:lvl4pPr>
      <a:lvl5pPr marL="1795029" algn="l" defTabSz="897514" rtl="0" eaLnBrk="1" latinLnBrk="0" hangingPunct="1">
        <a:defRPr sz="1800" kern="1200">
          <a:solidFill>
            <a:schemeClr val="tx1"/>
          </a:solidFill>
          <a:latin typeface="+mn-lt"/>
          <a:ea typeface="+mn-ea"/>
          <a:cs typeface="+mn-cs"/>
        </a:defRPr>
      </a:lvl5pPr>
      <a:lvl6pPr marL="2243785" algn="l" defTabSz="897514" rtl="0" eaLnBrk="1" latinLnBrk="0" hangingPunct="1">
        <a:defRPr sz="1800" kern="1200">
          <a:solidFill>
            <a:schemeClr val="tx1"/>
          </a:solidFill>
          <a:latin typeface="+mn-lt"/>
          <a:ea typeface="+mn-ea"/>
          <a:cs typeface="+mn-cs"/>
        </a:defRPr>
      </a:lvl6pPr>
      <a:lvl7pPr marL="2692542" algn="l" defTabSz="897514" rtl="0" eaLnBrk="1" latinLnBrk="0" hangingPunct="1">
        <a:defRPr sz="1800" kern="1200">
          <a:solidFill>
            <a:schemeClr val="tx1"/>
          </a:solidFill>
          <a:latin typeface="+mn-lt"/>
          <a:ea typeface="+mn-ea"/>
          <a:cs typeface="+mn-cs"/>
        </a:defRPr>
      </a:lvl7pPr>
      <a:lvl8pPr marL="3141299" algn="l" defTabSz="897514" rtl="0" eaLnBrk="1" latinLnBrk="0" hangingPunct="1">
        <a:defRPr sz="1800" kern="1200">
          <a:solidFill>
            <a:schemeClr val="tx1"/>
          </a:solidFill>
          <a:latin typeface="+mn-lt"/>
          <a:ea typeface="+mn-ea"/>
          <a:cs typeface="+mn-cs"/>
        </a:defRPr>
      </a:lvl8pPr>
      <a:lvl9pPr marL="3590056" algn="l" defTabSz="89751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hyperlink" Target="http://download.oracle.com/docs/cd/B19306_01/server.102/b14220/data_int.ht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download.oracle.com/docs/cd/B19306_01/server.102/b14220/data_int.ht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hyperlink" Target="http://download.oracle.com/docs/cd/B19306_01/server.102/b14220/data_int.ht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download.oracle.com/docs/cd/B19306_01/server.102/b14220/data_int.ht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download.oracle.com/docs/cd/B19306_01/server.102/b14220/data_int.ht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download.oracle.com/docs/cd/B19306_01/server.102/b14220/data_int.ht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extBox 12"/>
          <p:cNvSpPr txBox="1"/>
          <p:nvPr/>
        </p:nvSpPr>
        <p:spPr>
          <a:xfrm>
            <a:off x="2976055" y="2562408"/>
            <a:ext cx="5638800" cy="1061829"/>
          </a:xfrm>
          <a:prstGeom prst="rect">
            <a:avLst/>
          </a:prstGeom>
          <a:noFill/>
          <a:ln>
            <a:noFill/>
            <a:prstDash val="solid"/>
          </a:ln>
        </p:spPr>
        <p:txBody>
          <a:bodyPr wrap="square" rtlCol="0" anchor="ctr" anchorCtr="1">
            <a:spAutoFit/>
          </a:bodyPr>
          <a:lstStyle/>
          <a:p>
            <a:pPr algn="ctr"/>
            <a:r>
              <a:rPr lang="en-US" sz="2100" b="1" dirty="0" smtClean="0">
                <a:solidFill>
                  <a:srgbClr val="00682F"/>
                </a:solidFill>
                <a:effectLst>
                  <a:outerShdw blurRad="38100" dist="38100" dir="2700000" algn="tl">
                    <a:srgbClr val="000000"/>
                  </a:outerShdw>
                </a:effectLst>
                <a:latin typeface="Book Antiqua" pitchFamily="18" charset="0"/>
              </a:rPr>
              <a:t>PJJ-A11-CF 1234</a:t>
            </a:r>
            <a:br>
              <a:rPr lang="en-US" sz="2100" b="1" dirty="0" smtClean="0">
                <a:solidFill>
                  <a:srgbClr val="00682F"/>
                </a:solidFill>
                <a:effectLst>
                  <a:outerShdw blurRad="38100" dist="38100" dir="2700000" algn="tl">
                    <a:srgbClr val="000000"/>
                  </a:outerShdw>
                </a:effectLst>
                <a:latin typeface="Book Antiqua" pitchFamily="18" charset="0"/>
              </a:rPr>
            </a:br>
            <a:r>
              <a:rPr lang="en-US" sz="2100" b="1" dirty="0" err="1" smtClean="0">
                <a:solidFill>
                  <a:srgbClr val="00682F"/>
                </a:solidFill>
                <a:effectLst>
                  <a:outerShdw blurRad="38100" dist="38100" dir="2700000" algn="tl">
                    <a:srgbClr val="000000"/>
                  </a:outerShdw>
                </a:effectLst>
                <a:latin typeface="Book Antiqua" pitchFamily="18" charset="0"/>
              </a:rPr>
              <a:t>Konsep</a:t>
            </a:r>
            <a:r>
              <a:rPr lang="en-US" sz="2100" b="1" dirty="0" smtClean="0">
                <a:solidFill>
                  <a:srgbClr val="00682F"/>
                </a:solidFill>
                <a:effectLst>
                  <a:outerShdw blurRad="38100" dist="38100" dir="2700000" algn="tl">
                    <a:srgbClr val="000000"/>
                  </a:outerShdw>
                </a:effectLst>
                <a:latin typeface="Book Antiqua" pitchFamily="18" charset="0"/>
              </a:rPr>
              <a:t>  Basis Data</a:t>
            </a:r>
            <a:br>
              <a:rPr lang="en-US" sz="2100" b="1" dirty="0" smtClean="0">
                <a:solidFill>
                  <a:srgbClr val="00682F"/>
                </a:solidFill>
                <a:effectLst>
                  <a:outerShdw blurRad="38100" dist="38100" dir="2700000" algn="tl">
                    <a:srgbClr val="000000"/>
                  </a:outerShdw>
                </a:effectLst>
                <a:latin typeface="Book Antiqua" pitchFamily="18" charset="0"/>
              </a:rPr>
            </a:br>
            <a:r>
              <a:rPr lang="en-US" sz="2100" b="1" dirty="0" smtClean="0">
                <a:solidFill>
                  <a:srgbClr val="00682F"/>
                </a:solidFill>
                <a:effectLst>
                  <a:outerShdw blurRad="38100" dist="38100" dir="2700000" algn="tl">
                    <a:srgbClr val="000000"/>
                  </a:outerShdw>
                </a:effectLst>
                <a:latin typeface="Book Antiqua" pitchFamily="18" charset="0"/>
              </a:rPr>
              <a:t>(3 SKS)</a:t>
            </a:r>
            <a:endParaRPr lang="id-ID" sz="2100" dirty="0">
              <a:solidFill>
                <a:srgbClr val="00682F"/>
              </a:solidFill>
              <a:latin typeface="Book Antiqua" pitchFamily="18" charset="0"/>
            </a:endParaRPr>
          </a:p>
        </p:txBody>
      </p:sp>
      <p:sp>
        <p:nvSpPr>
          <p:cNvPr id="16" name="Title 1"/>
          <p:cNvSpPr txBox="1">
            <a:spLocks/>
          </p:cNvSpPr>
          <p:nvPr/>
        </p:nvSpPr>
        <p:spPr>
          <a:xfrm>
            <a:off x="1661319" y="1326112"/>
            <a:ext cx="8381999" cy="683825"/>
          </a:xfrm>
          <a:prstGeom prst="rect">
            <a:avLst/>
          </a:prstGeom>
          <a:ln>
            <a:noFill/>
            <a:prstDash val="solid"/>
          </a:ln>
        </p:spPr>
        <p:txBody>
          <a:bodyPr vert="horz" lIns="89752" tIns="44876" rIns="89752" bIns="44876" rtlCol="0" anchor="ctr">
            <a:noAutofit/>
          </a:bodyPr>
          <a:lstStyle/>
          <a:p>
            <a:pPr algn="ctr">
              <a:spcBef>
                <a:spcPct val="0"/>
              </a:spcBef>
              <a:defRPr/>
            </a:pPr>
            <a:r>
              <a:rPr lang="en-US" sz="3600" b="1" dirty="0" smtClean="0">
                <a:solidFill>
                  <a:srgbClr val="FF0000"/>
                </a:solidFill>
                <a:effectLst>
                  <a:outerShdw blurRad="38100" dist="38100" dir="2700000" algn="tl">
                    <a:srgbClr val="000000"/>
                  </a:outerShdw>
                </a:effectLst>
                <a:latin typeface="Book Antiqua" pitchFamily="18" charset="0"/>
              </a:rPr>
              <a:t>SQL </a:t>
            </a:r>
            <a:r>
              <a:rPr lang="en-US" sz="3600" b="1" dirty="0" smtClean="0">
                <a:solidFill>
                  <a:srgbClr val="FF0000"/>
                </a:solidFill>
                <a:effectLst>
                  <a:outerShdw blurRad="38100" dist="38100" dir="2700000" algn="tl">
                    <a:srgbClr val="000000">
                      <a:alpha val="43137"/>
                    </a:srgbClr>
                  </a:outerShdw>
                </a:effectLst>
                <a:latin typeface="Book Antiqua" pitchFamily="18" charset="0"/>
              </a:rPr>
              <a:t>  : DDL &amp; DML </a:t>
            </a:r>
          </a:p>
        </p:txBody>
      </p:sp>
      <p:sp>
        <p:nvSpPr>
          <p:cNvPr id="14" name="Flowchart: Extract 13"/>
          <p:cNvSpPr/>
          <p:nvPr/>
        </p:nvSpPr>
        <p:spPr>
          <a:xfrm>
            <a:off x="4244143" y="236524"/>
            <a:ext cx="1447800" cy="906475"/>
          </a:xfrm>
          <a:prstGeom prst="flowChartExtract">
            <a:avLst/>
          </a:prstGeom>
          <a:solidFill>
            <a:schemeClr val="accent3"/>
          </a:solidFill>
          <a:ln>
            <a:noFill/>
          </a:ln>
          <a:effectLst>
            <a:outerShdw blurRad="622300" dist="139700" dir="5400000" algn="ctr" rotWithShape="0">
              <a:srgbClr val="002060">
                <a:alpha val="90000"/>
              </a:srgbClr>
            </a:outerShdw>
          </a:effectLst>
          <a:scene3d>
            <a:camera prst="orthographicFront"/>
            <a:lightRig rig="threePt" dir="t"/>
          </a:scene3d>
          <a:sp3d contourW="12700">
            <a:bevelT prst="convex"/>
            <a:contourClr>
              <a:srgbClr val="00CC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chemeClr val="tx2"/>
                </a:solidFill>
                <a:effectLst>
                  <a:outerShdw blurRad="38100" dist="38100" dir="2700000" algn="tl">
                    <a:srgbClr val="000000">
                      <a:alpha val="43137"/>
                    </a:srgbClr>
                  </a:outerShdw>
                </a:effectLst>
                <a:latin typeface="Adobe Caslon Pro Bold" pitchFamily="18" charset="0"/>
              </a:rPr>
              <a:t>9</a:t>
            </a:r>
            <a:r>
              <a:rPr lang="en-US" sz="2000" b="1" dirty="0" smtClean="0">
                <a:solidFill>
                  <a:schemeClr val="tx2"/>
                </a:solidFill>
                <a:effectLst>
                  <a:outerShdw blurRad="38100" dist="38100" dir="2700000" algn="tl">
                    <a:srgbClr val="000000">
                      <a:alpha val="43137"/>
                    </a:srgbClr>
                  </a:outerShdw>
                </a:effectLst>
                <a:latin typeface="Adobe Caslon Pro Bold" pitchFamily="18" charset="0"/>
              </a:rPr>
              <a:t>.</a:t>
            </a:r>
            <a:endParaRPr lang="en-US" sz="2000" b="1" dirty="0">
              <a:solidFill>
                <a:schemeClr val="tx2"/>
              </a:solidFill>
              <a:effectLst>
                <a:outerShdw blurRad="38100" dist="38100" dir="2700000" algn="tl">
                  <a:srgbClr val="000000">
                    <a:alpha val="43137"/>
                  </a:srgbClr>
                </a:outerShdw>
              </a:effectLst>
              <a:latin typeface="Adobe Caslon Pro Bold" pitchFamily="18" charset="0"/>
            </a:endParaRPr>
          </a:p>
        </p:txBody>
      </p:sp>
      <p:sp>
        <p:nvSpPr>
          <p:cNvPr id="17" name="Flowchart: Extract 16"/>
          <p:cNvSpPr/>
          <p:nvPr/>
        </p:nvSpPr>
        <p:spPr>
          <a:xfrm>
            <a:off x="6339087" y="258168"/>
            <a:ext cx="1447800" cy="906475"/>
          </a:xfrm>
          <a:prstGeom prst="flowChartExtract">
            <a:avLst/>
          </a:prstGeom>
          <a:solidFill>
            <a:schemeClr val="accent3"/>
          </a:solidFill>
          <a:ln>
            <a:noFill/>
          </a:ln>
          <a:effectLst>
            <a:outerShdw blurRad="622300" dist="139700" dir="5400000" algn="ctr" rotWithShape="0">
              <a:srgbClr val="002060">
                <a:alpha val="90000"/>
              </a:srgbClr>
            </a:outerShdw>
          </a:effectLst>
          <a:scene3d>
            <a:camera prst="orthographicFront"/>
            <a:lightRig rig="threePt" dir="t"/>
          </a:scene3d>
          <a:sp3d contourW="12700">
            <a:bevelT prst="convex"/>
            <a:contourClr>
              <a:srgbClr val="00CC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300" b="1" dirty="0" smtClean="0">
                <a:solidFill>
                  <a:schemeClr val="tx2"/>
                </a:solidFill>
                <a:effectLst>
                  <a:outerShdw blurRad="38100" dist="38100" dir="2700000" algn="tl">
                    <a:srgbClr val="000000">
                      <a:alpha val="43137"/>
                    </a:srgbClr>
                  </a:outerShdw>
                </a:effectLst>
                <a:latin typeface="Adobe Caslon Pro Bold" pitchFamily="18" charset="0"/>
              </a:rPr>
              <a:t>10.</a:t>
            </a:r>
            <a:endParaRPr lang="en-US" sz="3300" b="1" dirty="0">
              <a:solidFill>
                <a:schemeClr val="tx2"/>
              </a:solidFill>
              <a:effectLst>
                <a:outerShdw blurRad="38100" dist="38100" dir="2700000" algn="tl">
                  <a:srgbClr val="000000">
                    <a:alpha val="43137"/>
                  </a:srgbClr>
                </a:outerShdw>
              </a:effectLst>
              <a:latin typeface="Adobe Caslon Pro Bold" pitchFamily="18" charset="0"/>
            </a:endParaRPr>
          </a:p>
        </p:txBody>
      </p:sp>
    </p:spTree>
  </p:cSld>
  <p:clrMapOvr>
    <a:masterClrMapping/>
  </p:clrMapOvr>
  <p:transition spd="slow">
    <p:circl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1216224" y="430656"/>
            <a:ext cx="9799147" cy="795338"/>
          </a:xfrm>
        </p:spPr>
        <p:txBody>
          <a:bodyPr/>
          <a:lstStyle/>
          <a:p>
            <a:pPr eaLnBrk="1" hangingPunct="1">
              <a:defRPr/>
            </a:pPr>
            <a:r>
              <a:rPr lang="en-US" b="1" dirty="0" smtClean="0">
                <a:effectLst>
                  <a:outerShdw blurRad="38100" dist="38100" dir="2700000" algn="tl">
                    <a:srgbClr val="FFFFFF"/>
                  </a:outerShdw>
                </a:effectLst>
                <a:latin typeface="Book Antiqua" pitchFamily="18" charset="0"/>
              </a:rPr>
              <a:t>DDL: Create Tables Statement</a:t>
            </a:r>
          </a:p>
        </p:txBody>
      </p:sp>
      <p:sp>
        <p:nvSpPr>
          <p:cNvPr id="258051" name="Rectangle 3"/>
          <p:cNvSpPr>
            <a:spLocks noGrp="1" noChangeArrowheads="1"/>
          </p:cNvSpPr>
          <p:nvPr>
            <p:ph type="body" idx="1"/>
          </p:nvPr>
        </p:nvSpPr>
        <p:spPr>
          <a:xfrm>
            <a:off x="730924" y="1476224"/>
            <a:ext cx="10844306" cy="685800"/>
          </a:xfrm>
        </p:spPr>
        <p:txBody>
          <a:bodyPr>
            <a:normAutofit/>
          </a:bodyPr>
          <a:lstStyle/>
          <a:p>
            <a:pPr marL="609600" indent="-609600" eaLnBrk="1" hangingPunct="1">
              <a:defRPr/>
            </a:pPr>
            <a:r>
              <a:rPr lang="en-US" b="1" dirty="0" err="1" smtClean="0">
                <a:solidFill>
                  <a:schemeClr val="accent2"/>
                </a:solidFill>
                <a:latin typeface="Book Antiqua" pitchFamily="18" charset="0"/>
              </a:rPr>
              <a:t>Membuat</a:t>
            </a:r>
            <a:r>
              <a:rPr lang="en-US" b="1" dirty="0" smtClean="0">
                <a:solidFill>
                  <a:schemeClr val="accent2"/>
                </a:solidFill>
                <a:latin typeface="Book Antiqua" pitchFamily="18" charset="0"/>
              </a:rPr>
              <a:t> </a:t>
            </a:r>
            <a:r>
              <a:rPr lang="en-US" b="1" dirty="0" err="1" smtClean="0">
                <a:solidFill>
                  <a:schemeClr val="accent2"/>
                </a:solidFill>
                <a:latin typeface="Book Antiqua" pitchFamily="18" charset="0"/>
              </a:rPr>
              <a:t>tabel</a:t>
            </a:r>
            <a:r>
              <a:rPr lang="en-US" b="1" dirty="0" smtClean="0">
                <a:solidFill>
                  <a:schemeClr val="accent2"/>
                </a:solidFill>
                <a:latin typeface="Book Antiqua" pitchFamily="18" charset="0"/>
              </a:rPr>
              <a:t> Customer</a:t>
            </a:r>
          </a:p>
        </p:txBody>
      </p:sp>
      <p:sp>
        <p:nvSpPr>
          <p:cNvPr id="9220" name="Text Box 4"/>
          <p:cNvSpPr txBox="1">
            <a:spLocks noChangeArrowheads="1"/>
          </p:cNvSpPr>
          <p:nvPr/>
        </p:nvSpPr>
        <p:spPr bwMode="auto">
          <a:xfrm>
            <a:off x="1136318" y="2238224"/>
            <a:ext cx="11148352" cy="2677656"/>
          </a:xfrm>
          <a:prstGeom prst="rect">
            <a:avLst/>
          </a:prstGeom>
          <a:noFill/>
          <a:ln w="9525">
            <a:noFill/>
            <a:miter lim="800000"/>
            <a:headEnd/>
            <a:tailEnd/>
          </a:ln>
        </p:spPr>
        <p:txBody>
          <a:bodyPr>
            <a:spAutoFit/>
          </a:bodyPr>
          <a:lstStyle/>
          <a:p>
            <a:r>
              <a:rPr lang="en-US" sz="2800" dirty="0">
                <a:solidFill>
                  <a:schemeClr val="hlink"/>
                </a:solidFill>
                <a:latin typeface="Book Antiqua" pitchFamily="18" charset="0"/>
              </a:rPr>
              <a:t>CREATE TABLE</a:t>
            </a:r>
            <a:r>
              <a:rPr lang="en-US" sz="2800" b="1" dirty="0">
                <a:latin typeface="Book Antiqua" pitchFamily="18" charset="0"/>
              </a:rPr>
              <a:t> </a:t>
            </a:r>
            <a:r>
              <a:rPr lang="en-US" sz="2800" dirty="0" err="1">
                <a:solidFill>
                  <a:srgbClr val="CC3300"/>
                </a:solidFill>
                <a:latin typeface="Book Antiqua" pitchFamily="18" charset="0"/>
              </a:rPr>
              <a:t>tblCustomers</a:t>
            </a:r>
            <a:r>
              <a:rPr lang="en-US" sz="2800" dirty="0">
                <a:solidFill>
                  <a:srgbClr val="990000"/>
                </a:solidFill>
                <a:latin typeface="Book Antiqua" pitchFamily="18" charset="0"/>
              </a:rPr>
              <a:t> </a:t>
            </a:r>
          </a:p>
          <a:p>
            <a:r>
              <a:rPr lang="en-US" sz="2800" dirty="0" smtClean="0">
                <a:solidFill>
                  <a:srgbClr val="00682F"/>
                </a:solidFill>
                <a:latin typeface="Book Antiqua" pitchFamily="18" charset="0"/>
              </a:rPr>
              <a:t>( </a:t>
            </a:r>
            <a:r>
              <a:rPr lang="en-US" sz="2800" dirty="0" err="1">
                <a:solidFill>
                  <a:srgbClr val="00682F"/>
                </a:solidFill>
                <a:latin typeface="Book Antiqua" pitchFamily="18" charset="0"/>
              </a:rPr>
              <a:t>customerID</a:t>
            </a:r>
            <a:r>
              <a:rPr lang="en-US" sz="2800" dirty="0">
                <a:solidFill>
                  <a:srgbClr val="00682F"/>
                </a:solidFill>
                <a:latin typeface="Book Antiqua" pitchFamily="18" charset="0"/>
              </a:rPr>
              <a:t> INTEGER NOT NULL, </a:t>
            </a:r>
            <a:endParaRPr lang="en-US" sz="2800" dirty="0" smtClean="0">
              <a:solidFill>
                <a:srgbClr val="00682F"/>
              </a:solidFill>
              <a:latin typeface="Book Antiqua" pitchFamily="18" charset="0"/>
            </a:endParaRPr>
          </a:p>
          <a:p>
            <a:r>
              <a:rPr lang="en-US" sz="2800" dirty="0" smtClean="0">
                <a:solidFill>
                  <a:srgbClr val="00682F"/>
                </a:solidFill>
                <a:latin typeface="Book Antiqua" pitchFamily="18" charset="0"/>
              </a:rPr>
              <a:t>[</a:t>
            </a:r>
            <a:r>
              <a:rPr lang="en-US" sz="2800" dirty="0">
                <a:solidFill>
                  <a:srgbClr val="00682F"/>
                </a:solidFill>
                <a:latin typeface="Book Antiqua" pitchFamily="18" charset="0"/>
              </a:rPr>
              <a:t>Last name] CHAR(30) NOT NULL,                         	   </a:t>
            </a:r>
            <a:endParaRPr lang="en-US" sz="2800" dirty="0" smtClean="0">
              <a:solidFill>
                <a:srgbClr val="00682F"/>
              </a:solidFill>
              <a:latin typeface="Book Antiqua" pitchFamily="18" charset="0"/>
            </a:endParaRPr>
          </a:p>
          <a:p>
            <a:r>
              <a:rPr lang="en-US" sz="2800" dirty="0" smtClean="0">
                <a:solidFill>
                  <a:srgbClr val="00682F"/>
                </a:solidFill>
                <a:latin typeface="Book Antiqua" pitchFamily="18" charset="0"/>
              </a:rPr>
              <a:t>[</a:t>
            </a:r>
            <a:r>
              <a:rPr lang="en-US" sz="2800" dirty="0">
                <a:solidFill>
                  <a:srgbClr val="00682F"/>
                </a:solidFill>
                <a:latin typeface="Book Antiqua" pitchFamily="18" charset="0"/>
              </a:rPr>
              <a:t>First name] CHAR(30) NOT NULL,                              	   </a:t>
            </a:r>
            <a:endParaRPr lang="en-US" sz="2800" dirty="0" smtClean="0">
              <a:solidFill>
                <a:srgbClr val="00682F"/>
              </a:solidFill>
              <a:latin typeface="Book Antiqua" pitchFamily="18" charset="0"/>
            </a:endParaRPr>
          </a:p>
          <a:p>
            <a:r>
              <a:rPr lang="en-US" sz="2800" dirty="0" smtClean="0">
                <a:solidFill>
                  <a:srgbClr val="00682F"/>
                </a:solidFill>
                <a:latin typeface="Book Antiqua" pitchFamily="18" charset="0"/>
              </a:rPr>
              <a:t>Phone </a:t>
            </a:r>
            <a:r>
              <a:rPr lang="en-US" sz="2800" dirty="0">
                <a:solidFill>
                  <a:srgbClr val="00682F"/>
                </a:solidFill>
                <a:latin typeface="Book Antiqua" pitchFamily="18" charset="0"/>
              </a:rPr>
              <a:t>CHAR(12),                                     	   </a:t>
            </a:r>
            <a:endParaRPr lang="en-US" sz="2800" dirty="0" smtClean="0">
              <a:solidFill>
                <a:srgbClr val="00682F"/>
              </a:solidFill>
              <a:latin typeface="Book Antiqua" pitchFamily="18" charset="0"/>
            </a:endParaRPr>
          </a:p>
          <a:p>
            <a:r>
              <a:rPr lang="en-US" sz="2800" dirty="0" smtClean="0">
                <a:solidFill>
                  <a:srgbClr val="00682F"/>
                </a:solidFill>
                <a:latin typeface="Book Antiqua" pitchFamily="18" charset="0"/>
              </a:rPr>
              <a:t>Email </a:t>
            </a:r>
            <a:r>
              <a:rPr lang="en-US" sz="2800" dirty="0">
                <a:solidFill>
                  <a:srgbClr val="00682F"/>
                </a:solidFill>
                <a:latin typeface="Book Antiqua" pitchFamily="18" charset="0"/>
              </a:rPr>
              <a:t>CHAR (50</a:t>
            </a:r>
            <a:r>
              <a:rPr lang="en-US" sz="2800" dirty="0" smtClean="0">
                <a:solidFill>
                  <a:srgbClr val="00682F"/>
                </a:solidFill>
                <a:latin typeface="Book Antiqua" pitchFamily="18" charset="0"/>
              </a:rPr>
              <a:t>));</a:t>
            </a:r>
            <a:endParaRPr lang="en-US" sz="2800" dirty="0">
              <a:solidFill>
                <a:srgbClr val="00682F"/>
              </a:solidFill>
              <a:latin typeface="Book Antiqua"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656655" y="812800"/>
            <a:ext cx="9068592" cy="795338"/>
          </a:xfrm>
        </p:spPr>
        <p:txBody>
          <a:bodyPr>
            <a:normAutofit/>
          </a:bodyPr>
          <a:lstStyle/>
          <a:p>
            <a:pPr eaLnBrk="1" hangingPunct="1">
              <a:defRPr/>
            </a:pPr>
            <a:r>
              <a:rPr lang="en-US" sz="3800" b="1" dirty="0" smtClean="0">
                <a:effectLst>
                  <a:outerShdw blurRad="38100" dist="38100" dir="2700000" algn="tl">
                    <a:srgbClr val="FFFFFF"/>
                  </a:outerShdw>
                </a:effectLst>
                <a:latin typeface="Book Antiqua" pitchFamily="18" charset="0"/>
              </a:rPr>
              <a:t>Quiz/</a:t>
            </a:r>
            <a:r>
              <a:rPr lang="en-US" sz="3800" b="1" dirty="0" err="1" smtClean="0">
                <a:effectLst>
                  <a:outerShdw blurRad="38100" dist="38100" dir="2700000" algn="tl">
                    <a:srgbClr val="FFFFFF"/>
                  </a:outerShdw>
                </a:effectLst>
                <a:latin typeface="Book Antiqua" pitchFamily="18" charset="0"/>
              </a:rPr>
              <a:t>Tugas</a:t>
            </a:r>
            <a:endParaRPr lang="en-US" sz="3800" dirty="0" smtClean="0">
              <a:latin typeface="Book Antiqua" pitchFamily="18" charset="0"/>
            </a:endParaRPr>
          </a:p>
        </p:txBody>
      </p:sp>
      <p:sp>
        <p:nvSpPr>
          <p:cNvPr id="259075" name="Rectangle 3"/>
          <p:cNvSpPr>
            <a:spLocks noGrp="1" noChangeArrowheads="1"/>
          </p:cNvSpPr>
          <p:nvPr>
            <p:ph type="body" idx="1"/>
          </p:nvPr>
        </p:nvSpPr>
        <p:spPr>
          <a:xfrm>
            <a:off x="1508919" y="2133600"/>
            <a:ext cx="9844242" cy="1295400"/>
          </a:xfrm>
        </p:spPr>
        <p:txBody>
          <a:bodyPr>
            <a:normAutofit fontScale="85000" lnSpcReduction="10000"/>
          </a:bodyPr>
          <a:lstStyle/>
          <a:p>
            <a:pPr marL="609600" indent="-609600" eaLnBrk="1" hangingPunct="1">
              <a:lnSpc>
                <a:spcPct val="80000"/>
              </a:lnSpc>
              <a:buFontTx/>
              <a:buNone/>
              <a:defRPr/>
            </a:pPr>
            <a:r>
              <a:rPr lang="en-US" sz="4400" b="1" dirty="0" err="1" smtClean="0">
                <a:solidFill>
                  <a:srgbClr val="00682F"/>
                </a:solidFill>
              </a:rPr>
              <a:t>Buatlah</a:t>
            </a:r>
            <a:r>
              <a:rPr lang="en-US" sz="4400" b="1" dirty="0" smtClean="0">
                <a:solidFill>
                  <a:srgbClr val="00682F"/>
                </a:solidFill>
              </a:rPr>
              <a:t> </a:t>
            </a:r>
            <a:r>
              <a:rPr lang="en-US" sz="4400" b="1" dirty="0" err="1" smtClean="0">
                <a:solidFill>
                  <a:srgbClr val="00682F"/>
                </a:solidFill>
              </a:rPr>
              <a:t>Tabel</a:t>
            </a:r>
            <a:r>
              <a:rPr lang="en-US" sz="4400" b="1" dirty="0" smtClean="0">
                <a:solidFill>
                  <a:srgbClr val="00682F"/>
                </a:solidFill>
              </a:rPr>
              <a:t> </a:t>
            </a:r>
            <a:r>
              <a:rPr lang="en-US" sz="4400" b="1" dirty="0" err="1" smtClean="0">
                <a:solidFill>
                  <a:srgbClr val="00682F"/>
                </a:solidFill>
              </a:rPr>
              <a:t>relasi</a:t>
            </a:r>
            <a:r>
              <a:rPr lang="en-US" sz="4400" b="1" dirty="0" smtClean="0">
                <a:solidFill>
                  <a:srgbClr val="00682F"/>
                </a:solidFill>
              </a:rPr>
              <a:t> </a:t>
            </a:r>
            <a:r>
              <a:rPr lang="en-US" sz="4400" b="1" dirty="0" err="1" smtClean="0">
                <a:solidFill>
                  <a:srgbClr val="00682F"/>
                </a:solidFill>
              </a:rPr>
              <a:t>Misal</a:t>
            </a:r>
            <a:r>
              <a:rPr lang="en-US" sz="4400" b="1" dirty="0" smtClean="0">
                <a:solidFill>
                  <a:srgbClr val="00682F"/>
                </a:solidFill>
              </a:rPr>
              <a:t> </a:t>
            </a:r>
            <a:r>
              <a:rPr lang="en-US" sz="4400" b="1" dirty="0" err="1" smtClean="0">
                <a:solidFill>
                  <a:srgbClr val="00682F"/>
                </a:solidFill>
              </a:rPr>
              <a:t>Kepegwaian</a:t>
            </a:r>
            <a:r>
              <a:rPr lang="en-US" sz="4400" b="1" dirty="0" smtClean="0">
                <a:solidFill>
                  <a:srgbClr val="00682F"/>
                </a:solidFill>
              </a:rPr>
              <a:t> :</a:t>
            </a:r>
          </a:p>
          <a:p>
            <a:pPr marL="609600" indent="-609600" eaLnBrk="1" hangingPunct="1">
              <a:lnSpc>
                <a:spcPct val="80000"/>
              </a:lnSpc>
              <a:buFontTx/>
              <a:buNone/>
              <a:defRPr/>
            </a:pPr>
            <a:r>
              <a:rPr lang="en-US" sz="4400" b="1" dirty="0" err="1" smtClean="0">
                <a:solidFill>
                  <a:srgbClr val="00682F"/>
                </a:solidFill>
              </a:rPr>
              <a:t>Pegawai</a:t>
            </a:r>
            <a:r>
              <a:rPr lang="en-US" sz="4400" b="1" dirty="0" smtClean="0">
                <a:solidFill>
                  <a:srgbClr val="00682F"/>
                </a:solidFill>
              </a:rPr>
              <a:t> Min 4 </a:t>
            </a:r>
            <a:r>
              <a:rPr lang="en-US" sz="4400" b="1" dirty="0" err="1" smtClean="0">
                <a:solidFill>
                  <a:srgbClr val="00682F"/>
                </a:solidFill>
              </a:rPr>
              <a:t>Tabel</a:t>
            </a:r>
            <a:r>
              <a:rPr lang="en-US" sz="4400" b="1" dirty="0" smtClean="0">
                <a:solidFill>
                  <a:srgbClr val="00682F"/>
                </a:solidFill>
              </a:rPr>
              <a:t>, </a:t>
            </a:r>
            <a:r>
              <a:rPr lang="en-US" sz="4400" b="1" dirty="0" err="1" smtClean="0">
                <a:solidFill>
                  <a:srgbClr val="00682F"/>
                </a:solidFill>
              </a:rPr>
              <a:t>dengan</a:t>
            </a:r>
            <a:r>
              <a:rPr lang="en-US" sz="4400" b="1" dirty="0" smtClean="0">
                <a:solidFill>
                  <a:srgbClr val="00682F"/>
                </a:solidFill>
              </a:rPr>
              <a:t> </a:t>
            </a:r>
            <a:r>
              <a:rPr lang="en-US" sz="4400" b="1" dirty="0" err="1" smtClean="0">
                <a:solidFill>
                  <a:srgbClr val="00682F"/>
                </a:solidFill>
              </a:rPr>
              <a:t>struktur</a:t>
            </a:r>
            <a:r>
              <a:rPr lang="en-US" sz="4400" b="1" dirty="0" smtClean="0">
                <a:solidFill>
                  <a:srgbClr val="00682F"/>
                </a:solidFill>
              </a:rPr>
              <a:t> </a:t>
            </a:r>
            <a:r>
              <a:rPr lang="en-US" sz="4400" b="1" dirty="0" err="1" smtClean="0">
                <a:solidFill>
                  <a:srgbClr val="00682F"/>
                </a:solidFill>
              </a:rPr>
              <a:t>SQl</a:t>
            </a:r>
            <a:r>
              <a:rPr lang="en-US" sz="4400" b="1" dirty="0" smtClean="0">
                <a:solidFill>
                  <a:srgbClr val="00682F"/>
                </a:solidFill>
              </a:rPr>
              <a:t> –DDL,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656655" y="635376"/>
            <a:ext cx="9068592" cy="795338"/>
          </a:xfrm>
        </p:spPr>
        <p:txBody>
          <a:bodyPr>
            <a:normAutofit/>
          </a:bodyPr>
          <a:lstStyle/>
          <a:p>
            <a:pPr eaLnBrk="1" hangingPunct="1">
              <a:defRPr/>
            </a:pPr>
            <a:r>
              <a:rPr lang="en-US" sz="3600" b="1" dirty="0" err="1" smtClean="0">
                <a:effectLst>
                  <a:outerShdw blurRad="38100" dist="38100" dir="2700000" algn="tl">
                    <a:srgbClr val="FFFFFF"/>
                  </a:outerShdw>
                </a:effectLst>
                <a:latin typeface="Book Antiqua" pitchFamily="18" charset="0"/>
              </a:rPr>
              <a:t>Jawab</a:t>
            </a:r>
            <a:r>
              <a:rPr lang="en-US" sz="3600" b="1" dirty="0" smtClean="0">
                <a:effectLst>
                  <a:outerShdw blurRad="38100" dist="38100" dir="2700000" algn="tl">
                    <a:srgbClr val="FFFFFF"/>
                  </a:outerShdw>
                </a:effectLst>
                <a:latin typeface="Book Antiqua" pitchFamily="18" charset="0"/>
              </a:rPr>
              <a:t> Quiz</a:t>
            </a:r>
            <a:endParaRPr lang="en-US" sz="3600" dirty="0" smtClean="0">
              <a:latin typeface="Book Antiqua" pitchFamily="18" charset="0"/>
            </a:endParaRPr>
          </a:p>
        </p:txBody>
      </p:sp>
      <p:sp>
        <p:nvSpPr>
          <p:cNvPr id="260099" name="Rectangle 3"/>
          <p:cNvSpPr>
            <a:spLocks noGrp="1" noChangeArrowheads="1"/>
          </p:cNvSpPr>
          <p:nvPr>
            <p:ph type="body" idx="1"/>
          </p:nvPr>
        </p:nvSpPr>
        <p:spPr>
          <a:xfrm>
            <a:off x="753782" y="1498976"/>
            <a:ext cx="10542370" cy="711200"/>
          </a:xfrm>
        </p:spPr>
        <p:txBody>
          <a:bodyPr/>
          <a:lstStyle/>
          <a:p>
            <a:pPr marL="609600" indent="-609600" eaLnBrk="1" hangingPunct="1">
              <a:defRPr/>
            </a:pPr>
            <a:r>
              <a:rPr lang="en-US" sz="4000" b="1" smtClean="0">
                <a:solidFill>
                  <a:schemeClr val="accent2"/>
                </a:solidFill>
                <a:latin typeface="Book Antiqua" pitchFamily="18" charset="0"/>
              </a:rPr>
              <a:t>Buat tabel Pegawai</a:t>
            </a:r>
          </a:p>
        </p:txBody>
      </p:sp>
      <p:sp>
        <p:nvSpPr>
          <p:cNvPr id="11268" name="Text Box 4"/>
          <p:cNvSpPr txBox="1">
            <a:spLocks noChangeArrowheads="1"/>
          </p:cNvSpPr>
          <p:nvPr/>
        </p:nvSpPr>
        <p:spPr bwMode="auto">
          <a:xfrm>
            <a:off x="1013486" y="2260976"/>
            <a:ext cx="8953633" cy="3816429"/>
          </a:xfrm>
          <a:prstGeom prst="rect">
            <a:avLst/>
          </a:prstGeom>
          <a:noFill/>
          <a:ln w="9525">
            <a:noFill/>
            <a:miter lim="800000"/>
            <a:headEnd/>
            <a:tailEnd/>
          </a:ln>
        </p:spPr>
        <p:txBody>
          <a:bodyPr wrap="square">
            <a:spAutoFit/>
          </a:bodyPr>
          <a:lstStyle/>
          <a:p>
            <a:pPr>
              <a:spcBef>
                <a:spcPct val="50000"/>
              </a:spcBef>
            </a:pPr>
            <a:r>
              <a:rPr lang="en-US" sz="2800" b="1" dirty="0">
                <a:solidFill>
                  <a:schemeClr val="hlink"/>
                </a:solidFill>
                <a:latin typeface="Book Antiqua" pitchFamily="18" charset="0"/>
              </a:rPr>
              <a:t>CREATE TABLE</a:t>
            </a:r>
            <a:r>
              <a:rPr lang="en-US" sz="2800" b="1" dirty="0">
                <a:latin typeface="Book Antiqua" pitchFamily="18" charset="0"/>
              </a:rPr>
              <a:t> </a:t>
            </a:r>
            <a:r>
              <a:rPr lang="en-US" sz="3200" dirty="0" err="1">
                <a:solidFill>
                  <a:srgbClr val="CC3300"/>
                </a:solidFill>
                <a:latin typeface="Book Antiqua" pitchFamily="18" charset="0"/>
              </a:rPr>
              <a:t>pegawai</a:t>
            </a:r>
            <a:r>
              <a:rPr lang="en-US" sz="3200" dirty="0">
                <a:solidFill>
                  <a:srgbClr val="CC3300"/>
                </a:solidFill>
                <a:latin typeface="Book Antiqua" pitchFamily="18" charset="0"/>
              </a:rPr>
              <a:t> </a:t>
            </a:r>
            <a:r>
              <a:rPr lang="en-US" sz="3200" dirty="0">
                <a:solidFill>
                  <a:srgbClr val="990000"/>
                </a:solidFill>
                <a:latin typeface="Book Antiqua" pitchFamily="18" charset="0"/>
              </a:rPr>
              <a:t>                                </a:t>
            </a:r>
            <a:endParaRPr lang="en-US" sz="2800" dirty="0" smtClean="0">
              <a:solidFill>
                <a:srgbClr val="990000"/>
              </a:solidFill>
              <a:latin typeface="Book Antiqua" pitchFamily="18" charset="0"/>
            </a:endParaRPr>
          </a:p>
          <a:p>
            <a:pPr>
              <a:spcBef>
                <a:spcPct val="50000"/>
              </a:spcBef>
            </a:pPr>
            <a:r>
              <a:rPr lang="en-US" sz="2800" dirty="0" smtClean="0">
                <a:latin typeface="Book Antiqua" pitchFamily="18" charset="0"/>
              </a:rPr>
              <a:t>( </a:t>
            </a:r>
            <a:r>
              <a:rPr lang="en-US" sz="2800" b="1" dirty="0">
                <a:solidFill>
                  <a:schemeClr val="accent2"/>
                </a:solidFill>
                <a:latin typeface="Book Antiqua" pitchFamily="18" charset="0"/>
              </a:rPr>
              <a:t>NIP</a:t>
            </a:r>
            <a:r>
              <a:rPr lang="en-US" sz="2800" dirty="0">
                <a:latin typeface="Book Antiqua" pitchFamily="18" charset="0"/>
              </a:rPr>
              <a:t> </a:t>
            </a:r>
            <a:r>
              <a:rPr lang="en-US" sz="2800" dirty="0">
                <a:solidFill>
                  <a:schemeClr val="hlink"/>
                </a:solidFill>
                <a:latin typeface="Book Antiqua" pitchFamily="18" charset="0"/>
              </a:rPr>
              <a:t>char(6)</a:t>
            </a:r>
            <a:r>
              <a:rPr lang="en-US" sz="2800" dirty="0">
                <a:solidFill>
                  <a:srgbClr val="008000"/>
                </a:solidFill>
                <a:latin typeface="Book Antiqua" pitchFamily="18" charset="0"/>
              </a:rPr>
              <a:t> </a:t>
            </a:r>
            <a:r>
              <a:rPr lang="en-US" sz="2800" b="1" dirty="0">
                <a:latin typeface="Book Antiqua" pitchFamily="18" charset="0"/>
              </a:rPr>
              <a:t>NOT NULL</a:t>
            </a:r>
            <a:r>
              <a:rPr lang="en-US" sz="2800" dirty="0">
                <a:latin typeface="Book Antiqua" pitchFamily="18" charset="0"/>
              </a:rPr>
              <a:t>,                                           	  </a:t>
            </a:r>
            <a:r>
              <a:rPr lang="en-US" sz="2800" b="1" dirty="0" err="1">
                <a:solidFill>
                  <a:schemeClr val="accent2"/>
                </a:solidFill>
                <a:latin typeface="Book Antiqua" pitchFamily="18" charset="0"/>
              </a:rPr>
              <a:t>nama_pegawai</a:t>
            </a:r>
            <a:r>
              <a:rPr lang="en-US" sz="2800" dirty="0">
                <a:latin typeface="Book Antiqua" pitchFamily="18" charset="0"/>
              </a:rPr>
              <a:t> char(30)</a:t>
            </a:r>
            <a:r>
              <a:rPr lang="en-US" sz="2800" dirty="0">
                <a:solidFill>
                  <a:srgbClr val="008000"/>
                </a:solidFill>
                <a:latin typeface="Book Antiqua" pitchFamily="18" charset="0"/>
              </a:rPr>
              <a:t> </a:t>
            </a:r>
            <a:r>
              <a:rPr lang="en-US" sz="2800" b="1" dirty="0">
                <a:latin typeface="Book Antiqua" pitchFamily="18" charset="0"/>
              </a:rPr>
              <a:t>NOT NULL</a:t>
            </a:r>
            <a:r>
              <a:rPr lang="en-US" sz="2800" dirty="0">
                <a:latin typeface="Book Antiqua" pitchFamily="18" charset="0"/>
              </a:rPr>
              <a:t>,                                    	  </a:t>
            </a:r>
            <a:r>
              <a:rPr lang="en-US" sz="2800" b="1" dirty="0" err="1">
                <a:solidFill>
                  <a:schemeClr val="accent2"/>
                </a:solidFill>
                <a:latin typeface="Book Antiqua" pitchFamily="18" charset="0"/>
              </a:rPr>
              <a:t>tgl_lahir</a:t>
            </a:r>
            <a:r>
              <a:rPr lang="en-US" sz="2800" dirty="0">
                <a:latin typeface="Book Antiqua" pitchFamily="18" charset="0"/>
              </a:rPr>
              <a:t> date()</a:t>
            </a:r>
            <a:r>
              <a:rPr lang="en-US" sz="2800" dirty="0">
                <a:solidFill>
                  <a:srgbClr val="008000"/>
                </a:solidFill>
                <a:latin typeface="Book Antiqua" pitchFamily="18" charset="0"/>
              </a:rPr>
              <a:t> </a:t>
            </a:r>
            <a:r>
              <a:rPr lang="en-US" sz="2800" b="1" dirty="0">
                <a:latin typeface="Book Antiqua" pitchFamily="18" charset="0"/>
              </a:rPr>
              <a:t>NOT NULL</a:t>
            </a:r>
            <a:r>
              <a:rPr lang="en-US" sz="2800" dirty="0">
                <a:latin typeface="Book Antiqua" pitchFamily="18" charset="0"/>
              </a:rPr>
              <a:t>,                                           	  </a:t>
            </a:r>
            <a:r>
              <a:rPr lang="en-US" sz="2800" b="1" dirty="0" err="1">
                <a:solidFill>
                  <a:schemeClr val="accent2"/>
                </a:solidFill>
                <a:latin typeface="Book Antiqua" pitchFamily="18" charset="0"/>
              </a:rPr>
              <a:t>tempat_lahir</a:t>
            </a:r>
            <a:r>
              <a:rPr lang="en-US" sz="2800" dirty="0">
                <a:latin typeface="Book Antiqua" pitchFamily="18" charset="0"/>
              </a:rPr>
              <a:t> char(30)</a:t>
            </a:r>
            <a:r>
              <a:rPr lang="en-US" sz="2800" dirty="0">
                <a:solidFill>
                  <a:srgbClr val="008000"/>
                </a:solidFill>
                <a:latin typeface="Book Antiqua" pitchFamily="18" charset="0"/>
              </a:rPr>
              <a:t> </a:t>
            </a:r>
            <a:r>
              <a:rPr lang="en-US" sz="2800" b="1" dirty="0">
                <a:latin typeface="Book Antiqua" pitchFamily="18" charset="0"/>
              </a:rPr>
              <a:t>NOT NULL</a:t>
            </a:r>
            <a:r>
              <a:rPr lang="en-US" sz="2800" dirty="0">
                <a:latin typeface="Book Antiqua" pitchFamily="18" charset="0"/>
              </a:rPr>
              <a:t>,                                	  </a:t>
            </a:r>
            <a:r>
              <a:rPr lang="en-US" sz="2800" b="1" dirty="0" err="1">
                <a:solidFill>
                  <a:schemeClr val="accent2"/>
                </a:solidFill>
                <a:latin typeface="Book Antiqua" pitchFamily="18" charset="0"/>
              </a:rPr>
              <a:t>Jenis_kelamin</a:t>
            </a:r>
            <a:r>
              <a:rPr lang="en-US" sz="2800" dirty="0">
                <a:latin typeface="Book Antiqua" pitchFamily="18" charset="0"/>
              </a:rPr>
              <a:t> char(9)</a:t>
            </a:r>
            <a:r>
              <a:rPr lang="en-US" sz="2800" dirty="0">
                <a:solidFill>
                  <a:srgbClr val="008000"/>
                </a:solidFill>
                <a:latin typeface="Book Antiqua" pitchFamily="18" charset="0"/>
              </a:rPr>
              <a:t> </a:t>
            </a:r>
            <a:r>
              <a:rPr lang="en-US" sz="2800" b="1" dirty="0">
                <a:latin typeface="Book Antiqua" pitchFamily="18" charset="0"/>
              </a:rPr>
              <a:t>NOT NULL</a:t>
            </a:r>
            <a:r>
              <a:rPr lang="en-US" sz="2800" dirty="0">
                <a:latin typeface="Book Antiqua" pitchFamily="18" charset="0"/>
              </a:rPr>
              <a:t>,                                 	  </a:t>
            </a:r>
            <a:r>
              <a:rPr lang="en-US" sz="2800" b="1" dirty="0" err="1">
                <a:solidFill>
                  <a:schemeClr val="accent2"/>
                </a:solidFill>
                <a:latin typeface="Book Antiqua" pitchFamily="18" charset="0"/>
              </a:rPr>
              <a:t>alamat</a:t>
            </a:r>
            <a:r>
              <a:rPr lang="en-US" sz="2800" b="1" dirty="0">
                <a:latin typeface="Book Antiqua" pitchFamily="18" charset="0"/>
              </a:rPr>
              <a:t> </a:t>
            </a:r>
            <a:r>
              <a:rPr lang="en-US" sz="2800" dirty="0">
                <a:latin typeface="Book Antiqua" pitchFamily="18" charset="0"/>
              </a:rPr>
              <a:t>char(30)</a:t>
            </a:r>
            <a:r>
              <a:rPr lang="en-US" sz="2800" dirty="0">
                <a:solidFill>
                  <a:srgbClr val="008000"/>
                </a:solidFill>
                <a:latin typeface="Book Antiqua" pitchFamily="18" charset="0"/>
              </a:rPr>
              <a:t> </a:t>
            </a:r>
            <a:r>
              <a:rPr lang="en-US" sz="2800" b="1" dirty="0">
                <a:latin typeface="Book Antiqua" pitchFamily="18" charset="0"/>
              </a:rPr>
              <a:t>NOT NULL</a:t>
            </a:r>
            <a:r>
              <a:rPr lang="en-US" sz="2800" dirty="0">
                <a:latin typeface="Book Antiqua" pitchFamily="18" charset="0"/>
              </a:rPr>
              <a:t>, 	                                    	  </a:t>
            </a:r>
            <a:r>
              <a:rPr lang="en-US" sz="2800" b="1" dirty="0" err="1">
                <a:solidFill>
                  <a:schemeClr val="accent2"/>
                </a:solidFill>
                <a:latin typeface="Book Antiqua" pitchFamily="18" charset="0"/>
              </a:rPr>
              <a:t>Golongan</a:t>
            </a:r>
            <a:r>
              <a:rPr lang="en-US" sz="2800" dirty="0">
                <a:latin typeface="Book Antiqua" pitchFamily="18" charset="0"/>
              </a:rPr>
              <a:t> char(1) </a:t>
            </a:r>
            <a:r>
              <a:rPr lang="en-US" sz="2800" b="1" dirty="0">
                <a:latin typeface="Book Antiqua" pitchFamily="18" charset="0"/>
              </a:rPr>
              <a:t>NOT NULL</a:t>
            </a:r>
            <a:r>
              <a:rPr lang="en-US" sz="2800" dirty="0">
                <a:latin typeface="Book Antiqua" pitchFamily="18" charset="0"/>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1051719" y="533400"/>
            <a:ext cx="9068592" cy="795338"/>
          </a:xfrm>
        </p:spPr>
        <p:txBody>
          <a:bodyPr/>
          <a:lstStyle/>
          <a:p>
            <a:pPr eaLnBrk="1" hangingPunct="1">
              <a:defRPr/>
            </a:pPr>
            <a:r>
              <a:rPr lang="en-US" b="1" dirty="0" smtClean="0">
                <a:effectLst>
                  <a:outerShdw blurRad="38100" dist="38100" dir="2700000" algn="tl">
                    <a:srgbClr val="FFFFFF"/>
                  </a:outerShdw>
                </a:effectLst>
                <a:latin typeface="Book Antiqua" pitchFamily="18" charset="0"/>
              </a:rPr>
              <a:t>Create Index</a:t>
            </a:r>
            <a:endParaRPr lang="en-US" dirty="0" smtClean="0">
              <a:latin typeface="Book Antiqua" pitchFamily="18" charset="0"/>
            </a:endParaRPr>
          </a:p>
        </p:txBody>
      </p:sp>
      <p:sp>
        <p:nvSpPr>
          <p:cNvPr id="261123" name="Rectangle 3"/>
          <p:cNvSpPr>
            <a:spLocks noGrp="1" noChangeArrowheads="1"/>
          </p:cNvSpPr>
          <p:nvPr>
            <p:ph type="body" idx="1"/>
          </p:nvPr>
        </p:nvSpPr>
        <p:spPr>
          <a:xfrm>
            <a:off x="753781" y="1676400"/>
            <a:ext cx="10597268" cy="711200"/>
          </a:xfrm>
        </p:spPr>
        <p:txBody>
          <a:bodyPr/>
          <a:lstStyle/>
          <a:p>
            <a:pPr marL="609600" indent="-609600" eaLnBrk="1" hangingPunct="1">
              <a:defRPr/>
            </a:pPr>
            <a:r>
              <a:rPr lang="en-US" sz="4000" b="1" smtClean="0">
                <a:solidFill>
                  <a:srgbClr val="CC3300"/>
                </a:solidFill>
                <a:latin typeface="Book Antiqua" pitchFamily="18" charset="0"/>
              </a:rPr>
              <a:t>Index</a:t>
            </a:r>
          </a:p>
        </p:txBody>
      </p:sp>
      <p:sp>
        <p:nvSpPr>
          <p:cNvPr id="12292" name="Text Box 4"/>
          <p:cNvSpPr txBox="1">
            <a:spLocks noChangeArrowheads="1"/>
          </p:cNvSpPr>
          <p:nvPr/>
        </p:nvSpPr>
        <p:spPr bwMode="auto">
          <a:xfrm>
            <a:off x="1013487" y="2438400"/>
            <a:ext cx="10641608" cy="830997"/>
          </a:xfrm>
          <a:prstGeom prst="rect">
            <a:avLst/>
          </a:prstGeom>
          <a:noFill/>
          <a:ln w="9525">
            <a:noFill/>
            <a:miter lim="800000"/>
            <a:headEnd/>
            <a:tailEnd/>
          </a:ln>
        </p:spPr>
        <p:txBody>
          <a:bodyPr>
            <a:spAutoFit/>
          </a:bodyPr>
          <a:lstStyle/>
          <a:p>
            <a:pPr algn="just">
              <a:spcBef>
                <a:spcPct val="50000"/>
              </a:spcBef>
            </a:pPr>
            <a:r>
              <a:rPr lang="en-US" sz="2400" dirty="0">
                <a:solidFill>
                  <a:srgbClr val="CC3300"/>
                </a:solidFill>
                <a:latin typeface="Book Antiqua" pitchFamily="18" charset="0"/>
              </a:rPr>
              <a:t>Index</a:t>
            </a:r>
            <a:r>
              <a:rPr lang="en-US" sz="2400" dirty="0">
                <a:solidFill>
                  <a:schemeClr val="accent2"/>
                </a:solidFill>
                <a:latin typeface="Book Antiqua" pitchFamily="18" charset="0"/>
              </a:rPr>
              <a:t> </a:t>
            </a:r>
            <a:r>
              <a:rPr lang="en-US" sz="2400" dirty="0" err="1">
                <a:solidFill>
                  <a:srgbClr val="00682F"/>
                </a:solidFill>
                <a:latin typeface="Book Antiqua" pitchFamily="18" charset="0"/>
              </a:rPr>
              <a:t>adalah</a:t>
            </a:r>
            <a:r>
              <a:rPr lang="en-US" sz="2400" dirty="0">
                <a:solidFill>
                  <a:srgbClr val="00682F"/>
                </a:solidFill>
                <a:latin typeface="Book Antiqua" pitchFamily="18" charset="0"/>
              </a:rPr>
              <a:t> </a:t>
            </a:r>
            <a:r>
              <a:rPr lang="en-US" sz="2400" dirty="0" err="1">
                <a:solidFill>
                  <a:srgbClr val="00682F"/>
                </a:solidFill>
                <a:latin typeface="Book Antiqua" pitchFamily="18" charset="0"/>
              </a:rPr>
              <a:t>struktur</a:t>
            </a:r>
            <a:r>
              <a:rPr lang="en-US" sz="2400" dirty="0">
                <a:solidFill>
                  <a:srgbClr val="00682F"/>
                </a:solidFill>
                <a:latin typeface="Book Antiqua" pitchFamily="18" charset="0"/>
              </a:rPr>
              <a:t> data </a:t>
            </a:r>
            <a:r>
              <a:rPr lang="en-US" sz="2400" dirty="0" err="1">
                <a:solidFill>
                  <a:srgbClr val="00682F"/>
                </a:solidFill>
                <a:latin typeface="Book Antiqua" pitchFamily="18" charset="0"/>
              </a:rPr>
              <a:t>eksternal</a:t>
            </a:r>
            <a:r>
              <a:rPr lang="en-US" sz="2400" dirty="0">
                <a:solidFill>
                  <a:srgbClr val="00682F"/>
                </a:solidFill>
                <a:latin typeface="Book Antiqua" pitchFamily="18" charset="0"/>
              </a:rPr>
              <a:t> yang </a:t>
            </a:r>
            <a:r>
              <a:rPr lang="en-US" sz="2400" dirty="0" err="1">
                <a:solidFill>
                  <a:srgbClr val="00682F"/>
                </a:solidFill>
                <a:latin typeface="Book Antiqua" pitchFamily="18" charset="0"/>
              </a:rPr>
              <a:t>digunakan</a:t>
            </a:r>
            <a:r>
              <a:rPr lang="en-US" sz="2400" dirty="0">
                <a:solidFill>
                  <a:srgbClr val="00682F"/>
                </a:solidFill>
                <a:latin typeface="Book Antiqua" pitchFamily="18" charset="0"/>
              </a:rPr>
              <a:t> </a:t>
            </a:r>
            <a:r>
              <a:rPr lang="en-US" sz="2400" dirty="0" err="1">
                <a:solidFill>
                  <a:srgbClr val="00682F"/>
                </a:solidFill>
                <a:latin typeface="Book Antiqua" pitchFamily="18" charset="0"/>
              </a:rPr>
              <a:t>untuk</a:t>
            </a:r>
            <a:r>
              <a:rPr lang="en-US" sz="2400" dirty="0">
                <a:solidFill>
                  <a:srgbClr val="00682F"/>
                </a:solidFill>
                <a:latin typeface="Book Antiqua" pitchFamily="18" charset="0"/>
              </a:rPr>
              <a:t> </a:t>
            </a:r>
            <a:r>
              <a:rPr lang="en-US" sz="2400" dirty="0" err="1">
                <a:solidFill>
                  <a:srgbClr val="00682F"/>
                </a:solidFill>
                <a:latin typeface="Book Antiqua" pitchFamily="18" charset="0"/>
              </a:rPr>
              <a:t>mengurutkan</a:t>
            </a:r>
            <a:r>
              <a:rPr lang="en-US" sz="2400" dirty="0">
                <a:solidFill>
                  <a:srgbClr val="00682F"/>
                </a:solidFill>
                <a:latin typeface="Book Antiqua" pitchFamily="18" charset="0"/>
              </a:rPr>
              <a:t> </a:t>
            </a:r>
            <a:r>
              <a:rPr lang="en-US" sz="2400" dirty="0" err="1">
                <a:solidFill>
                  <a:srgbClr val="00682F"/>
                </a:solidFill>
                <a:latin typeface="Book Antiqua" pitchFamily="18" charset="0"/>
              </a:rPr>
              <a:t>atau</a:t>
            </a:r>
            <a:r>
              <a:rPr lang="en-US" sz="2400" dirty="0">
                <a:solidFill>
                  <a:srgbClr val="00682F"/>
                </a:solidFill>
                <a:latin typeface="Book Antiqua" pitchFamily="18" charset="0"/>
              </a:rPr>
              <a:t> </a:t>
            </a:r>
            <a:r>
              <a:rPr lang="en-US" sz="2400" dirty="0" err="1">
                <a:solidFill>
                  <a:srgbClr val="00682F"/>
                </a:solidFill>
                <a:latin typeface="Book Antiqua" pitchFamily="18" charset="0"/>
              </a:rPr>
              <a:t>mengatur</a:t>
            </a:r>
            <a:r>
              <a:rPr lang="en-US" sz="2400" dirty="0">
                <a:solidFill>
                  <a:srgbClr val="00682F"/>
                </a:solidFill>
                <a:latin typeface="Book Antiqua" pitchFamily="18" charset="0"/>
              </a:rPr>
              <a:t> pointer data </a:t>
            </a:r>
            <a:r>
              <a:rPr lang="en-US" sz="2400" dirty="0" err="1">
                <a:solidFill>
                  <a:srgbClr val="00682F"/>
                </a:solidFill>
                <a:latin typeface="Book Antiqua" pitchFamily="18" charset="0"/>
              </a:rPr>
              <a:t>dalam</a:t>
            </a:r>
            <a:r>
              <a:rPr lang="en-US" sz="2400" dirty="0">
                <a:solidFill>
                  <a:srgbClr val="00682F"/>
                </a:solidFill>
                <a:latin typeface="Book Antiqua" pitchFamily="18" charset="0"/>
              </a:rPr>
              <a:t> </a:t>
            </a:r>
            <a:r>
              <a:rPr lang="en-US" sz="2400" dirty="0" err="1">
                <a:solidFill>
                  <a:srgbClr val="00682F"/>
                </a:solidFill>
                <a:latin typeface="Book Antiqua" pitchFamily="18" charset="0"/>
              </a:rPr>
              <a:t>sebuah</a:t>
            </a:r>
            <a:r>
              <a:rPr lang="en-US" sz="2400" dirty="0">
                <a:solidFill>
                  <a:srgbClr val="00682F"/>
                </a:solidFill>
                <a:latin typeface="Book Antiqua" pitchFamily="18" charset="0"/>
              </a:rPr>
              <a:t> table </a:t>
            </a:r>
          </a:p>
        </p:txBody>
      </p:sp>
      <p:sp>
        <p:nvSpPr>
          <p:cNvPr id="12294" name="Text Box 6"/>
          <p:cNvSpPr txBox="1">
            <a:spLocks noChangeArrowheads="1"/>
          </p:cNvSpPr>
          <p:nvPr/>
        </p:nvSpPr>
        <p:spPr bwMode="auto">
          <a:xfrm>
            <a:off x="1114835" y="3430129"/>
            <a:ext cx="10438911" cy="1754326"/>
          </a:xfrm>
          <a:prstGeom prst="rect">
            <a:avLst/>
          </a:prstGeom>
          <a:noFill/>
          <a:ln w="9525">
            <a:noFill/>
            <a:miter lim="800000"/>
            <a:headEnd type="none" w="sm" len="sm"/>
            <a:tailEnd type="none" w="sm" len="sm"/>
          </a:ln>
        </p:spPr>
        <p:txBody>
          <a:bodyPr>
            <a:spAutoFit/>
          </a:bodyPr>
          <a:lstStyle/>
          <a:p>
            <a:pPr algn="just">
              <a:spcBef>
                <a:spcPct val="50000"/>
              </a:spcBef>
            </a:pPr>
            <a:r>
              <a:rPr lang="en-US" sz="2400" dirty="0" err="1">
                <a:solidFill>
                  <a:srgbClr val="CC3300"/>
                </a:solidFill>
                <a:latin typeface="Book Antiqua" pitchFamily="18" charset="0"/>
              </a:rPr>
              <a:t>Peringatan</a:t>
            </a:r>
            <a:r>
              <a:rPr lang="en-US" sz="2400" dirty="0">
                <a:solidFill>
                  <a:srgbClr val="CC3300"/>
                </a:solidFill>
                <a:latin typeface="Book Antiqua" pitchFamily="18" charset="0"/>
              </a:rPr>
              <a:t> :</a:t>
            </a:r>
          </a:p>
          <a:p>
            <a:pPr algn="just">
              <a:spcBef>
                <a:spcPct val="50000"/>
              </a:spcBef>
            </a:pPr>
            <a:r>
              <a:rPr lang="en-US" sz="2400" dirty="0" err="1">
                <a:solidFill>
                  <a:srgbClr val="00682F"/>
                </a:solidFill>
                <a:latin typeface="Book Antiqua" pitchFamily="18" charset="0"/>
              </a:rPr>
              <a:t>Jika</a:t>
            </a:r>
            <a:r>
              <a:rPr lang="en-US" sz="2400" dirty="0">
                <a:solidFill>
                  <a:srgbClr val="00682F"/>
                </a:solidFill>
                <a:latin typeface="Book Antiqua" pitchFamily="18" charset="0"/>
              </a:rPr>
              <a:t> </a:t>
            </a:r>
            <a:r>
              <a:rPr lang="en-US" sz="2400" dirty="0" err="1">
                <a:solidFill>
                  <a:srgbClr val="00682F"/>
                </a:solidFill>
                <a:latin typeface="Book Antiqua" pitchFamily="18" charset="0"/>
              </a:rPr>
              <a:t>kita</a:t>
            </a:r>
            <a:r>
              <a:rPr lang="en-US" sz="2400" dirty="0">
                <a:solidFill>
                  <a:srgbClr val="00682F"/>
                </a:solidFill>
                <a:latin typeface="Book Antiqua" pitchFamily="18" charset="0"/>
              </a:rPr>
              <a:t> </a:t>
            </a:r>
            <a:r>
              <a:rPr lang="en-US" sz="2400" dirty="0" err="1">
                <a:solidFill>
                  <a:srgbClr val="00682F"/>
                </a:solidFill>
                <a:latin typeface="Book Antiqua" pitchFamily="18" charset="0"/>
              </a:rPr>
              <a:t>menggunakan</a:t>
            </a:r>
            <a:r>
              <a:rPr lang="en-US" sz="2400" dirty="0">
                <a:solidFill>
                  <a:srgbClr val="00682F"/>
                </a:solidFill>
                <a:latin typeface="Book Antiqua" pitchFamily="18" charset="0"/>
              </a:rPr>
              <a:t> </a:t>
            </a:r>
            <a:r>
              <a:rPr lang="en-US" sz="2400" dirty="0" err="1">
                <a:solidFill>
                  <a:srgbClr val="00682F"/>
                </a:solidFill>
                <a:latin typeface="Book Antiqua" pitchFamily="18" charset="0"/>
              </a:rPr>
              <a:t>beberapa</a:t>
            </a:r>
            <a:r>
              <a:rPr lang="en-US" sz="2400" dirty="0">
                <a:solidFill>
                  <a:srgbClr val="00682F"/>
                </a:solidFill>
                <a:latin typeface="Book Antiqua" pitchFamily="18" charset="0"/>
              </a:rPr>
              <a:t> index </a:t>
            </a:r>
            <a:r>
              <a:rPr lang="en-US" sz="2400" dirty="0" err="1">
                <a:solidFill>
                  <a:srgbClr val="00682F"/>
                </a:solidFill>
                <a:latin typeface="Book Antiqua" pitchFamily="18" charset="0"/>
              </a:rPr>
              <a:t>pada</a:t>
            </a:r>
            <a:r>
              <a:rPr lang="en-US" sz="2400" dirty="0">
                <a:solidFill>
                  <a:srgbClr val="00682F"/>
                </a:solidFill>
                <a:latin typeface="Book Antiqua" pitchFamily="18" charset="0"/>
              </a:rPr>
              <a:t> </a:t>
            </a:r>
            <a:r>
              <a:rPr lang="en-US" sz="2400" dirty="0" err="1">
                <a:solidFill>
                  <a:srgbClr val="00682F"/>
                </a:solidFill>
                <a:latin typeface="Book Antiqua" pitchFamily="18" charset="0"/>
              </a:rPr>
              <a:t>suatu</a:t>
            </a:r>
            <a:r>
              <a:rPr lang="en-US" sz="2400" dirty="0">
                <a:solidFill>
                  <a:srgbClr val="00682F"/>
                </a:solidFill>
                <a:latin typeface="Book Antiqua" pitchFamily="18" charset="0"/>
              </a:rPr>
              <a:t> </a:t>
            </a:r>
            <a:r>
              <a:rPr lang="en-US" sz="2400" dirty="0" err="1">
                <a:solidFill>
                  <a:srgbClr val="00682F"/>
                </a:solidFill>
                <a:latin typeface="Book Antiqua" pitchFamily="18" charset="0"/>
              </a:rPr>
              <a:t>tabel</a:t>
            </a:r>
            <a:r>
              <a:rPr lang="en-US" sz="2400" dirty="0">
                <a:solidFill>
                  <a:srgbClr val="00682F"/>
                </a:solidFill>
                <a:latin typeface="Book Antiqua" pitchFamily="18" charset="0"/>
              </a:rPr>
              <a:t> </a:t>
            </a:r>
            <a:r>
              <a:rPr lang="en-US" sz="2400" dirty="0" err="1">
                <a:solidFill>
                  <a:srgbClr val="00682F"/>
                </a:solidFill>
                <a:latin typeface="Book Antiqua" pitchFamily="18" charset="0"/>
              </a:rPr>
              <a:t>akan</a:t>
            </a:r>
            <a:r>
              <a:rPr lang="en-US" sz="2400" dirty="0">
                <a:solidFill>
                  <a:srgbClr val="00682F"/>
                </a:solidFill>
                <a:latin typeface="Book Antiqua" pitchFamily="18" charset="0"/>
              </a:rPr>
              <a:t> </a:t>
            </a:r>
            <a:r>
              <a:rPr lang="en-US" sz="2400" dirty="0" err="1">
                <a:solidFill>
                  <a:srgbClr val="00682F"/>
                </a:solidFill>
                <a:latin typeface="Book Antiqua" pitchFamily="18" charset="0"/>
              </a:rPr>
              <a:t>menunjukkan</a:t>
            </a:r>
            <a:r>
              <a:rPr lang="en-US" sz="2400" dirty="0">
                <a:solidFill>
                  <a:srgbClr val="00682F"/>
                </a:solidFill>
                <a:latin typeface="Book Antiqua" pitchFamily="18" charset="0"/>
              </a:rPr>
              <a:t> </a:t>
            </a:r>
            <a:r>
              <a:rPr lang="en-US" sz="2400" dirty="0" err="1">
                <a:solidFill>
                  <a:srgbClr val="00682F"/>
                </a:solidFill>
                <a:latin typeface="Book Antiqua" pitchFamily="18" charset="0"/>
              </a:rPr>
              <a:t>penurunan</a:t>
            </a:r>
            <a:r>
              <a:rPr lang="en-US" sz="2400" dirty="0">
                <a:solidFill>
                  <a:srgbClr val="00682F"/>
                </a:solidFill>
                <a:latin typeface="Book Antiqua" pitchFamily="18" charset="0"/>
              </a:rPr>
              <a:t> </a:t>
            </a:r>
            <a:r>
              <a:rPr lang="en-US" sz="2400" dirty="0" err="1">
                <a:solidFill>
                  <a:srgbClr val="00682F"/>
                </a:solidFill>
                <a:latin typeface="Book Antiqua" pitchFamily="18" charset="0"/>
              </a:rPr>
              <a:t>performa</a:t>
            </a:r>
            <a:r>
              <a:rPr lang="en-US" sz="2400" dirty="0">
                <a:solidFill>
                  <a:srgbClr val="00682F"/>
                </a:solidFill>
                <a:latin typeface="Book Antiqua" pitchFamily="18" charset="0"/>
              </a:rPr>
              <a:t> </a:t>
            </a:r>
            <a:r>
              <a:rPr lang="en-US" sz="2400" dirty="0" err="1">
                <a:solidFill>
                  <a:srgbClr val="00682F"/>
                </a:solidFill>
                <a:latin typeface="Book Antiqua" pitchFamily="18" charset="0"/>
              </a:rPr>
              <a:t>dikarenakan</a:t>
            </a:r>
            <a:r>
              <a:rPr lang="en-US" sz="2400" dirty="0">
                <a:solidFill>
                  <a:srgbClr val="00682F"/>
                </a:solidFill>
                <a:latin typeface="Book Antiqua" pitchFamily="18" charset="0"/>
              </a:rPr>
              <a:t> extra overhead </a:t>
            </a:r>
            <a:r>
              <a:rPr lang="en-US" sz="2400" dirty="0" err="1">
                <a:solidFill>
                  <a:srgbClr val="00682F"/>
                </a:solidFill>
                <a:latin typeface="Book Antiqua" pitchFamily="18" charset="0"/>
              </a:rPr>
              <a:t>dalam</a:t>
            </a:r>
            <a:r>
              <a:rPr lang="en-US" sz="2400" dirty="0">
                <a:solidFill>
                  <a:srgbClr val="00682F"/>
                </a:solidFill>
                <a:latin typeface="Book Antiqua" pitchFamily="18" charset="0"/>
              </a:rPr>
              <a:t> </a:t>
            </a:r>
            <a:r>
              <a:rPr lang="en-US" sz="2400" dirty="0" err="1">
                <a:solidFill>
                  <a:srgbClr val="00682F"/>
                </a:solidFill>
                <a:latin typeface="Book Antiqua" pitchFamily="18" charset="0"/>
              </a:rPr>
              <a:t>pemeliharaan</a:t>
            </a:r>
            <a:r>
              <a:rPr lang="en-US" sz="2400" dirty="0">
                <a:solidFill>
                  <a:srgbClr val="00682F"/>
                </a:solidFill>
                <a:latin typeface="Book Antiqua" pitchFamily="18" charset="0"/>
              </a:rPr>
              <a:t> </a:t>
            </a:r>
            <a:r>
              <a:rPr lang="en-US" sz="2400" dirty="0" err="1">
                <a:solidFill>
                  <a:srgbClr val="00682F"/>
                </a:solidFill>
                <a:latin typeface="Book Antiqua" pitchFamily="18" charset="0"/>
              </a:rPr>
              <a:t>indexnya</a:t>
            </a:r>
            <a:r>
              <a:rPr lang="en-US" sz="2400" dirty="0">
                <a:solidFill>
                  <a:srgbClr val="00682F"/>
                </a:solidFill>
                <a:latin typeface="Book Antiqua" pitchFamily="18" charset="0"/>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1407295" y="103104"/>
            <a:ext cx="9068592" cy="795338"/>
          </a:xfrm>
        </p:spPr>
        <p:txBody>
          <a:bodyPr/>
          <a:lstStyle/>
          <a:p>
            <a:pPr eaLnBrk="1" hangingPunct="1">
              <a:defRPr/>
            </a:pPr>
            <a:r>
              <a:rPr lang="en-US" b="1" dirty="0" smtClean="0">
                <a:effectLst>
                  <a:outerShdw blurRad="38100" dist="38100" dir="2700000" algn="tl">
                    <a:srgbClr val="FFFFFF"/>
                  </a:outerShdw>
                </a:effectLst>
                <a:latin typeface="Book Antiqua" pitchFamily="18" charset="0"/>
              </a:rPr>
              <a:t>Create Index</a:t>
            </a:r>
            <a:endParaRPr lang="en-US" dirty="0" smtClean="0">
              <a:latin typeface="Book Antiqua" pitchFamily="18" charset="0"/>
            </a:endParaRPr>
          </a:p>
        </p:txBody>
      </p:sp>
      <p:sp>
        <p:nvSpPr>
          <p:cNvPr id="262147" name="Rectangle 3"/>
          <p:cNvSpPr>
            <a:spLocks noGrp="1" noChangeArrowheads="1"/>
          </p:cNvSpPr>
          <p:nvPr>
            <p:ph type="body" idx="1"/>
          </p:nvPr>
        </p:nvSpPr>
        <p:spPr>
          <a:xfrm>
            <a:off x="1258757" y="953056"/>
            <a:ext cx="10597268" cy="711200"/>
          </a:xfrm>
        </p:spPr>
        <p:txBody>
          <a:bodyPr/>
          <a:lstStyle/>
          <a:p>
            <a:pPr marL="609600" indent="-609600" eaLnBrk="1" hangingPunct="1">
              <a:defRPr/>
            </a:pPr>
            <a:r>
              <a:rPr lang="en-US" sz="4000" b="1" smtClean="0">
                <a:solidFill>
                  <a:srgbClr val="CC3300"/>
                </a:solidFill>
                <a:latin typeface="Book Antiqua" pitchFamily="18" charset="0"/>
              </a:rPr>
              <a:t>Index</a:t>
            </a:r>
          </a:p>
        </p:txBody>
      </p:sp>
      <p:sp>
        <p:nvSpPr>
          <p:cNvPr id="13317" name="Text Box 5"/>
          <p:cNvSpPr txBox="1">
            <a:spLocks noChangeArrowheads="1"/>
          </p:cNvSpPr>
          <p:nvPr/>
        </p:nvSpPr>
        <p:spPr bwMode="auto">
          <a:xfrm>
            <a:off x="1417114" y="1943656"/>
            <a:ext cx="10438911" cy="1384995"/>
          </a:xfrm>
          <a:prstGeom prst="rect">
            <a:avLst/>
          </a:prstGeom>
          <a:noFill/>
          <a:ln w="9525">
            <a:noFill/>
            <a:miter lim="800000"/>
            <a:headEnd type="none" w="sm" len="sm"/>
            <a:tailEnd type="none" w="sm" len="sm"/>
          </a:ln>
        </p:spPr>
        <p:txBody>
          <a:bodyPr>
            <a:spAutoFit/>
          </a:bodyPr>
          <a:lstStyle/>
          <a:p>
            <a:pPr>
              <a:spcBef>
                <a:spcPct val="50000"/>
              </a:spcBef>
            </a:pPr>
            <a:r>
              <a:rPr lang="en-US" sz="2400" dirty="0" err="1">
                <a:solidFill>
                  <a:srgbClr val="CC3300"/>
                </a:solidFill>
                <a:latin typeface="Book Antiqua" pitchFamily="18" charset="0"/>
              </a:rPr>
              <a:t>Selian</a:t>
            </a:r>
            <a:r>
              <a:rPr lang="en-US" sz="2400" dirty="0">
                <a:solidFill>
                  <a:srgbClr val="CC3300"/>
                </a:solidFill>
                <a:latin typeface="Book Antiqua" pitchFamily="18" charset="0"/>
              </a:rPr>
              <a:t> </a:t>
            </a:r>
            <a:r>
              <a:rPr lang="en-US" sz="2400" dirty="0" err="1">
                <a:solidFill>
                  <a:srgbClr val="CC3300"/>
                </a:solidFill>
                <a:latin typeface="Book Antiqua" pitchFamily="18" charset="0"/>
              </a:rPr>
              <a:t>itu</a:t>
            </a:r>
            <a:r>
              <a:rPr lang="en-US" sz="2400" dirty="0">
                <a:solidFill>
                  <a:srgbClr val="CC3300"/>
                </a:solidFill>
                <a:latin typeface="Book Antiqua" pitchFamily="18" charset="0"/>
              </a:rPr>
              <a:t> :</a:t>
            </a:r>
          </a:p>
          <a:p>
            <a:pPr algn="just">
              <a:spcBef>
                <a:spcPct val="50000"/>
              </a:spcBef>
            </a:pPr>
            <a:r>
              <a:rPr lang="en-US" sz="2400" dirty="0" err="1">
                <a:solidFill>
                  <a:srgbClr val="00682F"/>
                </a:solidFill>
                <a:latin typeface="Book Antiqua" pitchFamily="18" charset="0"/>
              </a:rPr>
              <a:t>Banyak</a:t>
            </a:r>
            <a:r>
              <a:rPr lang="en-US" sz="2400" dirty="0">
                <a:solidFill>
                  <a:srgbClr val="00682F"/>
                </a:solidFill>
                <a:latin typeface="Book Antiqua" pitchFamily="18" charset="0"/>
              </a:rPr>
              <a:t> </a:t>
            </a:r>
            <a:r>
              <a:rPr lang="en-US" sz="2400" dirty="0" err="1">
                <a:solidFill>
                  <a:srgbClr val="00682F"/>
                </a:solidFill>
                <a:latin typeface="Book Antiqua" pitchFamily="18" charset="0"/>
              </a:rPr>
              <a:t>menggunakan</a:t>
            </a:r>
            <a:r>
              <a:rPr lang="en-US" sz="2400" dirty="0">
                <a:solidFill>
                  <a:srgbClr val="00682F"/>
                </a:solidFill>
                <a:latin typeface="Book Antiqua" pitchFamily="18" charset="0"/>
              </a:rPr>
              <a:t> index </a:t>
            </a:r>
            <a:r>
              <a:rPr lang="en-US" sz="2400" dirty="0" err="1">
                <a:solidFill>
                  <a:srgbClr val="00682F"/>
                </a:solidFill>
                <a:latin typeface="Book Antiqua" pitchFamily="18" charset="0"/>
              </a:rPr>
              <a:t>dapat</a:t>
            </a:r>
            <a:r>
              <a:rPr lang="en-US" sz="2400" dirty="0">
                <a:solidFill>
                  <a:srgbClr val="00682F"/>
                </a:solidFill>
                <a:latin typeface="Book Antiqua" pitchFamily="18" charset="0"/>
              </a:rPr>
              <a:t> </a:t>
            </a:r>
            <a:r>
              <a:rPr lang="en-US" sz="2400" dirty="0" err="1">
                <a:solidFill>
                  <a:srgbClr val="00682F"/>
                </a:solidFill>
                <a:latin typeface="Book Antiqua" pitchFamily="18" charset="0"/>
              </a:rPr>
              <a:t>menyebabkan</a:t>
            </a:r>
            <a:r>
              <a:rPr lang="en-US" sz="2400" dirty="0">
                <a:solidFill>
                  <a:srgbClr val="00682F"/>
                </a:solidFill>
                <a:latin typeface="Book Antiqua" pitchFamily="18" charset="0"/>
              </a:rPr>
              <a:t> </a:t>
            </a:r>
            <a:r>
              <a:rPr lang="en-US" sz="2400" dirty="0" err="1">
                <a:solidFill>
                  <a:srgbClr val="00682F"/>
                </a:solidFill>
                <a:latin typeface="Book Antiqua" pitchFamily="18" charset="0"/>
              </a:rPr>
              <a:t>masalah</a:t>
            </a:r>
            <a:r>
              <a:rPr lang="en-US" sz="2400" dirty="0">
                <a:solidFill>
                  <a:srgbClr val="00682F"/>
                </a:solidFill>
                <a:latin typeface="Book Antiqua" pitchFamily="18" charset="0"/>
              </a:rPr>
              <a:t> </a:t>
            </a:r>
            <a:r>
              <a:rPr lang="en-US" sz="2400" dirty="0" err="1">
                <a:solidFill>
                  <a:srgbClr val="00682F"/>
                </a:solidFill>
                <a:latin typeface="Book Antiqua" pitchFamily="18" charset="0"/>
              </a:rPr>
              <a:t>penguncian</a:t>
            </a:r>
            <a:r>
              <a:rPr lang="en-US" sz="2400" dirty="0">
                <a:solidFill>
                  <a:srgbClr val="00682F"/>
                </a:solidFill>
                <a:latin typeface="Book Antiqua" pitchFamily="18" charset="0"/>
              </a:rPr>
              <a:t> record, </a:t>
            </a:r>
            <a:r>
              <a:rPr lang="en-US" sz="2400" dirty="0" err="1">
                <a:solidFill>
                  <a:srgbClr val="00682F"/>
                </a:solidFill>
                <a:latin typeface="Book Antiqua" pitchFamily="18" charset="0"/>
              </a:rPr>
              <a:t>bila</a:t>
            </a:r>
            <a:r>
              <a:rPr lang="en-US" sz="2400" dirty="0">
                <a:solidFill>
                  <a:srgbClr val="00682F"/>
                </a:solidFill>
                <a:latin typeface="Book Antiqua" pitchFamily="18" charset="0"/>
              </a:rPr>
              <a:t> </a:t>
            </a:r>
            <a:r>
              <a:rPr lang="en-US" sz="2400" dirty="0" err="1">
                <a:solidFill>
                  <a:srgbClr val="00682F"/>
                </a:solidFill>
                <a:latin typeface="Book Antiqua" pitchFamily="18" charset="0"/>
              </a:rPr>
              <a:t>digunakan</a:t>
            </a:r>
            <a:r>
              <a:rPr lang="en-US" sz="2400" dirty="0">
                <a:solidFill>
                  <a:srgbClr val="00682F"/>
                </a:solidFill>
                <a:latin typeface="Book Antiqua" pitchFamily="18" charset="0"/>
              </a:rPr>
              <a:t> </a:t>
            </a:r>
            <a:r>
              <a:rPr lang="en-US" sz="2400" dirty="0" err="1">
                <a:solidFill>
                  <a:srgbClr val="00682F"/>
                </a:solidFill>
                <a:latin typeface="Book Antiqua" pitchFamily="18" charset="0"/>
              </a:rPr>
              <a:t>dalam</a:t>
            </a:r>
            <a:r>
              <a:rPr lang="en-US" sz="2400" dirty="0">
                <a:solidFill>
                  <a:srgbClr val="00682F"/>
                </a:solidFill>
                <a:latin typeface="Book Antiqua" pitchFamily="18" charset="0"/>
              </a:rPr>
              <a:t> </a:t>
            </a:r>
            <a:r>
              <a:rPr lang="en-US" sz="2400" dirty="0" err="1">
                <a:solidFill>
                  <a:srgbClr val="00682F"/>
                </a:solidFill>
                <a:latin typeface="Book Antiqua" pitchFamily="18" charset="0"/>
              </a:rPr>
              <a:t>peralatan</a:t>
            </a:r>
            <a:r>
              <a:rPr lang="en-US" sz="2400" dirty="0">
                <a:solidFill>
                  <a:srgbClr val="00682F"/>
                </a:solidFill>
                <a:latin typeface="Book Antiqua" pitchFamily="18" charset="0"/>
              </a:rPr>
              <a:t> multiuser</a:t>
            </a:r>
            <a:r>
              <a:rPr lang="en-US" dirty="0">
                <a:solidFill>
                  <a:srgbClr val="00682F"/>
                </a:solidFill>
                <a:latin typeface="Book Antiqua" pitchFamily="18" charset="0"/>
              </a:rPr>
              <a:t>. </a:t>
            </a:r>
          </a:p>
        </p:txBody>
      </p:sp>
      <p:sp>
        <p:nvSpPr>
          <p:cNvPr id="13318" name="Text Box 6"/>
          <p:cNvSpPr txBox="1">
            <a:spLocks noChangeArrowheads="1"/>
          </p:cNvSpPr>
          <p:nvPr/>
        </p:nvSpPr>
        <p:spPr bwMode="auto">
          <a:xfrm>
            <a:off x="1417114" y="3696256"/>
            <a:ext cx="10438911" cy="1384995"/>
          </a:xfrm>
          <a:prstGeom prst="rect">
            <a:avLst/>
          </a:prstGeom>
          <a:noFill/>
          <a:ln w="9525">
            <a:noFill/>
            <a:miter lim="800000"/>
            <a:headEnd type="none" w="sm" len="sm"/>
            <a:tailEnd type="none" w="sm" len="sm"/>
          </a:ln>
        </p:spPr>
        <p:txBody>
          <a:bodyPr>
            <a:spAutoFit/>
          </a:bodyPr>
          <a:lstStyle/>
          <a:p>
            <a:pPr>
              <a:spcBef>
                <a:spcPct val="50000"/>
              </a:spcBef>
            </a:pPr>
            <a:r>
              <a:rPr lang="en-US" sz="2400" dirty="0" err="1">
                <a:solidFill>
                  <a:srgbClr val="CC3300"/>
                </a:solidFill>
                <a:latin typeface="Book Antiqua" pitchFamily="18" charset="0"/>
              </a:rPr>
              <a:t>Dengan</a:t>
            </a:r>
            <a:r>
              <a:rPr lang="en-US" sz="2400" dirty="0">
                <a:solidFill>
                  <a:srgbClr val="CC3300"/>
                </a:solidFill>
                <a:latin typeface="Book Antiqua" pitchFamily="18" charset="0"/>
              </a:rPr>
              <a:t> </a:t>
            </a:r>
            <a:r>
              <a:rPr lang="en-US" sz="2400" dirty="0" err="1">
                <a:solidFill>
                  <a:srgbClr val="CC3300"/>
                </a:solidFill>
                <a:latin typeface="Book Antiqua" pitchFamily="18" charset="0"/>
              </a:rPr>
              <a:t>demikian</a:t>
            </a:r>
            <a:r>
              <a:rPr lang="en-US" sz="2400" dirty="0">
                <a:solidFill>
                  <a:srgbClr val="CC3300"/>
                </a:solidFill>
                <a:latin typeface="Book Antiqua" pitchFamily="18" charset="0"/>
              </a:rPr>
              <a:t> :</a:t>
            </a:r>
          </a:p>
          <a:p>
            <a:pPr algn="just">
              <a:spcBef>
                <a:spcPct val="50000"/>
              </a:spcBef>
            </a:pPr>
            <a:r>
              <a:rPr lang="en-US" sz="2400" dirty="0" err="1">
                <a:solidFill>
                  <a:srgbClr val="00682F"/>
                </a:solidFill>
                <a:latin typeface="Book Antiqua" pitchFamily="18" charset="0"/>
              </a:rPr>
              <a:t>Gunakanlah</a:t>
            </a:r>
            <a:r>
              <a:rPr lang="en-US" sz="2400" dirty="0">
                <a:solidFill>
                  <a:srgbClr val="00682F"/>
                </a:solidFill>
                <a:latin typeface="Book Antiqua" pitchFamily="18" charset="0"/>
              </a:rPr>
              <a:t> index </a:t>
            </a:r>
            <a:r>
              <a:rPr lang="en-US" sz="2400" dirty="0" err="1">
                <a:solidFill>
                  <a:srgbClr val="00682F"/>
                </a:solidFill>
                <a:latin typeface="Book Antiqua" pitchFamily="18" charset="0"/>
              </a:rPr>
              <a:t>dalam</a:t>
            </a:r>
            <a:r>
              <a:rPr lang="en-US" sz="2400" dirty="0">
                <a:solidFill>
                  <a:srgbClr val="00682F"/>
                </a:solidFill>
                <a:latin typeface="Book Antiqua" pitchFamily="18" charset="0"/>
              </a:rPr>
              <a:t> </a:t>
            </a:r>
            <a:r>
              <a:rPr lang="en-US" sz="2400" dirty="0" err="1">
                <a:solidFill>
                  <a:srgbClr val="00682F"/>
                </a:solidFill>
                <a:latin typeface="Book Antiqua" pitchFamily="18" charset="0"/>
              </a:rPr>
              <a:t>konteks</a:t>
            </a:r>
            <a:r>
              <a:rPr lang="en-US" sz="2400" dirty="0">
                <a:solidFill>
                  <a:srgbClr val="00682F"/>
                </a:solidFill>
                <a:latin typeface="Book Antiqua" pitchFamily="18" charset="0"/>
              </a:rPr>
              <a:t> yang </a:t>
            </a:r>
            <a:r>
              <a:rPr lang="en-US" sz="2400" dirty="0" err="1">
                <a:solidFill>
                  <a:srgbClr val="00682F"/>
                </a:solidFill>
                <a:latin typeface="Book Antiqua" pitchFamily="18" charset="0"/>
              </a:rPr>
              <a:t>benar</a:t>
            </a:r>
            <a:r>
              <a:rPr lang="en-US" sz="2400" dirty="0">
                <a:solidFill>
                  <a:srgbClr val="00682F"/>
                </a:solidFill>
                <a:latin typeface="Book Antiqua" pitchFamily="18" charset="0"/>
              </a:rPr>
              <a:t>, </a:t>
            </a:r>
            <a:r>
              <a:rPr lang="en-US" sz="2400" dirty="0" err="1">
                <a:solidFill>
                  <a:srgbClr val="00682F"/>
                </a:solidFill>
                <a:latin typeface="Book Antiqua" pitchFamily="18" charset="0"/>
              </a:rPr>
              <a:t>sebuah</a:t>
            </a:r>
            <a:r>
              <a:rPr lang="en-US" sz="2400" dirty="0">
                <a:solidFill>
                  <a:srgbClr val="00682F"/>
                </a:solidFill>
                <a:latin typeface="Book Antiqua" pitchFamily="18" charset="0"/>
              </a:rPr>
              <a:t> index </a:t>
            </a:r>
            <a:r>
              <a:rPr lang="en-US" sz="2400" dirty="0" err="1">
                <a:solidFill>
                  <a:srgbClr val="00682F"/>
                </a:solidFill>
                <a:latin typeface="Book Antiqua" pitchFamily="18" charset="0"/>
              </a:rPr>
              <a:t>dapat</a:t>
            </a:r>
            <a:r>
              <a:rPr lang="en-US" sz="2400" dirty="0">
                <a:solidFill>
                  <a:srgbClr val="00682F"/>
                </a:solidFill>
                <a:latin typeface="Book Antiqua" pitchFamily="18" charset="0"/>
              </a:rPr>
              <a:t> </a:t>
            </a:r>
            <a:r>
              <a:rPr lang="en-US" sz="2400" dirty="0" err="1">
                <a:solidFill>
                  <a:srgbClr val="00682F"/>
                </a:solidFill>
                <a:latin typeface="Book Antiqua" pitchFamily="18" charset="0"/>
              </a:rPr>
              <a:t>memperbaiki</a:t>
            </a:r>
            <a:r>
              <a:rPr lang="en-US" sz="2400" dirty="0">
                <a:solidFill>
                  <a:srgbClr val="00682F"/>
                </a:solidFill>
                <a:latin typeface="Book Antiqua" pitchFamily="18" charset="0"/>
              </a:rPr>
              <a:t> </a:t>
            </a:r>
            <a:r>
              <a:rPr lang="en-US" sz="2400" dirty="0" err="1">
                <a:solidFill>
                  <a:srgbClr val="00682F"/>
                </a:solidFill>
                <a:latin typeface="Book Antiqua" pitchFamily="18" charset="0"/>
              </a:rPr>
              <a:t>performa</a:t>
            </a:r>
            <a:r>
              <a:rPr lang="en-US" sz="2400" dirty="0">
                <a:solidFill>
                  <a:srgbClr val="00682F"/>
                </a:solidFill>
                <a:latin typeface="Book Antiqua" pitchFamily="18" charset="0"/>
              </a:rPr>
              <a:t> </a:t>
            </a:r>
            <a:r>
              <a:rPr lang="en-US" sz="2400" dirty="0" err="1">
                <a:solidFill>
                  <a:srgbClr val="00682F"/>
                </a:solidFill>
                <a:latin typeface="Book Antiqua" pitchFamily="18" charset="0"/>
              </a:rPr>
              <a:t>lebih</a:t>
            </a:r>
            <a:r>
              <a:rPr lang="en-US" sz="2400" dirty="0">
                <a:solidFill>
                  <a:srgbClr val="00682F"/>
                </a:solidFill>
                <a:latin typeface="Book Antiqua" pitchFamily="18" charset="0"/>
              </a:rPr>
              <a:t> </a:t>
            </a:r>
            <a:r>
              <a:rPr lang="en-US" sz="2400" dirty="0" err="1">
                <a:solidFill>
                  <a:srgbClr val="00682F"/>
                </a:solidFill>
                <a:latin typeface="Book Antiqua" pitchFamily="18" charset="0"/>
              </a:rPr>
              <a:t>tinggi</a:t>
            </a:r>
            <a:r>
              <a:rPr lang="en-US" sz="2400" dirty="0">
                <a:solidFill>
                  <a:srgbClr val="00682F"/>
                </a:solidFill>
                <a:latin typeface="Book Antiqua" pitchFamily="18" charset="0"/>
              </a:rPr>
              <a:t> </a:t>
            </a:r>
            <a:r>
              <a:rPr lang="en-US" sz="2400" dirty="0" err="1">
                <a:solidFill>
                  <a:srgbClr val="00682F"/>
                </a:solidFill>
                <a:latin typeface="Book Antiqua" pitchFamily="18" charset="0"/>
              </a:rPr>
              <a:t>sebuah</a:t>
            </a:r>
            <a:r>
              <a:rPr lang="en-US" sz="2400" dirty="0">
                <a:solidFill>
                  <a:srgbClr val="00682F"/>
                </a:solidFill>
                <a:latin typeface="Book Antiqua" pitchFamily="18" charset="0"/>
              </a:rPr>
              <a:t> </a:t>
            </a:r>
            <a:r>
              <a:rPr lang="en-US" sz="2400" dirty="0" err="1">
                <a:solidFill>
                  <a:srgbClr val="00682F"/>
                </a:solidFill>
                <a:latin typeface="Book Antiqua" pitchFamily="18" charset="0"/>
              </a:rPr>
              <a:t>aplikasi</a:t>
            </a:r>
            <a:r>
              <a:rPr lang="en-US" sz="2400" dirty="0">
                <a:solidFill>
                  <a:srgbClr val="00682F"/>
                </a:solidFill>
                <a:latin typeface="Book Antiqua" pitchFamily="18" charset="0"/>
              </a:rPr>
              <a:t>.</a:t>
            </a:r>
            <a:r>
              <a:rPr lang="en-US" dirty="0">
                <a:solidFill>
                  <a:srgbClr val="00682F"/>
                </a:solidFill>
                <a:latin typeface="Book Antiqua" pitchFamily="18" charset="0"/>
              </a:rPr>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1011504" y="444304"/>
            <a:ext cx="9902608" cy="795338"/>
          </a:xfrm>
        </p:spPr>
        <p:txBody>
          <a:bodyPr/>
          <a:lstStyle/>
          <a:p>
            <a:pPr eaLnBrk="1" hangingPunct="1">
              <a:defRPr/>
            </a:pPr>
            <a:r>
              <a:rPr lang="en-US" b="1" dirty="0" smtClean="0">
                <a:effectLst>
                  <a:outerShdw blurRad="38100" dist="38100" dir="2700000" algn="tl">
                    <a:srgbClr val="FFFFFF"/>
                  </a:outerShdw>
                </a:effectLst>
                <a:latin typeface="Book Antiqua" pitchFamily="18" charset="0"/>
              </a:rPr>
              <a:t>Create Index Statement</a:t>
            </a:r>
          </a:p>
        </p:txBody>
      </p:sp>
      <p:sp>
        <p:nvSpPr>
          <p:cNvPr id="14340" name="Text Box 4"/>
          <p:cNvSpPr txBox="1">
            <a:spLocks noChangeArrowheads="1"/>
          </p:cNvSpPr>
          <p:nvPr/>
        </p:nvSpPr>
        <p:spPr bwMode="auto">
          <a:xfrm>
            <a:off x="962940" y="1460305"/>
            <a:ext cx="11148352" cy="1770063"/>
          </a:xfrm>
          <a:prstGeom prst="rect">
            <a:avLst/>
          </a:prstGeom>
          <a:noFill/>
          <a:ln w="9525">
            <a:noFill/>
            <a:miter lim="800000"/>
            <a:headEnd/>
            <a:tailEnd/>
          </a:ln>
        </p:spPr>
        <p:txBody>
          <a:bodyPr>
            <a:spAutoFit/>
          </a:bodyPr>
          <a:lstStyle/>
          <a:p>
            <a:pPr algn="just"/>
            <a:r>
              <a:rPr lang="en-US" dirty="0" err="1">
                <a:solidFill>
                  <a:srgbClr val="00682F"/>
                </a:solidFill>
                <a:latin typeface="Book Antiqua" pitchFamily="18" charset="0"/>
              </a:rPr>
              <a:t>Gunakan</a:t>
            </a:r>
            <a:r>
              <a:rPr lang="en-US" dirty="0">
                <a:solidFill>
                  <a:srgbClr val="00682F"/>
                </a:solidFill>
                <a:latin typeface="Book Antiqua" pitchFamily="18" charset="0"/>
              </a:rPr>
              <a:t> </a:t>
            </a:r>
            <a:r>
              <a:rPr lang="en-US" dirty="0" err="1">
                <a:solidFill>
                  <a:srgbClr val="00682F"/>
                </a:solidFill>
                <a:latin typeface="Book Antiqua" pitchFamily="18" charset="0"/>
              </a:rPr>
              <a:t>pernyataan</a:t>
            </a:r>
            <a:r>
              <a:rPr lang="en-US" dirty="0">
                <a:solidFill>
                  <a:srgbClr val="00682F"/>
                </a:solidFill>
                <a:latin typeface="Book Antiqua" pitchFamily="18" charset="0"/>
              </a:rPr>
              <a:t> CREATE INDEX </a:t>
            </a:r>
            <a:r>
              <a:rPr lang="en-US" dirty="0" err="1">
                <a:solidFill>
                  <a:srgbClr val="00682F"/>
                </a:solidFill>
                <a:latin typeface="Book Antiqua" pitchFamily="18" charset="0"/>
              </a:rPr>
              <a:t>untuk</a:t>
            </a:r>
            <a:r>
              <a:rPr lang="en-US" dirty="0">
                <a:solidFill>
                  <a:srgbClr val="00682F"/>
                </a:solidFill>
                <a:latin typeface="Book Antiqua" pitchFamily="18" charset="0"/>
              </a:rPr>
              <a:t> </a:t>
            </a:r>
            <a:r>
              <a:rPr lang="en-US" dirty="0" err="1">
                <a:solidFill>
                  <a:srgbClr val="00682F"/>
                </a:solidFill>
                <a:latin typeface="Book Antiqua" pitchFamily="18" charset="0"/>
              </a:rPr>
              <a:t>membuat</a:t>
            </a:r>
            <a:r>
              <a:rPr lang="en-US" dirty="0">
                <a:solidFill>
                  <a:srgbClr val="00682F"/>
                </a:solidFill>
                <a:latin typeface="Book Antiqua" pitchFamily="18" charset="0"/>
              </a:rPr>
              <a:t> index.</a:t>
            </a:r>
          </a:p>
          <a:p>
            <a:pPr algn="just"/>
            <a:r>
              <a:rPr lang="en-US" dirty="0">
                <a:solidFill>
                  <a:srgbClr val="00682F"/>
                </a:solidFill>
                <a:latin typeface="Book Antiqua" pitchFamily="18" charset="0"/>
              </a:rPr>
              <a:t>Structure </a:t>
            </a:r>
            <a:r>
              <a:rPr lang="en-US" dirty="0" err="1">
                <a:solidFill>
                  <a:srgbClr val="00682F"/>
                </a:solidFill>
                <a:latin typeface="Book Antiqua" pitchFamily="18" charset="0"/>
              </a:rPr>
              <a:t>pembuatan</a:t>
            </a:r>
            <a:r>
              <a:rPr lang="en-US" dirty="0">
                <a:solidFill>
                  <a:srgbClr val="00682F"/>
                </a:solidFill>
                <a:latin typeface="Book Antiqua" pitchFamily="18" charset="0"/>
              </a:rPr>
              <a:t> index </a:t>
            </a:r>
            <a:r>
              <a:rPr lang="en-US" dirty="0" err="1">
                <a:solidFill>
                  <a:srgbClr val="00682F"/>
                </a:solidFill>
                <a:latin typeface="Book Antiqua" pitchFamily="18" charset="0"/>
              </a:rPr>
              <a:t>adalah</a:t>
            </a:r>
            <a:r>
              <a:rPr lang="en-US" dirty="0">
                <a:solidFill>
                  <a:srgbClr val="00682F"/>
                </a:solidFill>
                <a:latin typeface="Book Antiqua" pitchFamily="18" charset="0"/>
              </a:rPr>
              <a:t> : </a:t>
            </a:r>
          </a:p>
          <a:p>
            <a:endParaRPr lang="en-US" dirty="0">
              <a:latin typeface="Book Antiqua" pitchFamily="18" charset="0"/>
            </a:endParaRPr>
          </a:p>
          <a:p>
            <a:r>
              <a:rPr lang="en-US" sz="2800" dirty="0">
                <a:solidFill>
                  <a:schemeClr val="hlink"/>
                </a:solidFill>
                <a:latin typeface="Book Antiqua" pitchFamily="18" charset="0"/>
              </a:rPr>
              <a:t>CREATE INDEX</a:t>
            </a:r>
            <a:r>
              <a:rPr lang="en-US" sz="2800" dirty="0">
                <a:latin typeface="Book Antiqua" pitchFamily="18" charset="0"/>
              </a:rPr>
              <a:t> </a:t>
            </a:r>
            <a:r>
              <a:rPr lang="en-US" sz="2800" dirty="0" err="1">
                <a:solidFill>
                  <a:schemeClr val="accent2"/>
                </a:solidFill>
                <a:latin typeface="Book Antiqua" pitchFamily="18" charset="0"/>
              </a:rPr>
              <a:t>nama_index</a:t>
            </a:r>
            <a:r>
              <a:rPr lang="en-US" sz="2800" dirty="0">
                <a:latin typeface="Book Antiqua" pitchFamily="18" charset="0"/>
              </a:rPr>
              <a:t>   </a:t>
            </a:r>
          </a:p>
          <a:p>
            <a:r>
              <a:rPr lang="en-US" sz="2800" dirty="0">
                <a:solidFill>
                  <a:schemeClr val="hlink"/>
                </a:solidFill>
                <a:latin typeface="Book Antiqua" pitchFamily="18" charset="0"/>
              </a:rPr>
              <a:t>ON</a:t>
            </a:r>
            <a:r>
              <a:rPr lang="en-US" sz="2800" dirty="0">
                <a:latin typeface="Book Antiqua" pitchFamily="18" charset="0"/>
              </a:rPr>
              <a:t>  </a:t>
            </a:r>
            <a:r>
              <a:rPr lang="en-US" sz="2800" dirty="0" err="1">
                <a:solidFill>
                  <a:srgbClr val="CC3300"/>
                </a:solidFill>
                <a:latin typeface="Book Antiqua" pitchFamily="18" charset="0"/>
              </a:rPr>
              <a:t>nama_tabel</a:t>
            </a:r>
            <a:r>
              <a:rPr lang="en-US" sz="2800" dirty="0">
                <a:solidFill>
                  <a:srgbClr val="0000FF"/>
                </a:solidFill>
                <a:latin typeface="Book Antiqua" pitchFamily="18" charset="0"/>
              </a:rPr>
              <a:t> </a:t>
            </a:r>
            <a:r>
              <a:rPr lang="en-US" sz="2800" dirty="0">
                <a:latin typeface="Book Antiqua" pitchFamily="18" charset="0"/>
              </a:rPr>
              <a:t>(</a:t>
            </a:r>
            <a:r>
              <a:rPr lang="en-US" sz="2800" dirty="0" err="1">
                <a:solidFill>
                  <a:schemeClr val="accent2"/>
                </a:solidFill>
                <a:latin typeface="Book Antiqua" pitchFamily="18" charset="0"/>
              </a:rPr>
              <a:t>nama_field</a:t>
            </a:r>
            <a:r>
              <a:rPr lang="en-US" sz="2800" dirty="0">
                <a:latin typeface="Book Antiqua" pitchFamily="18" charset="0"/>
              </a:rPr>
              <a:t>) </a:t>
            </a:r>
          </a:p>
        </p:txBody>
      </p:sp>
      <p:sp>
        <p:nvSpPr>
          <p:cNvPr id="14341" name="Text Box 5"/>
          <p:cNvSpPr txBox="1">
            <a:spLocks noChangeArrowheads="1"/>
          </p:cNvSpPr>
          <p:nvPr/>
        </p:nvSpPr>
        <p:spPr bwMode="auto">
          <a:xfrm>
            <a:off x="962940" y="3519977"/>
            <a:ext cx="11148352" cy="1508105"/>
          </a:xfrm>
          <a:prstGeom prst="rect">
            <a:avLst/>
          </a:prstGeom>
          <a:noFill/>
          <a:ln w="9525">
            <a:noFill/>
            <a:miter lim="800000"/>
            <a:headEnd/>
            <a:tailEnd/>
          </a:ln>
        </p:spPr>
        <p:txBody>
          <a:bodyPr>
            <a:spAutoFit/>
          </a:bodyPr>
          <a:lstStyle/>
          <a:p>
            <a:r>
              <a:rPr lang="en-US" dirty="0" err="1">
                <a:solidFill>
                  <a:srgbClr val="00682F"/>
                </a:solidFill>
                <a:latin typeface="Book Antiqua" pitchFamily="18" charset="0"/>
              </a:rPr>
              <a:t>Contoh</a:t>
            </a:r>
            <a:r>
              <a:rPr lang="en-US" dirty="0">
                <a:solidFill>
                  <a:srgbClr val="00682F"/>
                </a:solidFill>
                <a:latin typeface="Book Antiqua" pitchFamily="18" charset="0"/>
              </a:rPr>
              <a:t> </a:t>
            </a:r>
            <a:r>
              <a:rPr lang="en-US" dirty="0" err="1">
                <a:solidFill>
                  <a:srgbClr val="00682F"/>
                </a:solidFill>
                <a:latin typeface="Book Antiqua" pitchFamily="18" charset="0"/>
              </a:rPr>
              <a:t>membuat</a:t>
            </a:r>
            <a:r>
              <a:rPr lang="en-US" dirty="0">
                <a:solidFill>
                  <a:srgbClr val="00682F"/>
                </a:solidFill>
                <a:latin typeface="Book Antiqua" pitchFamily="18" charset="0"/>
              </a:rPr>
              <a:t> index </a:t>
            </a:r>
            <a:r>
              <a:rPr lang="en-US" dirty="0" err="1">
                <a:solidFill>
                  <a:srgbClr val="00682F"/>
                </a:solidFill>
                <a:latin typeface="Book Antiqua" pitchFamily="18" charset="0"/>
              </a:rPr>
              <a:t>pada</a:t>
            </a:r>
            <a:r>
              <a:rPr lang="en-US" dirty="0">
                <a:solidFill>
                  <a:srgbClr val="00682F"/>
                </a:solidFill>
                <a:latin typeface="Book Antiqua" pitchFamily="18" charset="0"/>
              </a:rPr>
              <a:t> </a:t>
            </a:r>
            <a:r>
              <a:rPr lang="en-US" dirty="0" err="1">
                <a:solidFill>
                  <a:srgbClr val="00682F"/>
                </a:solidFill>
                <a:latin typeface="Book Antiqua" pitchFamily="18" charset="0"/>
              </a:rPr>
              <a:t>tabel</a:t>
            </a:r>
            <a:r>
              <a:rPr lang="en-US" dirty="0">
                <a:solidFill>
                  <a:srgbClr val="00682F"/>
                </a:solidFill>
                <a:latin typeface="Book Antiqua" pitchFamily="18" charset="0"/>
              </a:rPr>
              <a:t> customers </a:t>
            </a:r>
            <a:r>
              <a:rPr lang="en-US" dirty="0" err="1">
                <a:solidFill>
                  <a:srgbClr val="00682F"/>
                </a:solidFill>
                <a:latin typeface="Book Antiqua" pitchFamily="18" charset="0"/>
              </a:rPr>
              <a:t>dalam</a:t>
            </a:r>
            <a:r>
              <a:rPr lang="en-US" dirty="0">
                <a:solidFill>
                  <a:srgbClr val="00682F"/>
                </a:solidFill>
                <a:latin typeface="Book Antiqua" pitchFamily="18" charset="0"/>
              </a:rPr>
              <a:t> database invoicing </a:t>
            </a:r>
            <a:r>
              <a:rPr lang="en-US" dirty="0" err="1">
                <a:solidFill>
                  <a:srgbClr val="00682F"/>
                </a:solidFill>
                <a:latin typeface="Book Antiqua" pitchFamily="18" charset="0"/>
              </a:rPr>
              <a:t>sebagai</a:t>
            </a:r>
            <a:r>
              <a:rPr lang="en-US" dirty="0">
                <a:solidFill>
                  <a:srgbClr val="00682F"/>
                </a:solidFill>
                <a:latin typeface="Book Antiqua" pitchFamily="18" charset="0"/>
              </a:rPr>
              <a:t> </a:t>
            </a:r>
            <a:r>
              <a:rPr lang="en-US" dirty="0" err="1">
                <a:solidFill>
                  <a:srgbClr val="00682F"/>
                </a:solidFill>
                <a:latin typeface="Book Antiqua" pitchFamily="18" charset="0"/>
              </a:rPr>
              <a:t>berikut</a:t>
            </a:r>
            <a:r>
              <a:rPr lang="en-US" dirty="0">
                <a:solidFill>
                  <a:srgbClr val="00682F"/>
                </a:solidFill>
                <a:latin typeface="Book Antiqua" pitchFamily="18" charset="0"/>
              </a:rPr>
              <a:t> : </a:t>
            </a:r>
          </a:p>
          <a:p>
            <a:endParaRPr lang="en-US" dirty="0">
              <a:latin typeface="Book Antiqua" pitchFamily="18" charset="0"/>
            </a:endParaRPr>
          </a:p>
          <a:p>
            <a:r>
              <a:rPr lang="en-US" sz="2800" dirty="0">
                <a:solidFill>
                  <a:schemeClr val="hlink"/>
                </a:solidFill>
                <a:latin typeface="Book Antiqua" pitchFamily="18" charset="0"/>
              </a:rPr>
              <a:t>CREATE INDEX</a:t>
            </a:r>
            <a:r>
              <a:rPr lang="en-US" sz="2800" dirty="0">
                <a:latin typeface="Book Antiqua" pitchFamily="18" charset="0"/>
              </a:rPr>
              <a:t> </a:t>
            </a:r>
            <a:r>
              <a:rPr lang="en-US" sz="2800" dirty="0" err="1">
                <a:solidFill>
                  <a:schemeClr val="accent2"/>
                </a:solidFill>
                <a:latin typeface="Book Antiqua" pitchFamily="18" charset="0"/>
              </a:rPr>
              <a:t>idxCustomerID</a:t>
            </a:r>
            <a:r>
              <a:rPr lang="en-US" sz="2800" dirty="0">
                <a:latin typeface="Book Antiqua" pitchFamily="18" charset="0"/>
              </a:rPr>
              <a:t>    </a:t>
            </a:r>
          </a:p>
          <a:p>
            <a:r>
              <a:rPr lang="en-US" sz="2800" dirty="0">
                <a:latin typeface="Book Antiqua" pitchFamily="18" charset="0"/>
              </a:rPr>
              <a:t> </a:t>
            </a:r>
            <a:r>
              <a:rPr lang="en-US" sz="2800" dirty="0">
                <a:solidFill>
                  <a:schemeClr val="hlink"/>
                </a:solidFill>
                <a:latin typeface="Book Antiqua" pitchFamily="18" charset="0"/>
              </a:rPr>
              <a:t>ON</a:t>
            </a:r>
            <a:r>
              <a:rPr lang="en-US" sz="2800" dirty="0">
                <a:latin typeface="Book Antiqua" pitchFamily="18" charset="0"/>
              </a:rPr>
              <a:t> </a:t>
            </a:r>
            <a:r>
              <a:rPr lang="en-US" sz="2800" dirty="0" err="1">
                <a:solidFill>
                  <a:srgbClr val="CC3300"/>
                </a:solidFill>
                <a:latin typeface="Book Antiqua" pitchFamily="18" charset="0"/>
              </a:rPr>
              <a:t>tblCustomers</a:t>
            </a:r>
            <a:r>
              <a:rPr lang="en-US" sz="2800" dirty="0">
                <a:latin typeface="Book Antiqua" pitchFamily="18" charset="0"/>
              </a:rPr>
              <a:t> (</a:t>
            </a:r>
            <a:r>
              <a:rPr lang="en-US" sz="2800" dirty="0" err="1">
                <a:solidFill>
                  <a:schemeClr val="accent2"/>
                </a:solidFill>
                <a:latin typeface="Book Antiqua" pitchFamily="18" charset="0"/>
              </a:rPr>
              <a:t>CustomerID</a:t>
            </a:r>
            <a:r>
              <a:rPr lang="en-US" sz="2800" dirty="0">
                <a:latin typeface="Book Antiqua" pitchFamily="18" charset="0"/>
              </a:rPr>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984208" y="280528"/>
            <a:ext cx="9799147" cy="795338"/>
          </a:xfrm>
        </p:spPr>
        <p:txBody>
          <a:bodyPr/>
          <a:lstStyle/>
          <a:p>
            <a:pPr eaLnBrk="1" hangingPunct="1">
              <a:defRPr/>
            </a:pPr>
            <a:r>
              <a:rPr lang="en-US" b="1" dirty="0" smtClean="0">
                <a:effectLst>
                  <a:outerShdw blurRad="38100" dist="38100" dir="2700000" algn="tl">
                    <a:srgbClr val="FFFFFF"/>
                  </a:outerShdw>
                </a:effectLst>
                <a:latin typeface="Book Antiqua" pitchFamily="18" charset="0"/>
              </a:rPr>
              <a:t>Create Index Statement</a:t>
            </a:r>
          </a:p>
        </p:txBody>
      </p:sp>
      <p:sp>
        <p:nvSpPr>
          <p:cNvPr id="15364" name="Text Box 4"/>
          <p:cNvSpPr txBox="1">
            <a:spLocks noChangeArrowheads="1"/>
          </p:cNvSpPr>
          <p:nvPr/>
        </p:nvSpPr>
        <p:spPr bwMode="auto">
          <a:xfrm>
            <a:off x="935644" y="1296528"/>
            <a:ext cx="11148352" cy="1877437"/>
          </a:xfrm>
          <a:prstGeom prst="rect">
            <a:avLst/>
          </a:prstGeom>
          <a:noFill/>
          <a:ln w="9525">
            <a:noFill/>
            <a:miter lim="800000"/>
            <a:headEnd/>
            <a:tailEnd/>
          </a:ln>
        </p:spPr>
        <p:txBody>
          <a:bodyPr>
            <a:spAutoFit/>
          </a:bodyPr>
          <a:lstStyle/>
          <a:p>
            <a:r>
              <a:rPr lang="en-US" sz="2000" dirty="0" err="1">
                <a:solidFill>
                  <a:srgbClr val="00682F"/>
                </a:solidFill>
                <a:latin typeface="Book Antiqua" pitchFamily="18" charset="0"/>
              </a:rPr>
              <a:t>Pengurutan</a:t>
            </a:r>
            <a:r>
              <a:rPr lang="en-US" sz="2000" dirty="0">
                <a:solidFill>
                  <a:srgbClr val="00682F"/>
                </a:solidFill>
                <a:latin typeface="Book Antiqua" pitchFamily="18" charset="0"/>
              </a:rPr>
              <a:t> </a:t>
            </a:r>
            <a:r>
              <a:rPr lang="en-US" sz="2000" dirty="0" err="1">
                <a:solidFill>
                  <a:srgbClr val="00682F"/>
                </a:solidFill>
                <a:latin typeface="Book Antiqua" pitchFamily="18" charset="0"/>
              </a:rPr>
              <a:t>menggunakan</a:t>
            </a:r>
            <a:r>
              <a:rPr lang="en-US" sz="2000" dirty="0">
                <a:solidFill>
                  <a:srgbClr val="00682F"/>
                </a:solidFill>
                <a:latin typeface="Book Antiqua" pitchFamily="18" charset="0"/>
              </a:rPr>
              <a:t> INDEX  </a:t>
            </a:r>
            <a:r>
              <a:rPr lang="en-US" sz="2000" dirty="0" err="1">
                <a:solidFill>
                  <a:srgbClr val="00682F"/>
                </a:solidFill>
                <a:latin typeface="Book Antiqua" pitchFamily="18" charset="0"/>
              </a:rPr>
              <a:t>secara</a:t>
            </a:r>
            <a:r>
              <a:rPr lang="en-US" sz="2000" dirty="0">
                <a:solidFill>
                  <a:srgbClr val="00682F"/>
                </a:solidFill>
                <a:latin typeface="Book Antiqua" pitchFamily="18" charset="0"/>
              </a:rPr>
              <a:t> </a:t>
            </a:r>
            <a:r>
              <a:rPr lang="en-US" sz="2000" dirty="0" err="1">
                <a:solidFill>
                  <a:srgbClr val="00682F"/>
                </a:solidFill>
                <a:latin typeface="Book Antiqua" pitchFamily="18" charset="0"/>
              </a:rPr>
              <a:t>baku</a:t>
            </a:r>
            <a:r>
              <a:rPr lang="en-US" sz="2000" dirty="0">
                <a:solidFill>
                  <a:srgbClr val="00682F"/>
                </a:solidFill>
                <a:latin typeface="Book Antiqua" pitchFamily="18" charset="0"/>
              </a:rPr>
              <a:t> data </a:t>
            </a:r>
            <a:r>
              <a:rPr lang="en-US" sz="2000" dirty="0" err="1">
                <a:solidFill>
                  <a:srgbClr val="00682F"/>
                </a:solidFill>
                <a:latin typeface="Book Antiqua" pitchFamily="18" charset="0"/>
              </a:rPr>
              <a:t>diurutkan</a:t>
            </a:r>
            <a:r>
              <a:rPr lang="en-US" sz="2000" dirty="0">
                <a:solidFill>
                  <a:srgbClr val="00682F"/>
                </a:solidFill>
                <a:latin typeface="Book Antiqua" pitchFamily="18" charset="0"/>
              </a:rPr>
              <a:t> </a:t>
            </a:r>
            <a:r>
              <a:rPr lang="en-US" sz="2000" dirty="0" err="1">
                <a:solidFill>
                  <a:srgbClr val="00682F"/>
                </a:solidFill>
                <a:latin typeface="Book Antiqua" pitchFamily="18" charset="0"/>
              </a:rPr>
              <a:t>dari</a:t>
            </a:r>
            <a:r>
              <a:rPr lang="en-US" sz="2000" dirty="0">
                <a:solidFill>
                  <a:srgbClr val="00682F"/>
                </a:solidFill>
                <a:latin typeface="Book Antiqua" pitchFamily="18" charset="0"/>
              </a:rPr>
              <a:t> </a:t>
            </a:r>
            <a:r>
              <a:rPr lang="en-US" sz="2000" dirty="0" err="1">
                <a:solidFill>
                  <a:srgbClr val="00682F"/>
                </a:solidFill>
                <a:latin typeface="Book Antiqua" pitchFamily="18" charset="0"/>
              </a:rPr>
              <a:t>kecil</a:t>
            </a:r>
            <a:r>
              <a:rPr lang="en-US" sz="2000" dirty="0">
                <a:solidFill>
                  <a:srgbClr val="00682F"/>
                </a:solidFill>
                <a:latin typeface="Book Antiqua" pitchFamily="18" charset="0"/>
              </a:rPr>
              <a:t> </a:t>
            </a:r>
            <a:r>
              <a:rPr lang="en-US" sz="2000" dirty="0" err="1">
                <a:solidFill>
                  <a:srgbClr val="00682F"/>
                </a:solidFill>
                <a:latin typeface="Book Antiqua" pitchFamily="18" charset="0"/>
              </a:rPr>
              <a:t>ke</a:t>
            </a:r>
            <a:r>
              <a:rPr lang="en-US" sz="2000" dirty="0">
                <a:solidFill>
                  <a:srgbClr val="00682F"/>
                </a:solidFill>
                <a:latin typeface="Book Antiqua" pitchFamily="18" charset="0"/>
              </a:rPr>
              <a:t> </a:t>
            </a:r>
            <a:r>
              <a:rPr lang="en-US" sz="2000" dirty="0" err="1">
                <a:solidFill>
                  <a:srgbClr val="00682F"/>
                </a:solidFill>
                <a:latin typeface="Book Antiqua" pitchFamily="18" charset="0"/>
              </a:rPr>
              <a:t>besar</a:t>
            </a:r>
            <a:r>
              <a:rPr lang="en-US" sz="2000" dirty="0">
                <a:solidFill>
                  <a:srgbClr val="00682F"/>
                </a:solidFill>
                <a:latin typeface="Book Antiqua" pitchFamily="18" charset="0"/>
              </a:rPr>
              <a:t>. </a:t>
            </a:r>
            <a:r>
              <a:rPr lang="en-US" sz="2000" dirty="0" err="1">
                <a:solidFill>
                  <a:srgbClr val="00682F"/>
                </a:solidFill>
                <a:latin typeface="Book Antiqua" pitchFamily="18" charset="0"/>
              </a:rPr>
              <a:t>Jika</a:t>
            </a:r>
            <a:r>
              <a:rPr lang="en-US" sz="2000" dirty="0">
                <a:solidFill>
                  <a:srgbClr val="00682F"/>
                </a:solidFill>
                <a:latin typeface="Book Antiqua" pitchFamily="18" charset="0"/>
              </a:rPr>
              <a:t> </a:t>
            </a:r>
            <a:r>
              <a:rPr lang="en-US" sz="2000" dirty="0" err="1">
                <a:solidFill>
                  <a:srgbClr val="00682F"/>
                </a:solidFill>
                <a:latin typeface="Book Antiqua" pitchFamily="18" charset="0"/>
              </a:rPr>
              <a:t>Anda</a:t>
            </a:r>
            <a:r>
              <a:rPr lang="en-US" sz="2000" dirty="0">
                <a:solidFill>
                  <a:srgbClr val="00682F"/>
                </a:solidFill>
                <a:latin typeface="Book Antiqua" pitchFamily="18" charset="0"/>
              </a:rPr>
              <a:t> </a:t>
            </a:r>
            <a:r>
              <a:rPr lang="en-US" sz="2000" dirty="0" err="1">
                <a:solidFill>
                  <a:srgbClr val="00682F"/>
                </a:solidFill>
                <a:latin typeface="Book Antiqua" pitchFamily="18" charset="0"/>
              </a:rPr>
              <a:t>ingin</a:t>
            </a:r>
            <a:r>
              <a:rPr lang="en-US" sz="2000" dirty="0">
                <a:solidFill>
                  <a:srgbClr val="00682F"/>
                </a:solidFill>
                <a:latin typeface="Book Antiqua" pitchFamily="18" charset="0"/>
              </a:rPr>
              <a:t> </a:t>
            </a:r>
            <a:r>
              <a:rPr lang="en-US" sz="2000" dirty="0" err="1">
                <a:solidFill>
                  <a:srgbClr val="00682F"/>
                </a:solidFill>
                <a:latin typeface="Book Antiqua" pitchFamily="18" charset="0"/>
              </a:rPr>
              <a:t>mengurutkan</a:t>
            </a:r>
            <a:r>
              <a:rPr lang="en-US" sz="2000" dirty="0">
                <a:solidFill>
                  <a:srgbClr val="00682F"/>
                </a:solidFill>
                <a:latin typeface="Book Antiqua" pitchFamily="18" charset="0"/>
              </a:rPr>
              <a:t> data </a:t>
            </a:r>
            <a:r>
              <a:rPr lang="en-US" sz="2000" dirty="0" err="1">
                <a:solidFill>
                  <a:srgbClr val="00682F"/>
                </a:solidFill>
                <a:latin typeface="Book Antiqua" pitchFamily="18" charset="0"/>
              </a:rPr>
              <a:t>dari</a:t>
            </a:r>
            <a:r>
              <a:rPr lang="en-US" sz="2000" dirty="0">
                <a:solidFill>
                  <a:srgbClr val="00682F"/>
                </a:solidFill>
                <a:latin typeface="Book Antiqua" pitchFamily="18" charset="0"/>
              </a:rPr>
              <a:t> </a:t>
            </a:r>
            <a:r>
              <a:rPr lang="en-US" sz="2000" dirty="0" err="1">
                <a:solidFill>
                  <a:srgbClr val="00682F"/>
                </a:solidFill>
                <a:latin typeface="Book Antiqua" pitchFamily="18" charset="0"/>
              </a:rPr>
              <a:t>nilai</a:t>
            </a:r>
            <a:r>
              <a:rPr lang="en-US" sz="2000" dirty="0">
                <a:solidFill>
                  <a:srgbClr val="00682F"/>
                </a:solidFill>
                <a:latin typeface="Book Antiqua" pitchFamily="18" charset="0"/>
              </a:rPr>
              <a:t> </a:t>
            </a:r>
            <a:r>
              <a:rPr lang="en-US" sz="2000" dirty="0" err="1">
                <a:solidFill>
                  <a:srgbClr val="00682F"/>
                </a:solidFill>
                <a:latin typeface="Book Antiqua" pitchFamily="18" charset="0"/>
              </a:rPr>
              <a:t>terbesar</a:t>
            </a:r>
            <a:r>
              <a:rPr lang="en-US" sz="2000" dirty="0">
                <a:solidFill>
                  <a:srgbClr val="00682F"/>
                </a:solidFill>
                <a:latin typeface="Book Antiqua" pitchFamily="18" charset="0"/>
              </a:rPr>
              <a:t> </a:t>
            </a:r>
            <a:r>
              <a:rPr lang="en-US" sz="2000" dirty="0" err="1">
                <a:solidFill>
                  <a:srgbClr val="00682F"/>
                </a:solidFill>
                <a:latin typeface="Book Antiqua" pitchFamily="18" charset="0"/>
              </a:rPr>
              <a:t>ke</a:t>
            </a:r>
            <a:r>
              <a:rPr lang="en-US" sz="2000" dirty="0">
                <a:solidFill>
                  <a:srgbClr val="00682F"/>
                </a:solidFill>
                <a:latin typeface="Book Antiqua" pitchFamily="18" charset="0"/>
              </a:rPr>
              <a:t> </a:t>
            </a:r>
            <a:r>
              <a:rPr lang="en-US" sz="2000" dirty="0" err="1">
                <a:solidFill>
                  <a:srgbClr val="00682F"/>
                </a:solidFill>
                <a:latin typeface="Book Antiqua" pitchFamily="18" charset="0"/>
              </a:rPr>
              <a:t>nilai</a:t>
            </a:r>
            <a:r>
              <a:rPr lang="en-US" sz="2000" dirty="0">
                <a:solidFill>
                  <a:srgbClr val="00682F"/>
                </a:solidFill>
                <a:latin typeface="Book Antiqua" pitchFamily="18" charset="0"/>
              </a:rPr>
              <a:t> </a:t>
            </a:r>
            <a:r>
              <a:rPr lang="en-US" sz="2000" dirty="0" err="1">
                <a:solidFill>
                  <a:srgbClr val="00682F"/>
                </a:solidFill>
                <a:latin typeface="Book Antiqua" pitchFamily="18" charset="0"/>
              </a:rPr>
              <a:t>terkecil</a:t>
            </a:r>
            <a:r>
              <a:rPr lang="en-US" sz="2000" dirty="0">
                <a:solidFill>
                  <a:srgbClr val="00682F"/>
                </a:solidFill>
                <a:latin typeface="Book Antiqua" pitchFamily="18" charset="0"/>
              </a:rPr>
              <a:t>. </a:t>
            </a:r>
            <a:r>
              <a:rPr lang="en-US" sz="2000" dirty="0" err="1">
                <a:solidFill>
                  <a:srgbClr val="00682F"/>
                </a:solidFill>
                <a:latin typeface="Book Antiqua" pitchFamily="18" charset="0"/>
              </a:rPr>
              <a:t>Strukturnya</a:t>
            </a:r>
            <a:r>
              <a:rPr lang="en-US" sz="2000" dirty="0">
                <a:solidFill>
                  <a:srgbClr val="00682F"/>
                </a:solidFill>
                <a:latin typeface="Book Antiqua" pitchFamily="18" charset="0"/>
              </a:rPr>
              <a:t> </a:t>
            </a:r>
            <a:r>
              <a:rPr lang="en-US" sz="2000" dirty="0" err="1">
                <a:solidFill>
                  <a:srgbClr val="00682F"/>
                </a:solidFill>
                <a:latin typeface="Book Antiqua" pitchFamily="18" charset="0"/>
              </a:rPr>
              <a:t>adalah</a:t>
            </a:r>
            <a:r>
              <a:rPr lang="en-US" sz="2000" dirty="0">
                <a:solidFill>
                  <a:srgbClr val="00682F"/>
                </a:solidFill>
                <a:latin typeface="Book Antiqua" pitchFamily="18" charset="0"/>
              </a:rPr>
              <a:t> :</a:t>
            </a:r>
          </a:p>
          <a:p>
            <a:endParaRPr lang="en-US" sz="2000" dirty="0">
              <a:latin typeface="Book Antiqua" pitchFamily="18" charset="0"/>
            </a:endParaRPr>
          </a:p>
          <a:p>
            <a:r>
              <a:rPr lang="en-US" sz="2800" dirty="0">
                <a:solidFill>
                  <a:schemeClr val="hlink"/>
                </a:solidFill>
                <a:latin typeface="Book Antiqua" pitchFamily="18" charset="0"/>
              </a:rPr>
              <a:t>CREATE INDEX</a:t>
            </a:r>
            <a:r>
              <a:rPr lang="en-US" sz="2800" dirty="0">
                <a:latin typeface="Book Antiqua" pitchFamily="18" charset="0"/>
              </a:rPr>
              <a:t> </a:t>
            </a:r>
            <a:r>
              <a:rPr lang="en-US" sz="2800" dirty="0" err="1">
                <a:solidFill>
                  <a:schemeClr val="accent2"/>
                </a:solidFill>
                <a:latin typeface="Book Antiqua" pitchFamily="18" charset="0"/>
              </a:rPr>
              <a:t>nama_index</a:t>
            </a:r>
            <a:r>
              <a:rPr lang="en-US" sz="2800" dirty="0">
                <a:latin typeface="Book Antiqua" pitchFamily="18" charset="0"/>
              </a:rPr>
              <a:t>   </a:t>
            </a:r>
          </a:p>
          <a:p>
            <a:r>
              <a:rPr lang="en-US" sz="2800" dirty="0">
                <a:solidFill>
                  <a:schemeClr val="hlink"/>
                </a:solidFill>
                <a:latin typeface="Book Antiqua" pitchFamily="18" charset="0"/>
              </a:rPr>
              <a:t>ON</a:t>
            </a:r>
            <a:r>
              <a:rPr lang="en-US" sz="2800" dirty="0">
                <a:solidFill>
                  <a:srgbClr val="000000"/>
                </a:solidFill>
                <a:latin typeface="Book Antiqua" pitchFamily="18" charset="0"/>
              </a:rPr>
              <a:t> </a:t>
            </a:r>
            <a:r>
              <a:rPr lang="en-US" sz="2800" dirty="0">
                <a:latin typeface="Book Antiqua" pitchFamily="18" charset="0"/>
              </a:rPr>
              <a:t> </a:t>
            </a:r>
            <a:r>
              <a:rPr lang="en-US" sz="2800" dirty="0" err="1">
                <a:solidFill>
                  <a:srgbClr val="CC3300"/>
                </a:solidFill>
                <a:latin typeface="Book Antiqua" pitchFamily="18" charset="0"/>
              </a:rPr>
              <a:t>nama_tabel</a:t>
            </a:r>
            <a:r>
              <a:rPr lang="en-US" sz="2800" dirty="0">
                <a:solidFill>
                  <a:srgbClr val="0000FF"/>
                </a:solidFill>
                <a:latin typeface="Book Antiqua" pitchFamily="18" charset="0"/>
              </a:rPr>
              <a:t> </a:t>
            </a:r>
            <a:r>
              <a:rPr lang="en-US" sz="2800" dirty="0">
                <a:latin typeface="Book Antiqua" pitchFamily="18" charset="0"/>
              </a:rPr>
              <a:t>(</a:t>
            </a:r>
            <a:r>
              <a:rPr lang="en-US" sz="2800" dirty="0" err="1">
                <a:solidFill>
                  <a:schemeClr val="accent2"/>
                </a:solidFill>
                <a:latin typeface="Book Antiqua" pitchFamily="18" charset="0"/>
              </a:rPr>
              <a:t>nama_field</a:t>
            </a:r>
            <a:r>
              <a:rPr lang="en-US" sz="2800" dirty="0">
                <a:solidFill>
                  <a:srgbClr val="33CC33"/>
                </a:solidFill>
                <a:latin typeface="Book Antiqua" pitchFamily="18" charset="0"/>
              </a:rPr>
              <a:t> </a:t>
            </a:r>
            <a:r>
              <a:rPr lang="en-US" sz="2800" dirty="0">
                <a:solidFill>
                  <a:srgbClr val="00682F"/>
                </a:solidFill>
                <a:latin typeface="Book Antiqua" pitchFamily="18" charset="0"/>
              </a:rPr>
              <a:t>DESC</a:t>
            </a:r>
            <a:r>
              <a:rPr lang="en-US" sz="2800" dirty="0">
                <a:latin typeface="Book Antiqua" pitchFamily="18" charset="0"/>
              </a:rPr>
              <a:t>) </a:t>
            </a:r>
          </a:p>
        </p:txBody>
      </p:sp>
      <p:sp>
        <p:nvSpPr>
          <p:cNvPr id="15365" name="Text Box 5"/>
          <p:cNvSpPr txBox="1">
            <a:spLocks noChangeArrowheads="1"/>
          </p:cNvSpPr>
          <p:nvPr/>
        </p:nvSpPr>
        <p:spPr bwMode="auto">
          <a:xfrm>
            <a:off x="1036992" y="3734928"/>
            <a:ext cx="11148352" cy="2000548"/>
          </a:xfrm>
          <a:prstGeom prst="rect">
            <a:avLst/>
          </a:prstGeom>
          <a:noFill/>
          <a:ln w="9525">
            <a:noFill/>
            <a:miter lim="800000"/>
            <a:headEnd/>
            <a:tailEnd/>
          </a:ln>
        </p:spPr>
        <p:txBody>
          <a:bodyPr>
            <a:spAutoFit/>
          </a:bodyPr>
          <a:lstStyle/>
          <a:p>
            <a:r>
              <a:rPr lang="en-US" sz="2000">
                <a:latin typeface="Book Antiqua" pitchFamily="18" charset="0"/>
              </a:rPr>
              <a:t>Contoh membuat index pada tabel customers dalam database invoicing sebagai berikut : </a:t>
            </a:r>
          </a:p>
          <a:p>
            <a:endParaRPr lang="en-US" sz="2000">
              <a:latin typeface="Book Antiqua" pitchFamily="18" charset="0"/>
            </a:endParaRPr>
          </a:p>
          <a:p>
            <a:r>
              <a:rPr lang="en-US" sz="2800">
                <a:solidFill>
                  <a:schemeClr val="hlink"/>
                </a:solidFill>
                <a:latin typeface="Book Antiqua" pitchFamily="18" charset="0"/>
              </a:rPr>
              <a:t>CREATE INDEX</a:t>
            </a:r>
            <a:r>
              <a:rPr lang="en-US" sz="2800">
                <a:latin typeface="Book Antiqua" pitchFamily="18" charset="0"/>
              </a:rPr>
              <a:t> </a:t>
            </a:r>
            <a:r>
              <a:rPr lang="en-US" sz="2800">
                <a:solidFill>
                  <a:schemeClr val="accent2"/>
                </a:solidFill>
                <a:latin typeface="Book Antiqua" pitchFamily="18" charset="0"/>
              </a:rPr>
              <a:t>idxCustomerID</a:t>
            </a:r>
            <a:r>
              <a:rPr lang="en-US" sz="2800">
                <a:latin typeface="Book Antiqua" pitchFamily="18" charset="0"/>
              </a:rPr>
              <a:t>    </a:t>
            </a:r>
          </a:p>
          <a:p>
            <a:r>
              <a:rPr lang="en-US" sz="2800">
                <a:solidFill>
                  <a:srgbClr val="000000"/>
                </a:solidFill>
                <a:latin typeface="Book Antiqua" pitchFamily="18" charset="0"/>
              </a:rPr>
              <a:t> </a:t>
            </a:r>
            <a:r>
              <a:rPr lang="en-US" sz="2800">
                <a:solidFill>
                  <a:schemeClr val="hlink"/>
                </a:solidFill>
                <a:latin typeface="Book Antiqua" pitchFamily="18" charset="0"/>
              </a:rPr>
              <a:t>ON</a:t>
            </a:r>
            <a:r>
              <a:rPr lang="en-US" sz="2800">
                <a:latin typeface="Book Antiqua" pitchFamily="18" charset="0"/>
              </a:rPr>
              <a:t> </a:t>
            </a:r>
            <a:r>
              <a:rPr lang="en-US" sz="2800">
                <a:solidFill>
                  <a:srgbClr val="CC3300"/>
                </a:solidFill>
                <a:latin typeface="Book Antiqua" pitchFamily="18" charset="0"/>
              </a:rPr>
              <a:t>tblCustomers</a:t>
            </a:r>
            <a:r>
              <a:rPr lang="en-US" sz="2800">
                <a:latin typeface="Book Antiqua" pitchFamily="18" charset="0"/>
              </a:rPr>
              <a:t> (</a:t>
            </a:r>
            <a:r>
              <a:rPr lang="en-US" sz="2800">
                <a:solidFill>
                  <a:schemeClr val="accent2"/>
                </a:solidFill>
                <a:latin typeface="Book Antiqua" pitchFamily="18" charset="0"/>
              </a:rPr>
              <a:t>CustomerID</a:t>
            </a:r>
            <a:r>
              <a:rPr lang="en-US" sz="2800">
                <a:solidFill>
                  <a:srgbClr val="33CC33"/>
                </a:solidFill>
                <a:latin typeface="Book Antiqua" pitchFamily="18" charset="0"/>
              </a:rPr>
              <a:t> </a:t>
            </a:r>
            <a:r>
              <a:rPr lang="en-US" sz="2800">
                <a:latin typeface="Book Antiqua" pitchFamily="18" charset="0"/>
              </a:rPr>
              <a:t>DESC</a:t>
            </a:r>
            <a:r>
              <a:rPr lang="en-US">
                <a:latin typeface="Book Antiqua" pitchFamily="18" charset="0"/>
              </a:rPr>
              <a:t>) </a:t>
            </a:r>
          </a:p>
          <a:p>
            <a:r>
              <a:rPr lang="en-US" sz="2800">
                <a:latin typeface="Book Antiqua" pitchFamily="18" charset="0"/>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656656" y="812800"/>
            <a:ext cx="9902608" cy="795338"/>
          </a:xfrm>
        </p:spPr>
        <p:txBody>
          <a:bodyPr/>
          <a:lstStyle/>
          <a:p>
            <a:pPr eaLnBrk="1" hangingPunct="1">
              <a:defRPr/>
            </a:pPr>
            <a:r>
              <a:rPr lang="en-US" b="1" smtClean="0">
                <a:solidFill>
                  <a:srgbClr val="000000"/>
                </a:solidFill>
                <a:effectLst>
                  <a:outerShdw blurRad="38100" dist="38100" dir="2700000" algn="tl">
                    <a:srgbClr val="FFFFFF"/>
                  </a:outerShdw>
                </a:effectLst>
              </a:rPr>
              <a:t>Create Index Statement</a:t>
            </a:r>
          </a:p>
        </p:txBody>
      </p:sp>
      <p:sp>
        <p:nvSpPr>
          <p:cNvPr id="16387" name="Text Box 3"/>
          <p:cNvSpPr txBox="1">
            <a:spLocks noChangeArrowheads="1"/>
          </p:cNvSpPr>
          <p:nvPr/>
        </p:nvSpPr>
        <p:spPr bwMode="auto">
          <a:xfrm>
            <a:off x="10337562" y="1066801"/>
            <a:ext cx="1418881" cy="366713"/>
          </a:xfrm>
          <a:prstGeom prst="rect">
            <a:avLst/>
          </a:prstGeom>
          <a:noFill/>
          <a:ln w="9525">
            <a:noFill/>
            <a:miter lim="800000"/>
            <a:headEnd type="none" w="sm" len="sm"/>
            <a:tailEnd type="none" w="sm" len="sm"/>
          </a:ln>
        </p:spPr>
        <p:txBody>
          <a:bodyPr>
            <a:spAutoFit/>
          </a:bodyPr>
          <a:lstStyle/>
          <a:p>
            <a:pPr>
              <a:spcBef>
                <a:spcPct val="50000"/>
              </a:spcBef>
            </a:pPr>
            <a:r>
              <a:rPr lang="en-US">
                <a:solidFill>
                  <a:schemeClr val="accent2"/>
                </a:solidFill>
                <a:latin typeface="Verdana" pitchFamily="34" charset="0"/>
              </a:rPr>
              <a:t>DDL</a:t>
            </a:r>
          </a:p>
        </p:txBody>
      </p:sp>
      <p:sp>
        <p:nvSpPr>
          <p:cNvPr id="16388" name="Text Box 4"/>
          <p:cNvSpPr txBox="1">
            <a:spLocks noChangeArrowheads="1"/>
          </p:cNvSpPr>
          <p:nvPr/>
        </p:nvSpPr>
        <p:spPr bwMode="auto">
          <a:xfrm>
            <a:off x="608092" y="1828800"/>
            <a:ext cx="11148352" cy="1493838"/>
          </a:xfrm>
          <a:prstGeom prst="rect">
            <a:avLst/>
          </a:prstGeom>
          <a:noFill/>
          <a:ln w="9525">
            <a:noFill/>
            <a:miter lim="800000"/>
            <a:headEnd/>
            <a:tailEnd/>
          </a:ln>
        </p:spPr>
        <p:txBody>
          <a:bodyPr>
            <a:spAutoFit/>
          </a:bodyPr>
          <a:lstStyle/>
          <a:p>
            <a:r>
              <a:rPr lang="en-US" sz="2800" b="1">
                <a:solidFill>
                  <a:schemeClr val="hlink"/>
                </a:solidFill>
                <a:latin typeface="Verdana" pitchFamily="34" charset="0"/>
              </a:rPr>
              <a:t>CREATE INDEX</a:t>
            </a:r>
            <a:r>
              <a:rPr lang="en-US" sz="3200" b="1">
                <a:latin typeface="Courier New" pitchFamily="49" charset="0"/>
              </a:rPr>
              <a:t> </a:t>
            </a:r>
            <a:r>
              <a:rPr lang="en-US" sz="2800" b="1">
                <a:solidFill>
                  <a:schemeClr val="accent2"/>
                </a:solidFill>
                <a:latin typeface="Courier New" pitchFamily="49" charset="0"/>
              </a:rPr>
              <a:t>idxCustomerID</a:t>
            </a:r>
            <a:r>
              <a:rPr lang="en-US" sz="2800" b="1">
                <a:latin typeface="Courier New" pitchFamily="49" charset="0"/>
              </a:rPr>
              <a:t>     </a:t>
            </a:r>
          </a:p>
          <a:p>
            <a:r>
              <a:rPr lang="en-US" sz="2800" b="1">
                <a:solidFill>
                  <a:schemeClr val="hlink"/>
                </a:solidFill>
                <a:latin typeface="Verdana" pitchFamily="34" charset="0"/>
              </a:rPr>
              <a:t>ON</a:t>
            </a:r>
            <a:r>
              <a:rPr lang="en-US" sz="2800" b="1">
                <a:latin typeface="Verdana" pitchFamily="34" charset="0"/>
              </a:rPr>
              <a:t> </a:t>
            </a:r>
            <a:r>
              <a:rPr lang="en-US" sz="2800" b="1">
                <a:solidFill>
                  <a:srgbClr val="CC3300"/>
                </a:solidFill>
                <a:latin typeface="Courier New" pitchFamily="49" charset="0"/>
              </a:rPr>
              <a:t>tblCustomers</a:t>
            </a:r>
            <a:r>
              <a:rPr lang="en-US" sz="2800" b="1">
                <a:latin typeface="Courier New" pitchFamily="49" charset="0"/>
              </a:rPr>
              <a:t> </a:t>
            </a:r>
          </a:p>
          <a:p>
            <a:r>
              <a:rPr lang="en-US" sz="2800" b="1">
                <a:solidFill>
                  <a:schemeClr val="accent2"/>
                </a:solidFill>
                <a:latin typeface="Courier New" pitchFamily="49" charset="0"/>
              </a:rPr>
              <a:t>(CustomerID) </a:t>
            </a:r>
            <a:r>
              <a:rPr lang="en-US" sz="2800" b="1">
                <a:solidFill>
                  <a:schemeClr val="hlink"/>
                </a:solidFill>
                <a:latin typeface="Courier New" pitchFamily="49" charset="0"/>
              </a:rPr>
              <a:t>WITH PRIMARY</a:t>
            </a:r>
            <a:r>
              <a:rPr lang="en-US" sz="3200">
                <a:latin typeface="Courier New" pitchFamily="49" charset="0"/>
              </a:rPr>
              <a:t> </a:t>
            </a:r>
          </a:p>
        </p:txBody>
      </p:sp>
      <p:sp>
        <p:nvSpPr>
          <p:cNvPr id="16389" name="Text Box 5"/>
          <p:cNvSpPr txBox="1">
            <a:spLocks noChangeArrowheads="1"/>
          </p:cNvSpPr>
          <p:nvPr/>
        </p:nvSpPr>
        <p:spPr bwMode="auto">
          <a:xfrm>
            <a:off x="608092" y="3810000"/>
            <a:ext cx="11148352" cy="1373188"/>
          </a:xfrm>
          <a:prstGeom prst="rect">
            <a:avLst/>
          </a:prstGeom>
          <a:noFill/>
          <a:ln w="9525">
            <a:noFill/>
            <a:miter lim="800000"/>
            <a:headEnd/>
            <a:tailEnd/>
          </a:ln>
        </p:spPr>
        <p:txBody>
          <a:bodyPr>
            <a:spAutoFit/>
          </a:bodyPr>
          <a:lstStyle/>
          <a:p>
            <a:r>
              <a:rPr lang="en-US" sz="2800" b="1">
                <a:solidFill>
                  <a:schemeClr val="hlink"/>
                </a:solidFill>
                <a:latin typeface="Verdana" pitchFamily="34" charset="0"/>
              </a:rPr>
              <a:t>CREATE INDEX</a:t>
            </a:r>
            <a:r>
              <a:rPr lang="en-US">
                <a:latin typeface="Verdana" pitchFamily="34" charset="0"/>
              </a:rPr>
              <a:t> </a:t>
            </a:r>
            <a:r>
              <a:rPr lang="en-US" sz="2800" b="1">
                <a:solidFill>
                  <a:schemeClr val="accent2"/>
                </a:solidFill>
                <a:latin typeface="Courier New" pitchFamily="49" charset="0"/>
              </a:rPr>
              <a:t>idxCustomerName</a:t>
            </a:r>
            <a:r>
              <a:rPr lang="en-US" sz="2800">
                <a:latin typeface="Verdana" pitchFamily="34" charset="0"/>
              </a:rPr>
              <a:t> </a:t>
            </a:r>
            <a:r>
              <a:rPr lang="en-US">
                <a:latin typeface="Verdana" pitchFamily="34" charset="0"/>
              </a:rPr>
              <a:t>                </a:t>
            </a:r>
          </a:p>
          <a:p>
            <a:r>
              <a:rPr lang="en-US" sz="2800" b="1">
                <a:solidFill>
                  <a:schemeClr val="hlink"/>
                </a:solidFill>
                <a:latin typeface="Verdana" pitchFamily="34" charset="0"/>
              </a:rPr>
              <a:t>ON</a:t>
            </a:r>
            <a:r>
              <a:rPr lang="en-US">
                <a:latin typeface="Verdana" pitchFamily="34" charset="0"/>
              </a:rPr>
              <a:t> </a:t>
            </a:r>
            <a:r>
              <a:rPr lang="en-US" sz="2800" b="1">
                <a:solidFill>
                  <a:srgbClr val="CC3300"/>
                </a:solidFill>
                <a:latin typeface="Courier New" pitchFamily="49" charset="0"/>
              </a:rPr>
              <a:t>tblCustomers</a:t>
            </a:r>
            <a:r>
              <a:rPr lang="en-US" sz="2800">
                <a:latin typeface="Verdana" pitchFamily="34" charset="0"/>
              </a:rPr>
              <a:t> </a:t>
            </a:r>
          </a:p>
          <a:p>
            <a:r>
              <a:rPr lang="en-US" sz="2800">
                <a:solidFill>
                  <a:schemeClr val="accent2"/>
                </a:solidFill>
                <a:latin typeface="Verdana" pitchFamily="34" charset="0"/>
              </a:rPr>
              <a:t>(</a:t>
            </a:r>
            <a:r>
              <a:rPr lang="en-US" sz="2800">
                <a:latin typeface="Verdana" pitchFamily="34" charset="0"/>
              </a:rPr>
              <a:t>[</a:t>
            </a:r>
            <a:r>
              <a:rPr lang="en-US" sz="2800" b="1">
                <a:solidFill>
                  <a:schemeClr val="accent2"/>
                </a:solidFill>
                <a:latin typeface="Courier New" pitchFamily="49" charset="0"/>
              </a:rPr>
              <a:t>Last Name</a:t>
            </a:r>
            <a:r>
              <a:rPr lang="en-US" sz="2800">
                <a:latin typeface="Verdana" pitchFamily="34" charset="0"/>
              </a:rPr>
              <a:t>], [</a:t>
            </a:r>
            <a:r>
              <a:rPr lang="en-US" sz="2800" b="1">
                <a:solidFill>
                  <a:schemeClr val="accent2"/>
                </a:solidFill>
                <a:latin typeface="Courier New" pitchFamily="49" charset="0"/>
              </a:rPr>
              <a:t>First Name</a:t>
            </a:r>
            <a:r>
              <a:rPr lang="en-US" sz="2800">
                <a:latin typeface="Verdana" pitchFamily="34" charset="0"/>
              </a:rPr>
              <a:t>]</a:t>
            </a:r>
            <a:r>
              <a:rPr lang="en-US" sz="2800">
                <a:solidFill>
                  <a:schemeClr val="accent2"/>
                </a:solidFill>
                <a:latin typeface="Verdana" pitchFamily="34" charset="0"/>
              </a:rPr>
              <a:t>)</a:t>
            </a:r>
            <a:r>
              <a:rPr lang="en-US" sz="2800">
                <a:latin typeface="Verdana" pitchFamily="34" charset="0"/>
              </a:rPr>
              <a:t> </a:t>
            </a:r>
            <a:r>
              <a:rPr lang="en-US" sz="2800" b="1">
                <a:solidFill>
                  <a:schemeClr val="hlink"/>
                </a:solidFill>
                <a:latin typeface="Courier New" pitchFamily="49" charset="0"/>
              </a:rPr>
              <a:t>WITH PRIMARY</a:t>
            </a:r>
            <a:r>
              <a:rPr lang="en-US">
                <a:latin typeface="Verdana" pitchFamily="34" charset="0"/>
              </a:rPr>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656656" y="812800"/>
            <a:ext cx="9590116" cy="795338"/>
          </a:xfrm>
        </p:spPr>
        <p:txBody>
          <a:bodyPr/>
          <a:lstStyle/>
          <a:p>
            <a:pPr eaLnBrk="1" hangingPunct="1">
              <a:defRPr/>
            </a:pPr>
            <a:r>
              <a:rPr lang="en-US" b="1" smtClean="0">
                <a:solidFill>
                  <a:srgbClr val="000000"/>
                </a:solidFill>
                <a:effectLst>
                  <a:outerShdw blurRad="38100" dist="38100" dir="2700000" algn="tl">
                    <a:srgbClr val="FFFFFF"/>
                  </a:outerShdw>
                </a:effectLst>
              </a:rPr>
              <a:t>Create Index Statement</a:t>
            </a:r>
          </a:p>
        </p:txBody>
      </p:sp>
      <p:sp>
        <p:nvSpPr>
          <p:cNvPr id="17411" name="Text Box 3"/>
          <p:cNvSpPr txBox="1">
            <a:spLocks noChangeArrowheads="1"/>
          </p:cNvSpPr>
          <p:nvPr/>
        </p:nvSpPr>
        <p:spPr bwMode="auto">
          <a:xfrm>
            <a:off x="10337562" y="1066801"/>
            <a:ext cx="1418881" cy="366713"/>
          </a:xfrm>
          <a:prstGeom prst="rect">
            <a:avLst/>
          </a:prstGeom>
          <a:noFill/>
          <a:ln w="9525">
            <a:noFill/>
            <a:miter lim="800000"/>
            <a:headEnd type="none" w="sm" len="sm"/>
            <a:tailEnd type="none" w="sm" len="sm"/>
          </a:ln>
        </p:spPr>
        <p:txBody>
          <a:bodyPr>
            <a:spAutoFit/>
          </a:bodyPr>
          <a:lstStyle/>
          <a:p>
            <a:pPr>
              <a:spcBef>
                <a:spcPct val="50000"/>
              </a:spcBef>
            </a:pPr>
            <a:r>
              <a:rPr lang="en-US">
                <a:solidFill>
                  <a:schemeClr val="accent2"/>
                </a:solidFill>
                <a:latin typeface="Verdana" pitchFamily="34" charset="0"/>
              </a:rPr>
              <a:t>DDL</a:t>
            </a:r>
          </a:p>
        </p:txBody>
      </p:sp>
      <p:sp>
        <p:nvSpPr>
          <p:cNvPr id="17412" name="Text Box 4"/>
          <p:cNvSpPr txBox="1">
            <a:spLocks noChangeArrowheads="1"/>
          </p:cNvSpPr>
          <p:nvPr/>
        </p:nvSpPr>
        <p:spPr bwMode="auto">
          <a:xfrm>
            <a:off x="709440" y="2057400"/>
            <a:ext cx="11148352" cy="946150"/>
          </a:xfrm>
          <a:prstGeom prst="rect">
            <a:avLst/>
          </a:prstGeom>
          <a:noFill/>
          <a:ln w="9525">
            <a:noFill/>
            <a:miter lim="800000"/>
            <a:headEnd/>
            <a:tailEnd/>
          </a:ln>
        </p:spPr>
        <p:txBody>
          <a:bodyPr>
            <a:spAutoFit/>
          </a:bodyPr>
          <a:lstStyle/>
          <a:p>
            <a:r>
              <a:rPr lang="en-US" sz="2800">
                <a:solidFill>
                  <a:schemeClr val="hlink"/>
                </a:solidFill>
                <a:latin typeface="Verdana" pitchFamily="34" charset="0"/>
              </a:rPr>
              <a:t>CREATE UNIQUE INDEX</a:t>
            </a:r>
            <a:r>
              <a:rPr lang="en-US" sz="2800">
                <a:latin typeface="Verdana" pitchFamily="34" charset="0"/>
              </a:rPr>
              <a:t> </a:t>
            </a:r>
            <a:r>
              <a:rPr lang="en-US" sz="2800">
                <a:solidFill>
                  <a:schemeClr val="accent2"/>
                </a:solidFill>
                <a:latin typeface="Verdana" pitchFamily="34" charset="0"/>
              </a:rPr>
              <a:t>nama_index</a:t>
            </a:r>
            <a:r>
              <a:rPr lang="en-US" sz="2800">
                <a:latin typeface="Verdana" pitchFamily="34" charset="0"/>
              </a:rPr>
              <a:t>   </a:t>
            </a:r>
          </a:p>
          <a:p>
            <a:r>
              <a:rPr lang="en-US" sz="2800">
                <a:solidFill>
                  <a:schemeClr val="hlink"/>
                </a:solidFill>
                <a:latin typeface="Verdana" pitchFamily="34" charset="0"/>
              </a:rPr>
              <a:t>ON</a:t>
            </a:r>
            <a:r>
              <a:rPr lang="en-US" sz="2800">
                <a:latin typeface="Verdana" pitchFamily="34" charset="0"/>
              </a:rPr>
              <a:t>  </a:t>
            </a:r>
            <a:r>
              <a:rPr lang="en-US" sz="2800">
                <a:solidFill>
                  <a:srgbClr val="CC3300"/>
                </a:solidFill>
                <a:latin typeface="Verdana" pitchFamily="34" charset="0"/>
              </a:rPr>
              <a:t>nama_tabel</a:t>
            </a:r>
            <a:r>
              <a:rPr lang="en-US" sz="2800">
                <a:solidFill>
                  <a:srgbClr val="0000FF"/>
                </a:solidFill>
                <a:latin typeface="Verdana" pitchFamily="34" charset="0"/>
              </a:rPr>
              <a:t> </a:t>
            </a:r>
            <a:r>
              <a:rPr lang="en-US" sz="2800">
                <a:latin typeface="Verdana" pitchFamily="34" charset="0"/>
              </a:rPr>
              <a:t>(</a:t>
            </a:r>
            <a:r>
              <a:rPr lang="en-US" sz="2800">
                <a:solidFill>
                  <a:schemeClr val="accent2"/>
                </a:solidFill>
                <a:latin typeface="Verdana" pitchFamily="34" charset="0"/>
              </a:rPr>
              <a:t>nama_field</a:t>
            </a:r>
            <a:r>
              <a:rPr lang="en-US" sz="2800">
                <a:latin typeface="Verdana" pitchFamily="34" charset="0"/>
              </a:rPr>
              <a:t>) </a:t>
            </a:r>
          </a:p>
        </p:txBody>
      </p:sp>
      <p:sp>
        <p:nvSpPr>
          <p:cNvPr id="17413" name="Text Box 5"/>
          <p:cNvSpPr txBox="1">
            <a:spLocks noChangeArrowheads="1"/>
          </p:cNvSpPr>
          <p:nvPr/>
        </p:nvSpPr>
        <p:spPr bwMode="auto">
          <a:xfrm>
            <a:off x="810789" y="4114800"/>
            <a:ext cx="11756443" cy="1677988"/>
          </a:xfrm>
          <a:prstGeom prst="rect">
            <a:avLst/>
          </a:prstGeom>
          <a:noFill/>
          <a:ln w="9525">
            <a:noFill/>
            <a:miter lim="800000"/>
            <a:headEnd/>
            <a:tailEnd/>
          </a:ln>
        </p:spPr>
        <p:txBody>
          <a:bodyPr>
            <a:spAutoFit/>
          </a:bodyPr>
          <a:lstStyle/>
          <a:p>
            <a:endParaRPr lang="en-US" sz="2000">
              <a:latin typeface="Verdana" pitchFamily="34" charset="0"/>
            </a:endParaRPr>
          </a:p>
          <a:p>
            <a:r>
              <a:rPr lang="en-US" sz="2800">
                <a:solidFill>
                  <a:schemeClr val="hlink"/>
                </a:solidFill>
                <a:latin typeface="Verdana" pitchFamily="34" charset="0"/>
              </a:rPr>
              <a:t>CREATE UNIQUE INDEX</a:t>
            </a:r>
            <a:r>
              <a:rPr lang="en-US" sz="2800">
                <a:latin typeface="Verdana" pitchFamily="34" charset="0"/>
              </a:rPr>
              <a:t> </a:t>
            </a:r>
            <a:r>
              <a:rPr lang="en-US" sz="2800">
                <a:solidFill>
                  <a:schemeClr val="accent2"/>
                </a:solidFill>
                <a:latin typeface="Verdana" pitchFamily="34" charset="0"/>
              </a:rPr>
              <a:t>idxCustomerPhone</a:t>
            </a:r>
            <a:r>
              <a:rPr lang="en-US" sz="2800">
                <a:latin typeface="Verdana" pitchFamily="34" charset="0"/>
              </a:rPr>
              <a:t>    </a:t>
            </a:r>
          </a:p>
          <a:p>
            <a:r>
              <a:rPr lang="en-US" sz="2800">
                <a:solidFill>
                  <a:schemeClr val="hlink"/>
                </a:solidFill>
                <a:latin typeface="Verdana" pitchFamily="34" charset="0"/>
              </a:rPr>
              <a:t>ON </a:t>
            </a:r>
            <a:r>
              <a:rPr lang="en-US" sz="2800">
                <a:solidFill>
                  <a:srgbClr val="CC3300"/>
                </a:solidFill>
                <a:latin typeface="Verdana" pitchFamily="34" charset="0"/>
              </a:rPr>
              <a:t>tblCustomers</a:t>
            </a:r>
            <a:r>
              <a:rPr lang="en-US" sz="2800">
                <a:latin typeface="Verdana" pitchFamily="34" charset="0"/>
              </a:rPr>
              <a:t> (</a:t>
            </a:r>
            <a:r>
              <a:rPr lang="en-US" sz="2800">
                <a:solidFill>
                  <a:schemeClr val="accent2"/>
                </a:solidFill>
                <a:latin typeface="Verdana" pitchFamily="34" charset="0"/>
              </a:rPr>
              <a:t>Phone</a:t>
            </a:r>
            <a:r>
              <a:rPr lang="en-US" sz="2800">
                <a:latin typeface="Verdana" pitchFamily="34" charset="0"/>
              </a:rPr>
              <a:t>)</a:t>
            </a:r>
            <a:r>
              <a:rPr lang="en-US">
                <a:latin typeface="Verdana" pitchFamily="34" charset="0"/>
              </a:rPr>
              <a:t> </a:t>
            </a:r>
          </a:p>
          <a:p>
            <a:r>
              <a:rPr lang="en-US" sz="2800">
                <a:latin typeface="Verdana" pitchFamily="34" charset="0"/>
              </a:rPr>
              <a:t> </a:t>
            </a:r>
          </a:p>
        </p:txBody>
      </p:sp>
      <p:sp>
        <p:nvSpPr>
          <p:cNvPr id="17414" name="Text Box 6"/>
          <p:cNvSpPr txBox="1">
            <a:spLocks noChangeArrowheads="1"/>
          </p:cNvSpPr>
          <p:nvPr/>
        </p:nvSpPr>
        <p:spPr bwMode="auto">
          <a:xfrm>
            <a:off x="810789" y="3810001"/>
            <a:ext cx="2432368" cy="519113"/>
          </a:xfrm>
          <a:prstGeom prst="rect">
            <a:avLst/>
          </a:prstGeom>
          <a:noFill/>
          <a:ln w="9525">
            <a:noFill/>
            <a:miter lim="800000"/>
            <a:headEnd type="none" w="sm" len="sm"/>
            <a:tailEnd type="none" w="sm" len="sm"/>
          </a:ln>
        </p:spPr>
        <p:txBody>
          <a:bodyPr>
            <a:spAutoFit/>
          </a:bodyPr>
          <a:lstStyle/>
          <a:p>
            <a:pPr>
              <a:spcBef>
                <a:spcPct val="50000"/>
              </a:spcBef>
            </a:pPr>
            <a:r>
              <a:rPr lang="en-US" sz="2800">
                <a:solidFill>
                  <a:srgbClr val="CC3300"/>
                </a:solidFill>
                <a:latin typeface="Verdana" pitchFamily="34" charset="0"/>
              </a:rPr>
              <a:t>Contoh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656655" y="812800"/>
            <a:ext cx="9068592" cy="795338"/>
          </a:xfrm>
        </p:spPr>
        <p:txBody>
          <a:bodyPr/>
          <a:lstStyle/>
          <a:p>
            <a:pPr eaLnBrk="1" hangingPunct="1">
              <a:defRPr/>
            </a:pPr>
            <a:r>
              <a:rPr lang="en-US" b="1" smtClean="0">
                <a:solidFill>
                  <a:srgbClr val="000000"/>
                </a:solidFill>
                <a:effectLst>
                  <a:outerShdw blurRad="38100" dist="38100" dir="2700000" algn="tl">
                    <a:srgbClr val="FFFFFF"/>
                  </a:outerShdw>
                </a:effectLst>
              </a:rPr>
              <a:t>DROP Index Statement</a:t>
            </a:r>
            <a:endParaRPr lang="en-US" smtClean="0"/>
          </a:p>
        </p:txBody>
      </p:sp>
      <p:sp>
        <p:nvSpPr>
          <p:cNvPr id="18435" name="Text Box 3"/>
          <p:cNvSpPr txBox="1">
            <a:spLocks noChangeArrowheads="1"/>
          </p:cNvSpPr>
          <p:nvPr/>
        </p:nvSpPr>
        <p:spPr bwMode="auto">
          <a:xfrm>
            <a:off x="10337562" y="1066801"/>
            <a:ext cx="1418881" cy="366713"/>
          </a:xfrm>
          <a:prstGeom prst="rect">
            <a:avLst/>
          </a:prstGeom>
          <a:noFill/>
          <a:ln w="9525">
            <a:noFill/>
            <a:miter lim="800000"/>
            <a:headEnd type="none" w="sm" len="sm"/>
            <a:tailEnd type="none" w="sm" len="sm"/>
          </a:ln>
        </p:spPr>
        <p:txBody>
          <a:bodyPr>
            <a:spAutoFit/>
          </a:bodyPr>
          <a:lstStyle/>
          <a:p>
            <a:pPr>
              <a:spcBef>
                <a:spcPct val="50000"/>
              </a:spcBef>
            </a:pPr>
            <a:r>
              <a:rPr lang="en-US">
                <a:solidFill>
                  <a:schemeClr val="accent2"/>
                </a:solidFill>
                <a:latin typeface="Verdana" pitchFamily="34" charset="0"/>
              </a:rPr>
              <a:t>DDL</a:t>
            </a:r>
          </a:p>
        </p:txBody>
      </p:sp>
      <p:sp>
        <p:nvSpPr>
          <p:cNvPr id="18436" name="Text Box 4"/>
          <p:cNvSpPr txBox="1">
            <a:spLocks noChangeArrowheads="1"/>
          </p:cNvSpPr>
          <p:nvPr/>
        </p:nvSpPr>
        <p:spPr bwMode="auto">
          <a:xfrm>
            <a:off x="709440" y="2057400"/>
            <a:ext cx="11148352" cy="946150"/>
          </a:xfrm>
          <a:prstGeom prst="rect">
            <a:avLst/>
          </a:prstGeom>
          <a:noFill/>
          <a:ln w="9525">
            <a:noFill/>
            <a:miter lim="800000"/>
            <a:headEnd/>
            <a:tailEnd/>
          </a:ln>
        </p:spPr>
        <p:txBody>
          <a:bodyPr>
            <a:spAutoFit/>
          </a:bodyPr>
          <a:lstStyle/>
          <a:p>
            <a:r>
              <a:rPr lang="en-US" sz="2800">
                <a:solidFill>
                  <a:schemeClr val="hlink"/>
                </a:solidFill>
                <a:latin typeface="Verdana" pitchFamily="34" charset="0"/>
              </a:rPr>
              <a:t>DROP INDEX</a:t>
            </a:r>
            <a:r>
              <a:rPr lang="en-US" sz="2800">
                <a:latin typeface="Verdana" pitchFamily="34" charset="0"/>
              </a:rPr>
              <a:t> </a:t>
            </a:r>
            <a:r>
              <a:rPr lang="en-US" sz="2800">
                <a:solidFill>
                  <a:schemeClr val="accent2"/>
                </a:solidFill>
                <a:latin typeface="Verdana" pitchFamily="34" charset="0"/>
              </a:rPr>
              <a:t>nama_index</a:t>
            </a:r>
            <a:r>
              <a:rPr lang="en-US" sz="2800">
                <a:latin typeface="Verdana" pitchFamily="34" charset="0"/>
              </a:rPr>
              <a:t>   </a:t>
            </a:r>
          </a:p>
          <a:p>
            <a:r>
              <a:rPr lang="en-US" sz="2800">
                <a:solidFill>
                  <a:schemeClr val="hlink"/>
                </a:solidFill>
                <a:latin typeface="Verdana" pitchFamily="34" charset="0"/>
              </a:rPr>
              <a:t>ON</a:t>
            </a:r>
            <a:r>
              <a:rPr lang="en-US" sz="2800">
                <a:latin typeface="Verdana" pitchFamily="34" charset="0"/>
              </a:rPr>
              <a:t>  </a:t>
            </a:r>
            <a:r>
              <a:rPr lang="en-US" sz="2800">
                <a:solidFill>
                  <a:srgbClr val="CC3300"/>
                </a:solidFill>
                <a:latin typeface="Verdana" pitchFamily="34" charset="0"/>
              </a:rPr>
              <a:t>nama_tabel</a:t>
            </a:r>
          </a:p>
        </p:txBody>
      </p:sp>
      <p:sp>
        <p:nvSpPr>
          <p:cNvPr id="18437" name="Text Box 5"/>
          <p:cNvSpPr txBox="1">
            <a:spLocks noChangeArrowheads="1"/>
          </p:cNvSpPr>
          <p:nvPr/>
        </p:nvSpPr>
        <p:spPr bwMode="auto">
          <a:xfrm>
            <a:off x="810789" y="4114800"/>
            <a:ext cx="11756443" cy="1677988"/>
          </a:xfrm>
          <a:prstGeom prst="rect">
            <a:avLst/>
          </a:prstGeom>
          <a:noFill/>
          <a:ln w="9525">
            <a:noFill/>
            <a:miter lim="800000"/>
            <a:headEnd/>
            <a:tailEnd/>
          </a:ln>
        </p:spPr>
        <p:txBody>
          <a:bodyPr>
            <a:spAutoFit/>
          </a:bodyPr>
          <a:lstStyle/>
          <a:p>
            <a:endParaRPr lang="en-US" sz="2000">
              <a:latin typeface="Verdana" pitchFamily="34" charset="0"/>
            </a:endParaRPr>
          </a:p>
          <a:p>
            <a:r>
              <a:rPr lang="en-US" sz="2800">
                <a:solidFill>
                  <a:schemeClr val="hlink"/>
                </a:solidFill>
                <a:latin typeface="Verdana" pitchFamily="34" charset="0"/>
              </a:rPr>
              <a:t>DROP  INDEX</a:t>
            </a:r>
            <a:r>
              <a:rPr lang="en-US" sz="2800">
                <a:latin typeface="Verdana" pitchFamily="34" charset="0"/>
              </a:rPr>
              <a:t> </a:t>
            </a:r>
            <a:r>
              <a:rPr lang="en-US" sz="2800">
                <a:solidFill>
                  <a:schemeClr val="accent2"/>
                </a:solidFill>
                <a:latin typeface="Verdana" pitchFamily="34" charset="0"/>
              </a:rPr>
              <a:t>idxCustomerPhone</a:t>
            </a:r>
            <a:r>
              <a:rPr lang="en-US" sz="2800">
                <a:latin typeface="Verdana" pitchFamily="34" charset="0"/>
              </a:rPr>
              <a:t>    </a:t>
            </a:r>
          </a:p>
          <a:p>
            <a:r>
              <a:rPr lang="en-US" sz="2800">
                <a:solidFill>
                  <a:schemeClr val="hlink"/>
                </a:solidFill>
                <a:latin typeface="Verdana" pitchFamily="34" charset="0"/>
              </a:rPr>
              <a:t>ON</a:t>
            </a:r>
            <a:r>
              <a:rPr lang="en-US" sz="2800">
                <a:latin typeface="Verdana" pitchFamily="34" charset="0"/>
              </a:rPr>
              <a:t> </a:t>
            </a:r>
            <a:r>
              <a:rPr lang="en-US" sz="2800">
                <a:solidFill>
                  <a:srgbClr val="CC3300"/>
                </a:solidFill>
                <a:latin typeface="Verdana" pitchFamily="34" charset="0"/>
              </a:rPr>
              <a:t>tblCustomers</a:t>
            </a:r>
            <a:endParaRPr lang="en-US">
              <a:solidFill>
                <a:srgbClr val="CC3300"/>
              </a:solidFill>
              <a:latin typeface="Verdana" pitchFamily="34" charset="0"/>
            </a:endParaRPr>
          </a:p>
          <a:p>
            <a:r>
              <a:rPr lang="en-US" sz="2800">
                <a:latin typeface="Verdana" pitchFamily="34" charset="0"/>
              </a:rPr>
              <a:t> </a:t>
            </a:r>
          </a:p>
        </p:txBody>
      </p:sp>
      <p:sp>
        <p:nvSpPr>
          <p:cNvPr id="18438" name="Text Box 6"/>
          <p:cNvSpPr txBox="1">
            <a:spLocks noChangeArrowheads="1"/>
          </p:cNvSpPr>
          <p:nvPr/>
        </p:nvSpPr>
        <p:spPr bwMode="auto">
          <a:xfrm>
            <a:off x="810789" y="3200401"/>
            <a:ext cx="2432368" cy="519113"/>
          </a:xfrm>
          <a:prstGeom prst="rect">
            <a:avLst/>
          </a:prstGeom>
          <a:noFill/>
          <a:ln w="9525">
            <a:noFill/>
            <a:miter lim="800000"/>
            <a:headEnd type="none" w="sm" len="sm"/>
            <a:tailEnd type="none" w="sm" len="sm"/>
          </a:ln>
        </p:spPr>
        <p:txBody>
          <a:bodyPr>
            <a:spAutoFit/>
          </a:bodyPr>
          <a:lstStyle/>
          <a:p>
            <a:pPr>
              <a:spcBef>
                <a:spcPct val="50000"/>
              </a:spcBef>
            </a:pPr>
            <a:r>
              <a:rPr lang="en-US" sz="2800">
                <a:solidFill>
                  <a:srgbClr val="CC3300"/>
                </a:solidFill>
                <a:latin typeface="Verdana" pitchFamily="34" charset="0"/>
              </a:rPr>
              <a:t>Contoh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1955064" y="176280"/>
            <a:ext cx="7772400" cy="1104900"/>
          </a:xfrm>
          <a:noFill/>
        </p:spPr>
        <p:txBody>
          <a:bodyPr lIns="90485" tIns="44449" rIns="90485" bIns="44449"/>
          <a:lstStyle/>
          <a:p>
            <a:r>
              <a:rPr lang="en-US" b="1" dirty="0" err="1" smtClean="0">
                <a:effectLst>
                  <a:outerShdw blurRad="38100" dist="38100" dir="2700000" algn="tl">
                    <a:srgbClr val="000000">
                      <a:alpha val="43137"/>
                    </a:srgbClr>
                  </a:outerShdw>
                </a:effectLst>
                <a:latin typeface="Book Antiqua" pitchFamily="18" charset="0"/>
              </a:rPr>
              <a:t>Pokok</a:t>
            </a:r>
            <a:r>
              <a:rPr lang="en-US" b="1" dirty="0" smtClean="0">
                <a:effectLst>
                  <a:outerShdw blurRad="38100" dist="38100" dir="2700000" algn="tl">
                    <a:srgbClr val="000000">
                      <a:alpha val="43137"/>
                    </a:srgbClr>
                  </a:outerShdw>
                </a:effectLst>
                <a:latin typeface="Book Antiqua" pitchFamily="18" charset="0"/>
              </a:rPr>
              <a:t> </a:t>
            </a:r>
            <a:r>
              <a:rPr lang="en-US" b="1" dirty="0" err="1" smtClean="0">
                <a:effectLst>
                  <a:outerShdw blurRad="38100" dist="38100" dir="2700000" algn="tl">
                    <a:srgbClr val="000000">
                      <a:alpha val="43137"/>
                    </a:srgbClr>
                  </a:outerShdw>
                </a:effectLst>
                <a:latin typeface="Book Antiqua" pitchFamily="18" charset="0"/>
              </a:rPr>
              <a:t>Bahasan</a:t>
            </a:r>
            <a:endParaRPr lang="en-US" b="1" dirty="0" smtClean="0">
              <a:effectLst>
                <a:outerShdw blurRad="38100" dist="38100" dir="2700000" algn="tl">
                  <a:srgbClr val="000000">
                    <a:alpha val="43137"/>
                  </a:srgbClr>
                </a:outerShdw>
              </a:effectLst>
              <a:latin typeface="Book Antiqua" pitchFamily="18" charset="0"/>
            </a:endParaRPr>
          </a:p>
        </p:txBody>
      </p:sp>
      <p:sp>
        <p:nvSpPr>
          <p:cNvPr id="9" name="Rectangle 3"/>
          <p:cNvSpPr txBox="1">
            <a:spLocks noChangeArrowheads="1"/>
          </p:cNvSpPr>
          <p:nvPr/>
        </p:nvSpPr>
        <p:spPr>
          <a:xfrm>
            <a:off x="1726464" y="1338616"/>
            <a:ext cx="8382000" cy="4800600"/>
          </a:xfrm>
          <a:prstGeom prst="rect">
            <a:avLst/>
          </a:prstGeom>
          <a:noFill/>
        </p:spPr>
        <p:txBody>
          <a:bodyPr vert="horz" lIns="90485" tIns="44449" rIns="90485" bIns="44449" rtlCol="0">
            <a:normAutofit/>
          </a:bodyPr>
          <a:lstStyle/>
          <a:p>
            <a:pPr marL="336568" marR="0" lvl="0" indent="-336568" algn="just" defTabSz="897514" rtl="0" eaLnBrk="1" fontAlgn="auto" latinLnBrk="0" hangingPunct="1">
              <a:lnSpc>
                <a:spcPct val="90000"/>
              </a:lnSpc>
              <a:spcBef>
                <a:spcPct val="20000"/>
              </a:spcBef>
              <a:spcAft>
                <a:spcPts val="0"/>
              </a:spcAft>
              <a:buClrTx/>
              <a:buSzTx/>
              <a:buBlip>
                <a:blip r:embed="rId2"/>
              </a:buBlip>
              <a:tabLst/>
              <a:defRPr/>
            </a:pP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Apa</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yang </a:t>
            </a: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termasuk</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a:t>
            </a: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dalam</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a:t>
            </a: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bahasa</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SQL? </a:t>
            </a: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Apa</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SQL/1999?</a:t>
            </a:r>
          </a:p>
          <a:p>
            <a:pPr marL="336568" marR="0" lvl="0" indent="-336568" algn="just" defTabSz="897514" rtl="0" eaLnBrk="1" fontAlgn="auto" latinLnBrk="0" hangingPunct="1">
              <a:lnSpc>
                <a:spcPct val="90000"/>
              </a:lnSpc>
              <a:spcBef>
                <a:spcPct val="20000"/>
              </a:spcBef>
              <a:spcAft>
                <a:spcPts val="0"/>
              </a:spcAft>
              <a:buClrTx/>
              <a:buSzTx/>
              <a:buBlip>
                <a:blip r:embed="rId2"/>
              </a:buBlip>
              <a:tabLst/>
              <a:defRPr/>
            </a:pP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Bagaimana</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queries </a:t>
            </a: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disajikan</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a:t>
            </a: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dalam</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SQL? </a:t>
            </a: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Bagaimana</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a:t>
            </a: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makna</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a:t>
            </a: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suatu</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query </a:t>
            </a: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dinyatakan</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a:t>
            </a: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dalam</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a:t>
            </a: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standar</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SQL?</a:t>
            </a:r>
          </a:p>
          <a:p>
            <a:pPr marL="336568" marR="0" lvl="0" indent="-336568" algn="just" defTabSz="897514" rtl="0" eaLnBrk="1" fontAlgn="auto" latinLnBrk="0" hangingPunct="1">
              <a:lnSpc>
                <a:spcPct val="90000"/>
              </a:lnSpc>
              <a:spcBef>
                <a:spcPct val="20000"/>
              </a:spcBef>
              <a:spcAft>
                <a:spcPts val="0"/>
              </a:spcAft>
              <a:buClrTx/>
              <a:buSzTx/>
              <a:buBlip>
                <a:blip r:embed="rId2"/>
              </a:buBlip>
              <a:tabLst/>
              <a:defRPr/>
            </a:pP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Bagaimana</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SQL </a:t>
            </a: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menjadikan</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a:t>
            </a: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aljabar</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a:t>
            </a: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dan</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a:t>
            </a: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kalkulus</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a:t>
            </a: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relasional</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a:t>
            </a: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sebagai</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a:t>
            </a: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dasar</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a:t>
            </a: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dan</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a:t>
            </a: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memperluas</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a:t>
            </a: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keduanya</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a:t>
            </a:r>
          </a:p>
          <a:p>
            <a:pPr marL="336568" marR="0" lvl="0" indent="-336568" algn="just" defTabSz="897514" rtl="0" eaLnBrk="1" fontAlgn="auto" latinLnBrk="0" hangingPunct="1">
              <a:lnSpc>
                <a:spcPct val="90000"/>
              </a:lnSpc>
              <a:spcBef>
                <a:spcPct val="20000"/>
              </a:spcBef>
              <a:spcAft>
                <a:spcPts val="0"/>
              </a:spcAft>
              <a:buClrTx/>
              <a:buSzTx/>
              <a:buBlip>
                <a:blip r:embed="rId2"/>
              </a:buBlip>
              <a:tabLst/>
              <a:defRPr/>
            </a:pP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Apa</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yang </a:t>
            </a: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dimaksud</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a:t>
            </a: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dengan</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“grouping”? Dan </a:t>
            </a: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bagaimana</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a:t>
            </a: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ia</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a:t>
            </a: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dapat</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a:t>
            </a: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digunakan</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a:t>
            </a: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dalam</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a:t>
            </a: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operasi-operasi</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a:t>
            </a: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aggregasi</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a:t>
            </a:r>
          </a:p>
          <a:p>
            <a:pPr marL="336568" marR="0" lvl="0" indent="-336568" algn="just" defTabSz="897514" rtl="0" eaLnBrk="1" fontAlgn="auto" latinLnBrk="0" hangingPunct="1">
              <a:lnSpc>
                <a:spcPct val="90000"/>
              </a:lnSpc>
              <a:spcBef>
                <a:spcPct val="20000"/>
              </a:spcBef>
              <a:spcAft>
                <a:spcPts val="0"/>
              </a:spcAft>
              <a:buClrTx/>
              <a:buSzTx/>
              <a:buBlip>
                <a:blip r:embed="rId2"/>
              </a:buBlip>
              <a:tabLst/>
              <a:defRPr/>
            </a:pP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Apa</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yang </a:t>
            </a: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dimaksud</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a:t>
            </a: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dengan</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“nested queries”?</a:t>
            </a:r>
          </a:p>
          <a:p>
            <a:pPr marL="336568" marR="0" lvl="0" indent="-336568" algn="just" defTabSz="897514" rtl="0" eaLnBrk="1" fontAlgn="auto" latinLnBrk="0" hangingPunct="1">
              <a:lnSpc>
                <a:spcPct val="90000"/>
              </a:lnSpc>
              <a:spcBef>
                <a:spcPct val="20000"/>
              </a:spcBef>
              <a:spcAft>
                <a:spcPts val="0"/>
              </a:spcAft>
              <a:buClrTx/>
              <a:buSzTx/>
              <a:buBlip>
                <a:blip r:embed="rId2"/>
              </a:buBlip>
              <a:tabLst/>
              <a:defRPr/>
            </a:pP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Apa</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yang </a:t>
            </a: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dimaksud</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a:t>
            </a: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dengan</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a:t>
            </a:r>
            <a:r>
              <a:rPr kumimoji="0" lang="en-US" sz="2100" b="0" i="1"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null</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values ?</a:t>
            </a:r>
          </a:p>
          <a:p>
            <a:pPr marL="336568" marR="0" lvl="0" indent="-336568" algn="just" defTabSz="897514" rtl="0" eaLnBrk="1" fontAlgn="auto" latinLnBrk="0" hangingPunct="1">
              <a:lnSpc>
                <a:spcPct val="90000"/>
              </a:lnSpc>
              <a:spcBef>
                <a:spcPct val="20000"/>
              </a:spcBef>
              <a:spcAft>
                <a:spcPts val="0"/>
              </a:spcAft>
              <a:buClrTx/>
              <a:buSzTx/>
              <a:buBlip>
                <a:blip r:embed="rId2"/>
              </a:buBlip>
              <a:tabLst/>
              <a:defRPr/>
            </a:pP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Bagaimana</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queries </a:t>
            </a: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dapat</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a:t>
            </a: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digunakan</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a:t>
            </a: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utk</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a:t>
            </a: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menuliskan</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integrity constraints yang </a:t>
            </a: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komplek</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a:t>
            </a:r>
          </a:p>
          <a:p>
            <a:pPr marL="336568" marR="0" lvl="0" indent="-336568" algn="just" defTabSz="897514" rtl="0" eaLnBrk="1" fontAlgn="auto" latinLnBrk="0" hangingPunct="1">
              <a:lnSpc>
                <a:spcPct val="90000"/>
              </a:lnSpc>
              <a:spcBef>
                <a:spcPct val="20000"/>
              </a:spcBef>
              <a:spcAft>
                <a:spcPts val="0"/>
              </a:spcAft>
              <a:buClrTx/>
              <a:buSzTx/>
              <a:buBlip>
                <a:blip r:embed="rId2"/>
              </a:buBlip>
              <a:tabLst/>
              <a:defRPr/>
            </a:pP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Apa</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yang </a:t>
            </a: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dimaksud</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triggers, </a:t>
            </a: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dan</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a:t>
            </a: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mengapa</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triggers </a:t>
            </a: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menjadi</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a:t>
            </a: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berguna</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Dan </a:t>
            </a: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bagaimana</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a:t>
            </a: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kaitan</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triggers </a:t>
            </a: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dan</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 integrity </a:t>
            </a:r>
            <a:r>
              <a:rPr kumimoji="0" lang="en-US" sz="2100" b="0" i="0" u="none" strike="noStrike" kern="1200" cap="none" spc="0" normalizeH="0" baseline="0" noProof="0" dirty="0" err="1" smtClean="0">
                <a:ln>
                  <a:noFill/>
                </a:ln>
                <a:solidFill>
                  <a:srgbClr val="00682F"/>
                </a:solidFill>
                <a:effectLst>
                  <a:outerShdw blurRad="38100" dist="38100" dir="2700000" algn="tl">
                    <a:srgbClr val="000000">
                      <a:alpha val="43137"/>
                    </a:srgbClr>
                  </a:outerShdw>
                </a:effectLst>
                <a:uLnTx/>
                <a:uFillTx/>
                <a:latin typeface="Book Antiqua" pitchFamily="18" charset="0"/>
              </a:rPr>
              <a:t>constarints</a:t>
            </a:r>
            <a:r>
              <a:rPr kumimoji="0" lang="en-US" sz="2100" b="0" i="0" u="none" strike="noStrike" kern="1200" cap="none" spc="0" normalizeH="0" baseline="0" noProof="0" dirty="0" smtClean="0">
                <a:ln>
                  <a:noFill/>
                </a:ln>
                <a:solidFill>
                  <a:srgbClr val="00682F"/>
                </a:solidFill>
                <a:effectLst>
                  <a:outerShdw blurRad="38100" dist="38100" dir="2700000" algn="tl">
                    <a:srgbClr val="000000">
                      <a:alpha val="43137"/>
                    </a:srgbClr>
                  </a:outerShdw>
                </a:effectLst>
                <a:uLnTx/>
                <a:uFillTx/>
                <a:latin typeface="Book Antiqua" pitchFamily="18" charset="0"/>
              </a:rPr>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656655" y="812800"/>
            <a:ext cx="9068592" cy="795338"/>
          </a:xfrm>
        </p:spPr>
        <p:txBody>
          <a:bodyPr/>
          <a:lstStyle/>
          <a:p>
            <a:pPr eaLnBrk="1" hangingPunct="1">
              <a:defRPr/>
            </a:pPr>
            <a:r>
              <a:rPr lang="en-US" b="1" smtClean="0">
                <a:solidFill>
                  <a:srgbClr val="000000"/>
                </a:solidFill>
                <a:effectLst>
                  <a:outerShdw blurRad="38100" dist="38100" dir="2700000" algn="tl">
                    <a:srgbClr val="FFFFFF"/>
                  </a:outerShdw>
                </a:effectLst>
              </a:rPr>
              <a:t>DROP Table Statement</a:t>
            </a:r>
            <a:endParaRPr lang="en-US" smtClean="0"/>
          </a:p>
        </p:txBody>
      </p:sp>
      <p:sp>
        <p:nvSpPr>
          <p:cNvPr id="19459" name="Text Box 3"/>
          <p:cNvSpPr txBox="1">
            <a:spLocks noChangeArrowheads="1"/>
          </p:cNvSpPr>
          <p:nvPr/>
        </p:nvSpPr>
        <p:spPr bwMode="auto">
          <a:xfrm>
            <a:off x="10337562" y="1066801"/>
            <a:ext cx="1418881" cy="366713"/>
          </a:xfrm>
          <a:prstGeom prst="rect">
            <a:avLst/>
          </a:prstGeom>
          <a:noFill/>
          <a:ln w="9525">
            <a:noFill/>
            <a:miter lim="800000"/>
            <a:headEnd type="none" w="sm" len="sm"/>
            <a:tailEnd type="none" w="sm" len="sm"/>
          </a:ln>
        </p:spPr>
        <p:txBody>
          <a:bodyPr>
            <a:spAutoFit/>
          </a:bodyPr>
          <a:lstStyle/>
          <a:p>
            <a:pPr>
              <a:spcBef>
                <a:spcPct val="50000"/>
              </a:spcBef>
            </a:pPr>
            <a:r>
              <a:rPr lang="en-US">
                <a:solidFill>
                  <a:schemeClr val="accent2"/>
                </a:solidFill>
                <a:latin typeface="Verdana" pitchFamily="34" charset="0"/>
              </a:rPr>
              <a:t>DDL</a:t>
            </a:r>
          </a:p>
        </p:txBody>
      </p:sp>
      <p:sp>
        <p:nvSpPr>
          <p:cNvPr id="19460" name="Text Box 4"/>
          <p:cNvSpPr txBox="1">
            <a:spLocks noChangeArrowheads="1"/>
          </p:cNvSpPr>
          <p:nvPr/>
        </p:nvSpPr>
        <p:spPr bwMode="auto">
          <a:xfrm>
            <a:off x="709440" y="2057401"/>
            <a:ext cx="11148352" cy="519113"/>
          </a:xfrm>
          <a:prstGeom prst="rect">
            <a:avLst/>
          </a:prstGeom>
          <a:noFill/>
          <a:ln w="9525">
            <a:noFill/>
            <a:miter lim="800000"/>
            <a:headEnd/>
            <a:tailEnd/>
          </a:ln>
        </p:spPr>
        <p:txBody>
          <a:bodyPr>
            <a:spAutoFit/>
          </a:bodyPr>
          <a:lstStyle/>
          <a:p>
            <a:r>
              <a:rPr lang="en-US" sz="2800">
                <a:solidFill>
                  <a:schemeClr val="hlink"/>
                </a:solidFill>
                <a:latin typeface="Verdana" pitchFamily="34" charset="0"/>
              </a:rPr>
              <a:t>DROP TABLE</a:t>
            </a:r>
            <a:r>
              <a:rPr lang="en-US" sz="2800">
                <a:latin typeface="Verdana" pitchFamily="34" charset="0"/>
              </a:rPr>
              <a:t> </a:t>
            </a:r>
            <a:r>
              <a:rPr lang="en-US" sz="2800">
                <a:solidFill>
                  <a:srgbClr val="CC3300"/>
                </a:solidFill>
                <a:latin typeface="Verdana" pitchFamily="34" charset="0"/>
              </a:rPr>
              <a:t>nama_tabel </a:t>
            </a:r>
          </a:p>
        </p:txBody>
      </p:sp>
      <p:sp>
        <p:nvSpPr>
          <p:cNvPr id="19461" name="Text Box 5"/>
          <p:cNvSpPr txBox="1">
            <a:spLocks noChangeArrowheads="1"/>
          </p:cNvSpPr>
          <p:nvPr/>
        </p:nvSpPr>
        <p:spPr bwMode="auto">
          <a:xfrm>
            <a:off x="810789" y="4114800"/>
            <a:ext cx="11756443" cy="884238"/>
          </a:xfrm>
          <a:prstGeom prst="rect">
            <a:avLst/>
          </a:prstGeom>
          <a:noFill/>
          <a:ln w="9525">
            <a:noFill/>
            <a:miter lim="800000"/>
            <a:headEnd/>
            <a:tailEnd/>
          </a:ln>
        </p:spPr>
        <p:txBody>
          <a:bodyPr>
            <a:spAutoFit/>
          </a:bodyPr>
          <a:lstStyle/>
          <a:p>
            <a:endParaRPr lang="en-US" sz="2000">
              <a:latin typeface="Verdana" pitchFamily="34" charset="0"/>
            </a:endParaRPr>
          </a:p>
          <a:p>
            <a:r>
              <a:rPr lang="en-US" sz="3200">
                <a:solidFill>
                  <a:schemeClr val="hlink"/>
                </a:solidFill>
                <a:latin typeface="Verdana" pitchFamily="34" charset="0"/>
              </a:rPr>
              <a:t>DROP  TABLE</a:t>
            </a:r>
            <a:r>
              <a:rPr lang="en-US" sz="3200">
                <a:latin typeface="Verdana" pitchFamily="34" charset="0"/>
              </a:rPr>
              <a:t> </a:t>
            </a:r>
            <a:r>
              <a:rPr lang="en-US" sz="3200">
                <a:solidFill>
                  <a:srgbClr val="CC3300"/>
                </a:solidFill>
              </a:rPr>
              <a:t>tblCustomers</a:t>
            </a:r>
            <a:r>
              <a:rPr lang="en-US" sz="3200">
                <a:latin typeface="Verdana" pitchFamily="34" charset="0"/>
              </a:rPr>
              <a:t> </a:t>
            </a:r>
            <a:r>
              <a:rPr lang="en-US" sz="2800">
                <a:latin typeface="Verdana" pitchFamily="34" charset="0"/>
              </a:rPr>
              <a:t>   </a:t>
            </a:r>
          </a:p>
        </p:txBody>
      </p:sp>
      <p:sp>
        <p:nvSpPr>
          <p:cNvPr id="19462" name="Text Box 6"/>
          <p:cNvSpPr txBox="1">
            <a:spLocks noChangeArrowheads="1"/>
          </p:cNvSpPr>
          <p:nvPr/>
        </p:nvSpPr>
        <p:spPr bwMode="auto">
          <a:xfrm>
            <a:off x="810789" y="3200401"/>
            <a:ext cx="2432368" cy="519113"/>
          </a:xfrm>
          <a:prstGeom prst="rect">
            <a:avLst/>
          </a:prstGeom>
          <a:noFill/>
          <a:ln w="9525">
            <a:noFill/>
            <a:miter lim="800000"/>
            <a:headEnd type="none" w="sm" len="sm"/>
            <a:tailEnd type="none" w="sm" len="sm"/>
          </a:ln>
        </p:spPr>
        <p:txBody>
          <a:bodyPr>
            <a:spAutoFit/>
          </a:bodyPr>
          <a:lstStyle/>
          <a:p>
            <a:pPr>
              <a:spcBef>
                <a:spcPct val="50000"/>
              </a:spcBef>
            </a:pPr>
            <a:r>
              <a:rPr lang="en-US" sz="2800">
                <a:solidFill>
                  <a:srgbClr val="CC3300"/>
                </a:solidFill>
                <a:latin typeface="Verdana" pitchFamily="34" charset="0"/>
              </a:rPr>
              <a:t>Contoh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xfrm>
            <a:off x="304046" y="762000"/>
            <a:ext cx="9932168" cy="622300"/>
          </a:xfrm>
        </p:spPr>
        <p:txBody>
          <a:bodyPr>
            <a:normAutofit fontScale="90000"/>
          </a:bodyPr>
          <a:lstStyle/>
          <a:p>
            <a:pPr algn="ctr" eaLnBrk="1" hangingPunct="1">
              <a:defRPr/>
            </a:pPr>
            <a:r>
              <a:rPr lang="en-US" sz="4900" smtClean="0">
                <a:solidFill>
                  <a:srgbClr val="000000"/>
                </a:solidFill>
                <a:effectLst>
                  <a:outerShdw blurRad="38100" dist="38100" dir="2700000" algn="tl">
                    <a:srgbClr val="FFFFFF"/>
                  </a:outerShdw>
                </a:effectLst>
              </a:rPr>
              <a:t>Altering Tables Statement</a:t>
            </a:r>
            <a:endParaRPr lang="en-US" sz="4000" b="1" smtClean="0">
              <a:solidFill>
                <a:srgbClr val="000000"/>
              </a:solidFill>
              <a:effectLst>
                <a:outerShdw blurRad="38100" dist="38100" dir="2700000" algn="tl">
                  <a:srgbClr val="FFFFFF"/>
                </a:outerShdw>
              </a:effectLst>
            </a:endParaRPr>
          </a:p>
        </p:txBody>
      </p:sp>
      <p:sp>
        <p:nvSpPr>
          <p:cNvPr id="275459" name="Rectangle 3"/>
          <p:cNvSpPr>
            <a:spLocks noGrp="1" noChangeArrowheads="1"/>
          </p:cNvSpPr>
          <p:nvPr>
            <p:ph type="body" idx="1"/>
          </p:nvPr>
        </p:nvSpPr>
        <p:spPr>
          <a:xfrm>
            <a:off x="608092" y="1981200"/>
            <a:ext cx="10844306" cy="762000"/>
          </a:xfrm>
        </p:spPr>
        <p:txBody>
          <a:bodyPr/>
          <a:lstStyle/>
          <a:p>
            <a:pPr marL="609600" indent="-609600" eaLnBrk="1" hangingPunct="1">
              <a:defRPr/>
            </a:pPr>
            <a:r>
              <a:rPr lang="en-US" sz="4000" smtClean="0"/>
              <a:t>Altering Tables Structure</a:t>
            </a:r>
          </a:p>
        </p:txBody>
      </p:sp>
      <p:sp>
        <p:nvSpPr>
          <p:cNvPr id="20484" name="Text Box 4"/>
          <p:cNvSpPr txBox="1">
            <a:spLocks noChangeArrowheads="1"/>
          </p:cNvSpPr>
          <p:nvPr/>
        </p:nvSpPr>
        <p:spPr bwMode="auto">
          <a:xfrm>
            <a:off x="1114835" y="2971801"/>
            <a:ext cx="10540260" cy="1160463"/>
          </a:xfrm>
          <a:prstGeom prst="rect">
            <a:avLst/>
          </a:prstGeom>
          <a:noFill/>
          <a:ln w="9525">
            <a:noFill/>
            <a:miter lim="800000"/>
            <a:headEnd/>
            <a:tailEnd/>
          </a:ln>
        </p:spPr>
        <p:txBody>
          <a:bodyPr>
            <a:spAutoFit/>
          </a:bodyPr>
          <a:lstStyle/>
          <a:p>
            <a:pPr>
              <a:spcBef>
                <a:spcPct val="50000"/>
              </a:spcBef>
            </a:pPr>
            <a:r>
              <a:rPr lang="en-US" sz="2800">
                <a:solidFill>
                  <a:schemeClr val="hlink"/>
                </a:solidFill>
              </a:rPr>
              <a:t>ALTER TABLE</a:t>
            </a:r>
            <a:r>
              <a:rPr lang="en-US" sz="2800"/>
              <a:t> </a:t>
            </a:r>
            <a:r>
              <a:rPr lang="en-US" sz="2800" b="1">
                <a:solidFill>
                  <a:srgbClr val="990000"/>
                </a:solidFill>
              </a:rPr>
              <a:t>tabel</a:t>
            </a:r>
            <a:r>
              <a:rPr lang="en-US" sz="2800">
                <a:solidFill>
                  <a:srgbClr val="990000"/>
                </a:solidFill>
              </a:rPr>
              <a:t> </a:t>
            </a:r>
          </a:p>
          <a:p>
            <a:pPr>
              <a:spcBef>
                <a:spcPct val="50000"/>
              </a:spcBef>
            </a:pPr>
            <a:r>
              <a:rPr lang="en-US" sz="2800">
                <a:solidFill>
                  <a:schemeClr val="hlink"/>
                </a:solidFill>
              </a:rPr>
              <a:t>ADD</a:t>
            </a:r>
            <a:r>
              <a:rPr lang="en-US" sz="2800"/>
              <a:t> | </a:t>
            </a:r>
            <a:r>
              <a:rPr lang="en-US" sz="2800">
                <a:solidFill>
                  <a:schemeClr val="hlink"/>
                </a:solidFill>
              </a:rPr>
              <a:t>MODIFY</a:t>
            </a:r>
            <a:r>
              <a:rPr lang="en-US" sz="2800"/>
              <a:t> </a:t>
            </a:r>
            <a:r>
              <a:rPr lang="en-US" sz="2800" b="1"/>
              <a:t>(A</a:t>
            </a:r>
            <a:r>
              <a:rPr lang="en-US" sz="4000" baseline="-25000"/>
              <a:t>n</a:t>
            </a:r>
            <a:r>
              <a:rPr lang="en-US" sz="2800" b="1"/>
              <a:t> d</a:t>
            </a:r>
            <a:r>
              <a:rPr lang="en-US" sz="4000" baseline="-25000"/>
              <a:t>n</a:t>
            </a:r>
            <a:r>
              <a:rPr lang="en-US" sz="2800" b="1"/>
              <a:t>, A</a:t>
            </a:r>
            <a:r>
              <a:rPr lang="en-US" sz="4000" baseline="-25000"/>
              <a:t>n</a:t>
            </a:r>
            <a:r>
              <a:rPr lang="en-US" sz="4000" b="1" baseline="-25000"/>
              <a:t> </a:t>
            </a:r>
            <a:r>
              <a:rPr lang="en-US" sz="2800" b="1"/>
              <a:t>d</a:t>
            </a:r>
            <a:r>
              <a:rPr lang="en-US" sz="4000" baseline="-25000"/>
              <a:t>n</a:t>
            </a:r>
            <a:r>
              <a:rPr lang="en-US" sz="2800" b="1"/>
              <a:t>, .., A</a:t>
            </a:r>
            <a:r>
              <a:rPr lang="en-US" sz="4000" baseline="-25000"/>
              <a:t>n</a:t>
            </a:r>
            <a:r>
              <a:rPr lang="en-US" sz="2800" b="1"/>
              <a:t> d</a:t>
            </a:r>
            <a:r>
              <a:rPr lang="en-US" sz="4000" baseline="-25000"/>
              <a:t>n</a:t>
            </a:r>
            <a:r>
              <a:rPr lang="en-US" sz="2800" b="1"/>
              <a:t>);</a:t>
            </a:r>
            <a:endParaRPr lang="en-US" sz="2800"/>
          </a:p>
        </p:txBody>
      </p:sp>
      <p:sp>
        <p:nvSpPr>
          <p:cNvPr id="20485" name="Text Box 5"/>
          <p:cNvSpPr txBox="1">
            <a:spLocks noChangeArrowheads="1"/>
          </p:cNvSpPr>
          <p:nvPr/>
        </p:nvSpPr>
        <p:spPr bwMode="auto">
          <a:xfrm>
            <a:off x="10337562" y="1066801"/>
            <a:ext cx="1418881" cy="366713"/>
          </a:xfrm>
          <a:prstGeom prst="rect">
            <a:avLst/>
          </a:prstGeom>
          <a:noFill/>
          <a:ln w="9525">
            <a:noFill/>
            <a:miter lim="800000"/>
            <a:headEnd type="none" w="sm" len="sm"/>
            <a:tailEnd type="none" w="sm" len="sm"/>
          </a:ln>
        </p:spPr>
        <p:txBody>
          <a:bodyPr>
            <a:spAutoFit/>
          </a:bodyPr>
          <a:lstStyle/>
          <a:p>
            <a:pPr>
              <a:spcBef>
                <a:spcPct val="50000"/>
              </a:spcBef>
            </a:pPr>
            <a:r>
              <a:rPr lang="en-US">
                <a:solidFill>
                  <a:schemeClr val="accent2"/>
                </a:solidFill>
                <a:latin typeface="Verdana" pitchFamily="34" charset="0"/>
              </a:rPr>
              <a:t>DDL</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304046" y="762000"/>
            <a:ext cx="9932168" cy="622300"/>
          </a:xfrm>
        </p:spPr>
        <p:txBody>
          <a:bodyPr>
            <a:normAutofit fontScale="90000"/>
          </a:bodyPr>
          <a:lstStyle/>
          <a:p>
            <a:pPr algn="ctr" eaLnBrk="1" hangingPunct="1">
              <a:defRPr/>
            </a:pPr>
            <a:r>
              <a:rPr lang="en-US" sz="4900" smtClean="0">
                <a:solidFill>
                  <a:srgbClr val="000000"/>
                </a:solidFill>
                <a:effectLst>
                  <a:outerShdw blurRad="38100" dist="38100" dir="2700000" algn="tl">
                    <a:srgbClr val="FFFFFF"/>
                  </a:outerShdw>
                </a:effectLst>
              </a:rPr>
              <a:t>Altering Tables Statement</a:t>
            </a:r>
            <a:endParaRPr lang="en-US" sz="4000" b="1" smtClean="0">
              <a:solidFill>
                <a:srgbClr val="000000"/>
              </a:solidFill>
              <a:effectLst>
                <a:outerShdw blurRad="38100" dist="38100" dir="2700000" algn="tl">
                  <a:srgbClr val="FFFFFF"/>
                </a:outerShdw>
              </a:effectLst>
            </a:endParaRPr>
          </a:p>
        </p:txBody>
      </p:sp>
      <p:sp>
        <p:nvSpPr>
          <p:cNvPr id="21507" name="Text Box 4"/>
          <p:cNvSpPr txBox="1">
            <a:spLocks noChangeArrowheads="1"/>
          </p:cNvSpPr>
          <p:nvPr/>
        </p:nvSpPr>
        <p:spPr bwMode="auto">
          <a:xfrm>
            <a:off x="1114835" y="2971800"/>
            <a:ext cx="10540260" cy="3081338"/>
          </a:xfrm>
          <a:prstGeom prst="rect">
            <a:avLst/>
          </a:prstGeom>
          <a:noFill/>
          <a:ln w="9525">
            <a:noFill/>
            <a:miter lim="800000"/>
            <a:headEnd/>
            <a:tailEnd/>
          </a:ln>
        </p:spPr>
        <p:txBody>
          <a:bodyPr>
            <a:spAutoFit/>
          </a:bodyPr>
          <a:lstStyle/>
          <a:p>
            <a:r>
              <a:rPr lang="en-US" sz="2800">
                <a:solidFill>
                  <a:schemeClr val="hlink"/>
                </a:solidFill>
                <a:latin typeface="Verdana" pitchFamily="34" charset="0"/>
              </a:rPr>
              <a:t>ALTER TABLE</a:t>
            </a:r>
            <a:r>
              <a:rPr lang="en-US" sz="2800">
                <a:latin typeface="Verdana" pitchFamily="34" charset="0"/>
              </a:rPr>
              <a:t> </a:t>
            </a:r>
            <a:r>
              <a:rPr lang="en-US" sz="2800">
                <a:solidFill>
                  <a:srgbClr val="CC3300"/>
                </a:solidFill>
                <a:latin typeface="Verdana" pitchFamily="34" charset="0"/>
              </a:rPr>
              <a:t>tblCustomers</a:t>
            </a:r>
            <a:r>
              <a:rPr lang="en-US" sz="2800">
                <a:latin typeface="Verdana" pitchFamily="34" charset="0"/>
              </a:rPr>
              <a:t>   </a:t>
            </a:r>
          </a:p>
          <a:p>
            <a:r>
              <a:rPr lang="en-US" sz="2800">
                <a:solidFill>
                  <a:schemeClr val="hlink"/>
                </a:solidFill>
                <a:latin typeface="Verdana" pitchFamily="34" charset="0"/>
              </a:rPr>
              <a:t>ADD COLUMN</a:t>
            </a:r>
            <a:r>
              <a:rPr lang="en-US" sz="2800">
                <a:latin typeface="Verdana" pitchFamily="34" charset="0"/>
              </a:rPr>
              <a:t> </a:t>
            </a:r>
            <a:r>
              <a:rPr lang="en-US" sz="2800">
                <a:solidFill>
                  <a:schemeClr val="accent2"/>
                </a:solidFill>
                <a:latin typeface="Verdana" pitchFamily="34" charset="0"/>
              </a:rPr>
              <a:t>Address TEXT(30)</a:t>
            </a:r>
            <a:r>
              <a:rPr lang="en-US" sz="2800">
                <a:latin typeface="Verdana" pitchFamily="34" charset="0"/>
              </a:rPr>
              <a:t> </a:t>
            </a:r>
          </a:p>
          <a:p>
            <a:endParaRPr lang="en-US" sz="2800">
              <a:latin typeface="Verdana" pitchFamily="34" charset="0"/>
            </a:endParaRPr>
          </a:p>
          <a:p>
            <a:r>
              <a:rPr lang="en-US" sz="2800">
                <a:solidFill>
                  <a:srgbClr val="CC3300"/>
                </a:solidFill>
                <a:latin typeface="Verdana" pitchFamily="34" charset="0"/>
              </a:rPr>
              <a:t>Mengganti ukuran field :</a:t>
            </a:r>
          </a:p>
          <a:p>
            <a:endParaRPr lang="en-US" sz="2800">
              <a:latin typeface="Verdana" pitchFamily="34" charset="0"/>
            </a:endParaRPr>
          </a:p>
          <a:p>
            <a:r>
              <a:rPr lang="en-US" sz="2800">
                <a:solidFill>
                  <a:schemeClr val="hlink"/>
                </a:solidFill>
                <a:latin typeface="Verdana" pitchFamily="34" charset="0"/>
              </a:rPr>
              <a:t>ALTER TABLE</a:t>
            </a:r>
            <a:r>
              <a:rPr lang="en-US" sz="2800">
                <a:latin typeface="Verdana" pitchFamily="34" charset="0"/>
              </a:rPr>
              <a:t> </a:t>
            </a:r>
            <a:r>
              <a:rPr lang="en-US" sz="2800">
                <a:solidFill>
                  <a:srgbClr val="CC3300"/>
                </a:solidFill>
                <a:latin typeface="Verdana" pitchFamily="34" charset="0"/>
              </a:rPr>
              <a:t>tblCustomers</a:t>
            </a:r>
            <a:r>
              <a:rPr lang="en-US" sz="2800">
                <a:latin typeface="Verdana" pitchFamily="34" charset="0"/>
              </a:rPr>
              <a:t>   </a:t>
            </a:r>
          </a:p>
          <a:p>
            <a:r>
              <a:rPr lang="en-US" sz="2800">
                <a:solidFill>
                  <a:schemeClr val="hlink"/>
                </a:solidFill>
                <a:latin typeface="Verdana" pitchFamily="34" charset="0"/>
              </a:rPr>
              <a:t>ALTER COLUMN</a:t>
            </a:r>
            <a:r>
              <a:rPr lang="en-US" sz="2800">
                <a:latin typeface="Verdana" pitchFamily="34" charset="0"/>
              </a:rPr>
              <a:t> </a:t>
            </a:r>
            <a:r>
              <a:rPr lang="en-US" sz="2800">
                <a:solidFill>
                  <a:schemeClr val="accent2"/>
                </a:solidFill>
                <a:latin typeface="Verdana" pitchFamily="34" charset="0"/>
              </a:rPr>
              <a:t>Address TEXT(40)</a:t>
            </a:r>
            <a:r>
              <a:rPr lang="en-US" sz="2800">
                <a:latin typeface="Verdana" pitchFamily="34" charset="0"/>
              </a:rPr>
              <a:t> </a:t>
            </a:r>
          </a:p>
        </p:txBody>
      </p:sp>
      <p:sp>
        <p:nvSpPr>
          <p:cNvPr id="21508" name="Text Box 5"/>
          <p:cNvSpPr txBox="1">
            <a:spLocks noChangeArrowheads="1"/>
          </p:cNvSpPr>
          <p:nvPr/>
        </p:nvSpPr>
        <p:spPr bwMode="auto">
          <a:xfrm>
            <a:off x="10337562" y="1066801"/>
            <a:ext cx="1418881" cy="366713"/>
          </a:xfrm>
          <a:prstGeom prst="rect">
            <a:avLst/>
          </a:prstGeom>
          <a:noFill/>
          <a:ln w="9525">
            <a:noFill/>
            <a:miter lim="800000"/>
            <a:headEnd type="none" w="sm" len="sm"/>
            <a:tailEnd type="none" w="sm" len="sm"/>
          </a:ln>
        </p:spPr>
        <p:txBody>
          <a:bodyPr>
            <a:spAutoFit/>
          </a:bodyPr>
          <a:lstStyle/>
          <a:p>
            <a:pPr>
              <a:spcBef>
                <a:spcPct val="50000"/>
              </a:spcBef>
            </a:pPr>
            <a:r>
              <a:rPr lang="en-US">
                <a:solidFill>
                  <a:schemeClr val="accent2"/>
                </a:solidFill>
                <a:latin typeface="Verdana" pitchFamily="34" charset="0"/>
              </a:rPr>
              <a:t>DDL</a:t>
            </a:r>
          </a:p>
        </p:txBody>
      </p:sp>
      <p:sp>
        <p:nvSpPr>
          <p:cNvPr id="276486" name="Rectangle 6"/>
          <p:cNvSpPr>
            <a:spLocks noGrp="1" noChangeArrowheads="1"/>
          </p:cNvSpPr>
          <p:nvPr>
            <p:ph type="body" idx="1"/>
          </p:nvPr>
        </p:nvSpPr>
        <p:spPr/>
        <p:txBody>
          <a:bodyPr/>
          <a:lstStyle/>
          <a:p>
            <a:pPr eaLnBrk="1" hangingPunct="1">
              <a:defRPr/>
            </a:pPr>
            <a:endParaRPr 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304046" y="762000"/>
            <a:ext cx="9932168" cy="622300"/>
          </a:xfrm>
        </p:spPr>
        <p:txBody>
          <a:bodyPr>
            <a:normAutofit fontScale="90000"/>
          </a:bodyPr>
          <a:lstStyle/>
          <a:p>
            <a:pPr algn="ctr" eaLnBrk="1" hangingPunct="1">
              <a:defRPr/>
            </a:pPr>
            <a:r>
              <a:rPr lang="en-US" sz="4900" smtClean="0"/>
              <a:t>Altering Tables Statement</a:t>
            </a:r>
            <a:endParaRPr lang="en-US" sz="4000" b="1" smtClean="0">
              <a:solidFill>
                <a:srgbClr val="000000"/>
              </a:solidFill>
              <a:effectLst>
                <a:outerShdw blurRad="38100" dist="38100" dir="2700000" algn="tl">
                  <a:srgbClr val="FFFFFF"/>
                </a:outerShdw>
              </a:effectLst>
            </a:endParaRPr>
          </a:p>
        </p:txBody>
      </p:sp>
      <p:sp>
        <p:nvSpPr>
          <p:cNvPr id="277507" name="Rectangle 3"/>
          <p:cNvSpPr>
            <a:spLocks noGrp="1" noChangeArrowheads="1"/>
          </p:cNvSpPr>
          <p:nvPr>
            <p:ph type="body" idx="1"/>
          </p:nvPr>
        </p:nvSpPr>
        <p:spPr>
          <a:xfrm>
            <a:off x="608092" y="1981200"/>
            <a:ext cx="10844306" cy="762000"/>
          </a:xfrm>
        </p:spPr>
        <p:txBody>
          <a:bodyPr/>
          <a:lstStyle/>
          <a:p>
            <a:pPr marL="609600" indent="-609600" eaLnBrk="1" hangingPunct="1">
              <a:defRPr/>
            </a:pPr>
            <a:r>
              <a:rPr lang="en-US" sz="4000" smtClean="0"/>
              <a:t>Altering Tables &amp; DROP</a:t>
            </a:r>
          </a:p>
        </p:txBody>
      </p:sp>
      <p:sp>
        <p:nvSpPr>
          <p:cNvPr id="22532" name="Text Box 4"/>
          <p:cNvSpPr txBox="1">
            <a:spLocks noChangeArrowheads="1"/>
          </p:cNvSpPr>
          <p:nvPr/>
        </p:nvSpPr>
        <p:spPr bwMode="auto">
          <a:xfrm>
            <a:off x="1114835" y="3200401"/>
            <a:ext cx="10540260" cy="2043113"/>
          </a:xfrm>
          <a:prstGeom prst="rect">
            <a:avLst/>
          </a:prstGeom>
          <a:noFill/>
          <a:ln w="9525">
            <a:noFill/>
            <a:miter lim="800000"/>
            <a:headEnd/>
            <a:tailEnd/>
          </a:ln>
        </p:spPr>
        <p:txBody>
          <a:bodyPr>
            <a:spAutoFit/>
          </a:bodyPr>
          <a:lstStyle/>
          <a:p>
            <a:pPr>
              <a:spcBef>
                <a:spcPct val="50000"/>
              </a:spcBef>
            </a:pPr>
            <a:r>
              <a:rPr lang="en-US" sz="3200">
                <a:solidFill>
                  <a:srgbClr val="CC3300"/>
                </a:solidFill>
                <a:latin typeface="Verdana" pitchFamily="34" charset="0"/>
              </a:rPr>
              <a:t>Menghapus Field :</a:t>
            </a:r>
          </a:p>
          <a:p>
            <a:pPr>
              <a:spcBef>
                <a:spcPct val="50000"/>
              </a:spcBef>
            </a:pPr>
            <a:r>
              <a:rPr lang="en-US" sz="3200">
                <a:solidFill>
                  <a:schemeClr val="hlink"/>
                </a:solidFill>
                <a:latin typeface="Verdana" pitchFamily="34" charset="0"/>
              </a:rPr>
              <a:t>ALTER TABLE</a:t>
            </a:r>
            <a:r>
              <a:rPr lang="en-US" sz="3200">
                <a:latin typeface="Verdana" pitchFamily="34" charset="0"/>
              </a:rPr>
              <a:t> </a:t>
            </a:r>
            <a:r>
              <a:rPr lang="en-US" sz="3200">
                <a:solidFill>
                  <a:srgbClr val="CC3300"/>
                </a:solidFill>
                <a:latin typeface="Verdana" pitchFamily="34" charset="0"/>
              </a:rPr>
              <a:t>tblCustomers </a:t>
            </a:r>
            <a:r>
              <a:rPr lang="en-US" sz="3200">
                <a:latin typeface="Verdana" pitchFamily="34" charset="0"/>
              </a:rPr>
              <a:t>  </a:t>
            </a:r>
          </a:p>
          <a:p>
            <a:pPr>
              <a:spcBef>
                <a:spcPct val="50000"/>
              </a:spcBef>
            </a:pPr>
            <a:r>
              <a:rPr lang="en-US" sz="3200">
                <a:solidFill>
                  <a:schemeClr val="hlink"/>
                </a:solidFill>
                <a:latin typeface="Verdana" pitchFamily="34" charset="0"/>
              </a:rPr>
              <a:t>DROP COLUMN</a:t>
            </a:r>
            <a:r>
              <a:rPr lang="en-US" sz="3200">
                <a:latin typeface="Verdana" pitchFamily="34" charset="0"/>
              </a:rPr>
              <a:t> </a:t>
            </a:r>
            <a:r>
              <a:rPr lang="en-US" sz="3200">
                <a:solidFill>
                  <a:schemeClr val="accent2"/>
                </a:solidFill>
                <a:latin typeface="Verdana" pitchFamily="34" charset="0"/>
              </a:rPr>
              <a:t>Address</a:t>
            </a:r>
            <a:r>
              <a:rPr lang="en-US">
                <a:latin typeface="Verdana" pitchFamily="34" charset="0"/>
              </a:rPr>
              <a:t> </a:t>
            </a:r>
          </a:p>
        </p:txBody>
      </p:sp>
      <p:sp>
        <p:nvSpPr>
          <p:cNvPr id="22533" name="Text Box 5"/>
          <p:cNvSpPr txBox="1">
            <a:spLocks noChangeArrowheads="1"/>
          </p:cNvSpPr>
          <p:nvPr/>
        </p:nvSpPr>
        <p:spPr bwMode="auto">
          <a:xfrm>
            <a:off x="10337562" y="1066801"/>
            <a:ext cx="1418881" cy="366713"/>
          </a:xfrm>
          <a:prstGeom prst="rect">
            <a:avLst/>
          </a:prstGeom>
          <a:noFill/>
          <a:ln w="9525">
            <a:noFill/>
            <a:miter lim="800000"/>
            <a:headEnd type="none" w="sm" len="sm"/>
            <a:tailEnd type="none" w="sm" len="sm"/>
          </a:ln>
        </p:spPr>
        <p:txBody>
          <a:bodyPr>
            <a:spAutoFit/>
          </a:bodyPr>
          <a:lstStyle/>
          <a:p>
            <a:pPr>
              <a:spcBef>
                <a:spcPct val="50000"/>
              </a:spcBef>
            </a:pPr>
            <a:r>
              <a:rPr lang="en-US">
                <a:solidFill>
                  <a:schemeClr val="accent2"/>
                </a:solidFill>
                <a:latin typeface="Verdana" pitchFamily="34" charset="0"/>
              </a:rPr>
              <a:t>DDL</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5" name="Rectangle 3"/>
          <p:cNvSpPr>
            <a:spLocks noGrp="1" noChangeArrowheads="1"/>
          </p:cNvSpPr>
          <p:nvPr>
            <p:ph type="body" idx="1"/>
          </p:nvPr>
        </p:nvSpPr>
        <p:spPr>
          <a:xfrm>
            <a:off x="670719" y="2209800"/>
            <a:ext cx="10844306" cy="3352800"/>
          </a:xfrm>
          <a:ln>
            <a:solidFill>
              <a:srgbClr val="FF0000"/>
            </a:solidFill>
          </a:ln>
        </p:spPr>
        <p:txBody>
          <a:bodyPr>
            <a:normAutofit/>
          </a:bodyPr>
          <a:lstStyle/>
          <a:p>
            <a:pPr marL="609600" indent="-609600" algn="ctr">
              <a:lnSpc>
                <a:spcPct val="90000"/>
              </a:lnSpc>
              <a:buFontTx/>
              <a:buNone/>
              <a:defRPr/>
            </a:pPr>
            <a:r>
              <a:rPr lang="en-US" sz="4000" b="1" dirty="0" smtClean="0">
                <a:solidFill>
                  <a:schemeClr val="hlink"/>
                </a:solidFill>
                <a:effectLst>
                  <a:outerShdw blurRad="38100" dist="38100" dir="2700000" algn="tl">
                    <a:srgbClr val="000000">
                      <a:alpha val="43137"/>
                    </a:srgbClr>
                  </a:outerShdw>
                </a:effectLst>
                <a:latin typeface="Book Antiqua" pitchFamily="18" charset="0"/>
              </a:rPr>
              <a:t>Structure Query Language   [SQL]</a:t>
            </a:r>
          </a:p>
        </p:txBody>
      </p:sp>
      <p:sp>
        <p:nvSpPr>
          <p:cNvPr id="4" name="Flowchart: Extract 3"/>
          <p:cNvSpPr/>
          <p:nvPr/>
        </p:nvSpPr>
        <p:spPr>
          <a:xfrm>
            <a:off x="4937919" y="914400"/>
            <a:ext cx="1447800" cy="906475"/>
          </a:xfrm>
          <a:prstGeom prst="flowChartExtract">
            <a:avLst/>
          </a:prstGeom>
          <a:solidFill>
            <a:schemeClr val="accent3"/>
          </a:solidFill>
          <a:ln>
            <a:noFill/>
          </a:ln>
          <a:effectLst>
            <a:outerShdw blurRad="622300" dist="139700" dir="5400000" algn="ctr" rotWithShape="0">
              <a:srgbClr val="002060">
                <a:alpha val="90000"/>
              </a:srgbClr>
            </a:outerShdw>
          </a:effectLst>
          <a:scene3d>
            <a:camera prst="orthographicFront"/>
            <a:lightRig rig="threePt" dir="t"/>
          </a:scene3d>
          <a:sp3d contourW="12700">
            <a:bevelT prst="convex"/>
            <a:contourClr>
              <a:srgbClr val="00CC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300" b="1" dirty="0" smtClean="0">
                <a:solidFill>
                  <a:schemeClr val="tx2"/>
                </a:solidFill>
                <a:effectLst>
                  <a:outerShdw blurRad="38100" dist="38100" dir="2700000" algn="tl">
                    <a:srgbClr val="000000">
                      <a:alpha val="43137"/>
                    </a:srgbClr>
                  </a:outerShdw>
                </a:effectLst>
                <a:latin typeface="Adobe Caslon Pro Bold" pitchFamily="18" charset="0"/>
              </a:rPr>
              <a:t>10.</a:t>
            </a:r>
            <a:endParaRPr lang="en-US" sz="3300" b="1" dirty="0">
              <a:solidFill>
                <a:schemeClr val="tx2"/>
              </a:solidFill>
              <a:effectLst>
                <a:outerShdw blurRad="38100" dist="38100" dir="2700000" algn="tl">
                  <a:srgbClr val="000000">
                    <a:alpha val="43137"/>
                  </a:srgbClr>
                </a:outerShdw>
              </a:effectLst>
              <a:latin typeface="Adobe Caslon Pro Bold" pitchFamily="18" charset="0"/>
            </a:endParaRPr>
          </a:p>
        </p:txBody>
      </p:sp>
      <p:sp>
        <p:nvSpPr>
          <p:cNvPr id="5" name="Title 4"/>
          <p:cNvSpPr>
            <a:spLocks noGrp="1"/>
          </p:cNvSpPr>
          <p:nvPr>
            <p:ph type="title"/>
          </p:nvPr>
        </p:nvSpPr>
        <p:spPr/>
        <p:txBody>
          <a:bodyPr/>
          <a:lstStyle/>
          <a:p>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56355">
                                            <p:bg/>
                                          </p:spTgt>
                                        </p:tgtEl>
                                        <p:attrNameLst>
                                          <p:attrName>style.visibility</p:attrName>
                                        </p:attrNameLst>
                                      </p:cBhvr>
                                      <p:to>
                                        <p:strVal val="visible"/>
                                      </p:to>
                                    </p:set>
                                    <p:animEffect transition="in" filter="box(in)">
                                      <p:cBhvr>
                                        <p:cTn id="7" dur="500"/>
                                        <p:tgtEl>
                                          <p:spTgt spid="356355">
                                            <p:bg/>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iterate type="lt">
                                    <p:tmPct val="0"/>
                                  </p:iterate>
                                  <p:childTnLst>
                                    <p:set>
                                      <p:cBhvr>
                                        <p:cTn id="11" dur="1" fill="hold">
                                          <p:stCondLst>
                                            <p:cond delay="0"/>
                                          </p:stCondLst>
                                        </p:cTn>
                                        <p:tgtEl>
                                          <p:spTgt spid="356355">
                                            <p:txEl>
                                              <p:pRg st="0" end="0"/>
                                            </p:txEl>
                                          </p:spTgt>
                                        </p:tgtEl>
                                        <p:attrNameLst>
                                          <p:attrName>style.visibility</p:attrName>
                                        </p:attrNameLst>
                                      </p:cBhvr>
                                      <p:to>
                                        <p:strVal val="visible"/>
                                      </p:to>
                                    </p:set>
                                    <p:animEffect transition="in" filter="box(in)">
                                      <p:cBhvr>
                                        <p:cTn id="12" dur="500"/>
                                        <p:tgtEl>
                                          <p:spTgt spid="35635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7" presetClass="entr" presetSubtype="0" fill="hold" grpId="1" nodeType="clickEffect">
                                  <p:stCondLst>
                                    <p:cond delay="0"/>
                                  </p:stCondLst>
                                  <p:iterate type="lt">
                                    <p:tmPct val="50000"/>
                                  </p:iterate>
                                  <p:childTnLst>
                                    <p:set>
                                      <p:cBhvr>
                                        <p:cTn id="16" dur="1" fill="hold">
                                          <p:stCondLst>
                                            <p:cond delay="0"/>
                                          </p:stCondLst>
                                        </p:cTn>
                                        <p:tgtEl>
                                          <p:spTgt spid="356355">
                                            <p:bg/>
                                          </p:spTgt>
                                        </p:tgtEl>
                                        <p:attrNameLst>
                                          <p:attrName>style.visibility</p:attrName>
                                        </p:attrNameLst>
                                      </p:cBhvr>
                                      <p:to>
                                        <p:strVal val="visible"/>
                                      </p:to>
                                    </p:set>
                                    <p:anim calcmode="discrete" valueType="clr">
                                      <p:cBhvr override="childStyle">
                                        <p:cTn id="17" dur="80"/>
                                        <p:tgtEl>
                                          <p:spTgt spid="356355">
                                            <p:bg/>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356355">
                                            <p:bg/>
                                          </p:spTgt>
                                        </p:tgtEl>
                                        <p:attrNameLst>
                                          <p:attrName>fillcolor</p:attrName>
                                        </p:attrNameLst>
                                      </p:cBhvr>
                                      <p:tavLst>
                                        <p:tav tm="0">
                                          <p:val>
                                            <p:clrVal>
                                              <a:schemeClr val="accent2"/>
                                            </p:clrVal>
                                          </p:val>
                                        </p:tav>
                                        <p:tav tm="50000">
                                          <p:val>
                                            <p:clrVal>
                                              <a:schemeClr val="hlink"/>
                                            </p:clrVal>
                                          </p:val>
                                        </p:tav>
                                      </p:tavLst>
                                    </p:anim>
                                    <p:set>
                                      <p:cBhvr>
                                        <p:cTn id="19" dur="80"/>
                                        <p:tgtEl>
                                          <p:spTgt spid="356355">
                                            <p:bg/>
                                          </p:spTgt>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27" presetClass="entr" presetSubtype="0" fill="hold" grpId="1" nodeType="clickEffect">
                                  <p:stCondLst>
                                    <p:cond delay="0"/>
                                  </p:stCondLst>
                                  <p:iterate type="lt">
                                    <p:tmPct val="50000"/>
                                  </p:iterate>
                                  <p:childTnLst>
                                    <p:set>
                                      <p:cBhvr>
                                        <p:cTn id="23" dur="1" fill="hold">
                                          <p:stCondLst>
                                            <p:cond delay="0"/>
                                          </p:stCondLst>
                                        </p:cTn>
                                        <p:tgtEl>
                                          <p:spTgt spid="356355">
                                            <p:txEl>
                                              <p:pRg st="0" end="0"/>
                                            </p:txEl>
                                          </p:spTgt>
                                        </p:tgtEl>
                                        <p:attrNameLst>
                                          <p:attrName>style.visibility</p:attrName>
                                        </p:attrNameLst>
                                      </p:cBhvr>
                                      <p:to>
                                        <p:strVal val="visible"/>
                                      </p:to>
                                    </p:set>
                                    <p:anim calcmode="discrete" valueType="clr">
                                      <p:cBhvr override="childStyle">
                                        <p:cTn id="24" dur="80"/>
                                        <p:tgtEl>
                                          <p:spTgt spid="35635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356355">
                                            <p:txEl>
                                              <p:pRg st="0" end="0"/>
                                            </p:txEl>
                                          </p:spTgt>
                                        </p:tgtEl>
                                        <p:attrNameLst>
                                          <p:attrName>fillcolor</p:attrName>
                                        </p:attrNameLst>
                                      </p:cBhvr>
                                      <p:tavLst>
                                        <p:tav tm="0">
                                          <p:val>
                                            <p:clrVal>
                                              <a:schemeClr val="accent2"/>
                                            </p:clrVal>
                                          </p:val>
                                        </p:tav>
                                        <p:tav tm="50000">
                                          <p:val>
                                            <p:clrVal>
                                              <a:schemeClr val="hlink"/>
                                            </p:clrVal>
                                          </p:val>
                                        </p:tav>
                                      </p:tavLst>
                                    </p:anim>
                                    <p:set>
                                      <p:cBhvr>
                                        <p:cTn id="26" dur="80"/>
                                        <p:tgtEl>
                                          <p:spTgt spid="356355">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5" grpId="0" build="p" animBg="1"/>
      <p:bldP spid="356355" grpId="1" build="p"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608092" y="228600"/>
            <a:ext cx="10945654" cy="1384300"/>
          </a:xfrm>
        </p:spPr>
        <p:txBody>
          <a:bodyPr/>
          <a:lstStyle/>
          <a:p>
            <a:pPr algn="ctr" eaLnBrk="1" hangingPunct="1">
              <a:defRPr/>
            </a:pPr>
            <a:r>
              <a:rPr lang="en-US" sz="4000" b="1" smtClean="0">
                <a:solidFill>
                  <a:srgbClr val="000000"/>
                </a:solidFill>
                <a:effectLst>
                  <a:outerShdw blurRad="38100" dist="38100" dir="2700000" algn="tl">
                    <a:srgbClr val="FFFFFF"/>
                  </a:outerShdw>
                </a:effectLst>
              </a:rPr>
              <a:t>Structure Query Language</a:t>
            </a:r>
            <a:br>
              <a:rPr lang="en-US" sz="4000" b="1" smtClean="0">
                <a:solidFill>
                  <a:srgbClr val="000000"/>
                </a:solidFill>
                <a:effectLst>
                  <a:outerShdw blurRad="38100" dist="38100" dir="2700000" algn="tl">
                    <a:srgbClr val="FFFFFF"/>
                  </a:outerShdw>
                </a:effectLst>
              </a:rPr>
            </a:br>
            <a:r>
              <a:rPr lang="en-US" sz="3600" b="1" smtClean="0">
                <a:solidFill>
                  <a:srgbClr val="000000"/>
                </a:solidFill>
                <a:effectLst>
                  <a:outerShdw blurRad="38100" dist="38100" dir="2700000" algn="tl">
                    <a:srgbClr val="FFFFFF"/>
                  </a:outerShdw>
                </a:effectLst>
              </a:rPr>
              <a:t> </a:t>
            </a:r>
            <a:r>
              <a:rPr lang="en-US" b="1" smtClean="0">
                <a:solidFill>
                  <a:srgbClr val="000000"/>
                </a:solidFill>
                <a:effectLst>
                  <a:outerShdw blurRad="38100" dist="38100" dir="2700000" algn="tl">
                    <a:srgbClr val="FFFFFF"/>
                  </a:outerShdw>
                </a:effectLst>
              </a:rPr>
              <a:t>[SQL]</a:t>
            </a:r>
            <a:r>
              <a:rPr lang="en-US" sz="4000" smtClean="0"/>
              <a:t> </a:t>
            </a:r>
          </a:p>
        </p:txBody>
      </p:sp>
      <p:sp>
        <p:nvSpPr>
          <p:cNvPr id="193540" name="Text Box 4"/>
          <p:cNvSpPr txBox="1">
            <a:spLocks noChangeArrowheads="1"/>
          </p:cNvSpPr>
          <p:nvPr/>
        </p:nvSpPr>
        <p:spPr bwMode="auto">
          <a:xfrm>
            <a:off x="608092" y="1981201"/>
            <a:ext cx="11148352" cy="4031873"/>
          </a:xfrm>
          <a:prstGeom prst="rect">
            <a:avLst/>
          </a:prstGeom>
          <a:noFill/>
          <a:ln w="9525">
            <a:solidFill>
              <a:schemeClr val="hlink"/>
            </a:solidFill>
            <a:miter lim="800000"/>
            <a:headEnd/>
            <a:tailEnd/>
          </a:ln>
          <a:effectLst/>
        </p:spPr>
        <p:txBody>
          <a:bodyPr>
            <a:spAutoFit/>
          </a:bodyPr>
          <a:lstStyle/>
          <a:p>
            <a:pPr>
              <a:defRPr/>
            </a:pPr>
            <a:r>
              <a:rPr lang="en-US" sz="3200">
                <a:solidFill>
                  <a:schemeClr val="hlink"/>
                </a:solidFill>
                <a:effectLst>
                  <a:outerShdw blurRad="38100" dist="38100" dir="2700000" algn="tl">
                    <a:srgbClr val="000000"/>
                  </a:outerShdw>
                </a:effectLst>
              </a:rPr>
              <a:t>DML ( Data Manipulation Language)</a:t>
            </a:r>
          </a:p>
          <a:p>
            <a:pPr>
              <a:buFontTx/>
              <a:buChar char="•"/>
              <a:defRPr/>
            </a:pPr>
            <a:r>
              <a:rPr lang="en-US" sz="3200">
                <a:solidFill>
                  <a:srgbClr val="990000"/>
                </a:solidFill>
                <a:effectLst>
                  <a:outerShdw blurRad="38100" dist="38100" dir="2700000" algn="tl">
                    <a:srgbClr val="000000"/>
                  </a:outerShdw>
                </a:effectLst>
              </a:rPr>
              <a:t> Insertion :</a:t>
            </a:r>
            <a:r>
              <a:rPr lang="en-US" sz="3200">
                <a:solidFill>
                  <a:schemeClr val="tx2"/>
                </a:solidFill>
                <a:effectLst>
                  <a:outerShdw blurRad="38100" dist="38100" dir="2700000" algn="tl">
                    <a:srgbClr val="000000"/>
                  </a:outerShdw>
                </a:effectLst>
              </a:rPr>
              <a:t> Menyisipkan data record ke 		    dalam suatu tabel</a:t>
            </a:r>
          </a:p>
          <a:p>
            <a:pPr>
              <a:buFontTx/>
              <a:buChar char="•"/>
              <a:defRPr/>
            </a:pPr>
            <a:r>
              <a:rPr lang="en-US" sz="3200">
                <a:solidFill>
                  <a:srgbClr val="990000"/>
                </a:solidFill>
                <a:effectLst>
                  <a:outerShdw blurRad="38100" dist="38100" dir="2700000" algn="tl">
                    <a:srgbClr val="000000"/>
                  </a:outerShdw>
                </a:effectLst>
              </a:rPr>
              <a:t> Updating</a:t>
            </a:r>
            <a:r>
              <a:rPr lang="en-US" sz="3200">
                <a:solidFill>
                  <a:srgbClr val="FF0000"/>
                </a:solidFill>
                <a:effectLst>
                  <a:outerShdw blurRad="38100" dist="38100" dir="2700000" algn="tl">
                    <a:srgbClr val="000000"/>
                  </a:outerShdw>
                </a:effectLst>
              </a:rPr>
              <a:t> : </a:t>
            </a:r>
            <a:r>
              <a:rPr lang="en-US" sz="3200">
                <a:solidFill>
                  <a:schemeClr val="tx2"/>
                </a:solidFill>
                <a:effectLst>
                  <a:outerShdw blurRad="38100" dist="38100" dir="2700000" algn="tl">
                    <a:srgbClr val="000000"/>
                  </a:outerShdw>
                </a:effectLst>
              </a:rPr>
              <a:t>Memperbaiki data record dalam 		    suatu tabel</a:t>
            </a:r>
          </a:p>
          <a:p>
            <a:pPr>
              <a:buFontTx/>
              <a:buChar char="•"/>
              <a:defRPr/>
            </a:pPr>
            <a:r>
              <a:rPr lang="en-US" sz="3200">
                <a:solidFill>
                  <a:srgbClr val="990000"/>
                </a:solidFill>
                <a:effectLst>
                  <a:outerShdw blurRad="38100" dist="38100" dir="2700000" algn="tl">
                    <a:srgbClr val="000000"/>
                  </a:outerShdw>
                </a:effectLst>
              </a:rPr>
              <a:t> Deletion</a:t>
            </a:r>
            <a:r>
              <a:rPr lang="en-US" sz="3200">
                <a:solidFill>
                  <a:srgbClr val="FF0000"/>
                </a:solidFill>
                <a:effectLst>
                  <a:outerShdw blurRad="38100" dist="38100" dir="2700000" algn="tl">
                    <a:srgbClr val="000000"/>
                  </a:outerShdw>
                </a:effectLst>
              </a:rPr>
              <a:t>  : </a:t>
            </a:r>
            <a:r>
              <a:rPr lang="en-US" sz="3200">
                <a:solidFill>
                  <a:schemeClr val="tx2"/>
                </a:solidFill>
                <a:effectLst>
                  <a:outerShdw blurRad="38100" dist="38100" dir="2700000" algn="tl">
                    <a:srgbClr val="000000"/>
                  </a:outerShdw>
                </a:effectLst>
              </a:rPr>
              <a:t>Menghapus data record pada 		    suatu tabel</a:t>
            </a:r>
          </a:p>
          <a:p>
            <a:pPr>
              <a:buFontTx/>
              <a:buChar char="•"/>
              <a:defRPr/>
            </a:pPr>
            <a:r>
              <a:rPr lang="en-US" sz="3200">
                <a:solidFill>
                  <a:srgbClr val="990000"/>
                </a:solidFill>
                <a:effectLst>
                  <a:outerShdw blurRad="38100" dist="38100" dir="2700000" algn="tl">
                    <a:srgbClr val="000000"/>
                  </a:outerShdw>
                </a:effectLst>
              </a:rPr>
              <a:t> Selection : </a:t>
            </a:r>
            <a:r>
              <a:rPr lang="en-US" sz="3200">
                <a:solidFill>
                  <a:schemeClr val="tx2"/>
                </a:solidFill>
                <a:effectLst>
                  <a:outerShdw blurRad="38100" dist="38100" dir="2700000" algn="tl">
                    <a:srgbClr val="000000"/>
                  </a:outerShdw>
                </a:effectLst>
              </a:rPr>
              <a:t>Menampilkan data record dari 		    suatu tabel</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608092" y="292100"/>
            <a:ext cx="10945654" cy="927100"/>
          </a:xfrm>
        </p:spPr>
        <p:txBody>
          <a:bodyPr/>
          <a:lstStyle/>
          <a:p>
            <a:pPr algn="ctr" eaLnBrk="1" hangingPunct="1">
              <a:defRPr/>
            </a:pPr>
            <a:r>
              <a:rPr lang="en-US" b="1" smtClean="0">
                <a:solidFill>
                  <a:srgbClr val="000000"/>
                </a:solidFill>
                <a:effectLst>
                  <a:outerShdw blurRad="38100" dist="38100" dir="2700000" algn="tl">
                    <a:srgbClr val="FFFFFF"/>
                  </a:outerShdw>
                </a:effectLst>
              </a:rPr>
              <a:t>Query Insertion Sructure</a:t>
            </a:r>
            <a:endParaRPr lang="en-US" b="1" smtClean="0"/>
          </a:p>
        </p:txBody>
      </p:sp>
      <p:sp>
        <p:nvSpPr>
          <p:cNvPr id="235523" name="Rectangle 3"/>
          <p:cNvSpPr>
            <a:spLocks noGrp="1" noChangeArrowheads="1"/>
          </p:cNvSpPr>
          <p:nvPr>
            <p:ph type="body" idx="1"/>
          </p:nvPr>
        </p:nvSpPr>
        <p:spPr>
          <a:xfrm>
            <a:off x="608092" y="4343400"/>
            <a:ext cx="10945654" cy="1371600"/>
          </a:xfrm>
        </p:spPr>
        <p:txBody>
          <a:bodyPr/>
          <a:lstStyle/>
          <a:p>
            <a:pPr eaLnBrk="1" hangingPunct="1">
              <a:buFontTx/>
              <a:buNone/>
              <a:defRPr/>
            </a:pPr>
            <a:r>
              <a:rPr lang="en-US" sz="2800" b="1" smtClean="0">
                <a:solidFill>
                  <a:schemeClr val="hlink"/>
                </a:solidFill>
              </a:rPr>
              <a:t>INSERT INTO</a:t>
            </a:r>
            <a:r>
              <a:rPr lang="en-US" sz="2800" b="1" smtClean="0"/>
              <a:t> </a:t>
            </a:r>
            <a:r>
              <a:rPr lang="en-US" smtClean="0">
                <a:solidFill>
                  <a:srgbClr val="990000"/>
                </a:solidFill>
              </a:rPr>
              <a:t>siswa</a:t>
            </a:r>
            <a:r>
              <a:rPr lang="en-US" sz="2800" b="1" smtClean="0"/>
              <a:t> ( </a:t>
            </a:r>
            <a:r>
              <a:rPr lang="en-US" sz="2800" i="1" smtClean="0"/>
              <a:t>NISN, nm_siswa, nilai </a:t>
            </a:r>
            <a:r>
              <a:rPr lang="en-US" sz="2800" b="1" smtClean="0"/>
              <a:t>)</a:t>
            </a:r>
          </a:p>
          <a:p>
            <a:pPr eaLnBrk="1" hangingPunct="1">
              <a:buFontTx/>
              <a:buNone/>
              <a:defRPr/>
            </a:pPr>
            <a:r>
              <a:rPr lang="en-US" sz="2800" b="1" smtClean="0">
                <a:solidFill>
                  <a:schemeClr val="hlink"/>
                </a:solidFill>
              </a:rPr>
              <a:t>VALUES</a:t>
            </a:r>
            <a:r>
              <a:rPr lang="en-US" sz="2800" b="1" smtClean="0"/>
              <a:t> ( </a:t>
            </a:r>
            <a:r>
              <a:rPr lang="en-US" sz="2800" i="1" smtClean="0"/>
              <a:t>123456, ‘Fadhel Muhammad’, 89 </a:t>
            </a:r>
            <a:r>
              <a:rPr lang="en-US" sz="2800" b="1" smtClean="0"/>
              <a:t>);</a:t>
            </a:r>
          </a:p>
        </p:txBody>
      </p:sp>
      <p:sp>
        <p:nvSpPr>
          <p:cNvPr id="235524" name="Rectangle 4"/>
          <p:cNvSpPr>
            <a:spLocks noChangeArrowheads="1"/>
          </p:cNvSpPr>
          <p:nvPr/>
        </p:nvSpPr>
        <p:spPr bwMode="auto">
          <a:xfrm>
            <a:off x="810789" y="2057400"/>
            <a:ext cx="10945654" cy="1371600"/>
          </a:xfrm>
          <a:prstGeom prst="rect">
            <a:avLst/>
          </a:prstGeom>
          <a:noFill/>
          <a:ln w="9525">
            <a:noFill/>
            <a:miter lim="800000"/>
            <a:headEnd/>
            <a:tailEnd/>
          </a:ln>
          <a:effectLst/>
        </p:spPr>
        <p:txBody>
          <a:bodyPr/>
          <a:lstStyle/>
          <a:p>
            <a:pPr marL="342900" indent="-342900" eaLnBrk="1" hangingPunct="1">
              <a:spcBef>
                <a:spcPct val="20000"/>
              </a:spcBef>
              <a:buClr>
                <a:schemeClr val="hlink"/>
              </a:buClr>
              <a:buSzPct val="120000"/>
              <a:defRPr/>
            </a:pPr>
            <a:r>
              <a:rPr lang="en-US" sz="3200" b="1">
                <a:solidFill>
                  <a:schemeClr val="hlink"/>
                </a:solidFill>
                <a:effectLst>
                  <a:outerShdw blurRad="38100" dist="38100" dir="2700000" algn="tl">
                    <a:srgbClr val="000000"/>
                  </a:outerShdw>
                </a:effectLst>
              </a:rPr>
              <a:t>INSERT INTO</a:t>
            </a:r>
            <a:r>
              <a:rPr lang="en-US" sz="3200" b="1">
                <a:effectLst>
                  <a:outerShdw blurRad="38100" dist="38100" dir="2700000" algn="tl">
                    <a:srgbClr val="000000"/>
                  </a:outerShdw>
                </a:effectLst>
              </a:rPr>
              <a:t> </a:t>
            </a:r>
            <a:r>
              <a:rPr lang="en-US" sz="3200">
                <a:solidFill>
                  <a:srgbClr val="990000"/>
                </a:solidFill>
                <a:effectLst>
                  <a:outerShdw blurRad="38100" dist="38100" dir="2700000" algn="tl">
                    <a:srgbClr val="000000"/>
                  </a:outerShdw>
                </a:effectLst>
              </a:rPr>
              <a:t>tabel</a:t>
            </a:r>
            <a:r>
              <a:rPr lang="en-US" sz="3200" b="1">
                <a:effectLst>
                  <a:outerShdw blurRad="38100" dist="38100" dir="2700000" algn="tl">
                    <a:srgbClr val="000000"/>
                  </a:outerShdw>
                </a:effectLst>
              </a:rPr>
              <a:t> (</a:t>
            </a:r>
            <a:r>
              <a:rPr lang="en-US" sz="3200" i="1">
                <a:effectLst>
                  <a:outerShdw blurRad="38100" dist="38100" dir="2700000" algn="tl">
                    <a:srgbClr val="000000"/>
                  </a:outerShdw>
                </a:effectLst>
              </a:rPr>
              <a:t>A1, A2, .., An </a:t>
            </a:r>
            <a:r>
              <a:rPr lang="en-US" sz="3200" b="1">
                <a:effectLst>
                  <a:outerShdw blurRad="38100" dist="38100" dir="2700000" algn="tl">
                    <a:srgbClr val="000000"/>
                  </a:outerShdw>
                </a:effectLst>
              </a:rPr>
              <a:t>)</a:t>
            </a:r>
          </a:p>
          <a:p>
            <a:pPr marL="342900" indent="-342900" eaLnBrk="1" hangingPunct="1">
              <a:spcBef>
                <a:spcPct val="20000"/>
              </a:spcBef>
              <a:buClr>
                <a:schemeClr val="hlink"/>
              </a:buClr>
              <a:buSzPct val="120000"/>
              <a:defRPr/>
            </a:pPr>
            <a:r>
              <a:rPr lang="en-US" sz="3200" b="1">
                <a:solidFill>
                  <a:schemeClr val="hlink"/>
                </a:solidFill>
                <a:effectLst>
                  <a:outerShdw blurRad="38100" dist="38100" dir="2700000" algn="tl">
                    <a:srgbClr val="000000"/>
                  </a:outerShdw>
                </a:effectLst>
              </a:rPr>
              <a:t>VALUES</a:t>
            </a:r>
            <a:r>
              <a:rPr lang="en-US" sz="3200" b="1">
                <a:effectLst>
                  <a:outerShdw blurRad="38100" dist="38100" dir="2700000" algn="tl">
                    <a:srgbClr val="000000"/>
                  </a:outerShdw>
                </a:effectLst>
              </a:rPr>
              <a:t> (</a:t>
            </a:r>
            <a:r>
              <a:rPr lang="en-US" sz="3200" i="1">
                <a:effectLst>
                  <a:outerShdw blurRad="38100" dist="38100" dir="2700000" algn="tl">
                    <a:srgbClr val="000000"/>
                  </a:outerShdw>
                </a:effectLst>
              </a:rPr>
              <a:t>C1, C2, …,Cn-1, Cn</a:t>
            </a:r>
            <a:r>
              <a:rPr lang="en-US" sz="3200" b="1">
                <a:effectLst>
                  <a:outerShdw blurRad="38100" dist="38100" dir="2700000" algn="tl">
                    <a:srgbClr val="000000"/>
                  </a:outerShdw>
                </a:effectLst>
              </a:rPr>
              <a:t>)</a:t>
            </a:r>
          </a:p>
        </p:txBody>
      </p:sp>
      <p:sp>
        <p:nvSpPr>
          <p:cNvPr id="24581" name="Text Box 5"/>
          <p:cNvSpPr txBox="1">
            <a:spLocks noChangeArrowheads="1"/>
          </p:cNvSpPr>
          <p:nvPr/>
        </p:nvSpPr>
        <p:spPr bwMode="auto">
          <a:xfrm>
            <a:off x="810789" y="3505201"/>
            <a:ext cx="3648551" cy="519113"/>
          </a:xfrm>
          <a:prstGeom prst="rect">
            <a:avLst/>
          </a:prstGeom>
          <a:noFill/>
          <a:ln w="9525">
            <a:noFill/>
            <a:miter lim="800000"/>
            <a:headEnd/>
            <a:tailEnd/>
          </a:ln>
        </p:spPr>
        <p:txBody>
          <a:bodyPr>
            <a:spAutoFit/>
          </a:bodyPr>
          <a:lstStyle/>
          <a:p>
            <a:pPr>
              <a:spcBef>
                <a:spcPct val="50000"/>
              </a:spcBef>
            </a:pPr>
            <a:r>
              <a:rPr lang="en-US" sz="2800" b="1">
                <a:solidFill>
                  <a:srgbClr val="990000"/>
                </a:solidFill>
              </a:rPr>
              <a:t>CONTOH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608092" y="292100"/>
            <a:ext cx="10945654" cy="927100"/>
          </a:xfrm>
        </p:spPr>
        <p:txBody>
          <a:bodyPr/>
          <a:lstStyle/>
          <a:p>
            <a:pPr algn="ctr" eaLnBrk="1" hangingPunct="1">
              <a:defRPr/>
            </a:pPr>
            <a:r>
              <a:rPr lang="en-US" b="1" smtClean="0">
                <a:solidFill>
                  <a:srgbClr val="000000"/>
                </a:solidFill>
                <a:effectLst>
                  <a:outerShdw blurRad="38100" dist="38100" dir="2700000" algn="tl">
                    <a:srgbClr val="FFFFFF"/>
                  </a:outerShdw>
                </a:effectLst>
              </a:rPr>
              <a:t>Query Selection Sructure</a:t>
            </a:r>
            <a:endParaRPr lang="en-US" b="1" smtClean="0"/>
          </a:p>
        </p:txBody>
      </p:sp>
      <p:sp>
        <p:nvSpPr>
          <p:cNvPr id="236547" name="Rectangle 3"/>
          <p:cNvSpPr>
            <a:spLocks noGrp="1" noChangeArrowheads="1"/>
          </p:cNvSpPr>
          <p:nvPr>
            <p:ph type="body" idx="1"/>
          </p:nvPr>
        </p:nvSpPr>
        <p:spPr>
          <a:xfrm>
            <a:off x="1520230" y="1905000"/>
            <a:ext cx="9324076" cy="4114800"/>
          </a:xfrm>
        </p:spPr>
        <p:txBody>
          <a:bodyPr/>
          <a:lstStyle/>
          <a:p>
            <a:pPr eaLnBrk="1" hangingPunct="1">
              <a:buFontTx/>
              <a:buNone/>
              <a:defRPr/>
            </a:pPr>
            <a:r>
              <a:rPr lang="en-US" b="1" smtClean="0">
                <a:solidFill>
                  <a:schemeClr val="hlink"/>
                </a:solidFill>
              </a:rPr>
              <a:t>SELECT</a:t>
            </a:r>
            <a:r>
              <a:rPr lang="en-US" b="1" smtClean="0"/>
              <a:t> </a:t>
            </a:r>
            <a:r>
              <a:rPr lang="en-US" i="1" smtClean="0">
                <a:solidFill>
                  <a:schemeClr val="accent2"/>
                </a:solidFill>
              </a:rPr>
              <a:t>A1, A2, ………,An-1, An</a:t>
            </a:r>
            <a:endParaRPr lang="en-US" b="1" smtClean="0">
              <a:solidFill>
                <a:schemeClr val="accent2"/>
              </a:solidFill>
            </a:endParaRPr>
          </a:p>
          <a:p>
            <a:pPr eaLnBrk="1" hangingPunct="1">
              <a:buFontTx/>
              <a:buNone/>
              <a:defRPr/>
            </a:pPr>
            <a:r>
              <a:rPr lang="en-US" b="1" smtClean="0">
                <a:solidFill>
                  <a:schemeClr val="hlink"/>
                </a:solidFill>
              </a:rPr>
              <a:t>FROM</a:t>
            </a:r>
            <a:r>
              <a:rPr lang="en-US" b="1" smtClean="0"/>
              <a:t>    </a:t>
            </a:r>
            <a:r>
              <a:rPr lang="en-US" i="1" smtClean="0">
                <a:solidFill>
                  <a:srgbClr val="CC3300"/>
                </a:solidFill>
              </a:rPr>
              <a:t>T1, T2, ………,Tn-1, Tn</a:t>
            </a:r>
            <a:endParaRPr lang="en-US" b="1" smtClean="0">
              <a:solidFill>
                <a:srgbClr val="CC3300"/>
              </a:solidFill>
            </a:endParaRPr>
          </a:p>
          <a:p>
            <a:pPr eaLnBrk="1" hangingPunct="1">
              <a:buFontTx/>
              <a:buNone/>
              <a:defRPr/>
            </a:pPr>
            <a:r>
              <a:rPr lang="en-US" b="1" smtClean="0">
                <a:solidFill>
                  <a:schemeClr val="hlink"/>
                </a:solidFill>
              </a:rPr>
              <a:t>WHERE</a:t>
            </a:r>
            <a:r>
              <a:rPr lang="en-US" b="1" smtClean="0"/>
              <a:t> </a:t>
            </a:r>
            <a:r>
              <a:rPr lang="en-US" i="1" smtClean="0"/>
              <a:t>Criteria</a:t>
            </a:r>
            <a:endParaRPr lang="en-US" b="1" smtClean="0"/>
          </a:p>
          <a:p>
            <a:pPr eaLnBrk="1" hangingPunct="1">
              <a:buFontTx/>
              <a:buNone/>
              <a:defRPr/>
            </a:pPr>
            <a:r>
              <a:rPr lang="en-US" b="1" smtClean="0">
                <a:solidFill>
                  <a:schemeClr val="hlink"/>
                </a:solidFill>
              </a:rPr>
              <a:t>GROUP BY</a:t>
            </a:r>
            <a:r>
              <a:rPr lang="en-US" b="1" smtClean="0"/>
              <a:t> </a:t>
            </a:r>
            <a:r>
              <a:rPr lang="en-US" i="1" smtClean="0">
                <a:solidFill>
                  <a:schemeClr val="accent2"/>
                </a:solidFill>
              </a:rPr>
              <a:t>A1, A2, ………,An-1, An</a:t>
            </a:r>
            <a:r>
              <a:rPr lang="en-US" smtClean="0"/>
              <a:t> </a:t>
            </a:r>
            <a:endParaRPr lang="en-US" b="1" smtClean="0"/>
          </a:p>
          <a:p>
            <a:pPr eaLnBrk="1" hangingPunct="1">
              <a:buFontTx/>
              <a:buNone/>
              <a:defRPr/>
            </a:pPr>
            <a:r>
              <a:rPr lang="en-US" b="1" smtClean="0">
                <a:solidFill>
                  <a:schemeClr val="hlink"/>
                </a:solidFill>
              </a:rPr>
              <a:t>HAVING</a:t>
            </a:r>
            <a:r>
              <a:rPr lang="en-US" b="1" smtClean="0"/>
              <a:t> </a:t>
            </a:r>
            <a:r>
              <a:rPr lang="en-US" i="1" smtClean="0">
                <a:solidFill>
                  <a:schemeClr val="accent2"/>
                </a:solidFill>
              </a:rPr>
              <a:t>Criteria_Agregate_function</a:t>
            </a:r>
            <a:endParaRPr lang="en-US" b="1" smtClean="0">
              <a:solidFill>
                <a:schemeClr val="accent2"/>
              </a:solidFill>
            </a:endParaRPr>
          </a:p>
          <a:p>
            <a:pPr eaLnBrk="1" hangingPunct="1">
              <a:buFontTx/>
              <a:buNone/>
              <a:defRPr/>
            </a:pPr>
            <a:r>
              <a:rPr lang="en-US" b="1" smtClean="0">
                <a:solidFill>
                  <a:schemeClr val="hlink"/>
                </a:solidFill>
              </a:rPr>
              <a:t>ORDER BY</a:t>
            </a:r>
            <a:r>
              <a:rPr lang="en-US" b="1" smtClean="0"/>
              <a:t> </a:t>
            </a:r>
            <a:r>
              <a:rPr lang="en-US" i="1" smtClean="0">
                <a:solidFill>
                  <a:schemeClr val="accent2"/>
                </a:solidFill>
              </a:rPr>
              <a:t>Criteria_A</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608092" y="292100"/>
            <a:ext cx="10945654" cy="927100"/>
          </a:xfrm>
        </p:spPr>
        <p:txBody>
          <a:bodyPr/>
          <a:lstStyle/>
          <a:p>
            <a:pPr algn="ctr" eaLnBrk="1" hangingPunct="1">
              <a:defRPr/>
            </a:pPr>
            <a:r>
              <a:rPr lang="en-US" b="1" smtClean="0">
                <a:solidFill>
                  <a:srgbClr val="000000"/>
                </a:solidFill>
                <a:effectLst>
                  <a:outerShdw blurRad="38100" dist="38100" dir="2700000" algn="tl">
                    <a:srgbClr val="FFFFFF"/>
                  </a:outerShdw>
                </a:effectLst>
              </a:rPr>
              <a:t>Query Update Sructure</a:t>
            </a:r>
            <a:endParaRPr lang="en-US" b="1" smtClean="0"/>
          </a:p>
        </p:txBody>
      </p:sp>
      <p:sp>
        <p:nvSpPr>
          <p:cNvPr id="237571" name="Rectangle 3"/>
          <p:cNvSpPr>
            <a:spLocks noGrp="1" noChangeArrowheads="1"/>
          </p:cNvSpPr>
          <p:nvPr>
            <p:ph type="body" idx="1"/>
          </p:nvPr>
        </p:nvSpPr>
        <p:spPr>
          <a:xfrm>
            <a:off x="2229670" y="1752600"/>
            <a:ext cx="6283616" cy="1752600"/>
          </a:xfrm>
        </p:spPr>
        <p:txBody>
          <a:bodyPr/>
          <a:lstStyle/>
          <a:p>
            <a:pPr eaLnBrk="1" hangingPunct="1">
              <a:buFontTx/>
              <a:buNone/>
              <a:defRPr/>
            </a:pPr>
            <a:r>
              <a:rPr lang="en-US" b="1" smtClean="0">
                <a:solidFill>
                  <a:schemeClr val="hlink"/>
                </a:solidFill>
              </a:rPr>
              <a:t>UPDATE</a:t>
            </a:r>
            <a:r>
              <a:rPr lang="en-US" b="1" smtClean="0"/>
              <a:t>  </a:t>
            </a:r>
            <a:r>
              <a:rPr lang="en-US" i="1" smtClean="0">
                <a:solidFill>
                  <a:srgbClr val="CC3300"/>
                </a:solidFill>
              </a:rPr>
              <a:t>tabel</a:t>
            </a:r>
          </a:p>
          <a:p>
            <a:pPr eaLnBrk="1" hangingPunct="1">
              <a:buFontTx/>
              <a:buNone/>
              <a:defRPr/>
            </a:pPr>
            <a:r>
              <a:rPr lang="en-US" b="1" smtClean="0">
                <a:solidFill>
                  <a:schemeClr val="hlink"/>
                </a:solidFill>
              </a:rPr>
              <a:t>SET</a:t>
            </a:r>
            <a:r>
              <a:rPr lang="en-US" b="1" smtClean="0"/>
              <a:t>  </a:t>
            </a:r>
            <a:r>
              <a:rPr lang="en-US" i="1" smtClean="0">
                <a:solidFill>
                  <a:schemeClr val="accent2"/>
                </a:solidFill>
              </a:rPr>
              <a:t>assignments</a:t>
            </a:r>
          </a:p>
          <a:p>
            <a:pPr eaLnBrk="1" hangingPunct="1">
              <a:buFontTx/>
              <a:buNone/>
              <a:defRPr/>
            </a:pPr>
            <a:r>
              <a:rPr lang="en-US" b="1" smtClean="0">
                <a:solidFill>
                  <a:schemeClr val="hlink"/>
                </a:solidFill>
              </a:rPr>
              <a:t>WHERE</a:t>
            </a:r>
            <a:r>
              <a:rPr lang="en-US" b="1" smtClean="0"/>
              <a:t> </a:t>
            </a:r>
            <a:r>
              <a:rPr lang="en-US" i="1" smtClean="0">
                <a:solidFill>
                  <a:schemeClr val="accent2"/>
                </a:solidFill>
              </a:rPr>
              <a:t>Criteria</a:t>
            </a:r>
            <a:endParaRPr lang="en-US" b="1" smtClean="0">
              <a:solidFill>
                <a:schemeClr val="accent2"/>
              </a:solidFill>
            </a:endParaRPr>
          </a:p>
        </p:txBody>
      </p:sp>
      <p:sp>
        <p:nvSpPr>
          <p:cNvPr id="237572" name="Rectangle 4"/>
          <p:cNvSpPr>
            <a:spLocks noChangeArrowheads="1"/>
          </p:cNvSpPr>
          <p:nvPr/>
        </p:nvSpPr>
        <p:spPr bwMode="auto">
          <a:xfrm>
            <a:off x="2432367" y="4419600"/>
            <a:ext cx="7094406" cy="1752600"/>
          </a:xfrm>
          <a:prstGeom prst="rect">
            <a:avLst/>
          </a:prstGeom>
          <a:noFill/>
          <a:ln w="9525">
            <a:noFill/>
            <a:miter lim="800000"/>
            <a:headEnd/>
            <a:tailEnd/>
          </a:ln>
          <a:effectLst/>
        </p:spPr>
        <p:txBody>
          <a:bodyPr/>
          <a:lstStyle/>
          <a:p>
            <a:pPr marL="342900" indent="-342900" eaLnBrk="1" hangingPunct="1">
              <a:spcBef>
                <a:spcPct val="20000"/>
              </a:spcBef>
              <a:buClr>
                <a:schemeClr val="hlink"/>
              </a:buClr>
              <a:buSzPct val="120000"/>
              <a:defRPr/>
            </a:pPr>
            <a:r>
              <a:rPr lang="en-US" sz="3200" b="1">
                <a:solidFill>
                  <a:schemeClr val="hlink"/>
                </a:solidFill>
                <a:effectLst>
                  <a:outerShdw blurRad="38100" dist="38100" dir="2700000" algn="tl">
                    <a:srgbClr val="000000"/>
                  </a:outerShdw>
                </a:effectLst>
              </a:rPr>
              <a:t>UPDATE</a:t>
            </a:r>
            <a:r>
              <a:rPr lang="en-US" sz="3200" b="1">
                <a:effectLst>
                  <a:outerShdw blurRad="38100" dist="38100" dir="2700000" algn="tl">
                    <a:srgbClr val="000000"/>
                  </a:outerShdw>
                </a:effectLst>
              </a:rPr>
              <a:t>  </a:t>
            </a:r>
            <a:r>
              <a:rPr lang="en-US" sz="3200">
                <a:solidFill>
                  <a:srgbClr val="CC3300"/>
                </a:solidFill>
                <a:effectLst>
                  <a:outerShdw blurRad="38100" dist="38100" dir="2700000" algn="tl">
                    <a:srgbClr val="000000"/>
                  </a:outerShdw>
                </a:effectLst>
              </a:rPr>
              <a:t>siswa</a:t>
            </a:r>
          </a:p>
          <a:p>
            <a:pPr marL="342900" indent="-342900" eaLnBrk="1" hangingPunct="1">
              <a:spcBef>
                <a:spcPct val="20000"/>
              </a:spcBef>
              <a:buClr>
                <a:schemeClr val="hlink"/>
              </a:buClr>
              <a:buSzPct val="120000"/>
              <a:defRPr/>
            </a:pPr>
            <a:r>
              <a:rPr lang="en-US" sz="3200" b="1">
                <a:solidFill>
                  <a:schemeClr val="hlink"/>
                </a:solidFill>
                <a:effectLst>
                  <a:outerShdw blurRad="38100" dist="38100" dir="2700000" algn="tl">
                    <a:srgbClr val="000000"/>
                  </a:outerShdw>
                </a:effectLst>
              </a:rPr>
              <a:t>SET</a:t>
            </a:r>
            <a:r>
              <a:rPr lang="en-US" sz="3200" b="1">
                <a:effectLst>
                  <a:outerShdw blurRad="38100" dist="38100" dir="2700000" algn="tl">
                    <a:srgbClr val="000000"/>
                  </a:outerShdw>
                </a:effectLst>
              </a:rPr>
              <a:t>  </a:t>
            </a:r>
            <a:r>
              <a:rPr lang="en-US" sz="3200" i="1">
                <a:solidFill>
                  <a:schemeClr val="accent2"/>
                </a:solidFill>
                <a:effectLst>
                  <a:outerShdw blurRad="38100" dist="38100" dir="2700000" algn="tl">
                    <a:srgbClr val="000000"/>
                  </a:outerShdw>
                </a:effectLst>
              </a:rPr>
              <a:t>nilai </a:t>
            </a:r>
            <a:r>
              <a:rPr lang="en-US" sz="3200" i="1">
                <a:effectLst>
                  <a:outerShdw blurRad="38100" dist="38100" dir="2700000" algn="tl">
                    <a:srgbClr val="000000"/>
                  </a:outerShdw>
                </a:effectLst>
              </a:rPr>
              <a:t>= 89</a:t>
            </a:r>
          </a:p>
          <a:p>
            <a:pPr marL="342900" indent="-342900" eaLnBrk="1" hangingPunct="1">
              <a:spcBef>
                <a:spcPct val="20000"/>
              </a:spcBef>
              <a:buClr>
                <a:schemeClr val="hlink"/>
              </a:buClr>
              <a:buSzPct val="120000"/>
              <a:defRPr/>
            </a:pPr>
            <a:r>
              <a:rPr lang="en-US" sz="3200" b="1">
                <a:solidFill>
                  <a:schemeClr val="hlink"/>
                </a:solidFill>
                <a:effectLst>
                  <a:outerShdw blurRad="38100" dist="38100" dir="2700000" algn="tl">
                    <a:srgbClr val="000000"/>
                  </a:outerShdw>
                </a:effectLst>
              </a:rPr>
              <a:t>WHERE</a:t>
            </a:r>
            <a:r>
              <a:rPr lang="en-US" sz="3200" b="1">
                <a:effectLst>
                  <a:outerShdw blurRad="38100" dist="38100" dir="2700000" algn="tl">
                    <a:srgbClr val="000000"/>
                  </a:outerShdw>
                </a:effectLst>
              </a:rPr>
              <a:t> </a:t>
            </a:r>
            <a:r>
              <a:rPr lang="en-US" sz="3200" i="1">
                <a:solidFill>
                  <a:schemeClr val="accent2"/>
                </a:solidFill>
                <a:effectLst>
                  <a:outerShdw blurRad="38100" dist="38100" dir="2700000" algn="tl">
                    <a:srgbClr val="000000"/>
                  </a:outerShdw>
                </a:effectLst>
              </a:rPr>
              <a:t>NISN</a:t>
            </a:r>
            <a:r>
              <a:rPr lang="en-US" sz="3200" i="1">
                <a:effectLst>
                  <a:outerShdw blurRad="38100" dist="38100" dir="2700000" algn="tl">
                    <a:srgbClr val="000000"/>
                  </a:outerShdw>
                </a:effectLst>
              </a:rPr>
              <a:t> =‘123456’;</a:t>
            </a:r>
            <a:endParaRPr lang="en-US" sz="3200" b="1">
              <a:effectLst>
                <a:outerShdw blurRad="38100" dist="38100" dir="2700000" algn="tl">
                  <a:srgbClr val="000000"/>
                </a:outerShdw>
              </a:effectLst>
            </a:endParaRPr>
          </a:p>
        </p:txBody>
      </p:sp>
      <p:sp>
        <p:nvSpPr>
          <p:cNvPr id="26629" name="Text Box 5"/>
          <p:cNvSpPr txBox="1">
            <a:spLocks noChangeArrowheads="1"/>
          </p:cNvSpPr>
          <p:nvPr/>
        </p:nvSpPr>
        <p:spPr bwMode="auto">
          <a:xfrm>
            <a:off x="810789" y="3810001"/>
            <a:ext cx="3648551" cy="519113"/>
          </a:xfrm>
          <a:prstGeom prst="rect">
            <a:avLst/>
          </a:prstGeom>
          <a:noFill/>
          <a:ln w="9525">
            <a:noFill/>
            <a:miter lim="800000"/>
            <a:headEnd/>
            <a:tailEnd/>
          </a:ln>
        </p:spPr>
        <p:txBody>
          <a:bodyPr>
            <a:spAutoFit/>
          </a:bodyPr>
          <a:lstStyle/>
          <a:p>
            <a:pPr>
              <a:spcBef>
                <a:spcPct val="50000"/>
              </a:spcBef>
            </a:pPr>
            <a:r>
              <a:rPr lang="en-US" sz="2800" b="1">
                <a:solidFill>
                  <a:srgbClr val="990000"/>
                </a:solidFill>
              </a:rPr>
              <a:t>CONTOH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608092" y="292100"/>
            <a:ext cx="10945654" cy="927100"/>
          </a:xfrm>
        </p:spPr>
        <p:txBody>
          <a:bodyPr/>
          <a:lstStyle/>
          <a:p>
            <a:pPr algn="ctr" eaLnBrk="1" hangingPunct="1">
              <a:defRPr/>
            </a:pPr>
            <a:r>
              <a:rPr lang="en-US" b="1" smtClean="0">
                <a:solidFill>
                  <a:srgbClr val="000000"/>
                </a:solidFill>
                <a:effectLst>
                  <a:outerShdw blurRad="38100" dist="38100" dir="2700000" algn="tl">
                    <a:srgbClr val="FFFFFF"/>
                  </a:outerShdw>
                </a:effectLst>
              </a:rPr>
              <a:t>Query Deletion Sructure</a:t>
            </a:r>
            <a:endParaRPr lang="en-US" b="1" smtClean="0"/>
          </a:p>
        </p:txBody>
      </p:sp>
      <p:sp>
        <p:nvSpPr>
          <p:cNvPr id="238595" name="Rectangle 3"/>
          <p:cNvSpPr>
            <a:spLocks noGrp="1" noChangeArrowheads="1"/>
          </p:cNvSpPr>
          <p:nvPr>
            <p:ph type="body" idx="1"/>
          </p:nvPr>
        </p:nvSpPr>
        <p:spPr>
          <a:xfrm>
            <a:off x="2432368" y="1905000"/>
            <a:ext cx="6689011" cy="1295400"/>
          </a:xfrm>
        </p:spPr>
        <p:txBody>
          <a:bodyPr/>
          <a:lstStyle/>
          <a:p>
            <a:pPr eaLnBrk="1" hangingPunct="1">
              <a:buFontTx/>
              <a:buNone/>
              <a:defRPr/>
            </a:pPr>
            <a:r>
              <a:rPr lang="en-US" b="1" smtClean="0">
                <a:solidFill>
                  <a:schemeClr val="hlink"/>
                </a:solidFill>
              </a:rPr>
              <a:t>DELETE FROM</a:t>
            </a:r>
            <a:r>
              <a:rPr lang="en-US" b="1" smtClean="0"/>
              <a:t>    </a:t>
            </a:r>
            <a:r>
              <a:rPr lang="en-US" i="1" smtClean="0">
                <a:solidFill>
                  <a:srgbClr val="CC3300"/>
                </a:solidFill>
              </a:rPr>
              <a:t>Tabel</a:t>
            </a:r>
          </a:p>
          <a:p>
            <a:pPr eaLnBrk="1" hangingPunct="1">
              <a:buFontTx/>
              <a:buNone/>
              <a:defRPr/>
            </a:pPr>
            <a:r>
              <a:rPr lang="en-US" b="1" smtClean="0">
                <a:solidFill>
                  <a:schemeClr val="hlink"/>
                </a:solidFill>
              </a:rPr>
              <a:t>WHERE</a:t>
            </a:r>
            <a:r>
              <a:rPr lang="en-US" b="1" smtClean="0"/>
              <a:t> </a:t>
            </a:r>
            <a:r>
              <a:rPr lang="en-US" i="1" smtClean="0">
                <a:solidFill>
                  <a:schemeClr val="accent2"/>
                </a:solidFill>
              </a:rPr>
              <a:t>Criteria</a:t>
            </a:r>
            <a:endParaRPr lang="en-US" b="1" smtClean="0">
              <a:solidFill>
                <a:schemeClr val="accent2"/>
              </a:solidFill>
            </a:endParaRPr>
          </a:p>
        </p:txBody>
      </p:sp>
      <p:sp>
        <p:nvSpPr>
          <p:cNvPr id="27652" name="Text Box 4"/>
          <p:cNvSpPr txBox="1">
            <a:spLocks noChangeArrowheads="1"/>
          </p:cNvSpPr>
          <p:nvPr/>
        </p:nvSpPr>
        <p:spPr bwMode="auto">
          <a:xfrm>
            <a:off x="810789" y="3505201"/>
            <a:ext cx="3648551" cy="519113"/>
          </a:xfrm>
          <a:prstGeom prst="rect">
            <a:avLst/>
          </a:prstGeom>
          <a:noFill/>
          <a:ln w="9525">
            <a:noFill/>
            <a:miter lim="800000"/>
            <a:headEnd/>
            <a:tailEnd/>
          </a:ln>
        </p:spPr>
        <p:txBody>
          <a:bodyPr>
            <a:spAutoFit/>
          </a:bodyPr>
          <a:lstStyle/>
          <a:p>
            <a:pPr>
              <a:spcBef>
                <a:spcPct val="50000"/>
              </a:spcBef>
            </a:pPr>
            <a:r>
              <a:rPr lang="en-US" sz="2800" b="1">
                <a:solidFill>
                  <a:srgbClr val="990000"/>
                </a:solidFill>
              </a:rPr>
              <a:t>CONTOH :</a:t>
            </a:r>
          </a:p>
        </p:txBody>
      </p:sp>
      <p:sp>
        <p:nvSpPr>
          <p:cNvPr id="238597" name="Rectangle 5"/>
          <p:cNvSpPr>
            <a:spLocks noChangeArrowheads="1"/>
          </p:cNvSpPr>
          <p:nvPr/>
        </p:nvSpPr>
        <p:spPr bwMode="auto">
          <a:xfrm>
            <a:off x="2635065" y="4495800"/>
            <a:ext cx="6689011" cy="1295400"/>
          </a:xfrm>
          <a:prstGeom prst="rect">
            <a:avLst/>
          </a:prstGeom>
          <a:noFill/>
          <a:ln w="9525">
            <a:noFill/>
            <a:miter lim="800000"/>
            <a:headEnd/>
            <a:tailEnd/>
          </a:ln>
          <a:effectLst/>
        </p:spPr>
        <p:txBody>
          <a:bodyPr/>
          <a:lstStyle/>
          <a:p>
            <a:pPr marL="342900" indent="-342900" eaLnBrk="1" hangingPunct="1">
              <a:spcBef>
                <a:spcPct val="20000"/>
              </a:spcBef>
              <a:buClr>
                <a:schemeClr val="hlink"/>
              </a:buClr>
              <a:buSzPct val="120000"/>
              <a:defRPr/>
            </a:pPr>
            <a:r>
              <a:rPr lang="en-US" sz="3200" b="1">
                <a:solidFill>
                  <a:schemeClr val="hlink"/>
                </a:solidFill>
                <a:effectLst>
                  <a:outerShdw blurRad="38100" dist="38100" dir="2700000" algn="tl">
                    <a:srgbClr val="000000"/>
                  </a:outerShdw>
                </a:effectLst>
              </a:rPr>
              <a:t>DELETE FROM</a:t>
            </a:r>
            <a:r>
              <a:rPr lang="en-US" sz="3200" b="1">
                <a:effectLst>
                  <a:outerShdw blurRad="38100" dist="38100" dir="2700000" algn="tl">
                    <a:srgbClr val="000000"/>
                  </a:outerShdw>
                </a:effectLst>
              </a:rPr>
              <a:t> </a:t>
            </a:r>
            <a:r>
              <a:rPr lang="en-US" sz="3200">
                <a:solidFill>
                  <a:srgbClr val="CC3300"/>
                </a:solidFill>
                <a:effectLst>
                  <a:outerShdw blurRad="38100" dist="38100" dir="2700000" algn="tl">
                    <a:srgbClr val="000000"/>
                  </a:outerShdw>
                </a:effectLst>
              </a:rPr>
              <a:t>siswa</a:t>
            </a:r>
            <a:r>
              <a:rPr lang="en-US" sz="3200">
                <a:effectLst>
                  <a:outerShdw blurRad="38100" dist="38100" dir="2700000" algn="tl">
                    <a:srgbClr val="000000"/>
                  </a:outerShdw>
                </a:effectLst>
              </a:rPr>
              <a:t> </a:t>
            </a:r>
          </a:p>
          <a:p>
            <a:pPr marL="342900" indent="-342900" eaLnBrk="1" hangingPunct="1">
              <a:spcBef>
                <a:spcPct val="20000"/>
              </a:spcBef>
              <a:buClr>
                <a:schemeClr val="hlink"/>
              </a:buClr>
              <a:buSzPct val="120000"/>
              <a:defRPr/>
            </a:pPr>
            <a:r>
              <a:rPr lang="en-US" sz="3200" b="1">
                <a:solidFill>
                  <a:schemeClr val="hlink"/>
                </a:solidFill>
                <a:effectLst>
                  <a:outerShdw blurRad="38100" dist="38100" dir="2700000" algn="tl">
                    <a:srgbClr val="000000"/>
                  </a:outerShdw>
                </a:effectLst>
              </a:rPr>
              <a:t>WHERE</a:t>
            </a:r>
            <a:r>
              <a:rPr lang="en-US" sz="3200" b="1">
                <a:effectLst>
                  <a:outerShdw blurRad="38100" dist="38100" dir="2700000" algn="tl">
                    <a:srgbClr val="000000"/>
                  </a:outerShdw>
                </a:effectLst>
              </a:rPr>
              <a:t> </a:t>
            </a:r>
            <a:r>
              <a:rPr lang="en-US" sz="3200">
                <a:solidFill>
                  <a:schemeClr val="accent2"/>
                </a:solidFill>
                <a:effectLst>
                  <a:outerShdw blurRad="38100" dist="38100" dir="2700000" algn="tl">
                    <a:srgbClr val="000000"/>
                  </a:outerShdw>
                </a:effectLst>
              </a:rPr>
              <a:t>NISN</a:t>
            </a:r>
            <a:r>
              <a:rPr lang="en-US" sz="3200">
                <a:effectLst>
                  <a:outerShdw blurRad="38100" dist="38100" dir="2700000" algn="tl">
                    <a:srgbClr val="000000"/>
                  </a:outerShdw>
                </a:effectLst>
              </a:rPr>
              <a:t> = ‘123456’;</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1492176" y="214380"/>
            <a:ext cx="8534400" cy="571500"/>
          </a:xfrm>
          <a:noFill/>
        </p:spPr>
        <p:txBody>
          <a:bodyPr lIns="90485" tIns="44449" rIns="90485" bIns="44449">
            <a:noAutofit/>
          </a:bodyPr>
          <a:lstStyle/>
          <a:p>
            <a:r>
              <a:rPr lang="en-US" sz="3800" b="1" dirty="0" smtClean="0">
                <a:effectLst>
                  <a:outerShdw blurRad="38100" dist="38100" dir="2700000" algn="tl">
                    <a:srgbClr val="000000">
                      <a:alpha val="43137"/>
                    </a:srgbClr>
                  </a:outerShdw>
                </a:effectLst>
                <a:latin typeface="Book Antiqua" pitchFamily="18" charset="0"/>
              </a:rPr>
              <a:t>Overview</a:t>
            </a:r>
          </a:p>
        </p:txBody>
      </p:sp>
      <p:sp>
        <p:nvSpPr>
          <p:cNvPr id="5" name="Rectangle 5"/>
          <p:cNvSpPr txBox="1">
            <a:spLocks noChangeArrowheads="1"/>
          </p:cNvSpPr>
          <p:nvPr/>
        </p:nvSpPr>
        <p:spPr>
          <a:xfrm>
            <a:off x="1546768" y="1069072"/>
            <a:ext cx="8305800" cy="5029200"/>
          </a:xfrm>
          <a:prstGeom prst="rect">
            <a:avLst/>
          </a:prstGeom>
          <a:noFill/>
        </p:spPr>
        <p:txBody>
          <a:bodyPr vert="horz" lIns="90485" tIns="44449" rIns="90485" bIns="44449" rtlCol="0">
            <a:noAutofit/>
          </a:bodyPr>
          <a:lstStyle/>
          <a:p>
            <a:pPr marL="336568" marR="0" lvl="0" indent="-336568" algn="just" defTabSz="897514" rtl="0" eaLnBrk="1" fontAlgn="auto" latinLnBrk="0" hangingPunct="1">
              <a:lnSpc>
                <a:spcPct val="100000"/>
              </a:lnSpc>
              <a:spcBef>
                <a:spcPct val="20000"/>
              </a:spcBef>
              <a:spcAft>
                <a:spcPts val="0"/>
              </a:spcAft>
              <a:buClrTx/>
              <a:buSzTx/>
              <a:buBlip>
                <a:blip r:embed="rId2"/>
              </a:buBlip>
              <a:tabLst/>
              <a:defRPr/>
            </a:pPr>
            <a:r>
              <a:rPr kumimoji="0" lang="en-US" sz="2000" b="0" i="1" u="none" strike="noStrike" kern="1200" cap="none" spc="0" normalizeH="0" baseline="0" noProof="0" dirty="0" smtClean="0">
                <a:ln>
                  <a:noFill/>
                </a:ln>
                <a:solidFill>
                  <a:srgbClr val="CF0E30"/>
                </a:solidFill>
                <a:effectLst>
                  <a:outerShdw blurRad="38100" dist="38100" dir="2700000" algn="tl">
                    <a:srgbClr val="000000">
                      <a:alpha val="43137"/>
                    </a:srgbClr>
                  </a:outerShdw>
                </a:effectLst>
                <a:uLnTx/>
                <a:uFillTx/>
                <a:latin typeface="Book Antiqua" pitchFamily="18" charset="0"/>
              </a:rPr>
              <a:t>Data Manipulation Language (DML):</a:t>
            </a:r>
            <a:r>
              <a:rPr kumimoji="0" lang="en-US" sz="2000" b="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Book Antiqua" pitchFamily="18" charset="0"/>
              </a:rPr>
              <a:t> </a:t>
            </a:r>
            <a:r>
              <a:rPr kumimoji="0" lang="en-US" sz="2000" b="0" i="0" u="none" strike="noStrike" kern="1200" cap="none" spc="0" normalizeH="0" baseline="0" noProof="0" dirty="0" smtClean="0">
                <a:ln>
                  <a:noFill/>
                </a:ln>
                <a:solidFill>
                  <a:srgbClr val="00682F"/>
                </a:solidFill>
                <a:effectLst/>
                <a:uLnTx/>
                <a:uFillTx/>
                <a:latin typeface="Book Antiqua" pitchFamily="18" charset="0"/>
              </a:rPr>
              <a:t>Subset SQL yang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dapat</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diguna-kan</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utk</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menspesifikasikan</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queries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dan</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utk</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menyisipkan</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a:t>
            </a:r>
            <a:r>
              <a:rPr kumimoji="0" lang="en-US" sz="2000" b="0" i="1" u="none" strike="noStrike" kern="1200" cap="none" spc="0" normalizeH="0" baseline="0" noProof="0" dirty="0" smtClean="0">
                <a:ln>
                  <a:noFill/>
                </a:ln>
                <a:solidFill>
                  <a:srgbClr val="00682F"/>
                </a:solidFill>
                <a:effectLst/>
                <a:uLnTx/>
                <a:uFillTx/>
                <a:latin typeface="Book Antiqua" pitchFamily="18" charset="0"/>
              </a:rPr>
              <a:t>insert</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menghapus</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a:t>
            </a:r>
            <a:r>
              <a:rPr kumimoji="0" lang="en-US" sz="2000" b="0" i="1" u="none" strike="noStrike" kern="1200" cap="none" spc="0" normalizeH="0" baseline="0" noProof="0" dirty="0" smtClean="0">
                <a:ln>
                  <a:noFill/>
                </a:ln>
                <a:solidFill>
                  <a:srgbClr val="00682F"/>
                </a:solidFill>
                <a:effectLst/>
                <a:uLnTx/>
                <a:uFillTx/>
                <a:latin typeface="Book Antiqua" pitchFamily="18" charset="0"/>
              </a:rPr>
              <a:t>delete</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dan</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memodifikasi</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a:t>
            </a:r>
            <a:r>
              <a:rPr kumimoji="0" lang="en-US" sz="2000" b="0" i="1" u="none" strike="noStrike" kern="1200" cap="none" spc="0" normalizeH="0" baseline="0" noProof="0" dirty="0" smtClean="0">
                <a:ln>
                  <a:noFill/>
                </a:ln>
                <a:solidFill>
                  <a:srgbClr val="00682F"/>
                </a:solidFill>
                <a:effectLst/>
                <a:uLnTx/>
                <a:uFillTx/>
                <a:latin typeface="Book Antiqua" pitchFamily="18" charset="0"/>
              </a:rPr>
              <a:t>modify</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baris-baris</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tabel</a:t>
            </a:r>
            <a:endParaRPr kumimoji="0" lang="en-US" sz="2000" b="0" i="0" u="none" strike="noStrike" kern="1200" cap="none" spc="0" normalizeH="0" baseline="0" noProof="0" dirty="0" smtClean="0">
              <a:ln>
                <a:noFill/>
              </a:ln>
              <a:solidFill>
                <a:srgbClr val="00682F"/>
              </a:solidFill>
              <a:effectLst/>
              <a:uLnTx/>
              <a:uFillTx/>
              <a:latin typeface="Book Antiqua" pitchFamily="18" charset="0"/>
            </a:endParaRPr>
          </a:p>
          <a:p>
            <a:pPr marL="336568" marR="0" lvl="0" indent="-336568" algn="just" defTabSz="897514" rtl="0" eaLnBrk="1" fontAlgn="auto" latinLnBrk="0" hangingPunct="1">
              <a:lnSpc>
                <a:spcPct val="100000"/>
              </a:lnSpc>
              <a:spcBef>
                <a:spcPct val="20000"/>
              </a:spcBef>
              <a:spcAft>
                <a:spcPts val="0"/>
              </a:spcAft>
              <a:buClrTx/>
              <a:buSzTx/>
              <a:buBlip>
                <a:blip r:embed="rId2"/>
              </a:buBlip>
              <a:tabLst/>
              <a:defRPr/>
            </a:pPr>
            <a:r>
              <a:rPr kumimoji="0" lang="en-US" sz="2000" b="0" i="1" u="none" strike="noStrike" kern="1200" cap="none" spc="0" normalizeH="0" baseline="0" noProof="0" dirty="0" smtClean="0">
                <a:ln>
                  <a:noFill/>
                </a:ln>
                <a:solidFill>
                  <a:srgbClr val="CF0E30"/>
                </a:solidFill>
                <a:effectLst>
                  <a:outerShdw blurRad="38100" dist="38100" dir="2700000" algn="tl">
                    <a:srgbClr val="000000">
                      <a:alpha val="43137"/>
                    </a:srgbClr>
                  </a:outerShdw>
                </a:effectLst>
                <a:uLnTx/>
                <a:uFillTx/>
                <a:latin typeface="Book Antiqua" pitchFamily="18" charset="0"/>
              </a:rPr>
              <a:t>Data Definition Language (DDL):</a:t>
            </a:r>
            <a:r>
              <a:rPr kumimoji="0" lang="en-US" sz="2000" b="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Book Antiqua" pitchFamily="18" charset="0"/>
              </a:rPr>
              <a:t> </a:t>
            </a:r>
            <a:r>
              <a:rPr kumimoji="0" lang="en-US" sz="2000" b="0" i="0" u="none" strike="noStrike" kern="1200" cap="none" spc="0" normalizeH="0" baseline="0" noProof="0" dirty="0" smtClean="0">
                <a:ln>
                  <a:noFill/>
                </a:ln>
                <a:solidFill>
                  <a:srgbClr val="00682F"/>
                </a:solidFill>
                <a:effectLst/>
                <a:uLnTx/>
                <a:uFillTx/>
                <a:latin typeface="Book Antiqua" pitchFamily="18" charset="0"/>
              </a:rPr>
              <a:t>Subset SQL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utk</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mendukung</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pembuatan</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penghapusan</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dan</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modifikasi</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tables &amp; views.</a:t>
            </a:r>
          </a:p>
          <a:p>
            <a:pPr marL="729230" marR="0" lvl="1" indent="-280473" algn="just" defTabSz="897514"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1" u="none" strike="noStrike" kern="1200" cap="none" spc="0" normalizeH="0" baseline="0" noProof="0" dirty="0" smtClean="0">
                <a:ln>
                  <a:noFill/>
                </a:ln>
                <a:solidFill>
                  <a:srgbClr val="FF0000"/>
                </a:solidFill>
                <a:effectLst/>
                <a:uLnTx/>
                <a:uFillTx/>
                <a:latin typeface="Book Antiqua" pitchFamily="18" charset="0"/>
              </a:rPr>
              <a:t>Integrity Constraints (ICs)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dapat</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didefinisikan</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pada</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tables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pada</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saat</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suatu</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tabel</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dibuat</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atau</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nanti</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sesudahnya</a:t>
            </a:r>
            <a:endParaRPr kumimoji="0" lang="en-US" sz="2000" b="0" i="0" u="none" strike="noStrike" kern="1200" cap="none" spc="0" normalizeH="0" baseline="0" noProof="0" dirty="0" smtClean="0">
              <a:ln>
                <a:noFill/>
              </a:ln>
              <a:solidFill>
                <a:srgbClr val="00682F"/>
              </a:solidFill>
              <a:effectLst/>
              <a:uLnTx/>
              <a:uFillTx/>
              <a:latin typeface="Book Antiqua" pitchFamily="18" charset="0"/>
            </a:endParaRPr>
          </a:p>
          <a:p>
            <a:pPr marL="336568" marR="0" lvl="0" indent="-336568" algn="just" defTabSz="897514" rtl="0" eaLnBrk="1" fontAlgn="auto" latinLnBrk="0" hangingPunct="1">
              <a:lnSpc>
                <a:spcPct val="100000"/>
              </a:lnSpc>
              <a:spcBef>
                <a:spcPct val="20000"/>
              </a:spcBef>
              <a:spcAft>
                <a:spcPts val="0"/>
              </a:spcAft>
              <a:buClrTx/>
              <a:buSzTx/>
              <a:buBlip>
                <a:blip r:embed="rId2"/>
              </a:buBlip>
              <a:tabLst/>
              <a:defRPr/>
            </a:pPr>
            <a:r>
              <a:rPr kumimoji="0" lang="en-US" sz="2000" b="0" i="1" u="none" strike="noStrike" kern="1200" cap="none" spc="0" normalizeH="0" baseline="0" noProof="0" dirty="0" smtClean="0">
                <a:ln>
                  <a:noFill/>
                </a:ln>
                <a:solidFill>
                  <a:srgbClr val="CF0E30"/>
                </a:solidFill>
                <a:effectLst>
                  <a:outerShdw blurRad="38100" dist="38100" dir="2700000" algn="tl">
                    <a:srgbClr val="000000">
                      <a:alpha val="43137"/>
                    </a:srgbClr>
                  </a:outerShdw>
                </a:effectLst>
                <a:uLnTx/>
                <a:uFillTx/>
                <a:latin typeface="Book Antiqua" pitchFamily="18" charset="0"/>
              </a:rPr>
              <a:t>Triggers &amp; Advanced ICs:</a:t>
            </a:r>
            <a:r>
              <a:rPr kumimoji="0" lang="en-US" sz="2000" b="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Book Antiqua" pitchFamily="18" charset="0"/>
              </a:rPr>
              <a:t>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Standar</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SQL/99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memberikan</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dukungan</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untuk</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a:t>
            </a:r>
            <a:r>
              <a:rPr kumimoji="0" lang="en-US" sz="2000" b="0" i="1" u="none" strike="noStrike" kern="1200" cap="none" spc="0" normalizeH="0" baseline="0" noProof="0" dirty="0" smtClean="0">
                <a:ln>
                  <a:noFill/>
                </a:ln>
                <a:solidFill>
                  <a:srgbClr val="00682F"/>
                </a:solidFill>
                <a:effectLst/>
                <a:uLnTx/>
                <a:uFillTx/>
                <a:latin typeface="Book Antiqua" pitchFamily="18" charset="0"/>
              </a:rPr>
              <a:t>triggers</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yang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merupakan</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tindakan-tindakan</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otomatis</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yang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dijalankan</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oleh</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DBMS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bilamana</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perubahan-perubahan</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pada</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database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memenuhi</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kondisi</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yang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dispesifikasikan</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dalam</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trigger</a:t>
            </a:r>
          </a:p>
          <a:p>
            <a:pPr marL="336568" marR="0" lvl="0" indent="-336568" algn="just" defTabSz="897514" rtl="0" eaLnBrk="1" fontAlgn="auto" latinLnBrk="0" hangingPunct="1">
              <a:lnSpc>
                <a:spcPct val="100000"/>
              </a:lnSpc>
              <a:spcBef>
                <a:spcPct val="20000"/>
              </a:spcBef>
              <a:spcAft>
                <a:spcPts val="0"/>
              </a:spcAft>
              <a:buClrTx/>
              <a:buSzTx/>
              <a:buBlip>
                <a:blip r:embed="rId2"/>
              </a:buBlip>
              <a:tabLst/>
              <a:defRPr/>
            </a:pPr>
            <a:r>
              <a:rPr kumimoji="0" lang="en-US" sz="2000" b="0" i="1" u="none" strike="noStrike" kern="1200" cap="none" spc="0" normalizeH="0" baseline="0" noProof="0" dirty="0" smtClean="0">
                <a:ln>
                  <a:noFill/>
                </a:ln>
                <a:solidFill>
                  <a:srgbClr val="CF0E30"/>
                </a:solidFill>
                <a:effectLst>
                  <a:outerShdw blurRad="38100" dist="38100" dir="2700000" algn="tl">
                    <a:srgbClr val="000000">
                      <a:alpha val="43137"/>
                    </a:srgbClr>
                  </a:outerShdw>
                </a:effectLst>
                <a:uLnTx/>
                <a:uFillTx/>
                <a:latin typeface="Book Antiqua" pitchFamily="18" charset="0"/>
              </a:rPr>
              <a:t>Embedded &amp; Dynamic SQL:</a:t>
            </a:r>
            <a:r>
              <a:rPr kumimoji="0" lang="en-US" sz="2000" b="0" i="0" u="none" strike="noStrike" kern="1200" cap="none" spc="0" normalizeH="0" baseline="0" noProof="0" dirty="0" smtClean="0">
                <a:ln>
                  <a:noFill/>
                </a:ln>
                <a:solidFill>
                  <a:schemeClr val="tx1"/>
                </a:solidFill>
                <a:effectLst/>
                <a:uLnTx/>
                <a:uFillTx/>
                <a:latin typeface="Book Antiqua" pitchFamily="18" charset="0"/>
              </a:rPr>
              <a:t>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Fitur-fitur</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a:t>
            </a:r>
            <a:r>
              <a:rPr kumimoji="0" lang="en-US" sz="2000" b="0" i="1" u="none" strike="noStrike" kern="1200" cap="none" spc="0" normalizeH="0" baseline="0" noProof="0" dirty="0" smtClean="0">
                <a:ln>
                  <a:noFill/>
                </a:ln>
                <a:solidFill>
                  <a:srgbClr val="00682F"/>
                </a:solidFill>
                <a:effectLst/>
                <a:uLnTx/>
                <a:uFillTx/>
                <a:latin typeface="Book Antiqua" pitchFamily="18" charset="0"/>
              </a:rPr>
              <a:t>embedded SQL</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memungkinkan</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SQL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utk</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dipanggil</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dari</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suatu</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bahasa</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induk</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seperti</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C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atau</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Java.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Sedang</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fitur-fitur</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a:t>
            </a:r>
            <a:r>
              <a:rPr kumimoji="0" lang="en-US" sz="2000" b="0" i="1" u="none" strike="noStrike" kern="1200" cap="none" spc="0" normalizeH="0" baseline="0" noProof="0" dirty="0" smtClean="0">
                <a:ln>
                  <a:noFill/>
                </a:ln>
                <a:solidFill>
                  <a:srgbClr val="00682F"/>
                </a:solidFill>
                <a:effectLst/>
                <a:uLnTx/>
                <a:uFillTx/>
                <a:latin typeface="Book Antiqua" pitchFamily="18" charset="0"/>
              </a:rPr>
              <a:t>dynamic SQL</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memungkinkan</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sebuah</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query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utk</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disusun</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dijalankan</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pada</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saat</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“run-time” (</a:t>
            </a:r>
            <a:r>
              <a:rPr kumimoji="0" lang="en-US" sz="2000" b="0" i="0" u="none" strike="noStrike" kern="1200" cap="none" spc="0" normalizeH="0" baseline="0" noProof="0" dirty="0" err="1" smtClean="0">
                <a:ln>
                  <a:noFill/>
                </a:ln>
                <a:solidFill>
                  <a:srgbClr val="00682F"/>
                </a:solidFill>
                <a:effectLst/>
                <a:uLnTx/>
                <a:uFillTx/>
                <a:latin typeface="Book Antiqua" pitchFamily="18" charset="0"/>
              </a:rPr>
              <a:t>Ramakrishnan</a:t>
            </a:r>
            <a:r>
              <a:rPr kumimoji="0" lang="en-US" sz="2000" b="0" i="0" u="none" strike="noStrike" kern="1200" cap="none" spc="0" normalizeH="0" baseline="0" noProof="0" dirty="0" smtClean="0">
                <a:ln>
                  <a:noFill/>
                </a:ln>
                <a:solidFill>
                  <a:srgbClr val="00682F"/>
                </a:solidFill>
                <a:effectLst/>
                <a:uLnTx/>
                <a:uFillTx/>
                <a:latin typeface="Book Antiqua" pitchFamily="18" charset="0"/>
              </a:rPr>
              <a:t>, Chap 6).</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normAutofit fontScale="90000"/>
          </a:bodyPr>
          <a:lstStyle/>
          <a:p>
            <a:pPr algn="ctr" eaLnBrk="1" hangingPunct="1">
              <a:defRPr/>
            </a:pPr>
            <a:r>
              <a:rPr lang="en-US" sz="4000" b="1" smtClean="0">
                <a:solidFill>
                  <a:srgbClr val="000000"/>
                </a:solidFill>
                <a:effectLst>
                  <a:outerShdw blurRad="38100" dist="38100" dir="2700000" algn="tl">
                    <a:srgbClr val="FFFFFF"/>
                  </a:outerShdw>
                </a:effectLst>
              </a:rPr>
              <a:t>Structure Query Language</a:t>
            </a:r>
            <a:r>
              <a:rPr lang="en-US" sz="3600" b="1" smtClean="0">
                <a:solidFill>
                  <a:srgbClr val="000000"/>
                </a:solidFill>
                <a:effectLst>
                  <a:outerShdw blurRad="38100" dist="38100" dir="2700000" algn="tl">
                    <a:srgbClr val="FFFFFF"/>
                  </a:outerShdw>
                </a:effectLst>
              </a:rPr>
              <a:t/>
            </a:r>
            <a:br>
              <a:rPr lang="en-US" sz="3600" b="1" smtClean="0">
                <a:solidFill>
                  <a:srgbClr val="000000"/>
                </a:solidFill>
                <a:effectLst>
                  <a:outerShdw blurRad="38100" dist="38100" dir="2700000" algn="tl">
                    <a:srgbClr val="FFFFFF"/>
                  </a:outerShdw>
                </a:effectLst>
              </a:rPr>
            </a:br>
            <a:r>
              <a:rPr lang="en-US" sz="3600" b="1" smtClean="0">
                <a:solidFill>
                  <a:srgbClr val="000000"/>
                </a:solidFill>
                <a:effectLst>
                  <a:outerShdw blurRad="38100" dist="38100" dir="2700000" algn="tl">
                    <a:srgbClr val="FFFFFF"/>
                  </a:outerShdw>
                </a:effectLst>
              </a:rPr>
              <a:t> </a:t>
            </a:r>
            <a:r>
              <a:rPr lang="en-US" b="1" smtClean="0">
                <a:solidFill>
                  <a:srgbClr val="000000"/>
                </a:solidFill>
                <a:effectLst>
                  <a:outerShdw blurRad="38100" dist="38100" dir="2700000" algn="tl">
                    <a:srgbClr val="FFFFFF"/>
                  </a:outerShdw>
                </a:effectLst>
              </a:rPr>
              <a:t>[SQL]</a:t>
            </a:r>
            <a:r>
              <a:rPr lang="en-US" sz="4000" smtClean="0"/>
              <a:t> </a:t>
            </a:r>
          </a:p>
        </p:txBody>
      </p:sp>
      <p:sp>
        <p:nvSpPr>
          <p:cNvPr id="164867" name="Rectangle 3"/>
          <p:cNvSpPr>
            <a:spLocks noGrp="1" noChangeArrowheads="1"/>
          </p:cNvSpPr>
          <p:nvPr>
            <p:ph type="body" idx="1"/>
          </p:nvPr>
        </p:nvSpPr>
        <p:spPr>
          <a:xfrm>
            <a:off x="608092" y="1981200"/>
            <a:ext cx="10844306" cy="3962400"/>
          </a:xfrm>
          <a:ln>
            <a:solidFill>
              <a:schemeClr val="hlink"/>
            </a:solidFill>
          </a:ln>
        </p:spPr>
        <p:txBody>
          <a:bodyPr/>
          <a:lstStyle/>
          <a:p>
            <a:pPr marL="609600" indent="-609600" eaLnBrk="1" hangingPunct="1">
              <a:buFontTx/>
              <a:buNone/>
              <a:defRPr/>
            </a:pPr>
            <a:r>
              <a:rPr lang="en-US" smtClean="0">
                <a:solidFill>
                  <a:schemeClr val="hlink"/>
                </a:solidFill>
              </a:rPr>
              <a:t>CDL (Control Definition Language)</a:t>
            </a:r>
          </a:p>
          <a:p>
            <a:pPr marL="609600" indent="-609600" eaLnBrk="1" hangingPunct="1">
              <a:defRPr/>
            </a:pPr>
            <a:r>
              <a:rPr lang="en-US" sz="2800" smtClean="0">
                <a:solidFill>
                  <a:srgbClr val="CC3300"/>
                </a:solidFill>
              </a:rPr>
              <a:t>GRANT</a:t>
            </a:r>
          </a:p>
          <a:p>
            <a:pPr marL="609600" indent="-609600" eaLnBrk="1" hangingPunct="1">
              <a:buFontTx/>
              <a:buNone/>
              <a:defRPr/>
            </a:pPr>
            <a:r>
              <a:rPr lang="en-US" sz="2800" smtClean="0"/>
              <a:t>	Memberikan otoritas (hak akses) manipulasi data pada suatu tabel (database) kepada user</a:t>
            </a:r>
          </a:p>
          <a:p>
            <a:pPr marL="609600" indent="-609600" eaLnBrk="1" hangingPunct="1">
              <a:defRPr/>
            </a:pPr>
            <a:r>
              <a:rPr lang="en-US" sz="2800" smtClean="0">
                <a:solidFill>
                  <a:srgbClr val="CC3300"/>
                </a:solidFill>
              </a:rPr>
              <a:t>REVOKE</a:t>
            </a:r>
          </a:p>
          <a:p>
            <a:pPr marL="609600" indent="-609600" eaLnBrk="1" hangingPunct="1">
              <a:buFontTx/>
              <a:buNone/>
              <a:defRPr/>
            </a:pPr>
            <a:r>
              <a:rPr lang="en-US" sz="2800" smtClean="0"/>
              <a:t>	Mencabut otoritas (hak akses) manipulasi data pada suatu tabel (database) dari user</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normAutofit fontScale="90000"/>
          </a:bodyPr>
          <a:lstStyle/>
          <a:p>
            <a:pPr algn="ctr" eaLnBrk="1" hangingPunct="1">
              <a:defRPr/>
            </a:pPr>
            <a:r>
              <a:rPr lang="en-US" sz="4000" b="1" smtClean="0">
                <a:solidFill>
                  <a:srgbClr val="000000"/>
                </a:solidFill>
                <a:effectLst>
                  <a:outerShdw blurRad="38100" dist="38100" dir="2700000" algn="tl">
                    <a:srgbClr val="FFFFFF"/>
                  </a:outerShdw>
                </a:effectLst>
              </a:rPr>
              <a:t>Control Data Language</a:t>
            </a:r>
            <a:r>
              <a:rPr lang="en-US" sz="3600" b="1" smtClean="0">
                <a:solidFill>
                  <a:srgbClr val="000000"/>
                </a:solidFill>
                <a:effectLst>
                  <a:outerShdw blurRad="38100" dist="38100" dir="2700000" algn="tl">
                    <a:srgbClr val="FFFFFF"/>
                  </a:outerShdw>
                </a:effectLst>
              </a:rPr>
              <a:t/>
            </a:r>
            <a:br>
              <a:rPr lang="en-US" sz="3600" b="1" smtClean="0">
                <a:solidFill>
                  <a:srgbClr val="000000"/>
                </a:solidFill>
                <a:effectLst>
                  <a:outerShdw blurRad="38100" dist="38100" dir="2700000" algn="tl">
                    <a:srgbClr val="FFFFFF"/>
                  </a:outerShdw>
                </a:effectLst>
              </a:rPr>
            </a:br>
            <a:r>
              <a:rPr lang="en-US" sz="3600" b="1" smtClean="0">
                <a:solidFill>
                  <a:srgbClr val="000000"/>
                </a:solidFill>
                <a:effectLst>
                  <a:outerShdw blurRad="38100" dist="38100" dir="2700000" algn="tl">
                    <a:srgbClr val="FFFFFF"/>
                  </a:outerShdw>
                </a:effectLst>
              </a:rPr>
              <a:t> </a:t>
            </a:r>
            <a:r>
              <a:rPr lang="en-US" b="1" smtClean="0">
                <a:solidFill>
                  <a:srgbClr val="000000"/>
                </a:solidFill>
                <a:effectLst>
                  <a:outerShdw blurRad="38100" dist="38100" dir="2700000" algn="tl">
                    <a:srgbClr val="FFFFFF"/>
                  </a:outerShdw>
                </a:effectLst>
              </a:rPr>
              <a:t>[CDL]</a:t>
            </a:r>
            <a:r>
              <a:rPr lang="en-US" sz="4000" smtClean="0"/>
              <a:t> </a:t>
            </a:r>
          </a:p>
        </p:txBody>
      </p:sp>
      <p:sp>
        <p:nvSpPr>
          <p:cNvPr id="225283" name="Rectangle 3"/>
          <p:cNvSpPr>
            <a:spLocks noGrp="1" noChangeArrowheads="1"/>
          </p:cNvSpPr>
          <p:nvPr>
            <p:ph type="body" idx="1"/>
          </p:nvPr>
        </p:nvSpPr>
        <p:spPr>
          <a:xfrm>
            <a:off x="608092" y="1981200"/>
            <a:ext cx="10844306" cy="685800"/>
          </a:xfrm>
        </p:spPr>
        <p:txBody>
          <a:bodyPr/>
          <a:lstStyle/>
          <a:p>
            <a:pPr marL="609600" indent="-609600" eaLnBrk="1" hangingPunct="1">
              <a:defRPr/>
            </a:pPr>
            <a:r>
              <a:rPr lang="en-US" b="1" smtClean="0">
                <a:solidFill>
                  <a:srgbClr val="0033CC"/>
                </a:solidFill>
              </a:rPr>
              <a:t>GRANT statement structure </a:t>
            </a:r>
            <a:endParaRPr lang="en-US" smtClean="0">
              <a:solidFill>
                <a:srgbClr val="0033CC"/>
              </a:solidFill>
            </a:endParaRPr>
          </a:p>
        </p:txBody>
      </p:sp>
      <p:sp>
        <p:nvSpPr>
          <p:cNvPr id="29700" name="Text Box 4"/>
          <p:cNvSpPr txBox="1">
            <a:spLocks noChangeArrowheads="1"/>
          </p:cNvSpPr>
          <p:nvPr/>
        </p:nvSpPr>
        <p:spPr bwMode="auto">
          <a:xfrm>
            <a:off x="506743" y="3048000"/>
            <a:ext cx="11351049" cy="457200"/>
          </a:xfrm>
          <a:prstGeom prst="rect">
            <a:avLst/>
          </a:prstGeom>
          <a:noFill/>
          <a:ln w="9525">
            <a:noFill/>
            <a:miter lim="800000"/>
            <a:headEnd/>
            <a:tailEnd/>
          </a:ln>
        </p:spPr>
        <p:txBody>
          <a:bodyPr>
            <a:spAutoFit/>
          </a:bodyPr>
          <a:lstStyle/>
          <a:p>
            <a:pPr>
              <a:spcBef>
                <a:spcPct val="50000"/>
              </a:spcBef>
            </a:pPr>
            <a:r>
              <a:rPr lang="en-US" sz="2400" b="1">
                <a:solidFill>
                  <a:schemeClr val="hlink"/>
                </a:solidFill>
              </a:rPr>
              <a:t>GRANT</a:t>
            </a:r>
            <a:r>
              <a:rPr lang="en-US" sz="2400"/>
              <a:t> </a:t>
            </a:r>
            <a:r>
              <a:rPr lang="en-US" sz="2400" i="1"/>
              <a:t>&lt;otoritas&gt;</a:t>
            </a:r>
            <a:r>
              <a:rPr lang="en-US" sz="2400"/>
              <a:t> </a:t>
            </a:r>
            <a:r>
              <a:rPr lang="en-US" sz="2400" b="1">
                <a:solidFill>
                  <a:schemeClr val="hlink"/>
                </a:solidFill>
              </a:rPr>
              <a:t>ON</a:t>
            </a:r>
            <a:r>
              <a:rPr lang="en-US" sz="2400"/>
              <a:t> </a:t>
            </a:r>
            <a:r>
              <a:rPr lang="en-US" sz="2400" i="1"/>
              <a:t>&lt;nm_tabel&gt;</a:t>
            </a:r>
            <a:r>
              <a:rPr lang="en-US" sz="2400"/>
              <a:t> </a:t>
            </a:r>
            <a:r>
              <a:rPr lang="en-US" sz="2400" b="1">
                <a:solidFill>
                  <a:schemeClr val="hlink"/>
                </a:solidFill>
              </a:rPr>
              <a:t>TO</a:t>
            </a:r>
            <a:r>
              <a:rPr lang="en-US" sz="2400">
                <a:solidFill>
                  <a:srgbClr val="000000"/>
                </a:solidFill>
              </a:rPr>
              <a:t> </a:t>
            </a:r>
            <a:r>
              <a:rPr lang="en-US" sz="2400" i="1"/>
              <a:t>&lt;user_name&gt;</a:t>
            </a:r>
            <a:r>
              <a:rPr lang="en-US" sz="2400"/>
              <a:t> </a:t>
            </a:r>
          </a:p>
        </p:txBody>
      </p:sp>
      <p:sp>
        <p:nvSpPr>
          <p:cNvPr id="225288" name="Text Box 8"/>
          <p:cNvSpPr txBox="1">
            <a:spLocks noChangeArrowheads="1"/>
          </p:cNvSpPr>
          <p:nvPr/>
        </p:nvSpPr>
        <p:spPr bwMode="auto">
          <a:xfrm>
            <a:off x="1824276" y="4038601"/>
            <a:ext cx="8411938" cy="1692771"/>
          </a:xfrm>
          <a:prstGeom prst="rect">
            <a:avLst/>
          </a:prstGeom>
          <a:noFill/>
          <a:ln w="9525">
            <a:noFill/>
            <a:miter lim="800000"/>
            <a:headEnd/>
            <a:tailEnd/>
          </a:ln>
          <a:effectLst/>
        </p:spPr>
        <p:txBody>
          <a:bodyPr>
            <a:spAutoFit/>
          </a:bodyPr>
          <a:lstStyle/>
          <a:p>
            <a:pPr>
              <a:spcBef>
                <a:spcPct val="50000"/>
              </a:spcBef>
              <a:defRPr/>
            </a:pPr>
            <a:r>
              <a:rPr lang="en-US" sz="3200">
                <a:solidFill>
                  <a:srgbClr val="990000"/>
                </a:solidFill>
                <a:effectLst>
                  <a:outerShdw blurRad="38100" dist="38100" dir="2700000" algn="tl">
                    <a:srgbClr val="000000"/>
                  </a:outerShdw>
                </a:effectLst>
              </a:rPr>
              <a:t>Grant Type </a:t>
            </a:r>
            <a:r>
              <a:rPr lang="en-US" sz="3200" b="1">
                <a:solidFill>
                  <a:srgbClr val="990000"/>
                </a:solidFill>
              </a:rPr>
              <a:t>:</a:t>
            </a:r>
          </a:p>
          <a:p>
            <a:pPr>
              <a:spcBef>
                <a:spcPct val="50000"/>
              </a:spcBef>
              <a:defRPr/>
            </a:pPr>
            <a:r>
              <a:rPr lang="en-US" sz="2400" b="1"/>
              <a:t>		</a:t>
            </a:r>
            <a:r>
              <a:rPr lang="en-US" sz="2400" b="1">
                <a:solidFill>
                  <a:schemeClr val="tx2"/>
                </a:solidFill>
              </a:rPr>
              <a:t>insert , 	select,</a:t>
            </a:r>
          </a:p>
          <a:p>
            <a:pPr>
              <a:spcBef>
                <a:spcPct val="50000"/>
              </a:spcBef>
              <a:defRPr/>
            </a:pPr>
            <a:r>
              <a:rPr lang="en-US" sz="2400" b="1">
                <a:solidFill>
                  <a:schemeClr val="tx2"/>
                </a:solidFill>
              </a:rPr>
              <a:t>		update ,	delete , 	all</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normAutofit fontScale="90000"/>
          </a:bodyPr>
          <a:lstStyle/>
          <a:p>
            <a:pPr algn="ctr" eaLnBrk="1" hangingPunct="1">
              <a:defRPr/>
            </a:pPr>
            <a:r>
              <a:rPr lang="en-US" sz="4000" b="1" smtClean="0">
                <a:solidFill>
                  <a:srgbClr val="000000"/>
                </a:solidFill>
                <a:effectLst>
                  <a:outerShdw blurRad="38100" dist="38100" dir="2700000" algn="tl">
                    <a:srgbClr val="FFFFFF"/>
                  </a:outerShdw>
                </a:effectLst>
              </a:rPr>
              <a:t>Control Data Language</a:t>
            </a:r>
            <a:r>
              <a:rPr lang="en-US" sz="3600" b="1" smtClean="0">
                <a:solidFill>
                  <a:srgbClr val="000000"/>
                </a:solidFill>
                <a:effectLst>
                  <a:outerShdw blurRad="38100" dist="38100" dir="2700000" algn="tl">
                    <a:srgbClr val="FFFFFF"/>
                  </a:outerShdw>
                </a:effectLst>
              </a:rPr>
              <a:t/>
            </a:r>
            <a:br>
              <a:rPr lang="en-US" sz="3600" b="1" smtClean="0">
                <a:solidFill>
                  <a:srgbClr val="000000"/>
                </a:solidFill>
                <a:effectLst>
                  <a:outerShdw blurRad="38100" dist="38100" dir="2700000" algn="tl">
                    <a:srgbClr val="FFFFFF"/>
                  </a:outerShdw>
                </a:effectLst>
              </a:rPr>
            </a:br>
            <a:r>
              <a:rPr lang="en-US" sz="3600" b="1" smtClean="0">
                <a:solidFill>
                  <a:srgbClr val="000000"/>
                </a:solidFill>
                <a:effectLst>
                  <a:outerShdw blurRad="38100" dist="38100" dir="2700000" algn="tl">
                    <a:srgbClr val="FFFFFF"/>
                  </a:outerShdw>
                </a:effectLst>
              </a:rPr>
              <a:t> </a:t>
            </a:r>
            <a:r>
              <a:rPr lang="en-US" b="1" smtClean="0">
                <a:solidFill>
                  <a:srgbClr val="000000"/>
                </a:solidFill>
                <a:effectLst>
                  <a:outerShdw blurRad="38100" dist="38100" dir="2700000" algn="tl">
                    <a:srgbClr val="FFFFFF"/>
                  </a:outerShdw>
                </a:effectLst>
              </a:rPr>
              <a:t>[CDL]</a:t>
            </a:r>
          </a:p>
        </p:txBody>
      </p:sp>
      <p:sp>
        <p:nvSpPr>
          <p:cNvPr id="226307" name="Rectangle 3"/>
          <p:cNvSpPr>
            <a:spLocks noGrp="1" noChangeArrowheads="1"/>
          </p:cNvSpPr>
          <p:nvPr>
            <p:ph type="body" idx="1"/>
          </p:nvPr>
        </p:nvSpPr>
        <p:spPr>
          <a:xfrm>
            <a:off x="608092" y="1981200"/>
            <a:ext cx="10844306" cy="685800"/>
          </a:xfrm>
        </p:spPr>
        <p:txBody>
          <a:bodyPr/>
          <a:lstStyle/>
          <a:p>
            <a:pPr marL="609600" indent="-609600" eaLnBrk="1" hangingPunct="1">
              <a:defRPr/>
            </a:pPr>
            <a:r>
              <a:rPr lang="en-US" b="1" smtClean="0">
                <a:solidFill>
                  <a:srgbClr val="0033CC"/>
                </a:solidFill>
              </a:rPr>
              <a:t>GRANT for insert</a:t>
            </a:r>
            <a:endParaRPr lang="en-US" smtClean="0"/>
          </a:p>
        </p:txBody>
      </p:sp>
      <p:sp>
        <p:nvSpPr>
          <p:cNvPr id="30724" name="Text Box 4"/>
          <p:cNvSpPr txBox="1">
            <a:spLocks noChangeArrowheads="1"/>
          </p:cNvSpPr>
          <p:nvPr/>
        </p:nvSpPr>
        <p:spPr bwMode="auto">
          <a:xfrm>
            <a:off x="506743" y="2819400"/>
            <a:ext cx="11351049" cy="457200"/>
          </a:xfrm>
          <a:prstGeom prst="rect">
            <a:avLst/>
          </a:prstGeom>
          <a:noFill/>
          <a:ln w="9525">
            <a:noFill/>
            <a:miter lim="800000"/>
            <a:headEnd/>
            <a:tailEnd/>
          </a:ln>
        </p:spPr>
        <p:txBody>
          <a:bodyPr>
            <a:spAutoFit/>
          </a:bodyPr>
          <a:lstStyle/>
          <a:p>
            <a:pPr>
              <a:spcBef>
                <a:spcPct val="50000"/>
              </a:spcBef>
            </a:pPr>
            <a:r>
              <a:rPr lang="en-US" sz="2400" b="1">
                <a:solidFill>
                  <a:schemeClr val="hlink"/>
                </a:solidFill>
              </a:rPr>
              <a:t>GRANT</a:t>
            </a:r>
            <a:r>
              <a:rPr lang="en-US" sz="2400"/>
              <a:t> </a:t>
            </a:r>
            <a:r>
              <a:rPr lang="en-US" sz="2400" i="1"/>
              <a:t>insert </a:t>
            </a:r>
            <a:r>
              <a:rPr lang="en-US" sz="2400"/>
              <a:t> </a:t>
            </a:r>
            <a:r>
              <a:rPr lang="en-US" sz="2400" b="1">
                <a:solidFill>
                  <a:schemeClr val="hlink"/>
                </a:solidFill>
              </a:rPr>
              <a:t>ON</a:t>
            </a:r>
            <a:r>
              <a:rPr lang="en-US" sz="2400"/>
              <a:t> </a:t>
            </a:r>
            <a:r>
              <a:rPr lang="en-US" sz="2400" i="1"/>
              <a:t>&lt;nm_tabel&gt;</a:t>
            </a:r>
            <a:r>
              <a:rPr lang="en-US" sz="2400"/>
              <a:t> </a:t>
            </a:r>
            <a:r>
              <a:rPr lang="en-US" sz="2400" b="1">
                <a:solidFill>
                  <a:schemeClr val="hlink"/>
                </a:solidFill>
              </a:rPr>
              <a:t>TO</a:t>
            </a:r>
            <a:r>
              <a:rPr lang="en-US" sz="2400">
                <a:solidFill>
                  <a:srgbClr val="000000"/>
                </a:solidFill>
              </a:rPr>
              <a:t> </a:t>
            </a:r>
            <a:r>
              <a:rPr lang="en-US" sz="2400" i="1"/>
              <a:t>&lt;user_name&gt;</a:t>
            </a:r>
            <a:r>
              <a:rPr lang="en-US" sz="2400"/>
              <a:t> </a:t>
            </a:r>
          </a:p>
        </p:txBody>
      </p:sp>
      <p:sp>
        <p:nvSpPr>
          <p:cNvPr id="30725" name="Text Box 5"/>
          <p:cNvSpPr txBox="1">
            <a:spLocks noChangeArrowheads="1"/>
          </p:cNvSpPr>
          <p:nvPr/>
        </p:nvSpPr>
        <p:spPr bwMode="auto">
          <a:xfrm>
            <a:off x="2026973" y="4114800"/>
            <a:ext cx="9628122" cy="457200"/>
          </a:xfrm>
          <a:prstGeom prst="rect">
            <a:avLst/>
          </a:prstGeom>
          <a:noFill/>
          <a:ln w="9525">
            <a:noFill/>
            <a:miter lim="800000"/>
            <a:headEnd/>
            <a:tailEnd/>
          </a:ln>
        </p:spPr>
        <p:txBody>
          <a:bodyPr>
            <a:spAutoFit/>
          </a:bodyPr>
          <a:lstStyle/>
          <a:p>
            <a:pPr>
              <a:spcBef>
                <a:spcPct val="50000"/>
              </a:spcBef>
            </a:pPr>
            <a:r>
              <a:rPr lang="en-US" sz="2400" b="1">
                <a:solidFill>
                  <a:schemeClr val="hlink"/>
                </a:solidFill>
              </a:rPr>
              <a:t>GRANT</a:t>
            </a:r>
            <a:r>
              <a:rPr lang="en-US" sz="2400"/>
              <a:t> insert </a:t>
            </a:r>
            <a:r>
              <a:rPr lang="en-US" sz="2400" b="1">
                <a:solidFill>
                  <a:schemeClr val="hlink"/>
                </a:solidFill>
              </a:rPr>
              <a:t>ON</a:t>
            </a:r>
            <a:r>
              <a:rPr lang="en-US" sz="2400"/>
              <a:t> siswa </a:t>
            </a:r>
            <a:r>
              <a:rPr lang="en-US" sz="2400" b="1">
                <a:solidFill>
                  <a:schemeClr val="hlink"/>
                </a:solidFill>
              </a:rPr>
              <a:t>TO</a:t>
            </a:r>
            <a:r>
              <a:rPr lang="en-US" sz="2400">
                <a:solidFill>
                  <a:schemeClr val="hlink"/>
                </a:solidFill>
              </a:rPr>
              <a:t> </a:t>
            </a:r>
            <a:r>
              <a:rPr lang="en-US" sz="2400"/>
              <a:t>fadhel </a:t>
            </a:r>
          </a:p>
        </p:txBody>
      </p:sp>
      <p:sp>
        <p:nvSpPr>
          <p:cNvPr id="30726" name="Text Box 6"/>
          <p:cNvSpPr txBox="1">
            <a:spLocks noChangeArrowheads="1"/>
          </p:cNvSpPr>
          <p:nvPr/>
        </p:nvSpPr>
        <p:spPr bwMode="auto">
          <a:xfrm>
            <a:off x="2026973" y="4800600"/>
            <a:ext cx="9628122" cy="457200"/>
          </a:xfrm>
          <a:prstGeom prst="rect">
            <a:avLst/>
          </a:prstGeom>
          <a:noFill/>
          <a:ln w="9525">
            <a:noFill/>
            <a:miter lim="800000"/>
            <a:headEnd/>
            <a:tailEnd/>
          </a:ln>
        </p:spPr>
        <p:txBody>
          <a:bodyPr>
            <a:spAutoFit/>
          </a:bodyPr>
          <a:lstStyle/>
          <a:p>
            <a:pPr>
              <a:spcBef>
                <a:spcPct val="50000"/>
              </a:spcBef>
            </a:pPr>
            <a:r>
              <a:rPr lang="en-US" sz="2400" b="1">
                <a:solidFill>
                  <a:schemeClr val="hlink"/>
                </a:solidFill>
              </a:rPr>
              <a:t>GRANT</a:t>
            </a:r>
            <a:r>
              <a:rPr lang="en-US" sz="2400"/>
              <a:t> insert </a:t>
            </a:r>
            <a:r>
              <a:rPr lang="en-US" sz="2400" b="1">
                <a:solidFill>
                  <a:schemeClr val="hlink"/>
                </a:solidFill>
              </a:rPr>
              <a:t>ON</a:t>
            </a:r>
            <a:r>
              <a:rPr lang="en-US" sz="2400"/>
              <a:t> siswa </a:t>
            </a:r>
            <a:r>
              <a:rPr lang="en-US" sz="2400" b="1">
                <a:solidFill>
                  <a:schemeClr val="hlink"/>
                </a:solidFill>
              </a:rPr>
              <a:t>TO</a:t>
            </a:r>
            <a:r>
              <a:rPr lang="en-US" sz="2400">
                <a:solidFill>
                  <a:srgbClr val="000000"/>
                </a:solidFill>
              </a:rPr>
              <a:t> </a:t>
            </a:r>
            <a:r>
              <a:rPr lang="en-US" sz="2400"/>
              <a:t>agung, fadhel, septi </a:t>
            </a:r>
          </a:p>
        </p:txBody>
      </p:sp>
      <p:sp>
        <p:nvSpPr>
          <p:cNvPr id="226311" name="Text Box 7"/>
          <p:cNvSpPr txBox="1">
            <a:spLocks noChangeArrowheads="1"/>
          </p:cNvSpPr>
          <p:nvPr/>
        </p:nvSpPr>
        <p:spPr bwMode="auto">
          <a:xfrm>
            <a:off x="608092" y="3505200"/>
            <a:ext cx="2331019" cy="457200"/>
          </a:xfrm>
          <a:prstGeom prst="rect">
            <a:avLst/>
          </a:prstGeom>
          <a:noFill/>
          <a:ln w="9525">
            <a:noFill/>
            <a:miter lim="800000"/>
            <a:headEnd/>
            <a:tailEnd/>
          </a:ln>
          <a:effectLst/>
        </p:spPr>
        <p:txBody>
          <a:bodyPr>
            <a:spAutoFit/>
          </a:bodyPr>
          <a:lstStyle/>
          <a:p>
            <a:pPr>
              <a:spcBef>
                <a:spcPct val="50000"/>
              </a:spcBef>
              <a:defRPr/>
            </a:pPr>
            <a:r>
              <a:rPr lang="en-US" sz="2400">
                <a:solidFill>
                  <a:srgbClr val="990000"/>
                </a:solidFill>
                <a:effectLst>
                  <a:outerShdw blurRad="38100" dist="38100" dir="2700000" algn="tl">
                    <a:srgbClr val="000000"/>
                  </a:outerShdw>
                </a:effectLst>
              </a:rPr>
              <a:t>Contoh</a:t>
            </a:r>
            <a:r>
              <a:rPr lang="en-US" sz="2400">
                <a:solidFill>
                  <a:srgbClr val="990000"/>
                </a:solidFill>
              </a:rPr>
              <a:t> :</a:t>
            </a:r>
          </a:p>
        </p:txBody>
      </p:sp>
      <p:sp>
        <p:nvSpPr>
          <p:cNvPr id="30728" name="Text Box 8"/>
          <p:cNvSpPr txBox="1">
            <a:spLocks noChangeArrowheads="1"/>
          </p:cNvSpPr>
          <p:nvPr/>
        </p:nvSpPr>
        <p:spPr bwMode="auto">
          <a:xfrm>
            <a:off x="2026973" y="5486400"/>
            <a:ext cx="9628122" cy="457200"/>
          </a:xfrm>
          <a:prstGeom prst="rect">
            <a:avLst/>
          </a:prstGeom>
          <a:noFill/>
          <a:ln w="9525">
            <a:noFill/>
            <a:miter lim="800000"/>
            <a:headEnd/>
            <a:tailEnd/>
          </a:ln>
        </p:spPr>
        <p:txBody>
          <a:bodyPr>
            <a:spAutoFit/>
          </a:bodyPr>
          <a:lstStyle/>
          <a:p>
            <a:pPr>
              <a:spcBef>
                <a:spcPct val="50000"/>
              </a:spcBef>
            </a:pPr>
            <a:r>
              <a:rPr lang="en-US" sz="2400" b="1">
                <a:solidFill>
                  <a:schemeClr val="hlink"/>
                </a:solidFill>
              </a:rPr>
              <a:t>GRANT</a:t>
            </a:r>
            <a:r>
              <a:rPr lang="en-US" sz="2400"/>
              <a:t> insert </a:t>
            </a:r>
            <a:r>
              <a:rPr lang="en-US" sz="2400" b="1">
                <a:solidFill>
                  <a:schemeClr val="hlink"/>
                </a:solidFill>
              </a:rPr>
              <a:t>ON</a:t>
            </a:r>
            <a:r>
              <a:rPr lang="en-US" sz="2400"/>
              <a:t> siswa </a:t>
            </a:r>
            <a:r>
              <a:rPr lang="en-US" sz="2400" b="1">
                <a:solidFill>
                  <a:schemeClr val="hlink"/>
                </a:solidFill>
              </a:rPr>
              <a:t>TO</a:t>
            </a:r>
            <a:r>
              <a:rPr lang="en-US" sz="2400">
                <a:solidFill>
                  <a:srgbClr val="000000"/>
                </a:solidFill>
              </a:rPr>
              <a:t> </a:t>
            </a:r>
            <a:r>
              <a:rPr lang="en-US" sz="2400"/>
              <a:t>all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normAutofit fontScale="90000"/>
          </a:bodyPr>
          <a:lstStyle/>
          <a:p>
            <a:pPr algn="ctr" eaLnBrk="1" hangingPunct="1">
              <a:defRPr/>
            </a:pPr>
            <a:r>
              <a:rPr lang="en-US" sz="4000" b="1" smtClean="0">
                <a:solidFill>
                  <a:srgbClr val="000000"/>
                </a:solidFill>
                <a:effectLst>
                  <a:outerShdw blurRad="38100" dist="38100" dir="2700000" algn="tl">
                    <a:srgbClr val="FFFFFF"/>
                  </a:outerShdw>
                </a:effectLst>
              </a:rPr>
              <a:t>Control Data Language</a:t>
            </a:r>
            <a:r>
              <a:rPr lang="en-US" sz="3600" b="1" smtClean="0">
                <a:solidFill>
                  <a:srgbClr val="000000"/>
                </a:solidFill>
                <a:effectLst>
                  <a:outerShdw blurRad="38100" dist="38100" dir="2700000" algn="tl">
                    <a:srgbClr val="FFFFFF"/>
                  </a:outerShdw>
                </a:effectLst>
              </a:rPr>
              <a:t/>
            </a:r>
            <a:br>
              <a:rPr lang="en-US" sz="3600" b="1" smtClean="0">
                <a:solidFill>
                  <a:srgbClr val="000000"/>
                </a:solidFill>
                <a:effectLst>
                  <a:outerShdw blurRad="38100" dist="38100" dir="2700000" algn="tl">
                    <a:srgbClr val="FFFFFF"/>
                  </a:outerShdw>
                </a:effectLst>
              </a:rPr>
            </a:br>
            <a:r>
              <a:rPr lang="en-US" sz="3600" b="1" smtClean="0">
                <a:solidFill>
                  <a:srgbClr val="000000"/>
                </a:solidFill>
                <a:effectLst>
                  <a:outerShdw blurRad="38100" dist="38100" dir="2700000" algn="tl">
                    <a:srgbClr val="FFFFFF"/>
                  </a:outerShdw>
                </a:effectLst>
              </a:rPr>
              <a:t> </a:t>
            </a:r>
            <a:r>
              <a:rPr lang="en-US" b="1" smtClean="0">
                <a:solidFill>
                  <a:srgbClr val="000000"/>
                </a:solidFill>
                <a:effectLst>
                  <a:outerShdw blurRad="38100" dist="38100" dir="2700000" algn="tl">
                    <a:srgbClr val="FFFFFF"/>
                  </a:outerShdw>
                </a:effectLst>
              </a:rPr>
              <a:t>[CDL]</a:t>
            </a:r>
          </a:p>
        </p:txBody>
      </p:sp>
      <p:sp>
        <p:nvSpPr>
          <p:cNvPr id="227331" name="Rectangle 3"/>
          <p:cNvSpPr>
            <a:spLocks noGrp="1" noChangeArrowheads="1"/>
          </p:cNvSpPr>
          <p:nvPr>
            <p:ph type="body" idx="1"/>
          </p:nvPr>
        </p:nvSpPr>
        <p:spPr>
          <a:xfrm>
            <a:off x="608092" y="1981200"/>
            <a:ext cx="10844306" cy="685800"/>
          </a:xfrm>
        </p:spPr>
        <p:txBody>
          <a:bodyPr/>
          <a:lstStyle/>
          <a:p>
            <a:pPr marL="609600" indent="-609600" eaLnBrk="1" hangingPunct="1">
              <a:defRPr/>
            </a:pPr>
            <a:r>
              <a:rPr lang="en-US" b="1" smtClean="0">
                <a:solidFill>
                  <a:srgbClr val="0033CC"/>
                </a:solidFill>
              </a:rPr>
              <a:t>GRANT for update</a:t>
            </a:r>
            <a:endParaRPr lang="en-US" smtClean="0"/>
          </a:p>
        </p:txBody>
      </p:sp>
      <p:sp>
        <p:nvSpPr>
          <p:cNvPr id="31748" name="Text Box 4"/>
          <p:cNvSpPr txBox="1">
            <a:spLocks noChangeArrowheads="1"/>
          </p:cNvSpPr>
          <p:nvPr/>
        </p:nvSpPr>
        <p:spPr bwMode="auto">
          <a:xfrm>
            <a:off x="506743" y="2819400"/>
            <a:ext cx="11351049" cy="457200"/>
          </a:xfrm>
          <a:prstGeom prst="rect">
            <a:avLst/>
          </a:prstGeom>
          <a:noFill/>
          <a:ln w="9525">
            <a:noFill/>
            <a:miter lim="800000"/>
            <a:headEnd/>
            <a:tailEnd/>
          </a:ln>
        </p:spPr>
        <p:txBody>
          <a:bodyPr>
            <a:spAutoFit/>
          </a:bodyPr>
          <a:lstStyle/>
          <a:p>
            <a:pPr>
              <a:spcBef>
                <a:spcPct val="50000"/>
              </a:spcBef>
            </a:pPr>
            <a:r>
              <a:rPr lang="en-US" sz="2400" b="1">
                <a:solidFill>
                  <a:schemeClr val="hlink"/>
                </a:solidFill>
              </a:rPr>
              <a:t>GRANT</a:t>
            </a:r>
            <a:r>
              <a:rPr lang="en-US" sz="2400"/>
              <a:t> </a:t>
            </a:r>
            <a:r>
              <a:rPr lang="en-US" sz="2400" i="1"/>
              <a:t>update </a:t>
            </a:r>
            <a:r>
              <a:rPr lang="en-US" sz="2400"/>
              <a:t> </a:t>
            </a:r>
            <a:r>
              <a:rPr lang="en-US" sz="2400" b="1">
                <a:solidFill>
                  <a:schemeClr val="hlink"/>
                </a:solidFill>
              </a:rPr>
              <a:t>ON</a:t>
            </a:r>
            <a:r>
              <a:rPr lang="en-US" sz="2400">
                <a:solidFill>
                  <a:schemeClr val="hlink"/>
                </a:solidFill>
              </a:rPr>
              <a:t> </a:t>
            </a:r>
            <a:r>
              <a:rPr lang="en-US" sz="2400" i="1"/>
              <a:t>&lt;nm_tabel&gt;</a:t>
            </a:r>
            <a:r>
              <a:rPr lang="en-US" sz="2400"/>
              <a:t> </a:t>
            </a:r>
            <a:r>
              <a:rPr lang="en-US" sz="2400" b="1">
                <a:solidFill>
                  <a:schemeClr val="hlink"/>
                </a:solidFill>
              </a:rPr>
              <a:t>TO</a:t>
            </a:r>
            <a:r>
              <a:rPr lang="en-US" sz="2400">
                <a:solidFill>
                  <a:srgbClr val="000000"/>
                </a:solidFill>
              </a:rPr>
              <a:t> </a:t>
            </a:r>
            <a:r>
              <a:rPr lang="en-US" sz="2400" i="1"/>
              <a:t>&lt;user_name&gt;</a:t>
            </a:r>
            <a:r>
              <a:rPr lang="en-US" sz="2400"/>
              <a:t> </a:t>
            </a:r>
          </a:p>
        </p:txBody>
      </p:sp>
      <p:sp>
        <p:nvSpPr>
          <p:cNvPr id="31749" name="Text Box 5"/>
          <p:cNvSpPr txBox="1">
            <a:spLocks noChangeArrowheads="1"/>
          </p:cNvSpPr>
          <p:nvPr/>
        </p:nvSpPr>
        <p:spPr bwMode="auto">
          <a:xfrm>
            <a:off x="810789" y="4191000"/>
            <a:ext cx="9628122" cy="457200"/>
          </a:xfrm>
          <a:prstGeom prst="rect">
            <a:avLst/>
          </a:prstGeom>
          <a:noFill/>
          <a:ln w="9525">
            <a:noFill/>
            <a:miter lim="800000"/>
            <a:headEnd/>
            <a:tailEnd/>
          </a:ln>
        </p:spPr>
        <p:txBody>
          <a:bodyPr>
            <a:spAutoFit/>
          </a:bodyPr>
          <a:lstStyle/>
          <a:p>
            <a:pPr>
              <a:spcBef>
                <a:spcPct val="50000"/>
              </a:spcBef>
            </a:pPr>
            <a:r>
              <a:rPr lang="en-US" sz="2400" b="1">
                <a:solidFill>
                  <a:schemeClr val="hlink"/>
                </a:solidFill>
              </a:rPr>
              <a:t>GRANT</a:t>
            </a:r>
            <a:r>
              <a:rPr lang="en-US" sz="2400"/>
              <a:t> update </a:t>
            </a:r>
            <a:r>
              <a:rPr lang="en-US" sz="2400" b="1">
                <a:solidFill>
                  <a:schemeClr val="hlink"/>
                </a:solidFill>
              </a:rPr>
              <a:t>ON</a:t>
            </a:r>
            <a:r>
              <a:rPr lang="en-US" sz="2400">
                <a:solidFill>
                  <a:schemeClr val="hlink"/>
                </a:solidFill>
              </a:rPr>
              <a:t> </a:t>
            </a:r>
            <a:r>
              <a:rPr lang="en-US" sz="2400"/>
              <a:t>siswa </a:t>
            </a:r>
            <a:r>
              <a:rPr lang="en-US" sz="2400" b="1">
                <a:solidFill>
                  <a:schemeClr val="hlink"/>
                </a:solidFill>
              </a:rPr>
              <a:t>TO</a:t>
            </a:r>
            <a:r>
              <a:rPr lang="en-US" sz="2400">
                <a:solidFill>
                  <a:srgbClr val="000000"/>
                </a:solidFill>
              </a:rPr>
              <a:t> </a:t>
            </a:r>
            <a:r>
              <a:rPr lang="en-US" sz="2400"/>
              <a:t>fadhel </a:t>
            </a:r>
          </a:p>
        </p:txBody>
      </p:sp>
      <p:sp>
        <p:nvSpPr>
          <p:cNvPr id="31750" name="Text Box 6"/>
          <p:cNvSpPr txBox="1">
            <a:spLocks noChangeArrowheads="1"/>
          </p:cNvSpPr>
          <p:nvPr/>
        </p:nvSpPr>
        <p:spPr bwMode="auto">
          <a:xfrm>
            <a:off x="709440" y="4800600"/>
            <a:ext cx="11047003" cy="457200"/>
          </a:xfrm>
          <a:prstGeom prst="rect">
            <a:avLst/>
          </a:prstGeom>
          <a:noFill/>
          <a:ln w="9525">
            <a:noFill/>
            <a:miter lim="800000"/>
            <a:headEnd/>
            <a:tailEnd/>
          </a:ln>
        </p:spPr>
        <p:txBody>
          <a:bodyPr>
            <a:spAutoFit/>
          </a:bodyPr>
          <a:lstStyle/>
          <a:p>
            <a:pPr>
              <a:spcBef>
                <a:spcPct val="50000"/>
              </a:spcBef>
            </a:pPr>
            <a:r>
              <a:rPr lang="en-US" sz="2400" b="1">
                <a:solidFill>
                  <a:schemeClr val="hlink"/>
                </a:solidFill>
              </a:rPr>
              <a:t>GRANT</a:t>
            </a:r>
            <a:r>
              <a:rPr lang="en-US" sz="2400"/>
              <a:t> update (NIM, nmmhs)  </a:t>
            </a:r>
            <a:r>
              <a:rPr lang="en-US" sz="2400" b="1">
                <a:solidFill>
                  <a:schemeClr val="hlink"/>
                </a:solidFill>
              </a:rPr>
              <a:t>ON</a:t>
            </a:r>
            <a:r>
              <a:rPr lang="en-US" sz="2400"/>
              <a:t> siswa </a:t>
            </a:r>
            <a:r>
              <a:rPr lang="en-US" sz="2400" b="1">
                <a:solidFill>
                  <a:schemeClr val="hlink"/>
                </a:solidFill>
              </a:rPr>
              <a:t>TO</a:t>
            </a:r>
            <a:r>
              <a:rPr lang="en-US" sz="2400">
                <a:solidFill>
                  <a:srgbClr val="000000"/>
                </a:solidFill>
              </a:rPr>
              <a:t> </a:t>
            </a:r>
            <a:r>
              <a:rPr lang="en-US" sz="2400"/>
              <a:t>agung, septi </a:t>
            </a:r>
          </a:p>
        </p:txBody>
      </p:sp>
      <p:sp>
        <p:nvSpPr>
          <p:cNvPr id="227335" name="Text Box 7"/>
          <p:cNvSpPr txBox="1">
            <a:spLocks noChangeArrowheads="1"/>
          </p:cNvSpPr>
          <p:nvPr/>
        </p:nvSpPr>
        <p:spPr bwMode="auto">
          <a:xfrm>
            <a:off x="608092" y="3505200"/>
            <a:ext cx="2331019" cy="457200"/>
          </a:xfrm>
          <a:prstGeom prst="rect">
            <a:avLst/>
          </a:prstGeom>
          <a:noFill/>
          <a:ln w="9525">
            <a:noFill/>
            <a:miter lim="800000"/>
            <a:headEnd/>
            <a:tailEnd/>
          </a:ln>
          <a:effectLst/>
        </p:spPr>
        <p:txBody>
          <a:bodyPr>
            <a:spAutoFit/>
          </a:bodyPr>
          <a:lstStyle/>
          <a:p>
            <a:pPr>
              <a:spcBef>
                <a:spcPct val="50000"/>
              </a:spcBef>
              <a:defRPr/>
            </a:pPr>
            <a:r>
              <a:rPr lang="en-US" sz="2400">
                <a:solidFill>
                  <a:srgbClr val="990000"/>
                </a:solidFill>
                <a:effectLst>
                  <a:outerShdw blurRad="38100" dist="38100" dir="2700000" algn="tl">
                    <a:srgbClr val="000000"/>
                  </a:outerShdw>
                </a:effectLst>
              </a:rPr>
              <a:t>Contoh</a:t>
            </a:r>
            <a:r>
              <a:rPr lang="en-US" sz="2400">
                <a:solidFill>
                  <a:srgbClr val="990000"/>
                </a:solidFill>
              </a:rPr>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normAutofit fontScale="90000"/>
          </a:bodyPr>
          <a:lstStyle/>
          <a:p>
            <a:pPr algn="ctr" eaLnBrk="1" hangingPunct="1">
              <a:defRPr/>
            </a:pPr>
            <a:r>
              <a:rPr lang="en-US" sz="4000" b="1" smtClean="0">
                <a:solidFill>
                  <a:srgbClr val="000000"/>
                </a:solidFill>
                <a:effectLst>
                  <a:outerShdw blurRad="38100" dist="38100" dir="2700000" algn="tl">
                    <a:srgbClr val="FFFFFF"/>
                  </a:outerShdw>
                </a:effectLst>
              </a:rPr>
              <a:t>Control Data Language</a:t>
            </a:r>
            <a:r>
              <a:rPr lang="en-US" sz="3600" b="1" smtClean="0">
                <a:solidFill>
                  <a:srgbClr val="000000"/>
                </a:solidFill>
                <a:effectLst>
                  <a:outerShdw blurRad="38100" dist="38100" dir="2700000" algn="tl">
                    <a:srgbClr val="FFFFFF"/>
                  </a:outerShdw>
                </a:effectLst>
              </a:rPr>
              <a:t/>
            </a:r>
            <a:br>
              <a:rPr lang="en-US" sz="3600" b="1" smtClean="0">
                <a:solidFill>
                  <a:srgbClr val="000000"/>
                </a:solidFill>
                <a:effectLst>
                  <a:outerShdw blurRad="38100" dist="38100" dir="2700000" algn="tl">
                    <a:srgbClr val="FFFFFF"/>
                  </a:outerShdw>
                </a:effectLst>
              </a:rPr>
            </a:br>
            <a:r>
              <a:rPr lang="en-US" sz="3600" b="1" smtClean="0">
                <a:solidFill>
                  <a:srgbClr val="000000"/>
                </a:solidFill>
                <a:effectLst>
                  <a:outerShdw blurRad="38100" dist="38100" dir="2700000" algn="tl">
                    <a:srgbClr val="FFFFFF"/>
                  </a:outerShdw>
                </a:effectLst>
              </a:rPr>
              <a:t> </a:t>
            </a:r>
            <a:r>
              <a:rPr lang="en-US" b="1" smtClean="0">
                <a:solidFill>
                  <a:srgbClr val="000000"/>
                </a:solidFill>
                <a:effectLst>
                  <a:outerShdw blurRad="38100" dist="38100" dir="2700000" algn="tl">
                    <a:srgbClr val="FFFFFF"/>
                  </a:outerShdw>
                </a:effectLst>
              </a:rPr>
              <a:t>[CDL]</a:t>
            </a:r>
          </a:p>
        </p:txBody>
      </p:sp>
      <p:sp>
        <p:nvSpPr>
          <p:cNvPr id="228355" name="Rectangle 3"/>
          <p:cNvSpPr>
            <a:spLocks noGrp="1" noChangeArrowheads="1"/>
          </p:cNvSpPr>
          <p:nvPr>
            <p:ph type="body" idx="1"/>
          </p:nvPr>
        </p:nvSpPr>
        <p:spPr>
          <a:xfrm>
            <a:off x="608092" y="1981200"/>
            <a:ext cx="10844306" cy="685800"/>
          </a:xfrm>
        </p:spPr>
        <p:txBody>
          <a:bodyPr/>
          <a:lstStyle/>
          <a:p>
            <a:pPr marL="609600" indent="-609600" eaLnBrk="1" hangingPunct="1">
              <a:defRPr/>
            </a:pPr>
            <a:r>
              <a:rPr lang="en-US" b="1" smtClean="0">
                <a:solidFill>
                  <a:srgbClr val="0033CC"/>
                </a:solidFill>
              </a:rPr>
              <a:t>GRANT for select</a:t>
            </a:r>
            <a:endParaRPr lang="en-US" smtClean="0"/>
          </a:p>
        </p:txBody>
      </p:sp>
      <p:sp>
        <p:nvSpPr>
          <p:cNvPr id="32772" name="Text Box 4"/>
          <p:cNvSpPr txBox="1">
            <a:spLocks noChangeArrowheads="1"/>
          </p:cNvSpPr>
          <p:nvPr/>
        </p:nvSpPr>
        <p:spPr bwMode="auto">
          <a:xfrm>
            <a:off x="506743" y="2819401"/>
            <a:ext cx="11351049" cy="519113"/>
          </a:xfrm>
          <a:prstGeom prst="rect">
            <a:avLst/>
          </a:prstGeom>
          <a:noFill/>
          <a:ln w="9525">
            <a:noFill/>
            <a:miter lim="800000"/>
            <a:headEnd/>
            <a:tailEnd/>
          </a:ln>
        </p:spPr>
        <p:txBody>
          <a:bodyPr>
            <a:spAutoFit/>
          </a:bodyPr>
          <a:lstStyle/>
          <a:p>
            <a:pPr>
              <a:spcBef>
                <a:spcPct val="50000"/>
              </a:spcBef>
            </a:pPr>
            <a:r>
              <a:rPr lang="en-US" sz="2800" b="1">
                <a:solidFill>
                  <a:schemeClr val="hlink"/>
                </a:solidFill>
              </a:rPr>
              <a:t>GRANT</a:t>
            </a:r>
            <a:r>
              <a:rPr lang="en-US" sz="2800"/>
              <a:t> </a:t>
            </a:r>
            <a:r>
              <a:rPr lang="en-US" sz="2800" i="1"/>
              <a:t>select </a:t>
            </a:r>
            <a:r>
              <a:rPr lang="en-US" sz="2800"/>
              <a:t> </a:t>
            </a:r>
            <a:r>
              <a:rPr lang="en-US" sz="2800" b="1">
                <a:solidFill>
                  <a:schemeClr val="hlink"/>
                </a:solidFill>
              </a:rPr>
              <a:t>ON</a:t>
            </a:r>
            <a:r>
              <a:rPr lang="en-US" sz="2800"/>
              <a:t> </a:t>
            </a:r>
            <a:r>
              <a:rPr lang="en-US" sz="2800" i="1"/>
              <a:t>&lt;nm_tabel&gt;</a:t>
            </a:r>
            <a:r>
              <a:rPr lang="en-US" sz="2800"/>
              <a:t> </a:t>
            </a:r>
            <a:r>
              <a:rPr lang="en-US" sz="2800" b="1">
                <a:solidFill>
                  <a:schemeClr val="hlink"/>
                </a:solidFill>
              </a:rPr>
              <a:t>TO</a:t>
            </a:r>
            <a:r>
              <a:rPr lang="en-US" sz="2800">
                <a:solidFill>
                  <a:srgbClr val="000000"/>
                </a:solidFill>
              </a:rPr>
              <a:t> </a:t>
            </a:r>
            <a:r>
              <a:rPr lang="en-US" sz="2800" i="1"/>
              <a:t>&lt;user_name&gt;</a:t>
            </a:r>
            <a:r>
              <a:rPr lang="en-US" sz="2800"/>
              <a:t> </a:t>
            </a:r>
          </a:p>
        </p:txBody>
      </p:sp>
      <p:sp>
        <p:nvSpPr>
          <p:cNvPr id="32773" name="Text Box 5"/>
          <p:cNvSpPr txBox="1">
            <a:spLocks noChangeArrowheads="1"/>
          </p:cNvSpPr>
          <p:nvPr/>
        </p:nvSpPr>
        <p:spPr bwMode="auto">
          <a:xfrm>
            <a:off x="2533716" y="4038600"/>
            <a:ext cx="6790360" cy="457200"/>
          </a:xfrm>
          <a:prstGeom prst="rect">
            <a:avLst/>
          </a:prstGeom>
          <a:noFill/>
          <a:ln w="9525">
            <a:noFill/>
            <a:miter lim="800000"/>
            <a:headEnd/>
            <a:tailEnd/>
          </a:ln>
        </p:spPr>
        <p:txBody>
          <a:bodyPr>
            <a:spAutoFit/>
          </a:bodyPr>
          <a:lstStyle/>
          <a:p>
            <a:pPr>
              <a:spcBef>
                <a:spcPct val="50000"/>
              </a:spcBef>
            </a:pPr>
            <a:r>
              <a:rPr lang="en-US" sz="2400" b="1">
                <a:solidFill>
                  <a:schemeClr val="hlink"/>
                </a:solidFill>
              </a:rPr>
              <a:t>GRANT</a:t>
            </a:r>
            <a:r>
              <a:rPr lang="en-US" sz="2400"/>
              <a:t> select </a:t>
            </a:r>
            <a:r>
              <a:rPr lang="en-US" sz="2400" b="1">
                <a:solidFill>
                  <a:schemeClr val="hlink"/>
                </a:solidFill>
              </a:rPr>
              <a:t>ON</a:t>
            </a:r>
            <a:r>
              <a:rPr lang="en-US" sz="2400"/>
              <a:t> </a:t>
            </a:r>
            <a:r>
              <a:rPr lang="en-US" sz="2400">
                <a:solidFill>
                  <a:srgbClr val="CC3300"/>
                </a:solidFill>
              </a:rPr>
              <a:t>siswa</a:t>
            </a:r>
            <a:r>
              <a:rPr lang="en-US" sz="2400"/>
              <a:t> </a:t>
            </a:r>
            <a:r>
              <a:rPr lang="en-US" sz="2400" b="1">
                <a:solidFill>
                  <a:schemeClr val="hlink"/>
                </a:solidFill>
              </a:rPr>
              <a:t>TO</a:t>
            </a:r>
            <a:r>
              <a:rPr lang="en-US" sz="2400">
                <a:solidFill>
                  <a:srgbClr val="000000"/>
                </a:solidFill>
              </a:rPr>
              <a:t> </a:t>
            </a:r>
            <a:r>
              <a:rPr lang="en-US" sz="2400"/>
              <a:t>fadhel </a:t>
            </a:r>
          </a:p>
        </p:txBody>
      </p:sp>
      <p:sp>
        <p:nvSpPr>
          <p:cNvPr id="32774" name="Text Box 6"/>
          <p:cNvSpPr txBox="1">
            <a:spLocks noChangeArrowheads="1"/>
          </p:cNvSpPr>
          <p:nvPr/>
        </p:nvSpPr>
        <p:spPr bwMode="auto">
          <a:xfrm>
            <a:off x="2533716" y="4800601"/>
            <a:ext cx="7803846" cy="461665"/>
          </a:xfrm>
          <a:prstGeom prst="rect">
            <a:avLst/>
          </a:prstGeom>
          <a:noFill/>
          <a:ln w="9525">
            <a:noFill/>
            <a:miter lim="800000"/>
            <a:headEnd/>
            <a:tailEnd/>
          </a:ln>
        </p:spPr>
        <p:txBody>
          <a:bodyPr>
            <a:spAutoFit/>
          </a:bodyPr>
          <a:lstStyle/>
          <a:p>
            <a:pPr>
              <a:spcBef>
                <a:spcPct val="50000"/>
              </a:spcBef>
            </a:pPr>
            <a:r>
              <a:rPr lang="en-US" sz="2400" b="1">
                <a:solidFill>
                  <a:schemeClr val="hlink"/>
                </a:solidFill>
              </a:rPr>
              <a:t>GRANT</a:t>
            </a:r>
            <a:r>
              <a:rPr lang="en-US" sz="2400"/>
              <a:t> insert, select,update  </a:t>
            </a:r>
            <a:r>
              <a:rPr lang="en-US" sz="2400" b="1">
                <a:solidFill>
                  <a:schemeClr val="hlink"/>
                </a:solidFill>
              </a:rPr>
              <a:t>ON</a:t>
            </a:r>
            <a:r>
              <a:rPr lang="en-US" sz="2400"/>
              <a:t> </a:t>
            </a:r>
            <a:r>
              <a:rPr lang="en-US" sz="2400">
                <a:solidFill>
                  <a:srgbClr val="CC3300"/>
                </a:solidFill>
              </a:rPr>
              <a:t>siswa</a:t>
            </a:r>
            <a:r>
              <a:rPr lang="en-US" sz="2400"/>
              <a:t> </a:t>
            </a:r>
            <a:r>
              <a:rPr lang="en-US" sz="2400" b="1">
                <a:solidFill>
                  <a:schemeClr val="hlink"/>
                </a:solidFill>
              </a:rPr>
              <a:t>TO</a:t>
            </a:r>
            <a:r>
              <a:rPr lang="en-US" sz="2400">
                <a:solidFill>
                  <a:srgbClr val="000000"/>
                </a:solidFill>
              </a:rPr>
              <a:t> </a:t>
            </a:r>
            <a:r>
              <a:rPr lang="en-US" sz="2400"/>
              <a:t>septi </a:t>
            </a:r>
          </a:p>
        </p:txBody>
      </p:sp>
      <p:sp>
        <p:nvSpPr>
          <p:cNvPr id="228359" name="Text Box 7"/>
          <p:cNvSpPr txBox="1">
            <a:spLocks noChangeArrowheads="1"/>
          </p:cNvSpPr>
          <p:nvPr/>
        </p:nvSpPr>
        <p:spPr bwMode="auto">
          <a:xfrm>
            <a:off x="608092" y="3505200"/>
            <a:ext cx="2331019" cy="457200"/>
          </a:xfrm>
          <a:prstGeom prst="rect">
            <a:avLst/>
          </a:prstGeom>
          <a:noFill/>
          <a:ln w="9525">
            <a:noFill/>
            <a:miter lim="800000"/>
            <a:headEnd/>
            <a:tailEnd/>
          </a:ln>
          <a:effectLst/>
        </p:spPr>
        <p:txBody>
          <a:bodyPr>
            <a:spAutoFit/>
          </a:bodyPr>
          <a:lstStyle/>
          <a:p>
            <a:pPr>
              <a:spcBef>
                <a:spcPct val="50000"/>
              </a:spcBef>
              <a:defRPr/>
            </a:pPr>
            <a:r>
              <a:rPr lang="en-US" sz="2400">
                <a:solidFill>
                  <a:srgbClr val="990000"/>
                </a:solidFill>
                <a:effectLst>
                  <a:outerShdw blurRad="38100" dist="38100" dir="2700000" algn="tl">
                    <a:srgbClr val="000000"/>
                  </a:outerShdw>
                </a:effectLst>
              </a:rPr>
              <a:t>Contoh</a:t>
            </a:r>
            <a:r>
              <a:rPr lang="en-US" sz="2400">
                <a:solidFill>
                  <a:srgbClr val="990000"/>
                </a:solidFill>
              </a:rPr>
              <a:t> :</a:t>
            </a:r>
          </a:p>
        </p:txBody>
      </p:sp>
      <p:sp>
        <p:nvSpPr>
          <p:cNvPr id="32776" name="Text Box 8"/>
          <p:cNvSpPr txBox="1">
            <a:spLocks noChangeArrowheads="1"/>
          </p:cNvSpPr>
          <p:nvPr/>
        </p:nvSpPr>
        <p:spPr bwMode="auto">
          <a:xfrm>
            <a:off x="2533716" y="5562600"/>
            <a:ext cx="5675524" cy="457200"/>
          </a:xfrm>
          <a:prstGeom prst="rect">
            <a:avLst/>
          </a:prstGeom>
          <a:noFill/>
          <a:ln w="9525">
            <a:noFill/>
            <a:miter lim="800000"/>
            <a:headEnd/>
            <a:tailEnd/>
          </a:ln>
        </p:spPr>
        <p:txBody>
          <a:bodyPr>
            <a:spAutoFit/>
          </a:bodyPr>
          <a:lstStyle/>
          <a:p>
            <a:pPr>
              <a:spcBef>
                <a:spcPct val="50000"/>
              </a:spcBef>
            </a:pPr>
            <a:r>
              <a:rPr lang="en-US" sz="2400" b="1">
                <a:solidFill>
                  <a:schemeClr val="hlink"/>
                </a:solidFill>
              </a:rPr>
              <a:t>GRANT</a:t>
            </a:r>
            <a:r>
              <a:rPr lang="en-US" sz="2400"/>
              <a:t> all </a:t>
            </a:r>
            <a:r>
              <a:rPr lang="en-US" sz="2400" b="1">
                <a:solidFill>
                  <a:schemeClr val="hlink"/>
                </a:solidFill>
              </a:rPr>
              <a:t>ON</a:t>
            </a:r>
            <a:r>
              <a:rPr lang="en-US" sz="2400"/>
              <a:t> </a:t>
            </a:r>
            <a:r>
              <a:rPr lang="en-US" sz="2400">
                <a:solidFill>
                  <a:srgbClr val="CC3300"/>
                </a:solidFill>
              </a:rPr>
              <a:t>siswa</a:t>
            </a:r>
            <a:r>
              <a:rPr lang="en-US" sz="2400"/>
              <a:t> </a:t>
            </a:r>
            <a:r>
              <a:rPr lang="en-US" sz="2400" b="1">
                <a:solidFill>
                  <a:schemeClr val="hlink"/>
                </a:solidFill>
              </a:rPr>
              <a:t>TO</a:t>
            </a:r>
            <a:r>
              <a:rPr lang="en-US" sz="2400">
                <a:solidFill>
                  <a:srgbClr val="000000"/>
                </a:solidFill>
              </a:rPr>
              <a:t> </a:t>
            </a:r>
            <a:r>
              <a:rPr lang="en-US" sz="2400"/>
              <a:t>ani</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normAutofit fontScale="90000"/>
          </a:bodyPr>
          <a:lstStyle/>
          <a:p>
            <a:pPr algn="ctr" eaLnBrk="1" hangingPunct="1">
              <a:defRPr/>
            </a:pPr>
            <a:r>
              <a:rPr lang="en-US" sz="4000" b="1" smtClean="0">
                <a:solidFill>
                  <a:srgbClr val="000000"/>
                </a:solidFill>
                <a:effectLst>
                  <a:outerShdw blurRad="38100" dist="38100" dir="2700000" algn="tl">
                    <a:srgbClr val="FFFFFF"/>
                  </a:outerShdw>
                </a:effectLst>
              </a:rPr>
              <a:t>Control Data Language</a:t>
            </a:r>
            <a:r>
              <a:rPr lang="en-US" sz="3600" b="1" smtClean="0">
                <a:solidFill>
                  <a:srgbClr val="000000"/>
                </a:solidFill>
                <a:effectLst>
                  <a:outerShdw blurRad="38100" dist="38100" dir="2700000" algn="tl">
                    <a:srgbClr val="FFFFFF"/>
                  </a:outerShdw>
                </a:effectLst>
              </a:rPr>
              <a:t/>
            </a:r>
            <a:br>
              <a:rPr lang="en-US" sz="3600" b="1" smtClean="0">
                <a:solidFill>
                  <a:srgbClr val="000000"/>
                </a:solidFill>
                <a:effectLst>
                  <a:outerShdw blurRad="38100" dist="38100" dir="2700000" algn="tl">
                    <a:srgbClr val="FFFFFF"/>
                  </a:outerShdw>
                </a:effectLst>
              </a:rPr>
            </a:br>
            <a:r>
              <a:rPr lang="en-US" sz="3600" b="1" smtClean="0">
                <a:solidFill>
                  <a:srgbClr val="000000"/>
                </a:solidFill>
                <a:effectLst>
                  <a:outerShdw blurRad="38100" dist="38100" dir="2700000" algn="tl">
                    <a:srgbClr val="FFFFFF"/>
                  </a:outerShdw>
                </a:effectLst>
              </a:rPr>
              <a:t> </a:t>
            </a:r>
            <a:r>
              <a:rPr lang="en-US" b="1" smtClean="0">
                <a:solidFill>
                  <a:srgbClr val="000000"/>
                </a:solidFill>
                <a:effectLst>
                  <a:outerShdw blurRad="38100" dist="38100" dir="2700000" algn="tl">
                    <a:srgbClr val="FFFFFF"/>
                  </a:outerShdw>
                </a:effectLst>
              </a:rPr>
              <a:t>[CDL]</a:t>
            </a:r>
          </a:p>
        </p:txBody>
      </p:sp>
      <p:sp>
        <p:nvSpPr>
          <p:cNvPr id="229379" name="Rectangle 3"/>
          <p:cNvSpPr>
            <a:spLocks noGrp="1" noChangeArrowheads="1"/>
          </p:cNvSpPr>
          <p:nvPr>
            <p:ph type="body" idx="1"/>
          </p:nvPr>
        </p:nvSpPr>
        <p:spPr>
          <a:xfrm>
            <a:off x="608092" y="1981200"/>
            <a:ext cx="10844306" cy="685800"/>
          </a:xfrm>
        </p:spPr>
        <p:txBody>
          <a:bodyPr/>
          <a:lstStyle/>
          <a:p>
            <a:pPr marL="609600" indent="-609600" eaLnBrk="1" hangingPunct="1">
              <a:defRPr/>
            </a:pPr>
            <a:r>
              <a:rPr lang="en-US" b="1" smtClean="0">
                <a:solidFill>
                  <a:srgbClr val="0033CC"/>
                </a:solidFill>
              </a:rPr>
              <a:t>GRANT for all and public</a:t>
            </a:r>
            <a:endParaRPr lang="en-US" smtClean="0"/>
          </a:p>
        </p:txBody>
      </p:sp>
      <p:sp>
        <p:nvSpPr>
          <p:cNvPr id="33796" name="Text Box 4"/>
          <p:cNvSpPr txBox="1">
            <a:spLocks noChangeArrowheads="1"/>
          </p:cNvSpPr>
          <p:nvPr/>
        </p:nvSpPr>
        <p:spPr bwMode="auto">
          <a:xfrm>
            <a:off x="506743" y="2819401"/>
            <a:ext cx="11351049" cy="519113"/>
          </a:xfrm>
          <a:prstGeom prst="rect">
            <a:avLst/>
          </a:prstGeom>
          <a:noFill/>
          <a:ln w="9525">
            <a:noFill/>
            <a:miter lim="800000"/>
            <a:headEnd/>
            <a:tailEnd/>
          </a:ln>
        </p:spPr>
        <p:txBody>
          <a:bodyPr>
            <a:spAutoFit/>
          </a:bodyPr>
          <a:lstStyle/>
          <a:p>
            <a:pPr>
              <a:spcBef>
                <a:spcPct val="50000"/>
              </a:spcBef>
            </a:pPr>
            <a:r>
              <a:rPr lang="en-US" sz="2800" b="1">
                <a:solidFill>
                  <a:schemeClr val="hlink"/>
                </a:solidFill>
              </a:rPr>
              <a:t>GRANT</a:t>
            </a:r>
            <a:r>
              <a:rPr lang="en-US" sz="2800"/>
              <a:t> </a:t>
            </a:r>
            <a:r>
              <a:rPr lang="en-US" sz="2800" i="1"/>
              <a:t>all </a:t>
            </a:r>
            <a:r>
              <a:rPr lang="en-US" sz="2800"/>
              <a:t> </a:t>
            </a:r>
            <a:r>
              <a:rPr lang="en-US" sz="2800" b="1">
                <a:solidFill>
                  <a:schemeClr val="hlink"/>
                </a:solidFill>
              </a:rPr>
              <a:t>ON</a:t>
            </a:r>
            <a:r>
              <a:rPr lang="en-US" sz="2800"/>
              <a:t> </a:t>
            </a:r>
            <a:r>
              <a:rPr lang="en-US" sz="2800" i="1">
                <a:solidFill>
                  <a:srgbClr val="FF0000"/>
                </a:solidFill>
              </a:rPr>
              <a:t>&lt;nm_tabel&gt;</a:t>
            </a:r>
            <a:r>
              <a:rPr lang="en-US" sz="2800"/>
              <a:t> </a:t>
            </a:r>
            <a:r>
              <a:rPr lang="en-US" sz="2800" b="1">
                <a:solidFill>
                  <a:schemeClr val="hlink"/>
                </a:solidFill>
              </a:rPr>
              <a:t>TO</a:t>
            </a:r>
            <a:r>
              <a:rPr lang="en-US" sz="2800">
                <a:solidFill>
                  <a:srgbClr val="000000"/>
                </a:solidFill>
              </a:rPr>
              <a:t> </a:t>
            </a:r>
            <a:r>
              <a:rPr lang="en-US" sz="2800" i="1"/>
              <a:t>&lt;user_name&gt;</a:t>
            </a:r>
            <a:r>
              <a:rPr lang="en-US" sz="2800"/>
              <a:t> </a:t>
            </a:r>
          </a:p>
        </p:txBody>
      </p:sp>
      <p:sp>
        <p:nvSpPr>
          <p:cNvPr id="33797" name="Text Box 5"/>
          <p:cNvSpPr txBox="1">
            <a:spLocks noChangeArrowheads="1"/>
          </p:cNvSpPr>
          <p:nvPr/>
        </p:nvSpPr>
        <p:spPr bwMode="auto">
          <a:xfrm>
            <a:off x="2533716" y="4648201"/>
            <a:ext cx="7702497" cy="519113"/>
          </a:xfrm>
          <a:prstGeom prst="rect">
            <a:avLst/>
          </a:prstGeom>
          <a:noFill/>
          <a:ln w="9525">
            <a:noFill/>
            <a:miter lim="800000"/>
            <a:headEnd/>
            <a:tailEnd/>
          </a:ln>
        </p:spPr>
        <p:txBody>
          <a:bodyPr>
            <a:spAutoFit/>
          </a:bodyPr>
          <a:lstStyle/>
          <a:p>
            <a:pPr>
              <a:spcBef>
                <a:spcPct val="50000"/>
              </a:spcBef>
            </a:pPr>
            <a:r>
              <a:rPr lang="en-US" sz="2800" b="1">
                <a:solidFill>
                  <a:schemeClr val="hlink"/>
                </a:solidFill>
              </a:rPr>
              <a:t>GRANT</a:t>
            </a:r>
            <a:r>
              <a:rPr lang="en-US" sz="2800"/>
              <a:t> all </a:t>
            </a:r>
            <a:r>
              <a:rPr lang="en-US" sz="2800" b="1">
                <a:solidFill>
                  <a:schemeClr val="hlink"/>
                </a:solidFill>
              </a:rPr>
              <a:t>ON</a:t>
            </a:r>
            <a:r>
              <a:rPr lang="en-US" sz="2800"/>
              <a:t> </a:t>
            </a:r>
            <a:r>
              <a:rPr lang="en-US" sz="2800">
                <a:solidFill>
                  <a:srgbClr val="FF0000"/>
                </a:solidFill>
              </a:rPr>
              <a:t>siswa</a:t>
            </a:r>
            <a:r>
              <a:rPr lang="en-US" sz="2800"/>
              <a:t> </a:t>
            </a:r>
            <a:r>
              <a:rPr lang="en-US" sz="2800" b="1">
                <a:solidFill>
                  <a:schemeClr val="hlink"/>
                </a:solidFill>
              </a:rPr>
              <a:t>TO</a:t>
            </a:r>
            <a:r>
              <a:rPr lang="en-US" sz="2800">
                <a:solidFill>
                  <a:srgbClr val="000000"/>
                </a:solidFill>
              </a:rPr>
              <a:t> </a:t>
            </a:r>
            <a:r>
              <a:rPr lang="en-US" sz="2800"/>
              <a:t>ani</a:t>
            </a:r>
          </a:p>
        </p:txBody>
      </p:sp>
      <p:sp>
        <p:nvSpPr>
          <p:cNvPr id="33798" name="Text Box 6"/>
          <p:cNvSpPr txBox="1">
            <a:spLocks noChangeArrowheads="1"/>
          </p:cNvSpPr>
          <p:nvPr/>
        </p:nvSpPr>
        <p:spPr bwMode="auto">
          <a:xfrm>
            <a:off x="2533716" y="5334001"/>
            <a:ext cx="8209241" cy="519113"/>
          </a:xfrm>
          <a:prstGeom prst="rect">
            <a:avLst/>
          </a:prstGeom>
          <a:noFill/>
          <a:ln w="9525">
            <a:noFill/>
            <a:miter lim="800000"/>
            <a:headEnd/>
            <a:tailEnd/>
          </a:ln>
        </p:spPr>
        <p:txBody>
          <a:bodyPr>
            <a:spAutoFit/>
          </a:bodyPr>
          <a:lstStyle/>
          <a:p>
            <a:pPr>
              <a:spcBef>
                <a:spcPct val="50000"/>
              </a:spcBef>
            </a:pPr>
            <a:r>
              <a:rPr lang="en-US" sz="2800" b="1">
                <a:solidFill>
                  <a:schemeClr val="hlink"/>
                </a:solidFill>
              </a:rPr>
              <a:t>GRANT</a:t>
            </a:r>
            <a:r>
              <a:rPr lang="en-US" sz="2800"/>
              <a:t> select  </a:t>
            </a:r>
            <a:r>
              <a:rPr lang="en-US" sz="2800" b="1">
                <a:solidFill>
                  <a:schemeClr val="hlink"/>
                </a:solidFill>
              </a:rPr>
              <a:t>ON</a:t>
            </a:r>
            <a:r>
              <a:rPr lang="en-US" sz="2800"/>
              <a:t> </a:t>
            </a:r>
            <a:r>
              <a:rPr lang="en-US" sz="2800">
                <a:solidFill>
                  <a:srgbClr val="FF0000"/>
                </a:solidFill>
              </a:rPr>
              <a:t>siswa</a:t>
            </a:r>
            <a:r>
              <a:rPr lang="en-US" sz="2800"/>
              <a:t> </a:t>
            </a:r>
            <a:r>
              <a:rPr lang="en-US" sz="2800" b="1">
                <a:solidFill>
                  <a:schemeClr val="hlink"/>
                </a:solidFill>
              </a:rPr>
              <a:t>TO</a:t>
            </a:r>
            <a:r>
              <a:rPr lang="en-US" sz="2800">
                <a:solidFill>
                  <a:schemeClr val="hlink"/>
                </a:solidFill>
              </a:rPr>
              <a:t> </a:t>
            </a:r>
            <a:r>
              <a:rPr lang="en-US" sz="2800"/>
              <a:t>public</a:t>
            </a:r>
          </a:p>
        </p:txBody>
      </p:sp>
      <p:sp>
        <p:nvSpPr>
          <p:cNvPr id="229383" name="Text Box 7"/>
          <p:cNvSpPr txBox="1">
            <a:spLocks noChangeArrowheads="1"/>
          </p:cNvSpPr>
          <p:nvPr/>
        </p:nvSpPr>
        <p:spPr bwMode="auto">
          <a:xfrm>
            <a:off x="608092" y="4495800"/>
            <a:ext cx="2331019" cy="457200"/>
          </a:xfrm>
          <a:prstGeom prst="rect">
            <a:avLst/>
          </a:prstGeom>
          <a:noFill/>
          <a:ln w="9525">
            <a:noFill/>
            <a:miter lim="800000"/>
            <a:headEnd/>
            <a:tailEnd/>
          </a:ln>
          <a:effectLst/>
        </p:spPr>
        <p:txBody>
          <a:bodyPr>
            <a:spAutoFit/>
          </a:bodyPr>
          <a:lstStyle/>
          <a:p>
            <a:pPr>
              <a:spcBef>
                <a:spcPct val="50000"/>
              </a:spcBef>
              <a:defRPr/>
            </a:pPr>
            <a:r>
              <a:rPr lang="en-US" sz="2400">
                <a:solidFill>
                  <a:srgbClr val="990000"/>
                </a:solidFill>
                <a:effectLst>
                  <a:outerShdw blurRad="38100" dist="38100" dir="2700000" algn="tl">
                    <a:srgbClr val="000000"/>
                  </a:outerShdw>
                </a:effectLst>
              </a:rPr>
              <a:t>Contoh</a:t>
            </a:r>
            <a:r>
              <a:rPr lang="en-US" sz="2400">
                <a:solidFill>
                  <a:srgbClr val="990000"/>
                </a:solidFill>
              </a:rPr>
              <a:t> :</a:t>
            </a:r>
          </a:p>
        </p:txBody>
      </p:sp>
      <p:sp>
        <p:nvSpPr>
          <p:cNvPr id="33800" name="Text Box 9"/>
          <p:cNvSpPr txBox="1">
            <a:spLocks noChangeArrowheads="1"/>
          </p:cNvSpPr>
          <p:nvPr/>
        </p:nvSpPr>
        <p:spPr bwMode="auto">
          <a:xfrm>
            <a:off x="506743" y="3581401"/>
            <a:ext cx="11351049" cy="519113"/>
          </a:xfrm>
          <a:prstGeom prst="rect">
            <a:avLst/>
          </a:prstGeom>
          <a:noFill/>
          <a:ln w="9525">
            <a:noFill/>
            <a:miter lim="800000"/>
            <a:headEnd/>
            <a:tailEnd/>
          </a:ln>
        </p:spPr>
        <p:txBody>
          <a:bodyPr>
            <a:spAutoFit/>
          </a:bodyPr>
          <a:lstStyle/>
          <a:p>
            <a:pPr>
              <a:spcBef>
                <a:spcPct val="50000"/>
              </a:spcBef>
            </a:pPr>
            <a:r>
              <a:rPr lang="en-US" sz="2800" b="1">
                <a:solidFill>
                  <a:schemeClr val="hlink"/>
                </a:solidFill>
              </a:rPr>
              <a:t>GRANT</a:t>
            </a:r>
            <a:r>
              <a:rPr lang="en-US" sz="2800"/>
              <a:t> </a:t>
            </a:r>
            <a:r>
              <a:rPr lang="en-US" sz="2800" i="1"/>
              <a:t>&lt;otoritas&gt;</a:t>
            </a:r>
            <a:r>
              <a:rPr lang="en-US" sz="2800"/>
              <a:t>  </a:t>
            </a:r>
            <a:r>
              <a:rPr lang="en-US" sz="2800" b="1">
                <a:solidFill>
                  <a:schemeClr val="hlink"/>
                </a:solidFill>
              </a:rPr>
              <a:t>ON</a:t>
            </a:r>
            <a:r>
              <a:rPr lang="en-US" sz="2800"/>
              <a:t> </a:t>
            </a:r>
            <a:r>
              <a:rPr lang="en-US" sz="2800" i="1">
                <a:solidFill>
                  <a:srgbClr val="FF0000"/>
                </a:solidFill>
              </a:rPr>
              <a:t>&lt;nm_tabel&gt;</a:t>
            </a:r>
            <a:r>
              <a:rPr lang="en-US" sz="2800"/>
              <a:t> </a:t>
            </a:r>
            <a:r>
              <a:rPr lang="en-US" sz="2800" b="1">
                <a:solidFill>
                  <a:schemeClr val="hlink"/>
                </a:solidFill>
              </a:rPr>
              <a:t>TO</a:t>
            </a:r>
            <a:r>
              <a:rPr lang="en-US" sz="2800">
                <a:solidFill>
                  <a:srgbClr val="000000"/>
                </a:solidFill>
              </a:rPr>
              <a:t> </a:t>
            </a:r>
            <a:r>
              <a:rPr lang="en-US" sz="2800" i="1"/>
              <a:t>public</a:t>
            </a:r>
            <a:r>
              <a:rPr lang="en-US" sz="2800"/>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normAutofit fontScale="90000"/>
          </a:bodyPr>
          <a:lstStyle/>
          <a:p>
            <a:pPr algn="ctr" eaLnBrk="1" hangingPunct="1">
              <a:defRPr/>
            </a:pPr>
            <a:r>
              <a:rPr lang="en-US" sz="4000" b="1" smtClean="0">
                <a:solidFill>
                  <a:srgbClr val="000000"/>
                </a:solidFill>
                <a:effectLst>
                  <a:outerShdw blurRad="38100" dist="38100" dir="2700000" algn="tl">
                    <a:srgbClr val="FFFFFF"/>
                  </a:outerShdw>
                </a:effectLst>
              </a:rPr>
              <a:t>Control Data Language</a:t>
            </a:r>
            <a:r>
              <a:rPr lang="en-US" sz="3600" b="1" smtClean="0">
                <a:solidFill>
                  <a:srgbClr val="000000"/>
                </a:solidFill>
                <a:effectLst>
                  <a:outerShdw blurRad="38100" dist="38100" dir="2700000" algn="tl">
                    <a:srgbClr val="FFFFFF"/>
                  </a:outerShdw>
                </a:effectLst>
              </a:rPr>
              <a:t/>
            </a:r>
            <a:br>
              <a:rPr lang="en-US" sz="3600" b="1" smtClean="0">
                <a:solidFill>
                  <a:srgbClr val="000000"/>
                </a:solidFill>
                <a:effectLst>
                  <a:outerShdw blurRad="38100" dist="38100" dir="2700000" algn="tl">
                    <a:srgbClr val="FFFFFF"/>
                  </a:outerShdw>
                </a:effectLst>
              </a:rPr>
            </a:br>
            <a:r>
              <a:rPr lang="en-US" sz="3600" b="1" smtClean="0">
                <a:solidFill>
                  <a:srgbClr val="000000"/>
                </a:solidFill>
                <a:effectLst>
                  <a:outerShdw blurRad="38100" dist="38100" dir="2700000" algn="tl">
                    <a:srgbClr val="FFFFFF"/>
                  </a:outerShdw>
                </a:effectLst>
              </a:rPr>
              <a:t> </a:t>
            </a:r>
            <a:r>
              <a:rPr lang="en-US" b="1" smtClean="0">
                <a:solidFill>
                  <a:srgbClr val="000000"/>
                </a:solidFill>
                <a:effectLst>
                  <a:outerShdw blurRad="38100" dist="38100" dir="2700000" algn="tl">
                    <a:srgbClr val="FFFFFF"/>
                  </a:outerShdw>
                </a:effectLst>
              </a:rPr>
              <a:t>[CDL]</a:t>
            </a:r>
          </a:p>
        </p:txBody>
      </p:sp>
      <p:sp>
        <p:nvSpPr>
          <p:cNvPr id="230403" name="Rectangle 3"/>
          <p:cNvSpPr>
            <a:spLocks noGrp="1" noChangeArrowheads="1"/>
          </p:cNvSpPr>
          <p:nvPr>
            <p:ph type="body" idx="1"/>
          </p:nvPr>
        </p:nvSpPr>
        <p:spPr>
          <a:xfrm>
            <a:off x="608092" y="1981200"/>
            <a:ext cx="10844306" cy="685800"/>
          </a:xfrm>
        </p:spPr>
        <p:txBody>
          <a:bodyPr/>
          <a:lstStyle/>
          <a:p>
            <a:pPr marL="609600" indent="-609600" eaLnBrk="1" hangingPunct="1">
              <a:defRPr/>
            </a:pPr>
            <a:r>
              <a:rPr lang="en-US" b="1" smtClean="0">
                <a:solidFill>
                  <a:srgbClr val="0033CC"/>
                </a:solidFill>
              </a:rPr>
              <a:t>REVOKE structure</a:t>
            </a:r>
            <a:r>
              <a:rPr lang="en-US" b="1" smtClean="0"/>
              <a:t> </a:t>
            </a:r>
            <a:endParaRPr lang="en-US" smtClean="0"/>
          </a:p>
        </p:txBody>
      </p:sp>
      <p:sp>
        <p:nvSpPr>
          <p:cNvPr id="34820" name="Text Box 4"/>
          <p:cNvSpPr txBox="1">
            <a:spLocks noChangeArrowheads="1"/>
          </p:cNvSpPr>
          <p:nvPr/>
        </p:nvSpPr>
        <p:spPr bwMode="auto">
          <a:xfrm>
            <a:off x="506743" y="3048000"/>
            <a:ext cx="11351049" cy="457200"/>
          </a:xfrm>
          <a:prstGeom prst="rect">
            <a:avLst/>
          </a:prstGeom>
          <a:noFill/>
          <a:ln w="9525">
            <a:noFill/>
            <a:miter lim="800000"/>
            <a:headEnd/>
            <a:tailEnd/>
          </a:ln>
        </p:spPr>
        <p:txBody>
          <a:bodyPr>
            <a:spAutoFit/>
          </a:bodyPr>
          <a:lstStyle/>
          <a:p>
            <a:pPr>
              <a:spcBef>
                <a:spcPct val="50000"/>
              </a:spcBef>
            </a:pPr>
            <a:r>
              <a:rPr lang="en-US" sz="2400" b="1">
                <a:solidFill>
                  <a:srgbClr val="000000"/>
                </a:solidFill>
              </a:rPr>
              <a:t>REVOKE</a:t>
            </a:r>
            <a:r>
              <a:rPr lang="en-US" sz="2400">
                <a:solidFill>
                  <a:schemeClr val="hlink"/>
                </a:solidFill>
              </a:rPr>
              <a:t> </a:t>
            </a:r>
            <a:r>
              <a:rPr lang="en-US" sz="2400" i="1"/>
              <a:t>&lt;otoritas&gt;</a:t>
            </a:r>
            <a:r>
              <a:rPr lang="en-US" sz="2400"/>
              <a:t> </a:t>
            </a:r>
            <a:r>
              <a:rPr lang="en-US" sz="2400" b="1">
                <a:solidFill>
                  <a:srgbClr val="000000"/>
                </a:solidFill>
              </a:rPr>
              <a:t>ON</a:t>
            </a:r>
            <a:r>
              <a:rPr lang="en-US" sz="2400">
                <a:solidFill>
                  <a:schemeClr val="hlink"/>
                </a:solidFill>
              </a:rPr>
              <a:t> </a:t>
            </a:r>
            <a:r>
              <a:rPr lang="en-US" sz="2400" i="1"/>
              <a:t>&lt;nm_tabel&gt;</a:t>
            </a:r>
            <a:r>
              <a:rPr lang="en-US" sz="2400"/>
              <a:t> </a:t>
            </a:r>
            <a:r>
              <a:rPr lang="en-US" sz="2400" b="1">
                <a:solidFill>
                  <a:schemeClr val="hlink"/>
                </a:solidFill>
              </a:rPr>
              <a:t>FROM</a:t>
            </a:r>
            <a:r>
              <a:rPr lang="en-US" sz="2400">
                <a:solidFill>
                  <a:schemeClr val="hlink"/>
                </a:solidFill>
              </a:rPr>
              <a:t> </a:t>
            </a:r>
            <a:r>
              <a:rPr lang="en-US" sz="2400" i="1"/>
              <a:t>&lt;user_name&gt;</a:t>
            </a:r>
            <a:r>
              <a:rPr lang="en-US" sz="2400"/>
              <a:t> </a:t>
            </a:r>
          </a:p>
        </p:txBody>
      </p:sp>
      <p:sp>
        <p:nvSpPr>
          <p:cNvPr id="34821" name="Text Box 5"/>
          <p:cNvSpPr txBox="1">
            <a:spLocks noChangeArrowheads="1"/>
          </p:cNvSpPr>
          <p:nvPr/>
        </p:nvSpPr>
        <p:spPr bwMode="auto">
          <a:xfrm>
            <a:off x="1824276" y="4038601"/>
            <a:ext cx="8411938" cy="1801813"/>
          </a:xfrm>
          <a:prstGeom prst="rect">
            <a:avLst/>
          </a:prstGeom>
          <a:noFill/>
          <a:ln w="9525">
            <a:noFill/>
            <a:miter lim="800000"/>
            <a:headEnd/>
            <a:tailEnd/>
          </a:ln>
        </p:spPr>
        <p:txBody>
          <a:bodyPr>
            <a:spAutoFit/>
          </a:bodyPr>
          <a:lstStyle/>
          <a:p>
            <a:pPr>
              <a:spcBef>
                <a:spcPct val="50000"/>
              </a:spcBef>
            </a:pPr>
            <a:r>
              <a:rPr lang="en-US" sz="2800" b="1">
                <a:solidFill>
                  <a:srgbClr val="990000"/>
                </a:solidFill>
              </a:rPr>
              <a:t>Revoke Type :</a:t>
            </a:r>
          </a:p>
          <a:p>
            <a:pPr>
              <a:spcBef>
                <a:spcPct val="50000"/>
              </a:spcBef>
            </a:pPr>
            <a:r>
              <a:rPr lang="en-US" sz="2800" b="1"/>
              <a:t>		</a:t>
            </a:r>
            <a:r>
              <a:rPr lang="en-US" sz="2800" b="1">
                <a:solidFill>
                  <a:schemeClr val="tx2"/>
                </a:solidFill>
              </a:rPr>
              <a:t>insert , 	select,</a:t>
            </a:r>
          </a:p>
          <a:p>
            <a:pPr>
              <a:spcBef>
                <a:spcPct val="50000"/>
              </a:spcBef>
            </a:pPr>
            <a:r>
              <a:rPr lang="en-US" sz="2800" b="1">
                <a:solidFill>
                  <a:schemeClr val="tx2"/>
                </a:solidFill>
              </a:rPr>
              <a:t>		update ,	delete , 	all</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normAutofit fontScale="90000"/>
          </a:bodyPr>
          <a:lstStyle/>
          <a:p>
            <a:pPr algn="ctr" eaLnBrk="1" hangingPunct="1">
              <a:defRPr/>
            </a:pPr>
            <a:r>
              <a:rPr lang="en-US" sz="4000" b="1" smtClean="0">
                <a:solidFill>
                  <a:srgbClr val="000000"/>
                </a:solidFill>
                <a:effectLst>
                  <a:outerShdw blurRad="38100" dist="38100" dir="2700000" algn="tl">
                    <a:srgbClr val="FFFFFF"/>
                  </a:outerShdw>
                </a:effectLst>
              </a:rPr>
              <a:t>Control Data Language</a:t>
            </a:r>
            <a:r>
              <a:rPr lang="en-US" sz="3600" b="1" smtClean="0">
                <a:solidFill>
                  <a:srgbClr val="000000"/>
                </a:solidFill>
                <a:effectLst>
                  <a:outerShdw blurRad="38100" dist="38100" dir="2700000" algn="tl">
                    <a:srgbClr val="FFFFFF"/>
                  </a:outerShdw>
                </a:effectLst>
              </a:rPr>
              <a:t/>
            </a:r>
            <a:br>
              <a:rPr lang="en-US" sz="3600" b="1" smtClean="0">
                <a:solidFill>
                  <a:srgbClr val="000000"/>
                </a:solidFill>
                <a:effectLst>
                  <a:outerShdw blurRad="38100" dist="38100" dir="2700000" algn="tl">
                    <a:srgbClr val="FFFFFF"/>
                  </a:outerShdw>
                </a:effectLst>
              </a:rPr>
            </a:br>
            <a:r>
              <a:rPr lang="en-US" sz="3600" b="1" smtClean="0">
                <a:solidFill>
                  <a:srgbClr val="000000"/>
                </a:solidFill>
                <a:effectLst>
                  <a:outerShdw blurRad="38100" dist="38100" dir="2700000" algn="tl">
                    <a:srgbClr val="FFFFFF"/>
                  </a:outerShdw>
                </a:effectLst>
              </a:rPr>
              <a:t> </a:t>
            </a:r>
            <a:r>
              <a:rPr lang="en-US" b="1" smtClean="0">
                <a:solidFill>
                  <a:srgbClr val="000000"/>
                </a:solidFill>
                <a:effectLst>
                  <a:outerShdw blurRad="38100" dist="38100" dir="2700000" algn="tl">
                    <a:srgbClr val="FFFFFF"/>
                  </a:outerShdw>
                </a:effectLst>
              </a:rPr>
              <a:t>[CDL]</a:t>
            </a:r>
          </a:p>
        </p:txBody>
      </p:sp>
      <p:sp>
        <p:nvSpPr>
          <p:cNvPr id="231427" name="Rectangle 3"/>
          <p:cNvSpPr>
            <a:spLocks noGrp="1" noChangeArrowheads="1"/>
          </p:cNvSpPr>
          <p:nvPr>
            <p:ph type="body" idx="1"/>
          </p:nvPr>
        </p:nvSpPr>
        <p:spPr>
          <a:xfrm>
            <a:off x="608092" y="1981200"/>
            <a:ext cx="10844306" cy="685800"/>
          </a:xfrm>
        </p:spPr>
        <p:txBody>
          <a:bodyPr/>
          <a:lstStyle/>
          <a:p>
            <a:pPr marL="609600" indent="-609600" eaLnBrk="1" hangingPunct="1">
              <a:defRPr/>
            </a:pPr>
            <a:r>
              <a:rPr lang="en-US" b="1" smtClean="0">
                <a:solidFill>
                  <a:srgbClr val="0033CC"/>
                </a:solidFill>
              </a:rPr>
              <a:t>REVOKE </a:t>
            </a:r>
            <a:r>
              <a:rPr lang="en-US" b="1" smtClean="0">
                <a:solidFill>
                  <a:srgbClr val="FF0000"/>
                </a:solidFill>
              </a:rPr>
              <a:t>for</a:t>
            </a:r>
            <a:r>
              <a:rPr lang="en-US" b="1" smtClean="0">
                <a:solidFill>
                  <a:srgbClr val="0033CC"/>
                </a:solidFill>
              </a:rPr>
              <a:t> </a:t>
            </a:r>
            <a:r>
              <a:rPr lang="en-US" b="1" smtClean="0">
                <a:solidFill>
                  <a:srgbClr val="FF0000"/>
                </a:solidFill>
              </a:rPr>
              <a:t>insert</a:t>
            </a:r>
            <a:endParaRPr lang="en-US" smtClean="0">
              <a:solidFill>
                <a:srgbClr val="FF0000"/>
              </a:solidFill>
            </a:endParaRPr>
          </a:p>
        </p:txBody>
      </p:sp>
      <p:sp>
        <p:nvSpPr>
          <p:cNvPr id="35844" name="Text Box 4"/>
          <p:cNvSpPr txBox="1">
            <a:spLocks noChangeArrowheads="1"/>
          </p:cNvSpPr>
          <p:nvPr/>
        </p:nvSpPr>
        <p:spPr bwMode="auto">
          <a:xfrm>
            <a:off x="506743" y="3048000"/>
            <a:ext cx="11351049" cy="457200"/>
          </a:xfrm>
          <a:prstGeom prst="rect">
            <a:avLst/>
          </a:prstGeom>
          <a:noFill/>
          <a:ln w="9525">
            <a:noFill/>
            <a:miter lim="800000"/>
            <a:headEnd/>
            <a:tailEnd/>
          </a:ln>
        </p:spPr>
        <p:txBody>
          <a:bodyPr>
            <a:spAutoFit/>
          </a:bodyPr>
          <a:lstStyle/>
          <a:p>
            <a:pPr>
              <a:spcBef>
                <a:spcPct val="50000"/>
              </a:spcBef>
            </a:pPr>
            <a:r>
              <a:rPr lang="en-US" sz="2400" b="1">
                <a:solidFill>
                  <a:srgbClr val="000000"/>
                </a:solidFill>
              </a:rPr>
              <a:t>REVOKE</a:t>
            </a:r>
            <a:r>
              <a:rPr lang="en-US" sz="2400"/>
              <a:t> </a:t>
            </a:r>
            <a:r>
              <a:rPr lang="en-US" sz="2400" i="1"/>
              <a:t>insert </a:t>
            </a:r>
            <a:r>
              <a:rPr lang="en-US" sz="2400"/>
              <a:t> </a:t>
            </a:r>
            <a:r>
              <a:rPr lang="en-US" sz="2400" b="1">
                <a:solidFill>
                  <a:srgbClr val="000000"/>
                </a:solidFill>
              </a:rPr>
              <a:t>ON</a:t>
            </a:r>
            <a:r>
              <a:rPr lang="en-US" sz="2400"/>
              <a:t> </a:t>
            </a:r>
            <a:r>
              <a:rPr lang="en-US" sz="2400" i="1"/>
              <a:t>&lt;nm_tabel&gt;</a:t>
            </a:r>
            <a:r>
              <a:rPr lang="en-US" sz="2400"/>
              <a:t> </a:t>
            </a:r>
            <a:r>
              <a:rPr lang="en-US" sz="2400" b="1">
                <a:solidFill>
                  <a:srgbClr val="000000"/>
                </a:solidFill>
              </a:rPr>
              <a:t>FROM</a:t>
            </a:r>
            <a:r>
              <a:rPr lang="en-US" sz="2400">
                <a:solidFill>
                  <a:srgbClr val="000000"/>
                </a:solidFill>
              </a:rPr>
              <a:t> </a:t>
            </a:r>
            <a:r>
              <a:rPr lang="en-US" sz="2400" i="1"/>
              <a:t>&lt;user_name&gt;</a:t>
            </a:r>
            <a:r>
              <a:rPr lang="en-US" sz="2400"/>
              <a:t> </a:t>
            </a:r>
          </a:p>
        </p:txBody>
      </p:sp>
      <p:sp>
        <p:nvSpPr>
          <p:cNvPr id="35845" name="Text Box 5"/>
          <p:cNvSpPr txBox="1">
            <a:spLocks noChangeArrowheads="1"/>
          </p:cNvSpPr>
          <p:nvPr/>
        </p:nvSpPr>
        <p:spPr bwMode="auto">
          <a:xfrm>
            <a:off x="810789" y="3733800"/>
            <a:ext cx="2331019" cy="457200"/>
          </a:xfrm>
          <a:prstGeom prst="rect">
            <a:avLst/>
          </a:prstGeom>
          <a:noFill/>
          <a:ln w="9525">
            <a:noFill/>
            <a:miter lim="800000"/>
            <a:headEnd/>
            <a:tailEnd/>
          </a:ln>
        </p:spPr>
        <p:txBody>
          <a:bodyPr>
            <a:spAutoFit/>
          </a:bodyPr>
          <a:lstStyle/>
          <a:p>
            <a:pPr>
              <a:spcBef>
                <a:spcPct val="50000"/>
              </a:spcBef>
            </a:pPr>
            <a:r>
              <a:rPr lang="en-US" sz="2400" b="1">
                <a:solidFill>
                  <a:srgbClr val="990000"/>
                </a:solidFill>
              </a:rPr>
              <a:t>Contoh :</a:t>
            </a:r>
          </a:p>
        </p:txBody>
      </p:sp>
      <p:sp>
        <p:nvSpPr>
          <p:cNvPr id="35846" name="Text Box 7"/>
          <p:cNvSpPr txBox="1">
            <a:spLocks noChangeArrowheads="1"/>
          </p:cNvSpPr>
          <p:nvPr/>
        </p:nvSpPr>
        <p:spPr bwMode="auto">
          <a:xfrm>
            <a:off x="2128322" y="4419601"/>
            <a:ext cx="9526773" cy="519113"/>
          </a:xfrm>
          <a:prstGeom prst="rect">
            <a:avLst/>
          </a:prstGeom>
          <a:noFill/>
          <a:ln w="9525">
            <a:noFill/>
            <a:miter lim="800000"/>
            <a:headEnd/>
            <a:tailEnd/>
          </a:ln>
        </p:spPr>
        <p:txBody>
          <a:bodyPr>
            <a:spAutoFit/>
          </a:bodyPr>
          <a:lstStyle/>
          <a:p>
            <a:pPr>
              <a:spcBef>
                <a:spcPct val="50000"/>
              </a:spcBef>
            </a:pPr>
            <a:r>
              <a:rPr lang="en-US" sz="2800" b="1">
                <a:solidFill>
                  <a:schemeClr val="hlink"/>
                </a:solidFill>
              </a:rPr>
              <a:t>REVOKE</a:t>
            </a:r>
            <a:r>
              <a:rPr lang="en-US" sz="2800"/>
              <a:t> insert  </a:t>
            </a:r>
            <a:r>
              <a:rPr lang="en-US" sz="2800" b="1">
                <a:solidFill>
                  <a:schemeClr val="hlink"/>
                </a:solidFill>
              </a:rPr>
              <a:t>ON</a:t>
            </a:r>
            <a:r>
              <a:rPr lang="en-US" sz="2800">
                <a:solidFill>
                  <a:schemeClr val="hlink"/>
                </a:solidFill>
              </a:rPr>
              <a:t> </a:t>
            </a:r>
            <a:r>
              <a:rPr lang="en-US" sz="2800"/>
              <a:t>siswa </a:t>
            </a:r>
            <a:r>
              <a:rPr lang="en-US" sz="2800" b="1">
                <a:solidFill>
                  <a:schemeClr val="hlink"/>
                </a:solidFill>
              </a:rPr>
              <a:t>FROM</a:t>
            </a:r>
            <a:r>
              <a:rPr lang="en-US" sz="2800" i="1"/>
              <a:t> </a:t>
            </a:r>
            <a:r>
              <a:rPr lang="en-US" sz="2800"/>
              <a:t>ruben</a:t>
            </a:r>
          </a:p>
        </p:txBody>
      </p:sp>
      <p:sp>
        <p:nvSpPr>
          <p:cNvPr id="35847" name="Text Box 8"/>
          <p:cNvSpPr txBox="1">
            <a:spLocks noChangeArrowheads="1"/>
          </p:cNvSpPr>
          <p:nvPr/>
        </p:nvSpPr>
        <p:spPr bwMode="auto">
          <a:xfrm>
            <a:off x="2128322" y="5257801"/>
            <a:ext cx="9526773" cy="519113"/>
          </a:xfrm>
          <a:prstGeom prst="rect">
            <a:avLst/>
          </a:prstGeom>
          <a:noFill/>
          <a:ln w="9525">
            <a:noFill/>
            <a:miter lim="800000"/>
            <a:headEnd/>
            <a:tailEnd/>
          </a:ln>
        </p:spPr>
        <p:txBody>
          <a:bodyPr>
            <a:spAutoFit/>
          </a:bodyPr>
          <a:lstStyle/>
          <a:p>
            <a:pPr>
              <a:spcBef>
                <a:spcPct val="50000"/>
              </a:spcBef>
            </a:pPr>
            <a:r>
              <a:rPr lang="en-US" sz="2800" b="1">
                <a:solidFill>
                  <a:schemeClr val="hlink"/>
                </a:solidFill>
              </a:rPr>
              <a:t>REVOKE</a:t>
            </a:r>
            <a:r>
              <a:rPr lang="en-US" sz="2800">
                <a:solidFill>
                  <a:schemeClr val="hlink"/>
                </a:solidFill>
              </a:rPr>
              <a:t> </a:t>
            </a:r>
            <a:r>
              <a:rPr lang="en-US" sz="2800"/>
              <a:t>insert  </a:t>
            </a:r>
            <a:r>
              <a:rPr lang="en-US" sz="2800" b="1">
                <a:solidFill>
                  <a:schemeClr val="hlink"/>
                </a:solidFill>
              </a:rPr>
              <a:t>ON</a:t>
            </a:r>
            <a:r>
              <a:rPr lang="en-US" sz="2800">
                <a:solidFill>
                  <a:schemeClr val="hlink"/>
                </a:solidFill>
              </a:rPr>
              <a:t> </a:t>
            </a:r>
            <a:r>
              <a:rPr lang="en-US" sz="2800"/>
              <a:t>siswa </a:t>
            </a:r>
            <a:r>
              <a:rPr lang="en-US" sz="2800" b="1">
                <a:solidFill>
                  <a:schemeClr val="hlink"/>
                </a:solidFill>
              </a:rPr>
              <a:t>FROM</a:t>
            </a:r>
            <a:r>
              <a:rPr lang="en-US" sz="2800">
                <a:solidFill>
                  <a:schemeClr val="hlink"/>
                </a:solidFill>
              </a:rPr>
              <a:t> </a:t>
            </a:r>
            <a:r>
              <a:rPr lang="en-US" sz="2800" i="1"/>
              <a:t> </a:t>
            </a:r>
            <a:r>
              <a:rPr lang="en-US" sz="2800"/>
              <a:t>public</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normAutofit fontScale="90000"/>
          </a:bodyPr>
          <a:lstStyle/>
          <a:p>
            <a:pPr algn="ctr" eaLnBrk="1" hangingPunct="1">
              <a:defRPr/>
            </a:pPr>
            <a:r>
              <a:rPr lang="en-US" sz="4000" b="1" smtClean="0">
                <a:solidFill>
                  <a:srgbClr val="000000"/>
                </a:solidFill>
                <a:effectLst>
                  <a:outerShdw blurRad="38100" dist="38100" dir="2700000" algn="tl">
                    <a:srgbClr val="FFFFFF"/>
                  </a:outerShdw>
                </a:effectLst>
              </a:rPr>
              <a:t>Control Data Language</a:t>
            </a:r>
            <a:r>
              <a:rPr lang="en-US" sz="3600" b="1" smtClean="0">
                <a:solidFill>
                  <a:srgbClr val="000000"/>
                </a:solidFill>
                <a:effectLst>
                  <a:outerShdw blurRad="38100" dist="38100" dir="2700000" algn="tl">
                    <a:srgbClr val="FFFFFF"/>
                  </a:outerShdw>
                </a:effectLst>
              </a:rPr>
              <a:t/>
            </a:r>
            <a:br>
              <a:rPr lang="en-US" sz="3600" b="1" smtClean="0">
                <a:solidFill>
                  <a:srgbClr val="000000"/>
                </a:solidFill>
                <a:effectLst>
                  <a:outerShdw blurRad="38100" dist="38100" dir="2700000" algn="tl">
                    <a:srgbClr val="FFFFFF"/>
                  </a:outerShdw>
                </a:effectLst>
              </a:rPr>
            </a:br>
            <a:r>
              <a:rPr lang="en-US" sz="3600" b="1" smtClean="0">
                <a:solidFill>
                  <a:srgbClr val="000000"/>
                </a:solidFill>
                <a:effectLst>
                  <a:outerShdw blurRad="38100" dist="38100" dir="2700000" algn="tl">
                    <a:srgbClr val="FFFFFF"/>
                  </a:outerShdw>
                </a:effectLst>
              </a:rPr>
              <a:t> </a:t>
            </a:r>
            <a:r>
              <a:rPr lang="en-US" b="1" smtClean="0">
                <a:solidFill>
                  <a:srgbClr val="000000"/>
                </a:solidFill>
                <a:effectLst>
                  <a:outerShdw blurRad="38100" dist="38100" dir="2700000" algn="tl">
                    <a:srgbClr val="FFFFFF"/>
                  </a:outerShdw>
                </a:effectLst>
              </a:rPr>
              <a:t>[CDL]</a:t>
            </a:r>
          </a:p>
        </p:txBody>
      </p:sp>
      <p:sp>
        <p:nvSpPr>
          <p:cNvPr id="232451" name="Rectangle 3"/>
          <p:cNvSpPr>
            <a:spLocks noGrp="1" noChangeArrowheads="1"/>
          </p:cNvSpPr>
          <p:nvPr>
            <p:ph type="body" idx="1"/>
          </p:nvPr>
        </p:nvSpPr>
        <p:spPr>
          <a:xfrm>
            <a:off x="608092" y="1981200"/>
            <a:ext cx="10844306" cy="685800"/>
          </a:xfrm>
        </p:spPr>
        <p:txBody>
          <a:bodyPr/>
          <a:lstStyle/>
          <a:p>
            <a:pPr marL="609600" indent="-609600" eaLnBrk="1" hangingPunct="1">
              <a:defRPr/>
            </a:pPr>
            <a:r>
              <a:rPr lang="en-US" b="1" smtClean="0">
                <a:solidFill>
                  <a:srgbClr val="0033CC"/>
                </a:solidFill>
              </a:rPr>
              <a:t>REVOKE</a:t>
            </a:r>
            <a:r>
              <a:rPr lang="en-US" b="1" smtClean="0"/>
              <a:t> </a:t>
            </a:r>
            <a:r>
              <a:rPr lang="en-US" b="1" smtClean="0">
                <a:solidFill>
                  <a:srgbClr val="FF0000"/>
                </a:solidFill>
              </a:rPr>
              <a:t>for select</a:t>
            </a:r>
          </a:p>
          <a:p>
            <a:pPr marL="609600" indent="-609600" eaLnBrk="1" hangingPunct="1">
              <a:buFontTx/>
              <a:buNone/>
              <a:defRPr/>
            </a:pPr>
            <a:endParaRPr lang="en-US" b="1" smtClean="0"/>
          </a:p>
          <a:p>
            <a:pPr marL="609600" indent="-609600" eaLnBrk="1" hangingPunct="1">
              <a:defRPr/>
            </a:pPr>
            <a:endParaRPr lang="en-US" smtClean="0"/>
          </a:p>
        </p:txBody>
      </p:sp>
      <p:sp>
        <p:nvSpPr>
          <p:cNvPr id="36868" name="Text Box 4"/>
          <p:cNvSpPr txBox="1">
            <a:spLocks noChangeArrowheads="1"/>
          </p:cNvSpPr>
          <p:nvPr/>
        </p:nvSpPr>
        <p:spPr bwMode="auto">
          <a:xfrm>
            <a:off x="506743" y="2819400"/>
            <a:ext cx="11351049" cy="457200"/>
          </a:xfrm>
          <a:prstGeom prst="rect">
            <a:avLst/>
          </a:prstGeom>
          <a:noFill/>
          <a:ln w="9525">
            <a:noFill/>
            <a:miter lim="800000"/>
            <a:headEnd/>
            <a:tailEnd/>
          </a:ln>
        </p:spPr>
        <p:txBody>
          <a:bodyPr>
            <a:spAutoFit/>
          </a:bodyPr>
          <a:lstStyle/>
          <a:p>
            <a:pPr>
              <a:spcBef>
                <a:spcPct val="50000"/>
              </a:spcBef>
            </a:pPr>
            <a:r>
              <a:rPr lang="en-US" sz="2400" b="1">
                <a:solidFill>
                  <a:schemeClr val="hlink"/>
                </a:solidFill>
              </a:rPr>
              <a:t>REVOKE</a:t>
            </a:r>
            <a:r>
              <a:rPr lang="en-US" sz="2400"/>
              <a:t> </a:t>
            </a:r>
            <a:r>
              <a:rPr lang="en-US" sz="2400" i="1"/>
              <a:t>select </a:t>
            </a:r>
            <a:r>
              <a:rPr lang="en-US" sz="2400"/>
              <a:t> </a:t>
            </a:r>
            <a:r>
              <a:rPr lang="en-US" sz="2400" b="1">
                <a:solidFill>
                  <a:schemeClr val="hlink"/>
                </a:solidFill>
              </a:rPr>
              <a:t>ON</a:t>
            </a:r>
            <a:r>
              <a:rPr lang="en-US" sz="2400">
                <a:solidFill>
                  <a:schemeClr val="hlink"/>
                </a:solidFill>
              </a:rPr>
              <a:t> </a:t>
            </a:r>
            <a:r>
              <a:rPr lang="en-US" sz="2400" i="1">
                <a:solidFill>
                  <a:srgbClr val="CC3300"/>
                </a:solidFill>
              </a:rPr>
              <a:t>&lt;nm_database&gt;</a:t>
            </a:r>
            <a:r>
              <a:rPr lang="en-US" sz="2400"/>
              <a:t> </a:t>
            </a:r>
            <a:r>
              <a:rPr lang="en-US" sz="2400" b="1">
                <a:solidFill>
                  <a:schemeClr val="hlink"/>
                </a:solidFill>
              </a:rPr>
              <a:t>FROM</a:t>
            </a:r>
            <a:r>
              <a:rPr lang="en-US" sz="2400">
                <a:solidFill>
                  <a:srgbClr val="000000"/>
                </a:solidFill>
              </a:rPr>
              <a:t> </a:t>
            </a:r>
            <a:r>
              <a:rPr lang="en-US" sz="2400" i="1"/>
              <a:t>&lt;user_name&gt;</a:t>
            </a:r>
            <a:r>
              <a:rPr lang="en-US" sz="2400"/>
              <a:t> </a:t>
            </a:r>
          </a:p>
        </p:txBody>
      </p:sp>
      <p:sp>
        <p:nvSpPr>
          <p:cNvPr id="36869" name="Text Box 5"/>
          <p:cNvSpPr txBox="1">
            <a:spLocks noChangeArrowheads="1"/>
          </p:cNvSpPr>
          <p:nvPr/>
        </p:nvSpPr>
        <p:spPr bwMode="auto">
          <a:xfrm>
            <a:off x="810789" y="3505200"/>
            <a:ext cx="2331019" cy="457200"/>
          </a:xfrm>
          <a:prstGeom prst="rect">
            <a:avLst/>
          </a:prstGeom>
          <a:noFill/>
          <a:ln w="9525">
            <a:noFill/>
            <a:miter lim="800000"/>
            <a:headEnd/>
            <a:tailEnd/>
          </a:ln>
        </p:spPr>
        <p:txBody>
          <a:bodyPr>
            <a:spAutoFit/>
          </a:bodyPr>
          <a:lstStyle/>
          <a:p>
            <a:pPr>
              <a:spcBef>
                <a:spcPct val="50000"/>
              </a:spcBef>
            </a:pPr>
            <a:r>
              <a:rPr lang="en-US" sz="2400" b="1">
                <a:solidFill>
                  <a:srgbClr val="990000"/>
                </a:solidFill>
              </a:rPr>
              <a:t>Contoh :</a:t>
            </a:r>
          </a:p>
        </p:txBody>
      </p:sp>
      <p:sp>
        <p:nvSpPr>
          <p:cNvPr id="36870" name="Text Box 6"/>
          <p:cNvSpPr txBox="1">
            <a:spLocks noChangeArrowheads="1"/>
          </p:cNvSpPr>
          <p:nvPr/>
        </p:nvSpPr>
        <p:spPr bwMode="auto">
          <a:xfrm>
            <a:off x="1216184" y="4191001"/>
            <a:ext cx="9324076" cy="519113"/>
          </a:xfrm>
          <a:prstGeom prst="rect">
            <a:avLst/>
          </a:prstGeom>
          <a:noFill/>
          <a:ln w="9525">
            <a:noFill/>
            <a:miter lim="800000"/>
            <a:headEnd/>
            <a:tailEnd/>
          </a:ln>
        </p:spPr>
        <p:txBody>
          <a:bodyPr>
            <a:spAutoFit/>
          </a:bodyPr>
          <a:lstStyle/>
          <a:p>
            <a:pPr>
              <a:spcBef>
                <a:spcPct val="50000"/>
              </a:spcBef>
            </a:pPr>
            <a:r>
              <a:rPr lang="en-US" sz="2800" b="1">
                <a:solidFill>
                  <a:schemeClr val="hlink"/>
                </a:solidFill>
              </a:rPr>
              <a:t>REVOKE</a:t>
            </a:r>
            <a:r>
              <a:rPr lang="en-US" sz="2800"/>
              <a:t> select  </a:t>
            </a:r>
            <a:r>
              <a:rPr lang="en-US" sz="2800" b="1">
                <a:solidFill>
                  <a:schemeClr val="hlink"/>
                </a:solidFill>
              </a:rPr>
              <a:t>ON</a:t>
            </a:r>
            <a:r>
              <a:rPr lang="en-US" sz="2800">
                <a:solidFill>
                  <a:schemeClr val="hlink"/>
                </a:solidFill>
              </a:rPr>
              <a:t> </a:t>
            </a:r>
            <a:r>
              <a:rPr lang="en-US" sz="2800">
                <a:solidFill>
                  <a:srgbClr val="CC3300"/>
                </a:solidFill>
              </a:rPr>
              <a:t>siswa</a:t>
            </a:r>
            <a:r>
              <a:rPr lang="en-US" sz="2800"/>
              <a:t> </a:t>
            </a:r>
            <a:r>
              <a:rPr lang="en-US" sz="2800" b="1">
                <a:solidFill>
                  <a:schemeClr val="hlink"/>
                </a:solidFill>
              </a:rPr>
              <a:t>FROM</a:t>
            </a:r>
            <a:r>
              <a:rPr lang="en-US" sz="2800">
                <a:solidFill>
                  <a:schemeClr val="hlink"/>
                </a:solidFill>
              </a:rPr>
              <a:t> </a:t>
            </a:r>
            <a:r>
              <a:rPr lang="en-US" sz="2800" i="1"/>
              <a:t> </a:t>
            </a:r>
            <a:r>
              <a:rPr lang="en-US" sz="2800"/>
              <a:t>septi</a:t>
            </a:r>
          </a:p>
        </p:txBody>
      </p:sp>
      <p:sp>
        <p:nvSpPr>
          <p:cNvPr id="36871" name="Text Box 7"/>
          <p:cNvSpPr txBox="1">
            <a:spLocks noChangeArrowheads="1"/>
          </p:cNvSpPr>
          <p:nvPr/>
        </p:nvSpPr>
        <p:spPr bwMode="auto">
          <a:xfrm>
            <a:off x="1216184" y="4953001"/>
            <a:ext cx="10945654" cy="519113"/>
          </a:xfrm>
          <a:prstGeom prst="rect">
            <a:avLst/>
          </a:prstGeom>
          <a:noFill/>
          <a:ln w="9525">
            <a:noFill/>
            <a:miter lim="800000"/>
            <a:headEnd/>
            <a:tailEnd/>
          </a:ln>
        </p:spPr>
        <p:txBody>
          <a:bodyPr>
            <a:spAutoFit/>
          </a:bodyPr>
          <a:lstStyle/>
          <a:p>
            <a:pPr>
              <a:spcBef>
                <a:spcPct val="50000"/>
              </a:spcBef>
            </a:pPr>
            <a:r>
              <a:rPr lang="en-US" sz="2800" b="1">
                <a:solidFill>
                  <a:schemeClr val="hlink"/>
                </a:solidFill>
              </a:rPr>
              <a:t>REVOKE</a:t>
            </a:r>
            <a:r>
              <a:rPr lang="en-US" sz="2800"/>
              <a:t> insert, select  </a:t>
            </a:r>
            <a:r>
              <a:rPr lang="en-US" sz="2800" b="1">
                <a:solidFill>
                  <a:schemeClr val="hlink"/>
                </a:solidFill>
              </a:rPr>
              <a:t>ON</a:t>
            </a:r>
            <a:r>
              <a:rPr lang="en-US" sz="2800">
                <a:solidFill>
                  <a:schemeClr val="hlink"/>
                </a:solidFill>
              </a:rPr>
              <a:t> </a:t>
            </a:r>
            <a:r>
              <a:rPr lang="en-US" sz="2800">
                <a:solidFill>
                  <a:srgbClr val="CC3300"/>
                </a:solidFill>
              </a:rPr>
              <a:t>siswa</a:t>
            </a:r>
            <a:r>
              <a:rPr lang="en-US" sz="2800"/>
              <a:t> </a:t>
            </a:r>
            <a:r>
              <a:rPr lang="en-US" sz="2800" b="1">
                <a:solidFill>
                  <a:schemeClr val="hlink"/>
                </a:solidFill>
              </a:rPr>
              <a:t>FROM</a:t>
            </a:r>
            <a:r>
              <a:rPr lang="en-US" sz="2800">
                <a:solidFill>
                  <a:schemeClr val="hlink"/>
                </a:solidFill>
              </a:rPr>
              <a:t> </a:t>
            </a:r>
            <a:r>
              <a:rPr lang="en-US" sz="2800" i="1"/>
              <a:t> </a:t>
            </a:r>
            <a:r>
              <a:rPr lang="en-US" sz="2800"/>
              <a:t>fadhel</a:t>
            </a:r>
          </a:p>
        </p:txBody>
      </p:sp>
      <p:sp>
        <p:nvSpPr>
          <p:cNvPr id="36872" name="Text Box 8"/>
          <p:cNvSpPr txBox="1">
            <a:spLocks noChangeArrowheads="1"/>
          </p:cNvSpPr>
          <p:nvPr/>
        </p:nvSpPr>
        <p:spPr bwMode="auto">
          <a:xfrm>
            <a:off x="1216184" y="5715001"/>
            <a:ext cx="10945654" cy="519113"/>
          </a:xfrm>
          <a:prstGeom prst="rect">
            <a:avLst/>
          </a:prstGeom>
          <a:noFill/>
          <a:ln w="9525">
            <a:noFill/>
            <a:miter lim="800000"/>
            <a:headEnd/>
            <a:tailEnd/>
          </a:ln>
        </p:spPr>
        <p:txBody>
          <a:bodyPr>
            <a:spAutoFit/>
          </a:bodyPr>
          <a:lstStyle/>
          <a:p>
            <a:pPr>
              <a:spcBef>
                <a:spcPct val="50000"/>
              </a:spcBef>
            </a:pPr>
            <a:r>
              <a:rPr lang="en-US" sz="2800" b="1">
                <a:solidFill>
                  <a:schemeClr val="hlink"/>
                </a:solidFill>
              </a:rPr>
              <a:t>REVOKE</a:t>
            </a:r>
            <a:r>
              <a:rPr lang="en-US" sz="2800"/>
              <a:t> select, delete  </a:t>
            </a:r>
            <a:r>
              <a:rPr lang="en-US" sz="2800" b="1">
                <a:solidFill>
                  <a:schemeClr val="hlink"/>
                </a:solidFill>
              </a:rPr>
              <a:t>ON</a:t>
            </a:r>
            <a:r>
              <a:rPr lang="en-US" sz="2800">
                <a:solidFill>
                  <a:schemeClr val="hlink"/>
                </a:solidFill>
              </a:rPr>
              <a:t> </a:t>
            </a:r>
            <a:r>
              <a:rPr lang="en-US" sz="2800">
                <a:solidFill>
                  <a:srgbClr val="CC3300"/>
                </a:solidFill>
              </a:rPr>
              <a:t>siswa</a:t>
            </a:r>
            <a:r>
              <a:rPr lang="en-US" sz="2800"/>
              <a:t> </a:t>
            </a:r>
            <a:r>
              <a:rPr lang="en-US" sz="2800" b="1">
                <a:solidFill>
                  <a:schemeClr val="hlink"/>
                </a:solidFill>
              </a:rPr>
              <a:t>FROM</a:t>
            </a:r>
            <a:r>
              <a:rPr lang="en-US" sz="2800">
                <a:solidFill>
                  <a:schemeClr val="hlink"/>
                </a:solidFill>
              </a:rPr>
              <a:t> </a:t>
            </a:r>
            <a:r>
              <a:rPr lang="en-US" sz="2800" i="1"/>
              <a:t> </a:t>
            </a:r>
            <a:r>
              <a:rPr lang="en-US" sz="2800"/>
              <a:t>public</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eaLnBrk="1" hangingPunct="1">
              <a:defRPr/>
            </a:pPr>
            <a:r>
              <a:rPr lang="en-US" sz="4800" b="1" smtClean="0">
                <a:solidFill>
                  <a:srgbClr val="000000"/>
                </a:solidFill>
                <a:effectLst>
                  <a:outerShdw blurRad="38100" dist="38100" dir="2700000" algn="tl">
                    <a:srgbClr val="FFFFFF"/>
                  </a:outerShdw>
                </a:effectLst>
              </a:rPr>
              <a:t>Advanced Query</a:t>
            </a:r>
          </a:p>
        </p:txBody>
      </p:sp>
      <p:sp>
        <p:nvSpPr>
          <p:cNvPr id="149507" name="Rectangle 3"/>
          <p:cNvSpPr>
            <a:spLocks noGrp="1" noChangeArrowheads="1"/>
          </p:cNvSpPr>
          <p:nvPr>
            <p:ph type="body" idx="1"/>
          </p:nvPr>
        </p:nvSpPr>
        <p:spPr>
          <a:xfrm>
            <a:off x="1824275" y="1905000"/>
            <a:ext cx="8817333" cy="4114800"/>
          </a:xfrm>
        </p:spPr>
        <p:txBody>
          <a:bodyPr/>
          <a:lstStyle/>
          <a:p>
            <a:pPr eaLnBrk="1" hangingPunct="1">
              <a:defRPr/>
            </a:pPr>
            <a:r>
              <a:rPr lang="en-US" smtClean="0">
                <a:solidFill>
                  <a:schemeClr val="hlink"/>
                </a:solidFill>
              </a:rPr>
              <a:t>Complex Integrity Constraints</a:t>
            </a:r>
          </a:p>
          <a:p>
            <a:pPr eaLnBrk="1" hangingPunct="1">
              <a:buFontTx/>
              <a:buNone/>
              <a:defRPr/>
            </a:pPr>
            <a:r>
              <a:rPr lang="en-US" smtClean="0"/>
              <a:t>	- Constraints over single table</a:t>
            </a:r>
          </a:p>
          <a:p>
            <a:pPr eaLnBrk="1" hangingPunct="1">
              <a:buFontTx/>
              <a:buNone/>
              <a:defRPr/>
            </a:pPr>
            <a:r>
              <a:rPr lang="en-US" smtClean="0"/>
              <a:t>	- Domain constraints</a:t>
            </a:r>
          </a:p>
          <a:p>
            <a:pPr eaLnBrk="1" hangingPunct="1">
              <a:defRPr/>
            </a:pPr>
            <a:r>
              <a:rPr lang="en-US" smtClean="0">
                <a:solidFill>
                  <a:schemeClr val="hlink"/>
                </a:solidFill>
              </a:rPr>
              <a:t>ICs over several tables</a:t>
            </a:r>
          </a:p>
          <a:p>
            <a:pPr eaLnBrk="1" hangingPunct="1">
              <a:defRPr/>
            </a:pPr>
            <a:r>
              <a:rPr lang="en-US" smtClean="0">
                <a:solidFill>
                  <a:schemeClr val="hlink"/>
                </a:solidFill>
              </a:rPr>
              <a:t>IF conditional into query</a:t>
            </a:r>
          </a:p>
          <a:p>
            <a:pPr eaLnBrk="1" hangingPunct="1">
              <a:defRPr/>
            </a:pPr>
            <a:r>
              <a:rPr lang="en-US" smtClean="0">
                <a:solidFill>
                  <a:schemeClr val="hlink"/>
                </a:solidFill>
              </a:rPr>
              <a:t>Aggregate function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1719327" y="277504"/>
            <a:ext cx="8534400" cy="571500"/>
          </a:xfrm>
          <a:noFill/>
        </p:spPr>
        <p:txBody>
          <a:bodyPr lIns="90485" tIns="44449" rIns="90485" bIns="44449">
            <a:noAutofit/>
          </a:bodyPr>
          <a:lstStyle/>
          <a:p>
            <a:r>
              <a:rPr lang="en-US" sz="3600" b="1" dirty="0" smtClean="0">
                <a:effectLst>
                  <a:outerShdw blurRad="38100" dist="38100" dir="2700000" algn="tl">
                    <a:srgbClr val="000000">
                      <a:alpha val="43137"/>
                    </a:srgbClr>
                  </a:outerShdw>
                </a:effectLst>
                <a:latin typeface="Book Antiqua" pitchFamily="18" charset="0"/>
              </a:rPr>
              <a:t>Overview (</a:t>
            </a:r>
            <a:r>
              <a:rPr lang="en-US" sz="3600" b="1" dirty="0" err="1" smtClean="0">
                <a:effectLst>
                  <a:outerShdw blurRad="38100" dist="38100" dir="2700000" algn="tl">
                    <a:srgbClr val="000000">
                      <a:alpha val="43137"/>
                    </a:srgbClr>
                  </a:outerShdw>
                </a:effectLst>
                <a:latin typeface="Book Antiqua" pitchFamily="18" charset="0"/>
              </a:rPr>
              <a:t>Con’t</a:t>
            </a:r>
            <a:r>
              <a:rPr lang="en-US" sz="3600" b="1" dirty="0" smtClean="0">
                <a:effectLst>
                  <a:outerShdw blurRad="38100" dist="38100" dir="2700000" algn="tl">
                    <a:srgbClr val="000000">
                      <a:alpha val="43137"/>
                    </a:srgbClr>
                  </a:outerShdw>
                </a:effectLst>
                <a:latin typeface="Book Antiqua" pitchFamily="18" charset="0"/>
              </a:rPr>
              <a:t>)</a:t>
            </a:r>
          </a:p>
        </p:txBody>
      </p:sp>
      <p:sp>
        <p:nvSpPr>
          <p:cNvPr id="5" name="Rectangle 5"/>
          <p:cNvSpPr txBox="1">
            <a:spLocks noChangeArrowheads="1"/>
          </p:cNvSpPr>
          <p:nvPr/>
        </p:nvSpPr>
        <p:spPr>
          <a:xfrm>
            <a:off x="1601360" y="1069072"/>
            <a:ext cx="8305800" cy="5029200"/>
          </a:xfrm>
          <a:prstGeom prst="rect">
            <a:avLst/>
          </a:prstGeom>
          <a:noFill/>
        </p:spPr>
        <p:txBody>
          <a:bodyPr vert="horz" lIns="90485" tIns="44449" rIns="90485" bIns="44449" rtlCol="0">
            <a:normAutofit/>
          </a:bodyPr>
          <a:lstStyle/>
          <a:p>
            <a:pPr marL="336568" marR="0" lvl="0" indent="-336568" algn="just" defTabSz="897514" rtl="0" eaLnBrk="1" fontAlgn="auto" latinLnBrk="0" hangingPunct="1">
              <a:lnSpc>
                <a:spcPct val="100000"/>
              </a:lnSpc>
              <a:spcBef>
                <a:spcPct val="20000"/>
              </a:spcBef>
              <a:spcAft>
                <a:spcPts val="0"/>
              </a:spcAft>
              <a:buClrTx/>
              <a:buSzTx/>
              <a:buBlip>
                <a:blip r:embed="rId2"/>
              </a:buBlip>
              <a:tabLst/>
              <a:defRPr/>
            </a:pPr>
            <a:r>
              <a:rPr kumimoji="0" lang="en-US" sz="2400" b="0" i="1" u="none" strike="noStrike" kern="1200" cap="none" spc="0" normalizeH="0" baseline="0" noProof="0" dirty="0" smtClean="0">
                <a:ln>
                  <a:noFill/>
                </a:ln>
                <a:solidFill>
                  <a:srgbClr val="CF0E30"/>
                </a:solidFill>
                <a:effectLst>
                  <a:outerShdw blurRad="38100" dist="38100" dir="2700000" algn="tl">
                    <a:srgbClr val="000000">
                      <a:alpha val="43137"/>
                    </a:srgbClr>
                  </a:outerShdw>
                </a:effectLst>
                <a:uLnTx/>
                <a:uFillTx/>
                <a:latin typeface="Book Antiqua" pitchFamily="18" charset="0"/>
              </a:rPr>
              <a:t>Client-Server Execution &amp; Remote Database Access:</a:t>
            </a:r>
            <a:r>
              <a:rPr kumimoji="0" lang="en-US" sz="2400" b="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Book Antiqua" pitchFamily="18" charset="0"/>
              </a:rPr>
              <a:t> </a:t>
            </a:r>
            <a:r>
              <a:rPr kumimoji="0" lang="en-US" sz="2400" b="0" i="0" u="none" strike="noStrike" kern="1200" cap="none" spc="0" normalizeH="0" baseline="0" noProof="0" dirty="0" err="1" smtClean="0">
                <a:ln>
                  <a:noFill/>
                </a:ln>
                <a:solidFill>
                  <a:srgbClr val="00682F"/>
                </a:solidFill>
                <a:effectLst/>
                <a:uLnTx/>
                <a:uFillTx/>
                <a:latin typeface="Book Antiqua" pitchFamily="18" charset="0"/>
              </a:rPr>
              <a:t>Perintah-perintah</a:t>
            </a:r>
            <a:r>
              <a:rPr kumimoji="0" lang="en-US" sz="2400" b="0" i="0" u="none" strike="noStrike" kern="1200" cap="none" spc="0" normalizeH="0" baseline="0" noProof="0" dirty="0" smtClean="0">
                <a:ln>
                  <a:noFill/>
                </a:ln>
                <a:solidFill>
                  <a:srgbClr val="00682F"/>
                </a:solidFill>
                <a:effectLst/>
                <a:uLnTx/>
                <a:uFillTx/>
                <a:latin typeface="Book Antiqua" pitchFamily="18" charset="0"/>
              </a:rPr>
              <a:t> SQL </a:t>
            </a:r>
            <a:r>
              <a:rPr kumimoji="0" lang="en-US" sz="2400" b="0" i="0" u="none" strike="noStrike" kern="1200" cap="none" spc="0" normalizeH="0" baseline="0" noProof="0" dirty="0" err="1" smtClean="0">
                <a:ln>
                  <a:noFill/>
                </a:ln>
                <a:solidFill>
                  <a:srgbClr val="00682F"/>
                </a:solidFill>
                <a:effectLst/>
                <a:uLnTx/>
                <a:uFillTx/>
                <a:latin typeface="Book Antiqua" pitchFamily="18" charset="0"/>
              </a:rPr>
              <a:t>untuk</a:t>
            </a:r>
            <a:r>
              <a:rPr kumimoji="0" lang="en-US" sz="2400" b="0" i="0" u="none" strike="noStrike" kern="1200" cap="none" spc="0" normalizeH="0" baseline="0" noProof="0" dirty="0" smtClean="0">
                <a:ln>
                  <a:noFill/>
                </a:ln>
                <a:solidFill>
                  <a:srgbClr val="00682F"/>
                </a:solidFill>
                <a:effectLst/>
                <a:uLnTx/>
                <a:uFillTx/>
                <a:latin typeface="Book Antiqua" pitchFamily="18" charset="0"/>
              </a:rPr>
              <a:t> </a:t>
            </a:r>
            <a:r>
              <a:rPr kumimoji="0" lang="en-US" sz="2400" b="0" i="0" u="none" strike="noStrike" kern="1200" cap="none" spc="0" normalizeH="0" baseline="0" noProof="0" dirty="0" err="1" smtClean="0">
                <a:ln>
                  <a:noFill/>
                </a:ln>
                <a:solidFill>
                  <a:srgbClr val="00682F"/>
                </a:solidFill>
                <a:effectLst/>
                <a:uLnTx/>
                <a:uFillTx/>
                <a:latin typeface="Book Antiqua" pitchFamily="18" charset="0"/>
              </a:rPr>
              <a:t>ini</a:t>
            </a:r>
            <a:r>
              <a:rPr kumimoji="0" lang="en-US" sz="2400" b="0" i="0" u="none" strike="noStrike" kern="1200" cap="none" spc="0" normalizeH="0" baseline="0" noProof="0" dirty="0" smtClean="0">
                <a:ln>
                  <a:noFill/>
                </a:ln>
                <a:solidFill>
                  <a:srgbClr val="00682F"/>
                </a:solidFill>
                <a:effectLst/>
                <a:uLnTx/>
                <a:uFillTx/>
                <a:latin typeface="Book Antiqua" pitchFamily="18" charset="0"/>
              </a:rPr>
              <a:t> </a:t>
            </a:r>
            <a:r>
              <a:rPr kumimoji="0" lang="en-US" sz="2400" b="0" i="0" u="none" strike="noStrike" kern="1200" cap="none" spc="0" normalizeH="0" baseline="0" noProof="0" dirty="0" err="1" smtClean="0">
                <a:ln>
                  <a:noFill/>
                </a:ln>
                <a:solidFill>
                  <a:srgbClr val="00682F"/>
                </a:solidFill>
                <a:effectLst/>
                <a:uLnTx/>
                <a:uFillTx/>
                <a:latin typeface="Book Antiqua" pitchFamily="18" charset="0"/>
              </a:rPr>
              <a:t>dapat</a:t>
            </a:r>
            <a:r>
              <a:rPr kumimoji="0" lang="en-US" sz="2400" b="0" i="0" u="none" strike="noStrike" kern="1200" cap="none" spc="0" normalizeH="0" baseline="0" noProof="0" dirty="0" smtClean="0">
                <a:ln>
                  <a:noFill/>
                </a:ln>
                <a:solidFill>
                  <a:srgbClr val="00682F"/>
                </a:solidFill>
                <a:effectLst/>
                <a:uLnTx/>
                <a:uFillTx/>
                <a:latin typeface="Book Antiqua" pitchFamily="18" charset="0"/>
              </a:rPr>
              <a:t> </a:t>
            </a:r>
            <a:r>
              <a:rPr kumimoji="0" lang="en-US" sz="2400" b="0" i="0" u="none" strike="noStrike" kern="1200" cap="none" spc="0" normalizeH="0" baseline="0" noProof="0" dirty="0" err="1" smtClean="0">
                <a:ln>
                  <a:noFill/>
                </a:ln>
                <a:solidFill>
                  <a:srgbClr val="00682F"/>
                </a:solidFill>
                <a:effectLst/>
                <a:uLnTx/>
                <a:uFillTx/>
                <a:latin typeface="Book Antiqua" pitchFamily="18" charset="0"/>
              </a:rPr>
              <a:t>digunakan</a:t>
            </a:r>
            <a:r>
              <a:rPr kumimoji="0" lang="en-US" sz="2400" b="0" i="0" u="none" strike="noStrike" kern="1200" cap="none" spc="0" normalizeH="0" baseline="0" noProof="0" dirty="0" smtClean="0">
                <a:ln>
                  <a:noFill/>
                </a:ln>
                <a:solidFill>
                  <a:srgbClr val="00682F"/>
                </a:solidFill>
                <a:effectLst/>
                <a:uLnTx/>
                <a:uFillTx/>
                <a:latin typeface="Book Antiqua" pitchFamily="18" charset="0"/>
              </a:rPr>
              <a:t> </a:t>
            </a:r>
            <a:r>
              <a:rPr kumimoji="0" lang="en-US" sz="2400" b="0" i="0" u="none" strike="noStrike" kern="1200" cap="none" spc="0" normalizeH="0" baseline="0" noProof="0" dirty="0" err="1" smtClean="0">
                <a:ln>
                  <a:noFill/>
                </a:ln>
                <a:solidFill>
                  <a:srgbClr val="00682F"/>
                </a:solidFill>
                <a:effectLst/>
                <a:uLnTx/>
                <a:uFillTx/>
                <a:latin typeface="Book Antiqua" pitchFamily="18" charset="0"/>
              </a:rPr>
              <a:t>mengendalikan</a:t>
            </a:r>
            <a:r>
              <a:rPr kumimoji="0" lang="en-US" sz="2400" b="0" i="0" u="none" strike="noStrike" kern="1200" cap="none" spc="0" normalizeH="0" baseline="0" noProof="0" dirty="0" smtClean="0">
                <a:ln>
                  <a:noFill/>
                </a:ln>
                <a:solidFill>
                  <a:srgbClr val="00682F"/>
                </a:solidFill>
                <a:effectLst/>
                <a:uLnTx/>
                <a:uFillTx/>
                <a:latin typeface="Book Antiqua" pitchFamily="18" charset="0"/>
              </a:rPr>
              <a:t> </a:t>
            </a:r>
            <a:r>
              <a:rPr kumimoji="0" lang="en-US" sz="2400" b="0" i="0" u="none" strike="noStrike" kern="1200" cap="none" spc="0" normalizeH="0" baseline="0" noProof="0" dirty="0" err="1" smtClean="0">
                <a:ln>
                  <a:noFill/>
                </a:ln>
                <a:solidFill>
                  <a:srgbClr val="00682F"/>
                </a:solidFill>
                <a:effectLst/>
                <a:uLnTx/>
                <a:uFillTx/>
                <a:latin typeface="Book Antiqua" pitchFamily="18" charset="0"/>
              </a:rPr>
              <a:t>bagaimana</a:t>
            </a:r>
            <a:r>
              <a:rPr kumimoji="0" lang="en-US" sz="2400" b="0" i="0" u="none" strike="noStrike" kern="1200" cap="none" spc="0" normalizeH="0" baseline="0" noProof="0" dirty="0" smtClean="0">
                <a:ln>
                  <a:noFill/>
                </a:ln>
                <a:solidFill>
                  <a:srgbClr val="00682F"/>
                </a:solidFill>
                <a:effectLst/>
                <a:uLnTx/>
                <a:uFillTx/>
                <a:latin typeface="Book Antiqua" pitchFamily="18" charset="0"/>
              </a:rPr>
              <a:t> </a:t>
            </a:r>
            <a:r>
              <a:rPr kumimoji="0" lang="en-US" sz="2400" b="0" i="0" u="none" strike="noStrike" kern="1200" cap="none" spc="0" normalizeH="0" baseline="0" noProof="0" dirty="0" err="1" smtClean="0">
                <a:ln>
                  <a:noFill/>
                </a:ln>
                <a:solidFill>
                  <a:srgbClr val="00682F"/>
                </a:solidFill>
                <a:effectLst/>
                <a:uLnTx/>
                <a:uFillTx/>
                <a:latin typeface="Book Antiqua" pitchFamily="18" charset="0"/>
              </a:rPr>
              <a:t>suatu</a:t>
            </a:r>
            <a:r>
              <a:rPr kumimoji="0" lang="en-US" sz="2400" b="0" i="0" u="none" strike="noStrike" kern="1200" cap="none" spc="0" normalizeH="0" baseline="0" noProof="0" dirty="0" smtClean="0">
                <a:ln>
                  <a:noFill/>
                </a:ln>
                <a:solidFill>
                  <a:srgbClr val="00682F"/>
                </a:solidFill>
                <a:effectLst/>
                <a:uLnTx/>
                <a:uFillTx/>
                <a:latin typeface="Book Antiqua" pitchFamily="18" charset="0"/>
              </a:rPr>
              <a:t> program </a:t>
            </a:r>
            <a:r>
              <a:rPr kumimoji="0" lang="en-US" sz="2400" b="0" i="0" u="none" strike="noStrike" kern="1200" cap="none" spc="0" normalizeH="0" baseline="0" noProof="0" dirty="0" err="1" smtClean="0">
                <a:ln>
                  <a:noFill/>
                </a:ln>
                <a:solidFill>
                  <a:srgbClr val="00682F"/>
                </a:solidFill>
                <a:effectLst/>
                <a:uLnTx/>
                <a:uFillTx/>
                <a:latin typeface="Book Antiqua" pitchFamily="18" charset="0"/>
              </a:rPr>
              <a:t>aplikasi</a:t>
            </a:r>
            <a:r>
              <a:rPr kumimoji="0" lang="en-US" sz="2400" b="0" i="0" u="none" strike="noStrike" kern="1200" cap="none" spc="0" normalizeH="0" baseline="0" noProof="0" dirty="0" smtClean="0">
                <a:ln>
                  <a:noFill/>
                </a:ln>
                <a:solidFill>
                  <a:srgbClr val="00682F"/>
                </a:solidFill>
                <a:effectLst/>
                <a:uLnTx/>
                <a:uFillTx/>
                <a:latin typeface="Book Antiqua" pitchFamily="18" charset="0"/>
              </a:rPr>
              <a:t> </a:t>
            </a:r>
            <a:r>
              <a:rPr kumimoji="0" lang="en-US" sz="2400" b="0" i="1" u="none" strike="noStrike" kern="1200" cap="none" spc="0" normalizeH="0" baseline="0" noProof="0" dirty="0" smtClean="0">
                <a:ln>
                  <a:noFill/>
                </a:ln>
                <a:solidFill>
                  <a:srgbClr val="00682F"/>
                </a:solidFill>
                <a:effectLst/>
                <a:uLnTx/>
                <a:uFillTx/>
                <a:latin typeface="Book Antiqua" pitchFamily="18" charset="0"/>
              </a:rPr>
              <a:t>client</a:t>
            </a:r>
            <a:r>
              <a:rPr kumimoji="0" lang="en-US" sz="2400" b="0" i="0" u="none" strike="noStrike" kern="1200" cap="none" spc="0" normalizeH="0" baseline="0" noProof="0" dirty="0" smtClean="0">
                <a:ln>
                  <a:noFill/>
                </a:ln>
                <a:solidFill>
                  <a:srgbClr val="00682F"/>
                </a:solidFill>
                <a:effectLst/>
                <a:uLnTx/>
                <a:uFillTx/>
                <a:latin typeface="Book Antiqua" pitchFamily="18" charset="0"/>
              </a:rPr>
              <a:t> </a:t>
            </a:r>
            <a:r>
              <a:rPr kumimoji="0" lang="en-US" sz="2400" b="0" i="0" u="none" strike="noStrike" kern="1200" cap="none" spc="0" normalizeH="0" baseline="0" noProof="0" dirty="0" err="1" smtClean="0">
                <a:ln>
                  <a:noFill/>
                </a:ln>
                <a:solidFill>
                  <a:srgbClr val="00682F"/>
                </a:solidFill>
                <a:effectLst/>
                <a:uLnTx/>
                <a:uFillTx/>
                <a:latin typeface="Book Antiqua" pitchFamily="18" charset="0"/>
              </a:rPr>
              <a:t>dapat</a:t>
            </a:r>
            <a:r>
              <a:rPr kumimoji="0" lang="en-US" sz="2400" b="0" i="0" u="none" strike="noStrike" kern="1200" cap="none" spc="0" normalizeH="0" baseline="0" noProof="0" dirty="0" smtClean="0">
                <a:ln>
                  <a:noFill/>
                </a:ln>
                <a:solidFill>
                  <a:srgbClr val="00682F"/>
                </a:solidFill>
                <a:effectLst/>
                <a:uLnTx/>
                <a:uFillTx/>
                <a:latin typeface="Book Antiqua" pitchFamily="18" charset="0"/>
              </a:rPr>
              <a:t> </a:t>
            </a:r>
            <a:r>
              <a:rPr kumimoji="0" lang="en-US" sz="2400" b="0" i="0" u="none" strike="noStrike" kern="1200" cap="none" spc="0" normalizeH="0" baseline="0" noProof="0" dirty="0" err="1" smtClean="0">
                <a:ln>
                  <a:noFill/>
                </a:ln>
                <a:solidFill>
                  <a:srgbClr val="00682F"/>
                </a:solidFill>
                <a:effectLst/>
                <a:uLnTx/>
                <a:uFillTx/>
                <a:latin typeface="Book Antiqua" pitchFamily="18" charset="0"/>
              </a:rPr>
              <a:t>dihubungkan</a:t>
            </a:r>
            <a:r>
              <a:rPr kumimoji="0" lang="en-US" sz="2400" b="0" i="0" u="none" strike="noStrike" kern="1200" cap="none" spc="0" normalizeH="0" baseline="0" noProof="0" dirty="0" smtClean="0">
                <a:ln>
                  <a:noFill/>
                </a:ln>
                <a:solidFill>
                  <a:srgbClr val="00682F"/>
                </a:solidFill>
                <a:effectLst/>
                <a:uLnTx/>
                <a:uFillTx/>
                <a:latin typeface="Book Antiqua" pitchFamily="18" charset="0"/>
              </a:rPr>
              <a:t> </a:t>
            </a:r>
            <a:r>
              <a:rPr kumimoji="0" lang="en-US" sz="2400" b="0" i="0" u="none" strike="noStrike" kern="1200" cap="none" spc="0" normalizeH="0" baseline="0" noProof="0" dirty="0" err="1" smtClean="0">
                <a:ln>
                  <a:noFill/>
                </a:ln>
                <a:solidFill>
                  <a:srgbClr val="00682F"/>
                </a:solidFill>
                <a:effectLst/>
                <a:uLnTx/>
                <a:uFillTx/>
                <a:latin typeface="Book Antiqua" pitchFamily="18" charset="0"/>
              </a:rPr>
              <a:t>ke</a:t>
            </a:r>
            <a:r>
              <a:rPr kumimoji="0" lang="en-US" sz="2400" b="0" i="0" u="none" strike="noStrike" kern="1200" cap="none" spc="0" normalizeH="0" baseline="0" noProof="0" dirty="0" smtClean="0">
                <a:ln>
                  <a:noFill/>
                </a:ln>
                <a:solidFill>
                  <a:srgbClr val="00682F"/>
                </a:solidFill>
                <a:effectLst/>
                <a:uLnTx/>
                <a:uFillTx/>
                <a:latin typeface="Book Antiqua" pitchFamily="18" charset="0"/>
              </a:rPr>
              <a:t> </a:t>
            </a:r>
            <a:r>
              <a:rPr kumimoji="0" lang="en-US" sz="2400" b="0" i="0" u="none" strike="noStrike" kern="1200" cap="none" spc="0" normalizeH="0" baseline="0" noProof="0" dirty="0" err="1" smtClean="0">
                <a:ln>
                  <a:noFill/>
                </a:ln>
                <a:solidFill>
                  <a:srgbClr val="00682F"/>
                </a:solidFill>
                <a:effectLst/>
                <a:uLnTx/>
                <a:uFillTx/>
                <a:latin typeface="Book Antiqua" pitchFamily="18" charset="0"/>
              </a:rPr>
              <a:t>sebuah</a:t>
            </a:r>
            <a:r>
              <a:rPr kumimoji="0" lang="en-US" sz="2400" b="0" i="0" u="none" strike="noStrike" kern="1200" cap="none" spc="0" normalizeH="0" baseline="0" noProof="0" dirty="0" smtClean="0">
                <a:ln>
                  <a:noFill/>
                </a:ln>
                <a:solidFill>
                  <a:srgbClr val="00682F"/>
                </a:solidFill>
                <a:effectLst/>
                <a:uLnTx/>
                <a:uFillTx/>
                <a:latin typeface="Book Antiqua" pitchFamily="18" charset="0"/>
              </a:rPr>
              <a:t> </a:t>
            </a:r>
            <a:r>
              <a:rPr kumimoji="0" lang="en-US" sz="2400" b="0" i="0" u="none" strike="noStrike" kern="1200" cap="none" spc="0" normalizeH="0" baseline="0" noProof="0" dirty="0" err="1" smtClean="0">
                <a:ln>
                  <a:noFill/>
                </a:ln>
                <a:solidFill>
                  <a:srgbClr val="00682F"/>
                </a:solidFill>
                <a:effectLst/>
                <a:uLnTx/>
                <a:uFillTx/>
                <a:latin typeface="Book Antiqua" pitchFamily="18" charset="0"/>
              </a:rPr>
              <a:t>SQLdatabase</a:t>
            </a:r>
            <a:r>
              <a:rPr kumimoji="0" lang="en-US" sz="2400" b="0" i="0" u="none" strike="noStrike" kern="1200" cap="none" spc="0" normalizeH="0" baseline="0" noProof="0" dirty="0" smtClean="0">
                <a:ln>
                  <a:noFill/>
                </a:ln>
                <a:solidFill>
                  <a:srgbClr val="00682F"/>
                </a:solidFill>
                <a:effectLst/>
                <a:uLnTx/>
                <a:uFillTx/>
                <a:latin typeface="Book Antiqua" pitchFamily="18" charset="0"/>
              </a:rPr>
              <a:t> </a:t>
            </a:r>
            <a:r>
              <a:rPr kumimoji="0" lang="en-US" sz="2400" b="0" i="1" u="none" strike="noStrike" kern="1200" cap="none" spc="0" normalizeH="0" baseline="0" noProof="0" dirty="0" smtClean="0">
                <a:ln>
                  <a:noFill/>
                </a:ln>
                <a:solidFill>
                  <a:srgbClr val="00682F"/>
                </a:solidFill>
                <a:effectLst/>
                <a:uLnTx/>
                <a:uFillTx/>
                <a:latin typeface="Book Antiqua" pitchFamily="18" charset="0"/>
              </a:rPr>
              <a:t>server</a:t>
            </a:r>
            <a:r>
              <a:rPr kumimoji="0" lang="en-US" sz="2400" b="0" i="0" u="none" strike="noStrike" kern="1200" cap="none" spc="0" normalizeH="0" baseline="0" noProof="0" dirty="0" smtClean="0">
                <a:ln>
                  <a:noFill/>
                </a:ln>
                <a:solidFill>
                  <a:srgbClr val="00682F"/>
                </a:solidFill>
                <a:effectLst/>
                <a:uLnTx/>
                <a:uFillTx/>
                <a:latin typeface="Book Antiqua" pitchFamily="18" charset="0"/>
              </a:rPr>
              <a:t>, </a:t>
            </a:r>
            <a:r>
              <a:rPr kumimoji="0" lang="en-US" sz="2400" b="0" i="0" u="none" strike="noStrike" kern="1200" cap="none" spc="0" normalizeH="0" baseline="0" noProof="0" dirty="0" err="1" smtClean="0">
                <a:ln>
                  <a:noFill/>
                </a:ln>
                <a:solidFill>
                  <a:srgbClr val="00682F"/>
                </a:solidFill>
                <a:effectLst/>
                <a:uLnTx/>
                <a:uFillTx/>
                <a:latin typeface="Book Antiqua" pitchFamily="18" charset="0"/>
              </a:rPr>
              <a:t>atau</a:t>
            </a:r>
            <a:r>
              <a:rPr kumimoji="0" lang="en-US" sz="2400" b="0" i="0" u="none" strike="noStrike" kern="1200" cap="none" spc="0" normalizeH="0" baseline="0" noProof="0" dirty="0" smtClean="0">
                <a:ln>
                  <a:noFill/>
                </a:ln>
                <a:solidFill>
                  <a:srgbClr val="00682F"/>
                </a:solidFill>
                <a:effectLst/>
                <a:uLnTx/>
                <a:uFillTx/>
                <a:latin typeface="Book Antiqua" pitchFamily="18" charset="0"/>
              </a:rPr>
              <a:t> </a:t>
            </a:r>
            <a:r>
              <a:rPr kumimoji="0" lang="en-US" sz="2400" b="0" i="0" u="none" strike="noStrike" kern="1200" cap="none" spc="0" normalizeH="0" baseline="0" noProof="0" dirty="0" err="1" smtClean="0">
                <a:ln>
                  <a:noFill/>
                </a:ln>
                <a:solidFill>
                  <a:srgbClr val="00682F"/>
                </a:solidFill>
                <a:effectLst/>
                <a:uLnTx/>
                <a:uFillTx/>
                <a:latin typeface="Book Antiqua" pitchFamily="18" charset="0"/>
              </a:rPr>
              <a:t>mengakses</a:t>
            </a:r>
            <a:r>
              <a:rPr kumimoji="0" lang="en-US" sz="2400" b="0" i="0" u="none" strike="noStrike" kern="1200" cap="none" spc="0" normalizeH="0" baseline="0" noProof="0" dirty="0" smtClean="0">
                <a:ln>
                  <a:noFill/>
                </a:ln>
                <a:solidFill>
                  <a:srgbClr val="00682F"/>
                </a:solidFill>
                <a:effectLst/>
                <a:uLnTx/>
                <a:uFillTx/>
                <a:latin typeface="Book Antiqua" pitchFamily="18" charset="0"/>
              </a:rPr>
              <a:t> data </a:t>
            </a:r>
            <a:r>
              <a:rPr kumimoji="0" lang="en-US" sz="2400" b="0" i="0" u="none" strike="noStrike" kern="1200" cap="none" spc="0" normalizeH="0" baseline="0" noProof="0" dirty="0" err="1" smtClean="0">
                <a:ln>
                  <a:noFill/>
                </a:ln>
                <a:solidFill>
                  <a:srgbClr val="00682F"/>
                </a:solidFill>
                <a:effectLst/>
                <a:uLnTx/>
                <a:uFillTx/>
                <a:latin typeface="Book Antiqua" pitchFamily="18" charset="0"/>
              </a:rPr>
              <a:t>dari</a:t>
            </a:r>
            <a:r>
              <a:rPr kumimoji="0" lang="en-US" sz="2400" b="0" i="0" u="none" strike="noStrike" kern="1200" cap="none" spc="0" normalizeH="0" baseline="0" noProof="0" dirty="0" smtClean="0">
                <a:ln>
                  <a:noFill/>
                </a:ln>
                <a:solidFill>
                  <a:srgbClr val="00682F"/>
                </a:solidFill>
                <a:effectLst/>
                <a:uLnTx/>
                <a:uFillTx/>
                <a:latin typeface="Book Antiqua" pitchFamily="18" charset="0"/>
              </a:rPr>
              <a:t> </a:t>
            </a:r>
            <a:r>
              <a:rPr kumimoji="0" lang="en-US" sz="2400" b="0" i="0" u="none" strike="noStrike" kern="1200" cap="none" spc="0" normalizeH="0" baseline="0" noProof="0" dirty="0" err="1" smtClean="0">
                <a:ln>
                  <a:noFill/>
                </a:ln>
                <a:solidFill>
                  <a:srgbClr val="00682F"/>
                </a:solidFill>
                <a:effectLst/>
                <a:uLnTx/>
                <a:uFillTx/>
                <a:latin typeface="Book Antiqua" pitchFamily="18" charset="0"/>
              </a:rPr>
              <a:t>sebuah</a:t>
            </a:r>
            <a:r>
              <a:rPr kumimoji="0" lang="en-US" sz="2400" b="0" i="0" u="none" strike="noStrike" kern="1200" cap="none" spc="0" normalizeH="0" baseline="0" noProof="0" dirty="0" smtClean="0">
                <a:ln>
                  <a:noFill/>
                </a:ln>
                <a:solidFill>
                  <a:srgbClr val="00682F"/>
                </a:solidFill>
                <a:effectLst/>
                <a:uLnTx/>
                <a:uFillTx/>
                <a:latin typeface="Book Antiqua" pitchFamily="18" charset="0"/>
              </a:rPr>
              <a:t> database </a:t>
            </a:r>
            <a:r>
              <a:rPr kumimoji="0" lang="en-US" sz="2400" b="0" i="0" u="none" strike="noStrike" kern="1200" cap="none" spc="0" normalizeH="0" baseline="0" noProof="0" dirty="0" err="1" smtClean="0">
                <a:ln>
                  <a:noFill/>
                </a:ln>
                <a:solidFill>
                  <a:srgbClr val="00682F"/>
                </a:solidFill>
                <a:effectLst/>
                <a:uLnTx/>
                <a:uFillTx/>
                <a:latin typeface="Book Antiqua" pitchFamily="18" charset="0"/>
              </a:rPr>
              <a:t>melalui</a:t>
            </a:r>
            <a:r>
              <a:rPr kumimoji="0" lang="en-US" sz="2400" b="0" i="0" u="none" strike="noStrike" kern="1200" cap="none" spc="0" normalizeH="0" baseline="0" noProof="0" dirty="0" smtClean="0">
                <a:ln>
                  <a:noFill/>
                </a:ln>
                <a:solidFill>
                  <a:srgbClr val="00682F"/>
                </a:solidFill>
                <a:effectLst/>
                <a:uLnTx/>
                <a:uFillTx/>
                <a:latin typeface="Book Antiqua" pitchFamily="18" charset="0"/>
              </a:rPr>
              <a:t> </a:t>
            </a:r>
            <a:r>
              <a:rPr kumimoji="0" lang="en-US" sz="2400" b="0" i="0" u="none" strike="noStrike" kern="1200" cap="none" spc="0" normalizeH="0" baseline="0" noProof="0" dirty="0" err="1" smtClean="0">
                <a:ln>
                  <a:noFill/>
                </a:ln>
                <a:solidFill>
                  <a:srgbClr val="00682F"/>
                </a:solidFill>
                <a:effectLst/>
                <a:uLnTx/>
                <a:uFillTx/>
                <a:latin typeface="Book Antiqua" pitchFamily="18" charset="0"/>
              </a:rPr>
              <a:t>jaringan</a:t>
            </a:r>
            <a:r>
              <a:rPr kumimoji="0" lang="en-US" sz="2400" b="0" i="0" u="none" strike="noStrike" kern="1200" cap="none" spc="0" normalizeH="0" baseline="0" noProof="0" dirty="0" smtClean="0">
                <a:ln>
                  <a:noFill/>
                </a:ln>
                <a:solidFill>
                  <a:srgbClr val="00682F"/>
                </a:solidFill>
                <a:effectLst/>
                <a:uLnTx/>
                <a:uFillTx/>
                <a:latin typeface="Book Antiqua" pitchFamily="18" charset="0"/>
              </a:rPr>
              <a:t> (</a:t>
            </a:r>
            <a:r>
              <a:rPr kumimoji="0" lang="en-US" sz="2400" b="0" i="0" u="none" strike="noStrike" kern="1200" cap="none" spc="0" normalizeH="0" baseline="0" noProof="0" dirty="0" err="1" smtClean="0">
                <a:ln>
                  <a:noFill/>
                </a:ln>
                <a:solidFill>
                  <a:srgbClr val="00682F"/>
                </a:solidFill>
                <a:effectLst/>
                <a:uLnTx/>
                <a:uFillTx/>
                <a:latin typeface="Book Antiqua" pitchFamily="18" charset="0"/>
              </a:rPr>
              <a:t>Ramakrishnan</a:t>
            </a:r>
            <a:r>
              <a:rPr kumimoji="0" lang="en-US" sz="2400" b="0" i="0" u="none" strike="noStrike" kern="1200" cap="none" spc="0" normalizeH="0" baseline="0" noProof="0" dirty="0" smtClean="0">
                <a:ln>
                  <a:noFill/>
                </a:ln>
                <a:solidFill>
                  <a:srgbClr val="00682F"/>
                </a:solidFill>
                <a:effectLst/>
                <a:uLnTx/>
                <a:uFillTx/>
                <a:latin typeface="Book Antiqua" pitchFamily="18" charset="0"/>
              </a:rPr>
              <a:t>, Chap 7)</a:t>
            </a:r>
          </a:p>
          <a:p>
            <a:pPr marL="336568" marR="0" lvl="0" indent="-336568" algn="just" defTabSz="897514" rtl="0" eaLnBrk="1" fontAlgn="auto" latinLnBrk="0" hangingPunct="1">
              <a:lnSpc>
                <a:spcPct val="100000"/>
              </a:lnSpc>
              <a:spcBef>
                <a:spcPct val="20000"/>
              </a:spcBef>
              <a:spcAft>
                <a:spcPts val="0"/>
              </a:spcAft>
              <a:buClrTx/>
              <a:buSzTx/>
              <a:buBlip>
                <a:blip r:embed="rId2"/>
              </a:buBlip>
              <a:tabLst/>
              <a:defRPr/>
            </a:pPr>
            <a:r>
              <a:rPr kumimoji="0" lang="en-US" sz="2400" b="0" i="1" u="none" strike="noStrike" kern="1200" cap="none" spc="0" normalizeH="0" baseline="0" noProof="0" dirty="0" smtClean="0">
                <a:ln>
                  <a:noFill/>
                </a:ln>
                <a:solidFill>
                  <a:srgbClr val="CF0E30"/>
                </a:solidFill>
                <a:effectLst>
                  <a:outerShdw blurRad="38100" dist="38100" dir="2700000" algn="tl">
                    <a:srgbClr val="000000">
                      <a:alpha val="43137"/>
                    </a:srgbClr>
                  </a:outerShdw>
                </a:effectLst>
                <a:uLnTx/>
                <a:uFillTx/>
                <a:latin typeface="Book Antiqua" pitchFamily="18" charset="0"/>
              </a:rPr>
              <a:t>Transaction Management:</a:t>
            </a:r>
            <a:r>
              <a:rPr kumimoji="0" lang="en-US" sz="2400" b="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Book Antiqua" pitchFamily="18" charset="0"/>
              </a:rPr>
              <a:t> </a:t>
            </a:r>
            <a:r>
              <a:rPr kumimoji="0" lang="en-US" sz="2400" b="0" i="0" u="none" strike="noStrike" kern="1200" cap="none" spc="0" normalizeH="0" baseline="0" noProof="0" dirty="0" err="1" smtClean="0">
                <a:ln>
                  <a:noFill/>
                </a:ln>
                <a:solidFill>
                  <a:srgbClr val="00682F"/>
                </a:solidFill>
                <a:effectLst/>
                <a:uLnTx/>
                <a:uFillTx/>
                <a:latin typeface="Book Antiqua" pitchFamily="18" charset="0"/>
              </a:rPr>
              <a:t>Berbagai</a:t>
            </a:r>
            <a:r>
              <a:rPr kumimoji="0" lang="en-US" sz="2400" b="0" i="0" u="none" strike="noStrike" kern="1200" cap="none" spc="0" normalizeH="0" baseline="0" noProof="0" dirty="0" smtClean="0">
                <a:ln>
                  <a:noFill/>
                </a:ln>
                <a:solidFill>
                  <a:srgbClr val="00682F"/>
                </a:solidFill>
                <a:effectLst/>
                <a:uLnTx/>
                <a:uFillTx/>
                <a:latin typeface="Book Antiqua" pitchFamily="18" charset="0"/>
              </a:rPr>
              <a:t> </a:t>
            </a:r>
            <a:r>
              <a:rPr kumimoji="0" lang="en-US" sz="2400" b="0" i="0" u="none" strike="noStrike" kern="1200" cap="none" spc="0" normalizeH="0" baseline="0" noProof="0" dirty="0" err="1" smtClean="0">
                <a:ln>
                  <a:noFill/>
                </a:ln>
                <a:solidFill>
                  <a:srgbClr val="00682F"/>
                </a:solidFill>
                <a:effectLst/>
                <a:uLnTx/>
                <a:uFillTx/>
                <a:latin typeface="Book Antiqua" pitchFamily="18" charset="0"/>
              </a:rPr>
              <a:t>perintah</a:t>
            </a:r>
            <a:r>
              <a:rPr kumimoji="0" lang="en-US" sz="2400" b="0" i="0" u="none" strike="noStrike" kern="1200" cap="none" spc="0" normalizeH="0" baseline="0" noProof="0" dirty="0" smtClean="0">
                <a:ln>
                  <a:noFill/>
                </a:ln>
                <a:solidFill>
                  <a:srgbClr val="00682F"/>
                </a:solidFill>
                <a:effectLst/>
                <a:uLnTx/>
                <a:uFillTx/>
                <a:latin typeface="Book Antiqua" pitchFamily="18" charset="0"/>
              </a:rPr>
              <a:t> SQL </a:t>
            </a:r>
            <a:r>
              <a:rPr kumimoji="0" lang="en-US" sz="2400" b="0" i="0" u="none" strike="noStrike" kern="1200" cap="none" spc="0" normalizeH="0" baseline="0" noProof="0" dirty="0" err="1" smtClean="0">
                <a:ln>
                  <a:noFill/>
                </a:ln>
                <a:solidFill>
                  <a:srgbClr val="00682F"/>
                </a:solidFill>
                <a:effectLst/>
                <a:uLnTx/>
                <a:uFillTx/>
                <a:latin typeface="Book Antiqua" pitchFamily="18" charset="0"/>
              </a:rPr>
              <a:t>memungkinkan</a:t>
            </a:r>
            <a:r>
              <a:rPr kumimoji="0" lang="en-US" sz="2400" b="0" i="0" u="none" strike="noStrike" kern="1200" cap="none" spc="0" normalizeH="0" baseline="0" noProof="0" dirty="0" smtClean="0">
                <a:ln>
                  <a:noFill/>
                </a:ln>
                <a:solidFill>
                  <a:srgbClr val="00682F"/>
                </a:solidFill>
                <a:effectLst/>
                <a:uLnTx/>
                <a:uFillTx/>
                <a:latin typeface="Book Antiqua" pitchFamily="18" charset="0"/>
              </a:rPr>
              <a:t> </a:t>
            </a:r>
            <a:r>
              <a:rPr kumimoji="0" lang="en-US" sz="2400" b="0" i="0" u="none" strike="noStrike" kern="1200" cap="none" spc="0" normalizeH="0" baseline="0" noProof="0" dirty="0" err="1" smtClean="0">
                <a:ln>
                  <a:noFill/>
                </a:ln>
                <a:solidFill>
                  <a:srgbClr val="00682F"/>
                </a:solidFill>
                <a:effectLst/>
                <a:uLnTx/>
                <a:uFillTx/>
                <a:latin typeface="Book Antiqua" pitchFamily="18" charset="0"/>
              </a:rPr>
              <a:t>seorang</a:t>
            </a:r>
            <a:r>
              <a:rPr kumimoji="0" lang="en-US" sz="2400" b="0" i="0" u="none" strike="noStrike" kern="1200" cap="none" spc="0" normalizeH="0" baseline="0" noProof="0" dirty="0" smtClean="0">
                <a:ln>
                  <a:noFill/>
                </a:ln>
                <a:solidFill>
                  <a:srgbClr val="00682F"/>
                </a:solidFill>
                <a:effectLst/>
                <a:uLnTx/>
                <a:uFillTx/>
                <a:latin typeface="Book Antiqua" pitchFamily="18" charset="0"/>
              </a:rPr>
              <a:t> </a:t>
            </a:r>
            <a:r>
              <a:rPr kumimoji="0" lang="en-US" sz="2400" b="0" i="0" u="none" strike="noStrike" kern="1200" cap="none" spc="0" normalizeH="0" baseline="0" noProof="0" dirty="0" err="1" smtClean="0">
                <a:ln>
                  <a:noFill/>
                </a:ln>
                <a:solidFill>
                  <a:srgbClr val="00682F"/>
                </a:solidFill>
                <a:effectLst/>
                <a:uLnTx/>
                <a:uFillTx/>
                <a:latin typeface="Book Antiqua" pitchFamily="18" charset="0"/>
              </a:rPr>
              <a:t>pengguna</a:t>
            </a:r>
            <a:r>
              <a:rPr kumimoji="0" lang="en-US" sz="2400" b="0" i="0" u="none" strike="noStrike" kern="1200" cap="none" spc="0" normalizeH="0" baseline="0" noProof="0" dirty="0" smtClean="0">
                <a:ln>
                  <a:noFill/>
                </a:ln>
                <a:solidFill>
                  <a:srgbClr val="00682F"/>
                </a:solidFill>
                <a:effectLst/>
                <a:uLnTx/>
                <a:uFillTx/>
                <a:latin typeface="Book Antiqua" pitchFamily="18" charset="0"/>
              </a:rPr>
              <a:t> </a:t>
            </a:r>
            <a:r>
              <a:rPr kumimoji="0" lang="en-US" sz="2400" b="0" i="0" u="none" strike="noStrike" kern="1200" cap="none" spc="0" normalizeH="0" baseline="0" noProof="0" dirty="0" err="1" smtClean="0">
                <a:ln>
                  <a:noFill/>
                </a:ln>
                <a:solidFill>
                  <a:srgbClr val="00682F"/>
                </a:solidFill>
                <a:effectLst/>
                <a:uLnTx/>
                <a:uFillTx/>
                <a:latin typeface="Book Antiqua" pitchFamily="18" charset="0"/>
              </a:rPr>
              <a:t>utk</a:t>
            </a:r>
            <a:r>
              <a:rPr kumimoji="0" lang="en-US" sz="2400" b="0" i="0" u="none" strike="noStrike" kern="1200" cap="none" spc="0" normalizeH="0" baseline="0" noProof="0" dirty="0" smtClean="0">
                <a:ln>
                  <a:noFill/>
                </a:ln>
                <a:solidFill>
                  <a:srgbClr val="00682F"/>
                </a:solidFill>
                <a:effectLst/>
                <a:uLnTx/>
                <a:uFillTx/>
                <a:latin typeface="Book Antiqua" pitchFamily="18" charset="0"/>
              </a:rPr>
              <a:t> </a:t>
            </a:r>
            <a:r>
              <a:rPr kumimoji="0" lang="en-US" sz="2400" b="0" i="0" u="none" strike="noStrike" kern="1200" cap="none" spc="0" normalizeH="0" baseline="0" noProof="0" dirty="0" err="1" smtClean="0">
                <a:ln>
                  <a:noFill/>
                </a:ln>
                <a:solidFill>
                  <a:srgbClr val="00682F"/>
                </a:solidFill>
                <a:effectLst/>
                <a:uLnTx/>
                <a:uFillTx/>
                <a:latin typeface="Book Antiqua" pitchFamily="18" charset="0"/>
              </a:rPr>
              <a:t>secara</a:t>
            </a:r>
            <a:r>
              <a:rPr kumimoji="0" lang="en-US" sz="2400" b="0" i="0" u="none" strike="noStrike" kern="1200" cap="none" spc="0" normalizeH="0" baseline="0" noProof="0" dirty="0" smtClean="0">
                <a:ln>
                  <a:noFill/>
                </a:ln>
                <a:solidFill>
                  <a:srgbClr val="00682F"/>
                </a:solidFill>
                <a:effectLst/>
                <a:uLnTx/>
                <a:uFillTx/>
                <a:latin typeface="Book Antiqua" pitchFamily="18" charset="0"/>
              </a:rPr>
              <a:t> </a:t>
            </a:r>
            <a:r>
              <a:rPr kumimoji="0" lang="en-US" sz="2400" b="0" i="0" u="none" strike="noStrike" kern="1200" cap="none" spc="0" normalizeH="0" baseline="0" noProof="0" dirty="0" err="1" smtClean="0">
                <a:ln>
                  <a:noFill/>
                </a:ln>
                <a:solidFill>
                  <a:srgbClr val="00682F"/>
                </a:solidFill>
                <a:effectLst/>
                <a:uLnTx/>
                <a:uFillTx/>
                <a:latin typeface="Book Antiqua" pitchFamily="18" charset="0"/>
              </a:rPr>
              <a:t>eksplisit</a:t>
            </a:r>
            <a:r>
              <a:rPr kumimoji="0" lang="en-US" sz="2400" b="0" i="0" u="none" strike="noStrike" kern="1200" cap="none" spc="0" normalizeH="0" baseline="0" noProof="0" dirty="0" smtClean="0">
                <a:ln>
                  <a:noFill/>
                </a:ln>
                <a:solidFill>
                  <a:srgbClr val="00682F"/>
                </a:solidFill>
                <a:effectLst/>
                <a:uLnTx/>
                <a:uFillTx/>
                <a:latin typeface="Book Antiqua" pitchFamily="18" charset="0"/>
              </a:rPr>
              <a:t> </a:t>
            </a:r>
            <a:r>
              <a:rPr kumimoji="0" lang="en-US" sz="2400" b="0" i="0" u="none" strike="noStrike" kern="1200" cap="none" spc="0" normalizeH="0" baseline="0" noProof="0" dirty="0" err="1" smtClean="0">
                <a:ln>
                  <a:noFill/>
                </a:ln>
                <a:solidFill>
                  <a:srgbClr val="00682F"/>
                </a:solidFill>
                <a:effectLst/>
                <a:uLnTx/>
                <a:uFillTx/>
                <a:latin typeface="Book Antiqua" pitchFamily="18" charset="0"/>
              </a:rPr>
              <a:t>mengendalikan</a:t>
            </a:r>
            <a:r>
              <a:rPr kumimoji="0" lang="en-US" sz="2400" b="0" i="0" u="none" strike="noStrike" kern="1200" cap="none" spc="0" normalizeH="0" baseline="0" noProof="0" dirty="0" smtClean="0">
                <a:ln>
                  <a:noFill/>
                </a:ln>
                <a:solidFill>
                  <a:srgbClr val="00682F"/>
                </a:solidFill>
                <a:effectLst/>
                <a:uLnTx/>
                <a:uFillTx/>
                <a:latin typeface="Book Antiqua" pitchFamily="18" charset="0"/>
              </a:rPr>
              <a:t> </a:t>
            </a:r>
            <a:r>
              <a:rPr kumimoji="0" lang="en-US" sz="2400" b="0" i="0" u="none" strike="noStrike" kern="1200" cap="none" spc="0" normalizeH="0" baseline="0" noProof="0" dirty="0" err="1" smtClean="0">
                <a:ln>
                  <a:noFill/>
                </a:ln>
                <a:solidFill>
                  <a:srgbClr val="00682F"/>
                </a:solidFill>
                <a:effectLst/>
                <a:uLnTx/>
                <a:uFillTx/>
                <a:latin typeface="Book Antiqua" pitchFamily="18" charset="0"/>
              </a:rPr>
              <a:t>aspek</a:t>
            </a:r>
            <a:r>
              <a:rPr kumimoji="0" lang="en-US" sz="2400" b="0" i="0" u="none" strike="noStrike" kern="1200" cap="none" spc="0" normalizeH="0" baseline="0" noProof="0" dirty="0" smtClean="0">
                <a:ln>
                  <a:noFill/>
                </a:ln>
                <a:solidFill>
                  <a:srgbClr val="00682F"/>
                </a:solidFill>
                <a:effectLst/>
                <a:uLnTx/>
                <a:uFillTx/>
                <a:latin typeface="Book Antiqua" pitchFamily="18" charset="0"/>
              </a:rPr>
              <a:t> </a:t>
            </a:r>
            <a:r>
              <a:rPr kumimoji="0" lang="en-US" sz="2400" b="0" i="0" u="none" strike="noStrike" kern="1200" cap="none" spc="0" normalizeH="0" baseline="0" noProof="0" dirty="0" err="1" smtClean="0">
                <a:ln>
                  <a:noFill/>
                </a:ln>
                <a:solidFill>
                  <a:srgbClr val="00682F"/>
                </a:solidFill>
                <a:effectLst/>
                <a:uLnTx/>
                <a:uFillTx/>
                <a:latin typeface="Book Antiqua" pitchFamily="18" charset="0"/>
              </a:rPr>
              <a:t>bgm</a:t>
            </a:r>
            <a:r>
              <a:rPr kumimoji="0" lang="en-US" sz="2400" b="0" i="0" u="none" strike="noStrike" kern="1200" cap="none" spc="0" normalizeH="0" baseline="0" noProof="0" dirty="0" smtClean="0">
                <a:ln>
                  <a:noFill/>
                </a:ln>
                <a:solidFill>
                  <a:srgbClr val="00682F"/>
                </a:solidFill>
                <a:effectLst/>
                <a:uLnTx/>
                <a:uFillTx/>
                <a:latin typeface="Book Antiqua" pitchFamily="18" charset="0"/>
              </a:rPr>
              <a:t> </a:t>
            </a:r>
            <a:r>
              <a:rPr kumimoji="0" lang="en-US" sz="2400" b="0" i="0" u="none" strike="noStrike" kern="1200" cap="none" spc="0" normalizeH="0" baseline="0" noProof="0" dirty="0" err="1" smtClean="0">
                <a:ln>
                  <a:noFill/>
                </a:ln>
                <a:solidFill>
                  <a:srgbClr val="00682F"/>
                </a:solidFill>
                <a:effectLst/>
                <a:uLnTx/>
                <a:uFillTx/>
                <a:latin typeface="Book Antiqua" pitchFamily="18" charset="0"/>
              </a:rPr>
              <a:t>sebuah</a:t>
            </a:r>
            <a:r>
              <a:rPr kumimoji="0" lang="en-US" sz="2400" b="0" i="0" u="none" strike="noStrike" kern="1200" cap="none" spc="0" normalizeH="0" baseline="0" noProof="0" dirty="0" smtClean="0">
                <a:ln>
                  <a:noFill/>
                </a:ln>
                <a:solidFill>
                  <a:srgbClr val="00682F"/>
                </a:solidFill>
                <a:effectLst/>
                <a:uLnTx/>
                <a:uFillTx/>
                <a:latin typeface="Book Antiqua" pitchFamily="18" charset="0"/>
              </a:rPr>
              <a:t> </a:t>
            </a:r>
            <a:r>
              <a:rPr kumimoji="0" lang="en-US" sz="2400" b="0" i="0" u="none" strike="noStrike" kern="1200" cap="none" spc="0" normalizeH="0" baseline="0" noProof="0" dirty="0" err="1" smtClean="0">
                <a:ln>
                  <a:noFill/>
                </a:ln>
                <a:solidFill>
                  <a:srgbClr val="00682F"/>
                </a:solidFill>
                <a:effectLst/>
                <a:uLnTx/>
                <a:uFillTx/>
                <a:latin typeface="Book Antiqua" pitchFamily="18" charset="0"/>
              </a:rPr>
              <a:t>transaksi</a:t>
            </a:r>
            <a:r>
              <a:rPr kumimoji="0" lang="en-US" sz="2400" b="0" i="0" u="none" strike="noStrike" kern="1200" cap="none" spc="0" normalizeH="0" baseline="0" noProof="0" dirty="0" smtClean="0">
                <a:ln>
                  <a:noFill/>
                </a:ln>
                <a:solidFill>
                  <a:srgbClr val="00682F"/>
                </a:solidFill>
                <a:effectLst/>
                <a:uLnTx/>
                <a:uFillTx/>
                <a:latin typeface="Book Antiqua" pitchFamily="18" charset="0"/>
              </a:rPr>
              <a:t> </a:t>
            </a:r>
            <a:r>
              <a:rPr kumimoji="0" lang="en-US" sz="2400" b="0" i="0" u="none" strike="noStrike" kern="1200" cap="none" spc="0" normalizeH="0" baseline="0" noProof="0" dirty="0" err="1" smtClean="0">
                <a:ln>
                  <a:noFill/>
                </a:ln>
                <a:solidFill>
                  <a:srgbClr val="00682F"/>
                </a:solidFill>
                <a:effectLst/>
                <a:uLnTx/>
                <a:uFillTx/>
                <a:latin typeface="Book Antiqua" pitchFamily="18" charset="0"/>
              </a:rPr>
              <a:t>harus</a:t>
            </a:r>
            <a:r>
              <a:rPr kumimoji="0" lang="en-US" sz="2400" b="0" i="0" u="none" strike="noStrike" kern="1200" cap="none" spc="0" normalizeH="0" baseline="0" noProof="0" dirty="0" smtClean="0">
                <a:ln>
                  <a:noFill/>
                </a:ln>
                <a:solidFill>
                  <a:srgbClr val="00682F"/>
                </a:solidFill>
                <a:effectLst/>
                <a:uLnTx/>
                <a:uFillTx/>
                <a:latin typeface="Book Antiqua" pitchFamily="18" charset="0"/>
              </a:rPr>
              <a:t> </a:t>
            </a:r>
            <a:r>
              <a:rPr kumimoji="0" lang="en-US" sz="2400" b="0" i="0" u="none" strike="noStrike" kern="1200" cap="none" spc="0" normalizeH="0" baseline="0" noProof="0" dirty="0" err="1" smtClean="0">
                <a:ln>
                  <a:noFill/>
                </a:ln>
                <a:solidFill>
                  <a:srgbClr val="00682F"/>
                </a:solidFill>
                <a:effectLst/>
                <a:uLnTx/>
                <a:uFillTx/>
                <a:latin typeface="Book Antiqua" pitchFamily="18" charset="0"/>
              </a:rPr>
              <a:t>dijalankan</a:t>
            </a:r>
            <a:r>
              <a:rPr kumimoji="0" lang="en-US" sz="2400" b="0" i="0" u="none" strike="noStrike" kern="1200" cap="none" spc="0" normalizeH="0" baseline="0" noProof="0" dirty="0" smtClean="0">
                <a:ln>
                  <a:noFill/>
                </a:ln>
                <a:solidFill>
                  <a:srgbClr val="00682F"/>
                </a:solidFill>
                <a:effectLst/>
                <a:uLnTx/>
                <a:uFillTx/>
                <a:latin typeface="Book Antiqua" pitchFamily="18" charset="0"/>
              </a:rPr>
              <a:t> (</a:t>
            </a:r>
            <a:r>
              <a:rPr kumimoji="0" lang="en-US" sz="2400" b="0" i="0" u="none" strike="noStrike" kern="1200" cap="none" spc="0" normalizeH="0" baseline="0" noProof="0" dirty="0" err="1" smtClean="0">
                <a:ln>
                  <a:noFill/>
                </a:ln>
                <a:solidFill>
                  <a:srgbClr val="00682F"/>
                </a:solidFill>
                <a:effectLst/>
                <a:uLnTx/>
                <a:uFillTx/>
                <a:latin typeface="Book Antiqua" pitchFamily="18" charset="0"/>
              </a:rPr>
              <a:t>Ramakrishnan</a:t>
            </a:r>
            <a:r>
              <a:rPr kumimoji="0" lang="en-US" sz="2400" b="0" i="0" u="none" strike="noStrike" kern="1200" cap="none" spc="0" normalizeH="0" baseline="0" noProof="0" dirty="0" smtClean="0">
                <a:ln>
                  <a:noFill/>
                </a:ln>
                <a:solidFill>
                  <a:srgbClr val="00682F"/>
                </a:solidFill>
                <a:effectLst/>
                <a:uLnTx/>
                <a:uFillTx/>
                <a:latin typeface="Book Antiqua" pitchFamily="18" charset="0"/>
              </a:rPr>
              <a:t>, Chap 21)</a:t>
            </a:r>
          </a:p>
          <a:p>
            <a:pPr marL="336568" marR="0" lvl="0" indent="-336568" algn="just" defTabSz="897514" rtl="0" eaLnBrk="1" fontAlgn="auto" latinLnBrk="0" hangingPunct="1">
              <a:lnSpc>
                <a:spcPct val="100000"/>
              </a:lnSpc>
              <a:spcBef>
                <a:spcPct val="20000"/>
              </a:spcBef>
              <a:spcAft>
                <a:spcPts val="0"/>
              </a:spcAft>
              <a:buClrTx/>
              <a:buSzTx/>
              <a:buBlip>
                <a:blip r:embed="rId2"/>
              </a:buBlip>
              <a:tabLst/>
              <a:defRPr/>
            </a:pPr>
            <a:r>
              <a:rPr kumimoji="0" lang="en-US" sz="2400" b="0" i="1" u="none" strike="noStrike" kern="1200" cap="none" spc="0" normalizeH="0" baseline="0" noProof="0" dirty="0" smtClean="0">
                <a:ln>
                  <a:noFill/>
                </a:ln>
                <a:solidFill>
                  <a:srgbClr val="CF0E30"/>
                </a:solidFill>
                <a:effectLst>
                  <a:outerShdw blurRad="38100" dist="38100" dir="2700000" algn="tl">
                    <a:srgbClr val="000000">
                      <a:alpha val="43137"/>
                    </a:srgbClr>
                  </a:outerShdw>
                </a:effectLst>
                <a:uLnTx/>
                <a:uFillTx/>
                <a:latin typeface="Book Antiqua" pitchFamily="18" charset="0"/>
              </a:rPr>
              <a:t>Security:</a:t>
            </a:r>
            <a:r>
              <a:rPr kumimoji="0" lang="en-US" sz="2400" b="0" i="0" u="none" strike="noStrike" kern="1200" cap="none" spc="0" normalizeH="0" baseline="0" noProof="0" dirty="0" smtClean="0">
                <a:ln>
                  <a:noFill/>
                </a:ln>
                <a:solidFill>
                  <a:schemeClr val="tx1"/>
                </a:solidFill>
                <a:effectLst/>
                <a:uLnTx/>
                <a:uFillTx/>
                <a:latin typeface="Book Antiqua" pitchFamily="18" charset="0"/>
              </a:rPr>
              <a:t> </a:t>
            </a:r>
            <a:r>
              <a:rPr kumimoji="0" lang="en-US" sz="2400" b="0" i="0" u="none" strike="noStrike" kern="1200" cap="none" spc="0" normalizeH="0" baseline="0" noProof="0" dirty="0" smtClean="0">
                <a:ln>
                  <a:noFill/>
                </a:ln>
                <a:solidFill>
                  <a:srgbClr val="00682F"/>
                </a:solidFill>
                <a:effectLst/>
                <a:uLnTx/>
                <a:uFillTx/>
                <a:latin typeface="Book Antiqua" pitchFamily="18" charset="0"/>
              </a:rPr>
              <a:t>SQL </a:t>
            </a:r>
            <a:r>
              <a:rPr kumimoji="0" lang="en-US" sz="2400" b="0" i="0" u="none" strike="noStrike" kern="1200" cap="none" spc="0" normalizeH="0" baseline="0" noProof="0" dirty="0" err="1" smtClean="0">
                <a:ln>
                  <a:noFill/>
                </a:ln>
                <a:solidFill>
                  <a:srgbClr val="00682F"/>
                </a:solidFill>
                <a:effectLst/>
                <a:uLnTx/>
                <a:uFillTx/>
                <a:latin typeface="Book Antiqua" pitchFamily="18" charset="0"/>
              </a:rPr>
              <a:t>menyediakan</a:t>
            </a:r>
            <a:r>
              <a:rPr kumimoji="0" lang="en-US" sz="2400" b="0" i="0" u="none" strike="noStrike" kern="1200" cap="none" spc="0" normalizeH="0" baseline="0" noProof="0" dirty="0" smtClean="0">
                <a:ln>
                  <a:noFill/>
                </a:ln>
                <a:solidFill>
                  <a:srgbClr val="00682F"/>
                </a:solidFill>
                <a:effectLst/>
                <a:uLnTx/>
                <a:uFillTx/>
                <a:latin typeface="Book Antiqua" pitchFamily="18" charset="0"/>
              </a:rPr>
              <a:t> </a:t>
            </a:r>
            <a:r>
              <a:rPr kumimoji="0" lang="en-US" sz="2400" b="0" i="0" u="none" strike="noStrike" kern="1200" cap="none" spc="0" normalizeH="0" baseline="0" noProof="0" dirty="0" err="1" smtClean="0">
                <a:ln>
                  <a:noFill/>
                </a:ln>
                <a:solidFill>
                  <a:srgbClr val="00682F"/>
                </a:solidFill>
                <a:effectLst/>
                <a:uLnTx/>
                <a:uFillTx/>
                <a:latin typeface="Book Antiqua" pitchFamily="18" charset="0"/>
              </a:rPr>
              <a:t>mekanisme</a:t>
            </a:r>
            <a:r>
              <a:rPr kumimoji="0" lang="en-US" sz="2400" b="0" i="0" u="none" strike="noStrike" kern="1200" cap="none" spc="0" normalizeH="0" baseline="0" noProof="0" dirty="0" smtClean="0">
                <a:ln>
                  <a:noFill/>
                </a:ln>
                <a:solidFill>
                  <a:srgbClr val="00682F"/>
                </a:solidFill>
                <a:effectLst/>
                <a:uLnTx/>
                <a:uFillTx/>
                <a:latin typeface="Book Antiqua" pitchFamily="18" charset="0"/>
              </a:rPr>
              <a:t> </a:t>
            </a:r>
            <a:r>
              <a:rPr kumimoji="0" lang="en-US" sz="2400" b="0" i="0" u="none" strike="noStrike" kern="1200" cap="none" spc="0" normalizeH="0" baseline="0" noProof="0" dirty="0" err="1" smtClean="0">
                <a:ln>
                  <a:noFill/>
                </a:ln>
                <a:solidFill>
                  <a:srgbClr val="00682F"/>
                </a:solidFill>
                <a:effectLst/>
                <a:uLnTx/>
                <a:uFillTx/>
                <a:latin typeface="Book Antiqua" pitchFamily="18" charset="0"/>
              </a:rPr>
              <a:t>utk</a:t>
            </a:r>
            <a:r>
              <a:rPr kumimoji="0" lang="en-US" sz="2400" b="0" i="0" u="none" strike="noStrike" kern="1200" cap="none" spc="0" normalizeH="0" baseline="0" noProof="0" dirty="0" smtClean="0">
                <a:ln>
                  <a:noFill/>
                </a:ln>
                <a:solidFill>
                  <a:srgbClr val="00682F"/>
                </a:solidFill>
                <a:effectLst/>
                <a:uLnTx/>
                <a:uFillTx/>
                <a:latin typeface="Book Antiqua" pitchFamily="18" charset="0"/>
              </a:rPr>
              <a:t> </a:t>
            </a:r>
            <a:r>
              <a:rPr kumimoji="0" lang="en-US" sz="2400" b="0" i="0" u="none" strike="noStrike" kern="1200" cap="none" spc="0" normalizeH="0" baseline="0" noProof="0" dirty="0" err="1" smtClean="0">
                <a:ln>
                  <a:noFill/>
                </a:ln>
                <a:solidFill>
                  <a:srgbClr val="00682F"/>
                </a:solidFill>
                <a:effectLst/>
                <a:uLnTx/>
                <a:uFillTx/>
                <a:latin typeface="Book Antiqua" pitchFamily="18" charset="0"/>
              </a:rPr>
              <a:t>mengendalikan</a:t>
            </a:r>
            <a:r>
              <a:rPr kumimoji="0" lang="en-US" sz="2400" b="0" i="0" u="none" strike="noStrike" kern="1200" cap="none" spc="0" normalizeH="0" baseline="0" noProof="0" dirty="0" smtClean="0">
                <a:ln>
                  <a:noFill/>
                </a:ln>
                <a:solidFill>
                  <a:srgbClr val="00682F"/>
                </a:solidFill>
                <a:effectLst/>
                <a:uLnTx/>
                <a:uFillTx/>
                <a:latin typeface="Book Antiqua" pitchFamily="18" charset="0"/>
              </a:rPr>
              <a:t> </a:t>
            </a:r>
            <a:r>
              <a:rPr kumimoji="0" lang="en-US" sz="2400" b="0" i="0" u="none" strike="noStrike" kern="1200" cap="none" spc="0" normalizeH="0" baseline="0" noProof="0" dirty="0" err="1" smtClean="0">
                <a:ln>
                  <a:noFill/>
                </a:ln>
                <a:solidFill>
                  <a:srgbClr val="00682F"/>
                </a:solidFill>
                <a:effectLst/>
                <a:uLnTx/>
                <a:uFillTx/>
                <a:latin typeface="Book Antiqua" pitchFamily="18" charset="0"/>
              </a:rPr>
              <a:t>akses</a:t>
            </a:r>
            <a:r>
              <a:rPr kumimoji="0" lang="en-US" sz="2400" b="0" i="0" u="none" strike="noStrike" kern="1200" cap="none" spc="0" normalizeH="0" baseline="0" noProof="0" dirty="0" smtClean="0">
                <a:ln>
                  <a:noFill/>
                </a:ln>
                <a:solidFill>
                  <a:srgbClr val="00682F"/>
                </a:solidFill>
                <a:effectLst/>
                <a:uLnTx/>
                <a:uFillTx/>
                <a:latin typeface="Book Antiqua" pitchFamily="18" charset="0"/>
              </a:rPr>
              <a:t> </a:t>
            </a:r>
            <a:r>
              <a:rPr kumimoji="0" lang="en-US" sz="2400" b="0" i="0" u="none" strike="noStrike" kern="1200" cap="none" spc="0" normalizeH="0" baseline="0" noProof="0" dirty="0" err="1" smtClean="0">
                <a:ln>
                  <a:noFill/>
                </a:ln>
                <a:solidFill>
                  <a:srgbClr val="00682F"/>
                </a:solidFill>
                <a:effectLst/>
                <a:uLnTx/>
                <a:uFillTx/>
                <a:latin typeface="Book Antiqua" pitchFamily="18" charset="0"/>
              </a:rPr>
              <a:t>pengguna</a:t>
            </a:r>
            <a:r>
              <a:rPr kumimoji="0" lang="en-US" sz="2400" b="0" i="0" u="none" strike="noStrike" kern="1200" cap="none" spc="0" normalizeH="0" baseline="0" noProof="0" dirty="0" smtClean="0">
                <a:ln>
                  <a:noFill/>
                </a:ln>
                <a:solidFill>
                  <a:srgbClr val="00682F"/>
                </a:solidFill>
                <a:effectLst/>
                <a:uLnTx/>
                <a:uFillTx/>
                <a:latin typeface="Book Antiqua" pitchFamily="18" charset="0"/>
              </a:rPr>
              <a:t> </a:t>
            </a:r>
            <a:r>
              <a:rPr kumimoji="0" lang="en-US" sz="2400" b="0" i="0" u="none" strike="noStrike" kern="1200" cap="none" spc="0" normalizeH="0" baseline="0" noProof="0" dirty="0" err="1" smtClean="0">
                <a:ln>
                  <a:noFill/>
                </a:ln>
                <a:solidFill>
                  <a:srgbClr val="00682F"/>
                </a:solidFill>
                <a:effectLst/>
                <a:uLnTx/>
                <a:uFillTx/>
                <a:latin typeface="Book Antiqua" pitchFamily="18" charset="0"/>
              </a:rPr>
              <a:t>ke</a:t>
            </a:r>
            <a:r>
              <a:rPr kumimoji="0" lang="en-US" sz="2400" b="0" i="0" u="none" strike="noStrike" kern="1200" cap="none" spc="0" normalizeH="0" baseline="0" noProof="0" dirty="0" smtClean="0">
                <a:ln>
                  <a:noFill/>
                </a:ln>
                <a:solidFill>
                  <a:srgbClr val="00682F"/>
                </a:solidFill>
                <a:effectLst/>
                <a:uLnTx/>
                <a:uFillTx/>
                <a:latin typeface="Book Antiqua" pitchFamily="18" charset="0"/>
              </a:rPr>
              <a:t> </a:t>
            </a:r>
            <a:r>
              <a:rPr kumimoji="0" lang="en-US" sz="2400" b="0" i="0" u="none" strike="noStrike" kern="1200" cap="none" spc="0" normalizeH="0" baseline="0" noProof="0" dirty="0" err="1" smtClean="0">
                <a:ln>
                  <a:noFill/>
                </a:ln>
                <a:solidFill>
                  <a:srgbClr val="00682F"/>
                </a:solidFill>
                <a:effectLst/>
                <a:uLnTx/>
                <a:uFillTx/>
                <a:latin typeface="Book Antiqua" pitchFamily="18" charset="0"/>
              </a:rPr>
              <a:t>obyek</a:t>
            </a:r>
            <a:r>
              <a:rPr kumimoji="0" lang="en-US" sz="2400" b="0" i="0" u="none" strike="noStrike" kern="1200" cap="none" spc="0" normalizeH="0" baseline="0" noProof="0" dirty="0" smtClean="0">
                <a:ln>
                  <a:noFill/>
                </a:ln>
                <a:solidFill>
                  <a:srgbClr val="00682F"/>
                </a:solidFill>
                <a:effectLst/>
                <a:uLnTx/>
                <a:uFillTx/>
                <a:latin typeface="Book Antiqua" pitchFamily="18" charset="0"/>
              </a:rPr>
              <a:t> database </a:t>
            </a:r>
            <a:r>
              <a:rPr kumimoji="0" lang="en-US" sz="2400" b="0" i="0" u="none" strike="noStrike" kern="1200" cap="none" spc="0" normalizeH="0" baseline="0" noProof="0" dirty="0" err="1" smtClean="0">
                <a:ln>
                  <a:noFill/>
                </a:ln>
                <a:solidFill>
                  <a:srgbClr val="00682F"/>
                </a:solidFill>
                <a:effectLst/>
                <a:uLnTx/>
                <a:uFillTx/>
                <a:latin typeface="Book Antiqua" pitchFamily="18" charset="0"/>
              </a:rPr>
              <a:t>seperti</a:t>
            </a:r>
            <a:r>
              <a:rPr kumimoji="0" lang="en-US" sz="2400" b="0" i="0" u="none" strike="noStrike" kern="1200" cap="none" spc="0" normalizeH="0" baseline="0" noProof="0" dirty="0" smtClean="0">
                <a:ln>
                  <a:noFill/>
                </a:ln>
                <a:solidFill>
                  <a:srgbClr val="00682F"/>
                </a:solidFill>
                <a:effectLst/>
                <a:uLnTx/>
                <a:uFillTx/>
                <a:latin typeface="Book Antiqua" pitchFamily="18" charset="0"/>
              </a:rPr>
              <a:t> tables &amp; views (</a:t>
            </a:r>
            <a:r>
              <a:rPr kumimoji="0" lang="en-US" sz="2400" b="0" i="0" u="none" strike="noStrike" kern="1200" cap="none" spc="0" normalizeH="0" baseline="0" noProof="0" dirty="0" err="1" smtClean="0">
                <a:ln>
                  <a:noFill/>
                </a:ln>
                <a:solidFill>
                  <a:srgbClr val="00682F"/>
                </a:solidFill>
                <a:effectLst/>
                <a:uLnTx/>
                <a:uFillTx/>
                <a:latin typeface="Book Antiqua" pitchFamily="18" charset="0"/>
              </a:rPr>
              <a:t>Ramakrishnan</a:t>
            </a:r>
            <a:r>
              <a:rPr kumimoji="0" lang="en-US" sz="2400" b="0" i="0" u="none" strike="noStrike" kern="1200" cap="none" spc="0" normalizeH="0" baseline="0" noProof="0" dirty="0" smtClean="0">
                <a:ln>
                  <a:noFill/>
                </a:ln>
                <a:solidFill>
                  <a:srgbClr val="00682F"/>
                </a:solidFill>
                <a:effectLst/>
                <a:uLnTx/>
                <a:uFillTx/>
                <a:latin typeface="Book Antiqua" pitchFamily="18" charset="0"/>
              </a:rPr>
              <a:t>, Chap 21)</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608092" y="292100"/>
            <a:ext cx="8386601" cy="1384300"/>
          </a:xfrm>
        </p:spPr>
        <p:txBody>
          <a:bodyPr/>
          <a:lstStyle/>
          <a:p>
            <a:pPr eaLnBrk="1" hangingPunct="1">
              <a:defRPr/>
            </a:pPr>
            <a:r>
              <a:rPr lang="en-US" smtClean="0">
                <a:solidFill>
                  <a:srgbClr val="000000"/>
                </a:solidFill>
                <a:effectLst>
                  <a:outerShdw blurRad="38100" dist="38100" dir="2700000" algn="tl">
                    <a:srgbClr val="FFFFFF"/>
                  </a:outerShdw>
                </a:effectLst>
              </a:rPr>
              <a:t>Integrity Constraint</a:t>
            </a:r>
          </a:p>
        </p:txBody>
      </p:sp>
      <p:sp>
        <p:nvSpPr>
          <p:cNvPr id="278531" name="Rectangle 3"/>
          <p:cNvSpPr>
            <a:spLocks noGrp="1" noChangeArrowheads="1"/>
          </p:cNvSpPr>
          <p:nvPr>
            <p:ph type="body" idx="1"/>
          </p:nvPr>
        </p:nvSpPr>
        <p:spPr/>
        <p:txBody>
          <a:bodyPr/>
          <a:lstStyle/>
          <a:p>
            <a:pPr marL="179388" lvl="1" indent="-6350" eaLnBrk="1" hangingPunct="1">
              <a:lnSpc>
                <a:spcPct val="90000"/>
              </a:lnSpc>
              <a:buFont typeface="Tahoma" pitchFamily="34" charset="0"/>
              <a:buNone/>
              <a:tabLst>
                <a:tab pos="457200" algn="l"/>
              </a:tabLst>
              <a:defRPr/>
            </a:pPr>
            <a:r>
              <a:rPr lang="en-US" sz="2400" smtClean="0"/>
              <a:t>Menjaga integritas atau satu kesatuan data dalam suatu database, gunakan kunci utama (Primary key) dan kunci tamu (Foreign key).  </a:t>
            </a:r>
          </a:p>
          <a:p>
            <a:pPr marL="179388" lvl="1" indent="-6350" eaLnBrk="1" hangingPunct="1">
              <a:lnSpc>
                <a:spcPct val="90000"/>
              </a:lnSpc>
              <a:buFont typeface="Tahoma" pitchFamily="34" charset="0"/>
              <a:buNone/>
              <a:tabLst>
                <a:tab pos="457200" algn="l"/>
              </a:tabLst>
              <a:defRPr/>
            </a:pPr>
            <a:endParaRPr lang="en-US" sz="2400" smtClean="0"/>
          </a:p>
          <a:p>
            <a:pPr marL="179388" lvl="1" indent="-6350" eaLnBrk="1" hangingPunct="1">
              <a:lnSpc>
                <a:spcPct val="90000"/>
              </a:lnSpc>
              <a:tabLst>
                <a:tab pos="457200" algn="l"/>
              </a:tabLst>
              <a:defRPr/>
            </a:pPr>
            <a:r>
              <a:rPr lang="en-US" sz="2400" smtClean="0"/>
              <a:t> </a:t>
            </a:r>
            <a:r>
              <a:rPr lang="en-US" sz="2400" smtClean="0">
                <a:solidFill>
                  <a:srgbClr val="CC3300"/>
                </a:solidFill>
              </a:rPr>
              <a:t>Primary key :</a:t>
            </a:r>
            <a:r>
              <a:rPr lang="en-US" sz="2400" smtClean="0"/>
              <a:t>   </a:t>
            </a:r>
          </a:p>
          <a:p>
            <a:pPr marL="179388" lvl="1" indent="-6350" eaLnBrk="1" hangingPunct="1">
              <a:lnSpc>
                <a:spcPct val="90000"/>
              </a:lnSpc>
              <a:buFont typeface="Tahoma" pitchFamily="34" charset="0"/>
              <a:buNone/>
              <a:tabLst>
                <a:tab pos="457200" algn="l"/>
              </a:tabLst>
              <a:defRPr/>
            </a:pPr>
            <a:r>
              <a:rPr lang="en-US" sz="2400" smtClean="0"/>
              <a:t>Adalah atribut kunci yang dapat menunjukkan identitas informasi dari atribut yang bersangkutan.</a:t>
            </a:r>
          </a:p>
          <a:p>
            <a:pPr marL="179388" lvl="1" indent="-6350" eaLnBrk="1" hangingPunct="1">
              <a:lnSpc>
                <a:spcPct val="90000"/>
              </a:lnSpc>
              <a:tabLst>
                <a:tab pos="457200" algn="l"/>
              </a:tabLst>
              <a:defRPr/>
            </a:pPr>
            <a:r>
              <a:rPr lang="en-US" sz="2400" smtClean="0"/>
              <a:t> </a:t>
            </a:r>
            <a:r>
              <a:rPr lang="en-US" sz="2400" smtClean="0">
                <a:solidFill>
                  <a:srgbClr val="CC3300"/>
                </a:solidFill>
              </a:rPr>
              <a:t>Foreign key :</a:t>
            </a:r>
          </a:p>
          <a:p>
            <a:pPr marL="179388" lvl="1" indent="-6350" eaLnBrk="1" hangingPunct="1">
              <a:lnSpc>
                <a:spcPct val="90000"/>
              </a:lnSpc>
              <a:buFont typeface="Tahoma" pitchFamily="34" charset="0"/>
              <a:buNone/>
              <a:tabLst>
                <a:tab pos="457200" algn="l"/>
              </a:tabLst>
              <a:defRPr/>
            </a:pPr>
            <a:r>
              <a:rPr lang="en-US" sz="2400" smtClean="0"/>
              <a:t>Adalah atribut kunci milik relasi utama yang disisipkan pada relasi transaksi untuk menunjukkan relationship antara relasi transaksi dengan relasi utama.</a:t>
            </a:r>
          </a:p>
          <a:p>
            <a:pPr marL="179388" lvl="1" indent="-6350" eaLnBrk="1" hangingPunct="1">
              <a:lnSpc>
                <a:spcPct val="90000"/>
              </a:lnSpc>
              <a:buFont typeface="Tahoma" pitchFamily="34" charset="0"/>
              <a:buNone/>
              <a:tabLst>
                <a:tab pos="457200" algn="l"/>
              </a:tabLst>
              <a:defRPr/>
            </a:pPr>
            <a:endParaRPr lang="en-US" sz="2400" smtClean="0"/>
          </a:p>
        </p:txBody>
      </p:sp>
      <p:sp>
        <p:nvSpPr>
          <p:cNvPr id="38916" name="Text Box 4"/>
          <p:cNvSpPr txBox="1">
            <a:spLocks noChangeArrowheads="1"/>
          </p:cNvSpPr>
          <p:nvPr/>
        </p:nvSpPr>
        <p:spPr bwMode="auto">
          <a:xfrm>
            <a:off x="9269179" y="1143001"/>
            <a:ext cx="2112245" cy="369332"/>
          </a:xfrm>
          <a:prstGeom prst="rect">
            <a:avLst/>
          </a:prstGeom>
          <a:noFill/>
          <a:ln w="9525">
            <a:noFill/>
            <a:miter lim="800000"/>
            <a:headEnd type="none" w="sm" len="sm"/>
            <a:tailEnd type="none" w="sm" len="sm"/>
          </a:ln>
        </p:spPr>
        <p:txBody>
          <a:bodyPr wrap="none">
            <a:spAutoFit/>
          </a:bodyPr>
          <a:lstStyle/>
          <a:p>
            <a:r>
              <a:rPr lang="en-US">
                <a:solidFill>
                  <a:srgbClr val="990000"/>
                </a:solidFill>
                <a:latin typeface="Verdana" pitchFamily="34" charset="0"/>
              </a:rPr>
              <a:t>Model Relasional</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608092" y="292100"/>
            <a:ext cx="8386601" cy="1384300"/>
          </a:xfrm>
        </p:spPr>
        <p:txBody>
          <a:bodyPr/>
          <a:lstStyle/>
          <a:p>
            <a:pPr eaLnBrk="1" hangingPunct="1">
              <a:defRPr/>
            </a:pPr>
            <a:r>
              <a:rPr lang="en-US" smtClean="0">
                <a:solidFill>
                  <a:srgbClr val="000000"/>
                </a:solidFill>
                <a:effectLst>
                  <a:outerShdw blurRad="38100" dist="38100" dir="2700000" algn="tl">
                    <a:srgbClr val="FFFFFF"/>
                  </a:outerShdw>
                </a:effectLst>
              </a:rPr>
              <a:t>Integrity Constraint</a:t>
            </a:r>
          </a:p>
        </p:txBody>
      </p:sp>
      <p:sp>
        <p:nvSpPr>
          <p:cNvPr id="280579" name="Rectangle 3"/>
          <p:cNvSpPr>
            <a:spLocks noGrp="1" noChangeArrowheads="1"/>
          </p:cNvSpPr>
          <p:nvPr>
            <p:ph type="body" idx="1"/>
          </p:nvPr>
        </p:nvSpPr>
        <p:spPr/>
        <p:txBody>
          <a:bodyPr/>
          <a:lstStyle/>
          <a:p>
            <a:pPr marL="179388" lvl="1" indent="-6350" eaLnBrk="1" hangingPunct="1">
              <a:buFont typeface="Tahoma" pitchFamily="34" charset="0"/>
              <a:buNone/>
              <a:tabLst>
                <a:tab pos="457200" algn="l"/>
              </a:tabLst>
              <a:defRPr/>
            </a:pPr>
            <a:r>
              <a:rPr lang="en-US" smtClean="0">
                <a:solidFill>
                  <a:srgbClr val="CC3300"/>
                </a:solidFill>
              </a:rPr>
              <a:t>Tujuan utama :</a:t>
            </a:r>
          </a:p>
          <a:p>
            <a:pPr marL="179388" lvl="1" indent="-6350" eaLnBrk="1" hangingPunct="1">
              <a:buFont typeface="Tahoma" pitchFamily="34" charset="0"/>
              <a:buNone/>
              <a:tabLst>
                <a:tab pos="457200" algn="l"/>
              </a:tabLst>
              <a:defRPr/>
            </a:pPr>
            <a:r>
              <a:rPr lang="en-US" smtClean="0"/>
              <a:t>Primary key dan Foreign key digunakan untuk relationships antar relasi.</a:t>
            </a:r>
          </a:p>
          <a:p>
            <a:pPr marL="179388" lvl="1" indent="-6350" eaLnBrk="1" hangingPunct="1">
              <a:buFont typeface="Tahoma" pitchFamily="34" charset="0"/>
              <a:buNone/>
              <a:tabLst>
                <a:tab pos="457200" algn="l"/>
              </a:tabLst>
              <a:defRPr/>
            </a:pPr>
            <a:endParaRPr lang="en-US" smtClean="0"/>
          </a:p>
          <a:p>
            <a:pPr marL="179388" lvl="1" indent="-6350" eaLnBrk="1" hangingPunct="1">
              <a:buFont typeface="Tahoma" pitchFamily="34" charset="0"/>
              <a:buNone/>
              <a:tabLst>
                <a:tab pos="457200" algn="l"/>
              </a:tabLst>
              <a:defRPr/>
            </a:pPr>
            <a:r>
              <a:rPr lang="en-US" smtClean="0"/>
              <a:t>Untuk menjaga integritas data antar relasi keduanya.</a:t>
            </a:r>
          </a:p>
        </p:txBody>
      </p:sp>
      <p:sp>
        <p:nvSpPr>
          <p:cNvPr id="39940" name="Text Box 4"/>
          <p:cNvSpPr txBox="1">
            <a:spLocks noChangeArrowheads="1"/>
          </p:cNvSpPr>
          <p:nvPr/>
        </p:nvSpPr>
        <p:spPr bwMode="auto">
          <a:xfrm>
            <a:off x="9269179" y="1143001"/>
            <a:ext cx="2112245" cy="369332"/>
          </a:xfrm>
          <a:prstGeom prst="rect">
            <a:avLst/>
          </a:prstGeom>
          <a:noFill/>
          <a:ln w="9525">
            <a:noFill/>
            <a:miter lim="800000"/>
            <a:headEnd type="none" w="sm" len="sm"/>
            <a:tailEnd type="none" w="sm" len="sm"/>
          </a:ln>
        </p:spPr>
        <p:txBody>
          <a:bodyPr wrap="none">
            <a:spAutoFit/>
          </a:bodyPr>
          <a:lstStyle/>
          <a:p>
            <a:r>
              <a:rPr lang="en-US">
                <a:solidFill>
                  <a:srgbClr val="990000"/>
                </a:solidFill>
                <a:latin typeface="Verdana" pitchFamily="34" charset="0"/>
              </a:rPr>
              <a:t>Model Relasional</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pPr eaLnBrk="1" hangingPunct="1">
              <a:defRPr/>
            </a:pPr>
            <a:r>
              <a:rPr lang="en-US" smtClean="0">
                <a:solidFill>
                  <a:srgbClr val="000000"/>
                </a:solidFill>
                <a:effectLst>
                  <a:outerShdw blurRad="38100" dist="38100" dir="2700000" algn="tl">
                    <a:srgbClr val="FFFFFF"/>
                  </a:outerShdw>
                </a:effectLst>
              </a:rPr>
              <a:t>Relationships</a:t>
            </a:r>
          </a:p>
        </p:txBody>
      </p:sp>
      <p:graphicFrame>
        <p:nvGraphicFramePr>
          <p:cNvPr id="282674" name="Group 50"/>
          <p:cNvGraphicFramePr>
            <a:graphicFrameLocks noGrp="1"/>
          </p:cNvGraphicFramePr>
          <p:nvPr>
            <p:ph sz="half" idx="1"/>
          </p:nvPr>
        </p:nvGraphicFramePr>
        <p:xfrm>
          <a:off x="5574176" y="1905000"/>
          <a:ext cx="6080919" cy="1706246"/>
        </p:xfrm>
        <a:graphic>
          <a:graphicData uri="http://schemas.openxmlformats.org/drawingml/2006/table">
            <a:tbl>
              <a:tblPr/>
              <a:tblGrid>
                <a:gridCol w="1190847"/>
                <a:gridCol w="2863099"/>
                <a:gridCol w="2026973"/>
              </a:tblGrid>
              <a:tr h="457200">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sz="1700" b="1" i="0" u="none" strike="noStrike" cap="none" normalizeH="0" baseline="0" smtClean="0">
                          <a:ln>
                            <a:noFill/>
                          </a:ln>
                          <a:solidFill>
                            <a:srgbClr val="CCFFFF"/>
                          </a:solidFill>
                          <a:effectLst>
                            <a:outerShdw blurRad="38100" dist="38100" dir="2700000" algn="tl">
                              <a:srgbClr val="000000"/>
                            </a:outerShdw>
                          </a:effectLst>
                          <a:latin typeface="Arial" pitchFamily="34" charset="0"/>
                          <a:cs typeface="Arial" pitchFamily="34" charset="0"/>
                        </a:rPr>
                        <a:t>NIM</a:t>
                      </a:r>
                      <a:endParaRPr kumimoji="0" lang="en-US" sz="1700" b="1" i="0" u="none" strike="noStrike" cap="none" normalizeH="0" baseline="0" smtClean="0">
                        <a:ln>
                          <a:noFill/>
                        </a:ln>
                        <a:solidFill>
                          <a:schemeClr val="tx1"/>
                        </a:solidFill>
                        <a:effectLst>
                          <a:outerShdw blurRad="38100" dist="38100" dir="2700000" algn="tl">
                            <a:srgbClr val="000000"/>
                          </a:outerShdw>
                        </a:effectLst>
                        <a:latin typeface="Arial" pitchFamily="34" charset="0"/>
                      </a:endParaRPr>
                    </a:p>
                  </a:txBody>
                  <a:tcPr marL="121618" marR="121618"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25400" cap="flat" cmpd="sng" algn="ctr">
                      <a:solidFill>
                        <a:srgbClr val="000000"/>
                      </a:solidFill>
                      <a:prstDash val="solid"/>
                      <a:round/>
                      <a:headEnd type="none" w="sm" len="sm"/>
                      <a:tailEnd type="none" w="sm" len="sm"/>
                    </a:lnB>
                    <a:lnTlToBr>
                      <a:noFill/>
                    </a:lnTlToBr>
                    <a:lnBlToTr>
                      <a:noFill/>
                    </a:lnBlToTr>
                    <a:solidFill>
                      <a:srgbClr val="008000"/>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sz="1700" b="1" i="0" u="none" strike="noStrike" cap="none" normalizeH="0" baseline="0" smtClean="0">
                          <a:ln>
                            <a:noFill/>
                          </a:ln>
                          <a:solidFill>
                            <a:srgbClr val="CCFFFF"/>
                          </a:solidFill>
                          <a:effectLst>
                            <a:outerShdw blurRad="38100" dist="38100" dir="2700000" algn="tl">
                              <a:srgbClr val="000000"/>
                            </a:outerShdw>
                          </a:effectLst>
                          <a:latin typeface="Arial" pitchFamily="34" charset="0"/>
                          <a:cs typeface="Arial" pitchFamily="34" charset="0"/>
                        </a:rPr>
                        <a:t>NAMA</a:t>
                      </a:r>
                      <a:endParaRPr kumimoji="0" lang="en-US" sz="1700" b="1" i="0" u="none" strike="noStrike" cap="none" normalizeH="0" baseline="0" smtClean="0">
                        <a:ln>
                          <a:noFill/>
                        </a:ln>
                        <a:solidFill>
                          <a:schemeClr val="tx1"/>
                        </a:solidFill>
                        <a:effectLst>
                          <a:outerShdw blurRad="38100" dist="38100" dir="2700000" algn="tl">
                            <a:srgbClr val="000000"/>
                          </a:outerShdw>
                        </a:effectLst>
                        <a:latin typeface="Arial" pitchFamily="34" charset="0"/>
                      </a:endParaRPr>
                    </a:p>
                  </a:txBody>
                  <a:tcPr marL="121618" marR="121618"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25400" cap="flat" cmpd="sng" algn="ctr">
                      <a:solidFill>
                        <a:srgbClr val="000000"/>
                      </a:solidFill>
                      <a:prstDash val="solid"/>
                      <a:round/>
                      <a:headEnd type="none" w="sm" len="sm"/>
                      <a:tailEnd type="none" w="sm" len="sm"/>
                    </a:lnB>
                    <a:lnTlToBr>
                      <a:noFill/>
                    </a:lnTlToBr>
                    <a:lnBlToTr>
                      <a:noFill/>
                    </a:lnBlToTr>
                    <a:solidFill>
                      <a:srgbClr val="008000"/>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sz="1700" b="1" i="0" u="none" strike="noStrike" cap="none" normalizeH="0" baseline="0" smtClean="0">
                          <a:ln>
                            <a:noFill/>
                          </a:ln>
                          <a:solidFill>
                            <a:srgbClr val="CCFFFF"/>
                          </a:solidFill>
                          <a:effectLst>
                            <a:outerShdw blurRad="38100" dist="38100" dir="2700000" algn="tl">
                              <a:srgbClr val="000000"/>
                            </a:outerShdw>
                          </a:effectLst>
                          <a:latin typeface="Arial" pitchFamily="34" charset="0"/>
                          <a:cs typeface="Arial" pitchFamily="34" charset="0"/>
                        </a:rPr>
                        <a:t>JURUSAN</a:t>
                      </a:r>
                      <a:endParaRPr kumimoji="0" lang="en-US" sz="1700" b="1" i="0" u="none" strike="noStrike" cap="none" normalizeH="0" baseline="0" smtClean="0">
                        <a:ln>
                          <a:noFill/>
                        </a:ln>
                        <a:solidFill>
                          <a:schemeClr val="tx1"/>
                        </a:solidFill>
                        <a:effectLst>
                          <a:outerShdw blurRad="38100" dist="38100" dir="2700000" algn="tl">
                            <a:srgbClr val="000000"/>
                          </a:outerShdw>
                        </a:effectLst>
                        <a:latin typeface="Arial" pitchFamily="34" charset="0"/>
                      </a:endParaRPr>
                    </a:p>
                  </a:txBody>
                  <a:tcPr marL="121618" marR="121618"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25400" cap="flat" cmpd="sng" algn="ctr">
                      <a:solidFill>
                        <a:srgbClr val="000000"/>
                      </a:solidFill>
                      <a:prstDash val="solid"/>
                      <a:round/>
                      <a:headEnd type="none" w="sm" len="sm"/>
                      <a:tailEnd type="none" w="sm" len="sm"/>
                    </a:lnB>
                    <a:lnTlToBr>
                      <a:noFill/>
                    </a:lnTlToBr>
                    <a:lnBlToTr>
                      <a:noFill/>
                    </a:lnBlToTr>
                    <a:solidFill>
                      <a:srgbClr val="008000"/>
                    </a:solidFill>
                  </a:tcPr>
                </a:tc>
              </a:tr>
              <a:tr h="471488">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sz="1700" b="0" i="0" u="none" strike="noStrike" cap="none" normalizeH="0" baseline="0" smtClean="0">
                          <a:ln>
                            <a:noFill/>
                          </a:ln>
                          <a:solidFill>
                            <a:schemeClr val="tx1"/>
                          </a:solidFill>
                          <a:effectLst>
                            <a:outerShdw blurRad="38100" dist="38100" dir="2700000" algn="tl">
                              <a:srgbClr val="000000"/>
                            </a:outerShdw>
                          </a:effectLst>
                          <a:latin typeface="Arial" pitchFamily="34" charset="0"/>
                          <a:cs typeface="Arial" pitchFamily="34" charset="0"/>
                        </a:rPr>
                        <a:t>12345</a:t>
                      </a:r>
                      <a:endParaRPr kumimoji="0" lang="en-US" sz="1700" b="0" i="0" u="none" strike="noStrike" cap="none" normalizeH="0" baseline="0" smtClean="0">
                        <a:ln>
                          <a:noFill/>
                        </a:ln>
                        <a:solidFill>
                          <a:schemeClr val="tx1"/>
                        </a:solidFill>
                        <a:effectLst>
                          <a:outerShdw blurRad="38100" dist="38100" dir="2700000" algn="tl">
                            <a:srgbClr val="000000"/>
                          </a:outerShdw>
                        </a:effectLst>
                        <a:latin typeface="Arial" pitchFamily="34" charset="0"/>
                      </a:endParaRPr>
                    </a:p>
                  </a:txBody>
                  <a:tcPr marL="121618" marR="121618"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Pct val="100000"/>
                        <a:buFontTx/>
                        <a:buNone/>
                        <a:tabLst/>
                      </a:pPr>
                      <a:r>
                        <a:rPr kumimoji="0" lang="en-US" sz="1700" b="0" i="0" u="none" strike="noStrike" cap="none" normalizeH="0" baseline="0" smtClean="0">
                          <a:ln>
                            <a:noFill/>
                          </a:ln>
                          <a:solidFill>
                            <a:schemeClr val="tx1"/>
                          </a:solidFill>
                          <a:effectLst>
                            <a:outerShdw blurRad="38100" dist="38100" dir="2700000" algn="tl">
                              <a:srgbClr val="000000"/>
                            </a:outerShdw>
                          </a:effectLst>
                          <a:latin typeface="Arial" pitchFamily="34" charset="0"/>
                          <a:cs typeface="Arial" pitchFamily="34" charset="0"/>
                        </a:rPr>
                        <a:t>AGUS SANTOSO</a:t>
                      </a:r>
                      <a:endParaRPr kumimoji="0" lang="en-US" sz="1700" b="0" i="0" u="none" strike="noStrike" cap="none" normalizeH="0" baseline="0" smtClean="0">
                        <a:ln>
                          <a:noFill/>
                        </a:ln>
                        <a:solidFill>
                          <a:schemeClr val="tx1"/>
                        </a:solidFill>
                        <a:effectLst>
                          <a:outerShdw blurRad="38100" dist="38100" dir="2700000" algn="tl">
                            <a:srgbClr val="000000"/>
                          </a:outerShdw>
                        </a:effectLst>
                        <a:latin typeface="Arial" pitchFamily="34" charset="0"/>
                      </a:endParaRPr>
                    </a:p>
                  </a:txBody>
                  <a:tcPr marL="121618" marR="121618"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sz="1700" b="0" i="0" u="none" strike="noStrike" cap="none" normalizeH="0" baseline="0" smtClean="0">
                          <a:ln>
                            <a:noFill/>
                          </a:ln>
                          <a:solidFill>
                            <a:schemeClr val="tx1"/>
                          </a:solidFill>
                          <a:effectLst>
                            <a:outerShdw blurRad="38100" dist="38100" dir="2700000" algn="tl">
                              <a:srgbClr val="000000"/>
                            </a:outerShdw>
                          </a:effectLst>
                          <a:latin typeface="Arial" pitchFamily="34" charset="0"/>
                          <a:cs typeface="Arial" pitchFamily="34" charset="0"/>
                        </a:rPr>
                        <a:t>DKP</a:t>
                      </a:r>
                      <a:endParaRPr kumimoji="0" lang="en-US" sz="1700" b="0" i="0" u="none" strike="noStrike" cap="none" normalizeH="0" baseline="0" smtClean="0">
                        <a:ln>
                          <a:noFill/>
                        </a:ln>
                        <a:solidFill>
                          <a:schemeClr val="tx1"/>
                        </a:solidFill>
                        <a:effectLst>
                          <a:outerShdw blurRad="38100" dist="38100" dir="2700000" algn="tl">
                            <a:srgbClr val="000000"/>
                          </a:outerShdw>
                        </a:effectLst>
                        <a:latin typeface="Arial" pitchFamily="34" charset="0"/>
                      </a:endParaRPr>
                    </a:p>
                  </a:txBody>
                  <a:tcPr marL="121618" marR="121618"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427038">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sz="1700" b="0" i="0" u="none" strike="noStrike" cap="none" normalizeH="0" baseline="0" smtClean="0">
                          <a:ln>
                            <a:noFill/>
                          </a:ln>
                          <a:solidFill>
                            <a:schemeClr val="tx1"/>
                          </a:solidFill>
                          <a:effectLst>
                            <a:outerShdw blurRad="38100" dist="38100" dir="2700000" algn="tl">
                              <a:srgbClr val="000000"/>
                            </a:outerShdw>
                          </a:effectLst>
                          <a:latin typeface="Arial" pitchFamily="34" charset="0"/>
                          <a:cs typeface="Arial" pitchFamily="34" charset="0"/>
                        </a:rPr>
                        <a:t>12346</a:t>
                      </a:r>
                      <a:endParaRPr kumimoji="0" lang="en-US" sz="1700" b="0" i="0" u="none" strike="noStrike" cap="none" normalizeH="0" baseline="0" smtClean="0">
                        <a:ln>
                          <a:noFill/>
                        </a:ln>
                        <a:solidFill>
                          <a:schemeClr val="tx1"/>
                        </a:solidFill>
                        <a:effectLst>
                          <a:outerShdw blurRad="38100" dist="38100" dir="2700000" algn="tl">
                            <a:srgbClr val="000000"/>
                          </a:outerShdw>
                        </a:effectLst>
                        <a:latin typeface="Arial" pitchFamily="34" charset="0"/>
                      </a:endParaRPr>
                    </a:p>
                  </a:txBody>
                  <a:tcPr marL="121618" marR="121618"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Pct val="100000"/>
                        <a:buFontTx/>
                        <a:buNone/>
                        <a:tabLst/>
                      </a:pPr>
                      <a:r>
                        <a:rPr kumimoji="0" lang="en-US" sz="1700" b="0" i="0" u="none" strike="noStrike" cap="none" normalizeH="0" baseline="0" smtClean="0">
                          <a:ln>
                            <a:noFill/>
                          </a:ln>
                          <a:solidFill>
                            <a:schemeClr val="tx1"/>
                          </a:solidFill>
                          <a:effectLst>
                            <a:outerShdw blurRad="38100" dist="38100" dir="2700000" algn="tl">
                              <a:srgbClr val="000000"/>
                            </a:outerShdw>
                          </a:effectLst>
                          <a:latin typeface="Arial" pitchFamily="34" charset="0"/>
                          <a:cs typeface="Arial" pitchFamily="34" charset="0"/>
                        </a:rPr>
                        <a:t>DIAN KURNIA</a:t>
                      </a:r>
                      <a:endParaRPr kumimoji="0" lang="en-US" sz="1700" b="0" i="0" u="none" strike="noStrike" cap="none" normalizeH="0" baseline="0" smtClean="0">
                        <a:ln>
                          <a:noFill/>
                        </a:ln>
                        <a:solidFill>
                          <a:schemeClr val="tx1"/>
                        </a:solidFill>
                        <a:effectLst>
                          <a:outerShdw blurRad="38100" dist="38100" dir="2700000" algn="tl">
                            <a:srgbClr val="000000"/>
                          </a:outerShdw>
                        </a:effectLst>
                        <a:latin typeface="Arial" pitchFamily="34" charset="0"/>
                      </a:endParaRPr>
                    </a:p>
                  </a:txBody>
                  <a:tcPr marL="121618" marR="121618"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sz="1700" b="0" i="0" u="none" strike="noStrike" cap="none" normalizeH="0" baseline="0" smtClean="0">
                          <a:ln>
                            <a:noFill/>
                          </a:ln>
                          <a:solidFill>
                            <a:schemeClr val="tx1"/>
                          </a:solidFill>
                          <a:effectLst>
                            <a:outerShdw blurRad="38100" dist="38100" dir="2700000" algn="tl">
                              <a:srgbClr val="000000"/>
                            </a:outerShdw>
                          </a:effectLst>
                          <a:latin typeface="Arial" pitchFamily="34" charset="0"/>
                          <a:cs typeface="Arial" pitchFamily="34" charset="0"/>
                        </a:rPr>
                        <a:t>TKJ</a:t>
                      </a:r>
                      <a:endParaRPr kumimoji="0" lang="en-US" sz="1700" b="0" i="0" u="none" strike="noStrike" cap="none" normalizeH="0" baseline="0" smtClean="0">
                        <a:ln>
                          <a:noFill/>
                        </a:ln>
                        <a:solidFill>
                          <a:schemeClr val="tx1"/>
                        </a:solidFill>
                        <a:effectLst>
                          <a:outerShdw blurRad="38100" dist="38100" dir="2700000" algn="tl">
                            <a:srgbClr val="000000"/>
                          </a:outerShdw>
                        </a:effectLst>
                        <a:latin typeface="Arial" pitchFamily="34" charset="0"/>
                      </a:endParaRPr>
                    </a:p>
                  </a:txBody>
                  <a:tcPr marL="121618" marR="121618"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223838">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sz="1700" b="0" i="0" u="none" strike="noStrike" cap="none" normalizeH="0" baseline="0" smtClean="0">
                          <a:ln>
                            <a:noFill/>
                          </a:ln>
                          <a:solidFill>
                            <a:schemeClr val="tx1"/>
                          </a:solidFill>
                          <a:effectLst>
                            <a:outerShdw blurRad="38100" dist="38100" dir="2700000" algn="tl">
                              <a:srgbClr val="000000"/>
                            </a:outerShdw>
                          </a:effectLst>
                          <a:latin typeface="Arial" pitchFamily="34" charset="0"/>
                          <a:cs typeface="Arial" pitchFamily="34" charset="0"/>
                        </a:rPr>
                        <a:t>12347</a:t>
                      </a:r>
                      <a:endParaRPr kumimoji="0" lang="en-US" sz="1700" b="0" i="0" u="none" strike="noStrike" cap="none" normalizeH="0" baseline="0" smtClean="0">
                        <a:ln>
                          <a:noFill/>
                        </a:ln>
                        <a:solidFill>
                          <a:schemeClr val="tx1"/>
                        </a:solidFill>
                        <a:effectLst>
                          <a:outerShdw blurRad="38100" dist="38100" dir="2700000" algn="tl">
                            <a:srgbClr val="000000"/>
                          </a:outerShdw>
                        </a:effectLst>
                        <a:latin typeface="Arial" pitchFamily="34" charset="0"/>
                      </a:endParaRPr>
                    </a:p>
                  </a:txBody>
                  <a:tcPr marL="121618" marR="121618"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Pct val="100000"/>
                        <a:buFontTx/>
                        <a:buNone/>
                        <a:tabLst/>
                      </a:pPr>
                      <a:r>
                        <a:rPr kumimoji="0" lang="en-US" sz="1700" b="0" i="0" u="none" strike="noStrike" cap="none" normalizeH="0" baseline="0" smtClean="0">
                          <a:ln>
                            <a:noFill/>
                          </a:ln>
                          <a:solidFill>
                            <a:schemeClr val="tx1"/>
                          </a:solidFill>
                          <a:effectLst>
                            <a:outerShdw blurRad="38100" dist="38100" dir="2700000" algn="tl">
                              <a:srgbClr val="000000"/>
                            </a:outerShdw>
                          </a:effectLst>
                          <a:latin typeface="Arial" pitchFamily="34" charset="0"/>
                          <a:cs typeface="Arial" pitchFamily="34" charset="0"/>
                        </a:rPr>
                        <a:t>MARIMAR</a:t>
                      </a:r>
                      <a:endParaRPr kumimoji="0" lang="en-US" sz="1700" b="0" i="0" u="none" strike="noStrike" cap="none" normalizeH="0" baseline="0" smtClean="0">
                        <a:ln>
                          <a:noFill/>
                        </a:ln>
                        <a:solidFill>
                          <a:schemeClr val="tx1"/>
                        </a:solidFill>
                        <a:effectLst>
                          <a:outerShdw blurRad="38100" dist="38100" dir="2700000" algn="tl">
                            <a:srgbClr val="000000"/>
                          </a:outerShdw>
                        </a:effectLst>
                        <a:latin typeface="Arial" pitchFamily="34" charset="0"/>
                      </a:endParaRPr>
                    </a:p>
                  </a:txBody>
                  <a:tcPr marL="121618" marR="121618"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sz="1700" b="0" i="0" u="none" strike="noStrike" cap="none" normalizeH="0" baseline="0" smtClean="0">
                          <a:ln>
                            <a:noFill/>
                          </a:ln>
                          <a:solidFill>
                            <a:schemeClr val="tx1"/>
                          </a:solidFill>
                          <a:effectLst>
                            <a:outerShdw blurRad="38100" dist="38100" dir="2700000" algn="tl">
                              <a:srgbClr val="000000"/>
                            </a:outerShdw>
                          </a:effectLst>
                          <a:latin typeface="Arial" pitchFamily="34" charset="0"/>
                          <a:cs typeface="Arial" pitchFamily="34" charset="0"/>
                        </a:rPr>
                        <a:t>TI</a:t>
                      </a:r>
                      <a:endParaRPr kumimoji="0" lang="en-US" sz="1700" b="0" i="0" u="none" strike="noStrike" cap="none" normalizeH="0" baseline="0" smtClean="0">
                        <a:ln>
                          <a:noFill/>
                        </a:ln>
                        <a:solidFill>
                          <a:schemeClr val="tx1"/>
                        </a:solidFill>
                        <a:effectLst>
                          <a:outerShdw blurRad="38100" dist="38100" dir="2700000" algn="tl">
                            <a:srgbClr val="000000"/>
                          </a:outerShdw>
                        </a:effectLst>
                        <a:latin typeface="Arial" pitchFamily="34" charset="0"/>
                      </a:endParaRPr>
                    </a:p>
                  </a:txBody>
                  <a:tcPr marL="121618" marR="121618"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sp>
        <p:nvSpPr>
          <p:cNvPr id="40985" name="Text Box 25"/>
          <p:cNvSpPr txBox="1">
            <a:spLocks noChangeArrowheads="1"/>
          </p:cNvSpPr>
          <p:nvPr/>
        </p:nvSpPr>
        <p:spPr bwMode="auto">
          <a:xfrm>
            <a:off x="9269179" y="1143001"/>
            <a:ext cx="2112245" cy="369332"/>
          </a:xfrm>
          <a:prstGeom prst="rect">
            <a:avLst/>
          </a:prstGeom>
          <a:noFill/>
          <a:ln w="9525">
            <a:noFill/>
            <a:miter lim="800000"/>
            <a:headEnd type="none" w="sm" len="sm"/>
            <a:tailEnd type="none" w="sm" len="sm"/>
          </a:ln>
        </p:spPr>
        <p:txBody>
          <a:bodyPr wrap="none">
            <a:spAutoFit/>
          </a:bodyPr>
          <a:lstStyle/>
          <a:p>
            <a:r>
              <a:rPr lang="en-US">
                <a:solidFill>
                  <a:srgbClr val="990000"/>
                </a:solidFill>
                <a:latin typeface="Verdana" pitchFamily="34" charset="0"/>
              </a:rPr>
              <a:t>Model Relasional</a:t>
            </a:r>
          </a:p>
        </p:txBody>
      </p:sp>
      <p:graphicFrame>
        <p:nvGraphicFramePr>
          <p:cNvPr id="282650" name="Group 26"/>
          <p:cNvGraphicFramePr>
            <a:graphicFrameLocks noGrp="1"/>
          </p:cNvGraphicFramePr>
          <p:nvPr>
            <p:ph sz="half" idx="2"/>
          </p:nvPr>
        </p:nvGraphicFramePr>
        <p:xfrm>
          <a:off x="1083165" y="3889375"/>
          <a:ext cx="5369366" cy="2222500"/>
        </p:xfrm>
        <a:graphic>
          <a:graphicData uri="http://schemas.openxmlformats.org/drawingml/2006/table">
            <a:tbl>
              <a:tblPr/>
              <a:tblGrid>
                <a:gridCol w="1718704"/>
                <a:gridCol w="1931958"/>
                <a:gridCol w="1718704"/>
              </a:tblGrid>
              <a:tr h="457200">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sz="1700" b="0" i="0" u="none" strike="noStrike" cap="none" normalizeH="0" baseline="0" smtClean="0">
                          <a:ln>
                            <a:noFill/>
                          </a:ln>
                          <a:solidFill>
                            <a:srgbClr val="CCFFFF"/>
                          </a:solidFill>
                          <a:effectLst>
                            <a:outerShdw blurRad="38100" dist="38100" dir="2700000" algn="tl">
                              <a:srgbClr val="000000"/>
                            </a:outerShdw>
                          </a:effectLst>
                          <a:latin typeface="Arial" pitchFamily="34" charset="0"/>
                          <a:cs typeface="Arial" pitchFamily="34" charset="0"/>
                        </a:rPr>
                        <a:t>NIM</a:t>
                      </a:r>
                      <a:endParaRPr kumimoji="0" lang="en-US" sz="1700" b="0" i="0" u="none" strike="noStrike" cap="none" normalizeH="0" baseline="0" smtClean="0">
                        <a:ln>
                          <a:noFill/>
                        </a:ln>
                        <a:solidFill>
                          <a:schemeClr val="tx1"/>
                        </a:solidFill>
                        <a:effectLst>
                          <a:outerShdw blurRad="38100" dist="38100" dir="2700000" algn="tl">
                            <a:srgbClr val="000000"/>
                          </a:outerShdw>
                        </a:effectLst>
                        <a:latin typeface="Arial" pitchFamily="34" charset="0"/>
                      </a:endParaRPr>
                    </a:p>
                  </a:txBody>
                  <a:tcPr marL="121618" marR="121618"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25400" cap="flat" cmpd="sng" algn="ctr">
                      <a:solidFill>
                        <a:srgbClr val="000000"/>
                      </a:solidFill>
                      <a:prstDash val="solid"/>
                      <a:round/>
                      <a:headEnd type="none" w="sm" len="sm"/>
                      <a:tailEnd type="none" w="sm" len="sm"/>
                    </a:lnB>
                    <a:lnTlToBr>
                      <a:noFill/>
                    </a:lnTlToBr>
                    <a:lnBlToTr>
                      <a:noFill/>
                    </a:lnBlToTr>
                    <a:solidFill>
                      <a:srgbClr val="008000"/>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sz="1700" b="0" i="0" u="none" strike="noStrike" cap="none" normalizeH="0" baseline="0" smtClean="0">
                          <a:ln>
                            <a:noFill/>
                          </a:ln>
                          <a:solidFill>
                            <a:srgbClr val="CCFFFF"/>
                          </a:solidFill>
                          <a:effectLst>
                            <a:outerShdw blurRad="38100" dist="38100" dir="2700000" algn="tl">
                              <a:srgbClr val="000000"/>
                            </a:outerShdw>
                          </a:effectLst>
                          <a:latin typeface="Arial" pitchFamily="34" charset="0"/>
                          <a:cs typeface="Arial" pitchFamily="34" charset="0"/>
                        </a:rPr>
                        <a:t>KODE+MK</a:t>
                      </a:r>
                      <a:endParaRPr kumimoji="0" lang="en-US" sz="1700" b="0" i="0" u="none" strike="noStrike" cap="none" normalizeH="0" baseline="0" smtClean="0">
                        <a:ln>
                          <a:noFill/>
                        </a:ln>
                        <a:solidFill>
                          <a:schemeClr val="tx1"/>
                        </a:solidFill>
                        <a:effectLst>
                          <a:outerShdw blurRad="38100" dist="38100" dir="2700000" algn="tl">
                            <a:srgbClr val="000000"/>
                          </a:outerShdw>
                        </a:effectLst>
                        <a:latin typeface="Arial" pitchFamily="34" charset="0"/>
                      </a:endParaRPr>
                    </a:p>
                  </a:txBody>
                  <a:tcPr marL="121618" marR="121618"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25400" cap="flat" cmpd="sng" algn="ctr">
                      <a:solidFill>
                        <a:srgbClr val="000000"/>
                      </a:solidFill>
                      <a:prstDash val="solid"/>
                      <a:round/>
                      <a:headEnd type="none" w="sm" len="sm"/>
                      <a:tailEnd type="none" w="sm" len="sm"/>
                    </a:lnB>
                    <a:lnTlToBr>
                      <a:noFill/>
                    </a:lnTlToBr>
                    <a:lnBlToTr>
                      <a:noFill/>
                    </a:lnBlToTr>
                    <a:solidFill>
                      <a:srgbClr val="008000"/>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sz="1700" b="0" i="0" u="none" strike="noStrike" cap="none" normalizeH="0" baseline="0" smtClean="0">
                          <a:ln>
                            <a:noFill/>
                          </a:ln>
                          <a:solidFill>
                            <a:srgbClr val="CCFFFF"/>
                          </a:solidFill>
                          <a:effectLst>
                            <a:outerShdw blurRad="38100" dist="38100" dir="2700000" algn="tl">
                              <a:srgbClr val="000000"/>
                            </a:outerShdw>
                          </a:effectLst>
                          <a:latin typeface="Arial" pitchFamily="34" charset="0"/>
                          <a:cs typeface="Arial" pitchFamily="34" charset="0"/>
                        </a:rPr>
                        <a:t>NILAI</a:t>
                      </a:r>
                      <a:endParaRPr kumimoji="0" lang="en-US" sz="1700" b="0" i="0" u="none" strike="noStrike" cap="none" normalizeH="0" baseline="0" smtClean="0">
                        <a:ln>
                          <a:noFill/>
                        </a:ln>
                        <a:solidFill>
                          <a:schemeClr val="tx1"/>
                        </a:solidFill>
                        <a:effectLst>
                          <a:outerShdw blurRad="38100" dist="38100" dir="2700000" algn="tl">
                            <a:srgbClr val="000000"/>
                          </a:outerShdw>
                        </a:effectLst>
                        <a:latin typeface="Arial" pitchFamily="34" charset="0"/>
                      </a:endParaRPr>
                    </a:p>
                  </a:txBody>
                  <a:tcPr marL="121618" marR="121618"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25400" cap="flat" cmpd="sng" algn="ctr">
                      <a:solidFill>
                        <a:srgbClr val="000000"/>
                      </a:solidFill>
                      <a:prstDash val="solid"/>
                      <a:round/>
                      <a:headEnd type="none" w="sm" len="sm"/>
                      <a:tailEnd type="none" w="sm" len="sm"/>
                    </a:lnB>
                    <a:lnTlToBr>
                      <a:noFill/>
                    </a:lnTlToBr>
                    <a:lnBlToTr>
                      <a:noFill/>
                    </a:lnBlToTr>
                    <a:solidFill>
                      <a:srgbClr val="008000"/>
                    </a:solidFill>
                  </a:tcPr>
                </a:tc>
              </a:tr>
              <a:tr h="577850">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sz="1700" b="0" i="0" u="none" strike="noStrike" cap="none" normalizeH="0" baseline="0" smtClean="0">
                          <a:ln>
                            <a:noFill/>
                          </a:ln>
                          <a:solidFill>
                            <a:schemeClr val="tx1"/>
                          </a:solidFill>
                          <a:effectLst>
                            <a:outerShdw blurRad="38100" dist="38100" dir="2700000" algn="tl">
                              <a:srgbClr val="000000"/>
                            </a:outerShdw>
                          </a:effectLst>
                          <a:latin typeface="Arial" pitchFamily="34" charset="0"/>
                          <a:cs typeface="Arial" pitchFamily="34" charset="0"/>
                        </a:rPr>
                        <a:t>12345</a:t>
                      </a:r>
                      <a:endParaRPr kumimoji="0" lang="en-US" sz="1700" b="0" i="0" u="none" strike="noStrike" cap="none" normalizeH="0" baseline="0" smtClean="0">
                        <a:ln>
                          <a:noFill/>
                        </a:ln>
                        <a:solidFill>
                          <a:schemeClr val="tx1"/>
                        </a:solidFill>
                        <a:effectLst>
                          <a:outerShdw blurRad="38100" dist="38100" dir="2700000" algn="tl">
                            <a:srgbClr val="000000"/>
                          </a:outerShdw>
                        </a:effectLst>
                        <a:latin typeface="Arial" pitchFamily="34" charset="0"/>
                      </a:endParaRPr>
                    </a:p>
                  </a:txBody>
                  <a:tcPr marL="121618" marR="121618"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sz="1700" b="0" i="0" u="none" strike="noStrike" cap="none" normalizeH="0" baseline="0" smtClean="0">
                          <a:ln>
                            <a:noFill/>
                          </a:ln>
                          <a:solidFill>
                            <a:schemeClr val="tx1"/>
                          </a:solidFill>
                          <a:effectLst>
                            <a:outerShdw blurRad="38100" dist="38100" dir="2700000" algn="tl">
                              <a:srgbClr val="000000"/>
                            </a:outerShdw>
                          </a:effectLst>
                          <a:latin typeface="Arial" pitchFamily="34" charset="0"/>
                          <a:cs typeface="Arial" pitchFamily="34" charset="0"/>
                        </a:rPr>
                        <a:t>TKJ-01</a:t>
                      </a:r>
                      <a:endParaRPr kumimoji="0" lang="en-US" sz="1700" b="0" i="0" u="none" strike="noStrike" cap="none" normalizeH="0" baseline="0" smtClean="0">
                        <a:ln>
                          <a:noFill/>
                        </a:ln>
                        <a:solidFill>
                          <a:schemeClr val="tx1"/>
                        </a:solidFill>
                        <a:effectLst>
                          <a:outerShdw blurRad="38100" dist="38100" dir="2700000" algn="tl">
                            <a:srgbClr val="000000"/>
                          </a:outerShdw>
                        </a:effectLst>
                        <a:latin typeface="Arial" pitchFamily="34" charset="0"/>
                      </a:endParaRPr>
                    </a:p>
                  </a:txBody>
                  <a:tcPr marL="121618" marR="121618"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endParaRPr kumimoji="0" lang="en-US" sz="1700" b="0" i="0" u="none" strike="noStrike" cap="none" normalizeH="0" baseline="0" smtClean="0">
                        <a:ln>
                          <a:noFill/>
                        </a:ln>
                        <a:solidFill>
                          <a:schemeClr val="tx1"/>
                        </a:solidFill>
                        <a:effectLst>
                          <a:outerShdw blurRad="38100" dist="38100" dir="2700000" algn="tl">
                            <a:srgbClr val="000000"/>
                          </a:outerShdw>
                        </a:effectLst>
                        <a:latin typeface="Arial" pitchFamily="34" charset="0"/>
                        <a:cs typeface="Arial" pitchFamily="34" charset="0"/>
                      </a:endParaRPr>
                    </a:p>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sz="1700" b="0" i="0" u="none" strike="noStrike" cap="none" normalizeH="0" baseline="0" smtClean="0">
                          <a:ln>
                            <a:noFill/>
                          </a:ln>
                          <a:solidFill>
                            <a:schemeClr val="tx1"/>
                          </a:solidFill>
                          <a:effectLst>
                            <a:outerShdw blurRad="38100" dist="38100" dir="2700000" algn="tl">
                              <a:srgbClr val="000000"/>
                            </a:outerShdw>
                          </a:effectLst>
                          <a:latin typeface="Arial" pitchFamily="34" charset="0"/>
                          <a:cs typeface="Arial" pitchFamily="34" charset="0"/>
                        </a:rPr>
                        <a:t>A</a:t>
                      </a:r>
                      <a:endParaRPr kumimoji="0" lang="en-US" sz="1700" b="0" i="0" u="none" strike="noStrike" cap="none" normalizeH="0" baseline="0" smtClean="0">
                        <a:ln>
                          <a:noFill/>
                        </a:ln>
                        <a:solidFill>
                          <a:schemeClr val="tx1"/>
                        </a:solidFill>
                        <a:effectLst>
                          <a:outerShdw blurRad="38100" dist="38100" dir="2700000" algn="tl">
                            <a:srgbClr val="000000"/>
                          </a:outerShdw>
                        </a:effectLst>
                        <a:latin typeface="Arial" pitchFamily="34" charset="0"/>
                      </a:endParaRPr>
                    </a:p>
                  </a:txBody>
                  <a:tcPr marL="121618" marR="121618"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577850">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sz="1700" b="0" i="0" u="none" strike="noStrike" cap="none" normalizeH="0" baseline="0" smtClean="0">
                          <a:ln>
                            <a:noFill/>
                          </a:ln>
                          <a:solidFill>
                            <a:schemeClr val="tx1"/>
                          </a:solidFill>
                          <a:effectLst>
                            <a:outerShdw blurRad="38100" dist="38100" dir="2700000" algn="tl">
                              <a:srgbClr val="000000"/>
                            </a:outerShdw>
                          </a:effectLst>
                          <a:latin typeface="Arial" pitchFamily="34" charset="0"/>
                          <a:cs typeface="Arial" pitchFamily="34" charset="0"/>
                        </a:rPr>
                        <a:t>12346</a:t>
                      </a:r>
                      <a:endParaRPr kumimoji="0" lang="en-US" sz="1700" b="0" i="0" u="none" strike="noStrike" cap="none" normalizeH="0" baseline="0" smtClean="0">
                        <a:ln>
                          <a:noFill/>
                        </a:ln>
                        <a:solidFill>
                          <a:schemeClr val="tx1"/>
                        </a:solidFill>
                        <a:effectLst>
                          <a:outerShdw blurRad="38100" dist="38100" dir="2700000" algn="tl">
                            <a:srgbClr val="000000"/>
                          </a:outerShdw>
                        </a:effectLst>
                        <a:latin typeface="Arial" pitchFamily="34" charset="0"/>
                      </a:endParaRPr>
                    </a:p>
                  </a:txBody>
                  <a:tcPr marL="121618" marR="121618"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sz="1700" b="0" i="0" u="none" strike="noStrike" cap="none" normalizeH="0" baseline="0" smtClean="0">
                          <a:ln>
                            <a:noFill/>
                          </a:ln>
                          <a:solidFill>
                            <a:schemeClr val="tx1"/>
                          </a:solidFill>
                          <a:effectLst>
                            <a:outerShdw blurRad="38100" dist="38100" dir="2700000" algn="tl">
                              <a:srgbClr val="000000"/>
                            </a:outerShdw>
                          </a:effectLst>
                          <a:latin typeface="Arial" pitchFamily="34" charset="0"/>
                          <a:cs typeface="Arial" pitchFamily="34" charset="0"/>
                        </a:rPr>
                        <a:t>TKJ-01</a:t>
                      </a:r>
                      <a:endParaRPr kumimoji="0" lang="en-US" sz="1700" b="0" i="0" u="none" strike="noStrike" cap="none" normalizeH="0" baseline="0" smtClean="0">
                        <a:ln>
                          <a:noFill/>
                        </a:ln>
                        <a:solidFill>
                          <a:schemeClr val="tx1"/>
                        </a:solidFill>
                        <a:effectLst>
                          <a:outerShdw blurRad="38100" dist="38100" dir="2700000" algn="tl">
                            <a:srgbClr val="000000"/>
                          </a:outerShdw>
                        </a:effectLst>
                        <a:latin typeface="Arial" pitchFamily="34" charset="0"/>
                      </a:endParaRPr>
                    </a:p>
                  </a:txBody>
                  <a:tcPr marL="121618" marR="121618"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sz="1700" b="0" i="0" u="none" strike="noStrike" cap="none" normalizeH="0" baseline="0" smtClean="0">
                          <a:ln>
                            <a:noFill/>
                          </a:ln>
                          <a:solidFill>
                            <a:schemeClr val="tx1"/>
                          </a:solidFill>
                          <a:effectLst>
                            <a:outerShdw blurRad="38100" dist="38100" dir="2700000" algn="tl">
                              <a:srgbClr val="000000"/>
                            </a:outerShdw>
                          </a:effectLst>
                          <a:latin typeface="Arial" pitchFamily="34" charset="0"/>
                          <a:cs typeface="Arial" pitchFamily="34" charset="0"/>
                        </a:rPr>
                        <a:t>B</a:t>
                      </a:r>
                      <a:endParaRPr kumimoji="0" lang="en-US" sz="1700" b="0" i="0" u="none" strike="noStrike" cap="none" normalizeH="0" baseline="0" smtClean="0">
                        <a:ln>
                          <a:noFill/>
                        </a:ln>
                        <a:solidFill>
                          <a:schemeClr val="tx1"/>
                        </a:solidFill>
                        <a:effectLst>
                          <a:outerShdw blurRad="38100" dist="38100" dir="2700000" algn="tl">
                            <a:srgbClr val="000000"/>
                          </a:outerShdw>
                        </a:effectLst>
                        <a:latin typeface="Arial" pitchFamily="34" charset="0"/>
                      </a:endParaRPr>
                    </a:p>
                  </a:txBody>
                  <a:tcPr marL="121618" marR="121618"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577850">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sz="1700" b="0" i="0" u="none" strike="noStrike" cap="none" normalizeH="0" baseline="0" smtClean="0">
                          <a:ln>
                            <a:noFill/>
                          </a:ln>
                          <a:solidFill>
                            <a:schemeClr val="tx1"/>
                          </a:solidFill>
                          <a:effectLst>
                            <a:outerShdw blurRad="38100" dist="38100" dir="2700000" algn="tl">
                              <a:srgbClr val="000000"/>
                            </a:outerShdw>
                          </a:effectLst>
                          <a:latin typeface="Arial" pitchFamily="34" charset="0"/>
                          <a:cs typeface="Arial" pitchFamily="34" charset="0"/>
                        </a:rPr>
                        <a:t>12347</a:t>
                      </a:r>
                      <a:endParaRPr kumimoji="0" lang="en-US" sz="1700" b="0" i="0" u="none" strike="noStrike" cap="none" normalizeH="0" baseline="0" smtClean="0">
                        <a:ln>
                          <a:noFill/>
                        </a:ln>
                        <a:solidFill>
                          <a:schemeClr val="tx1"/>
                        </a:solidFill>
                        <a:effectLst>
                          <a:outerShdw blurRad="38100" dist="38100" dir="2700000" algn="tl">
                            <a:srgbClr val="000000"/>
                          </a:outerShdw>
                        </a:effectLst>
                        <a:latin typeface="Arial" pitchFamily="34" charset="0"/>
                      </a:endParaRPr>
                    </a:p>
                  </a:txBody>
                  <a:tcPr marL="121618" marR="121618"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sz="1700" b="0" i="0" u="none" strike="noStrike" cap="none" normalizeH="0" baseline="0" smtClean="0">
                          <a:ln>
                            <a:noFill/>
                          </a:ln>
                          <a:solidFill>
                            <a:schemeClr val="tx1"/>
                          </a:solidFill>
                          <a:effectLst>
                            <a:outerShdw blurRad="38100" dist="38100" dir="2700000" algn="tl">
                              <a:srgbClr val="000000"/>
                            </a:outerShdw>
                          </a:effectLst>
                          <a:latin typeface="Arial" pitchFamily="34" charset="0"/>
                          <a:cs typeface="Arial" pitchFamily="34" charset="0"/>
                        </a:rPr>
                        <a:t>TIF-03</a:t>
                      </a:r>
                      <a:endParaRPr kumimoji="0" lang="en-US" sz="1700" b="0" i="0" u="none" strike="noStrike" cap="none" normalizeH="0" baseline="0" smtClean="0">
                        <a:ln>
                          <a:noFill/>
                        </a:ln>
                        <a:solidFill>
                          <a:schemeClr val="tx1"/>
                        </a:solidFill>
                        <a:effectLst>
                          <a:outerShdw blurRad="38100" dist="38100" dir="2700000" algn="tl">
                            <a:srgbClr val="000000"/>
                          </a:outerShdw>
                        </a:effectLst>
                        <a:latin typeface="Arial" pitchFamily="34" charset="0"/>
                      </a:endParaRPr>
                    </a:p>
                  </a:txBody>
                  <a:tcPr marL="121618" marR="121618"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sz="1700" b="0" i="0" u="none" strike="noStrike" cap="none" normalizeH="0" baseline="0" smtClean="0">
                          <a:ln>
                            <a:noFill/>
                          </a:ln>
                          <a:solidFill>
                            <a:schemeClr val="tx1"/>
                          </a:solidFill>
                          <a:effectLst>
                            <a:outerShdw blurRad="38100" dist="38100" dir="2700000" algn="tl">
                              <a:srgbClr val="000000"/>
                            </a:outerShdw>
                          </a:effectLst>
                          <a:latin typeface="Arial" pitchFamily="34" charset="0"/>
                          <a:cs typeface="Arial" pitchFamily="34" charset="0"/>
                        </a:rPr>
                        <a:t>B</a:t>
                      </a:r>
                      <a:endParaRPr kumimoji="0" lang="en-US" sz="1700" b="0" i="0" u="none" strike="noStrike" cap="none" normalizeH="0" baseline="0" smtClean="0">
                        <a:ln>
                          <a:noFill/>
                        </a:ln>
                        <a:solidFill>
                          <a:schemeClr val="tx1"/>
                        </a:solidFill>
                        <a:effectLst>
                          <a:outerShdw blurRad="38100" dist="38100" dir="2700000" algn="tl">
                            <a:srgbClr val="000000"/>
                          </a:outerShdw>
                        </a:effectLst>
                        <a:latin typeface="Arial" pitchFamily="34" charset="0"/>
                      </a:endParaRPr>
                    </a:p>
                  </a:txBody>
                  <a:tcPr marL="121618" marR="121618"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sp>
        <p:nvSpPr>
          <p:cNvPr id="41008" name="Line 48"/>
          <p:cNvSpPr>
            <a:spLocks noChangeShapeType="1"/>
          </p:cNvSpPr>
          <p:nvPr/>
        </p:nvSpPr>
        <p:spPr bwMode="auto">
          <a:xfrm flipH="1">
            <a:off x="1722927" y="2133600"/>
            <a:ext cx="3851249" cy="0"/>
          </a:xfrm>
          <a:prstGeom prst="line">
            <a:avLst/>
          </a:prstGeom>
          <a:noFill/>
          <a:ln w="38100">
            <a:solidFill>
              <a:schemeClr val="accent2"/>
            </a:solidFill>
            <a:round/>
            <a:headEnd type="triangle" w="med" len="med"/>
            <a:tailEnd/>
          </a:ln>
        </p:spPr>
        <p:txBody>
          <a:bodyPr wrap="none" anchor="ctr"/>
          <a:lstStyle/>
          <a:p>
            <a:endParaRPr lang="en-US"/>
          </a:p>
        </p:txBody>
      </p:sp>
      <p:sp>
        <p:nvSpPr>
          <p:cNvPr id="41009" name="Line 49"/>
          <p:cNvSpPr>
            <a:spLocks noChangeShapeType="1"/>
          </p:cNvSpPr>
          <p:nvPr/>
        </p:nvSpPr>
        <p:spPr bwMode="auto">
          <a:xfrm>
            <a:off x="1722927" y="2133600"/>
            <a:ext cx="0" cy="1676400"/>
          </a:xfrm>
          <a:prstGeom prst="line">
            <a:avLst/>
          </a:prstGeom>
          <a:noFill/>
          <a:ln w="57150">
            <a:solidFill>
              <a:schemeClr val="accent2"/>
            </a:solidFill>
            <a:round/>
            <a:headEnd type="none" w="sm" len="sm"/>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xfrm>
            <a:off x="608092" y="292100"/>
            <a:ext cx="8386601" cy="1384300"/>
          </a:xfrm>
        </p:spPr>
        <p:txBody>
          <a:bodyPr/>
          <a:lstStyle/>
          <a:p>
            <a:pPr eaLnBrk="1" hangingPunct="1">
              <a:defRPr/>
            </a:pPr>
            <a:r>
              <a:rPr lang="en-US" b="1" smtClean="0">
                <a:solidFill>
                  <a:srgbClr val="000000"/>
                </a:solidFill>
                <a:effectLst>
                  <a:outerShdw blurRad="38100" dist="38100" dir="2700000" algn="tl">
                    <a:srgbClr val="FFFFFF"/>
                  </a:outerShdw>
                </a:effectLst>
              </a:rPr>
              <a:t>Data Integrity</a:t>
            </a:r>
          </a:p>
        </p:txBody>
      </p:sp>
      <p:sp>
        <p:nvSpPr>
          <p:cNvPr id="284675" name="Rectangle 3"/>
          <p:cNvSpPr>
            <a:spLocks noGrp="1" noChangeArrowheads="1"/>
          </p:cNvSpPr>
          <p:nvPr>
            <p:ph type="body" idx="1"/>
          </p:nvPr>
        </p:nvSpPr>
        <p:spPr/>
        <p:txBody>
          <a:bodyPr/>
          <a:lstStyle/>
          <a:p>
            <a:pPr marL="179388" lvl="1" indent="-6350" eaLnBrk="1" hangingPunct="1">
              <a:tabLst>
                <a:tab pos="457200" algn="l"/>
              </a:tabLst>
              <a:defRPr/>
            </a:pPr>
            <a:r>
              <a:rPr lang="en-US" smtClean="0"/>
              <a:t> </a:t>
            </a:r>
            <a:r>
              <a:rPr lang="en-US" smtClean="0">
                <a:hlinkClick r:id="rId3"/>
              </a:rPr>
              <a:t>Introduction to Data Integrity</a:t>
            </a:r>
          </a:p>
          <a:p>
            <a:pPr marL="179388" lvl="1" indent="-6350" eaLnBrk="1" hangingPunct="1">
              <a:tabLst>
                <a:tab pos="457200" algn="l"/>
              </a:tabLst>
              <a:defRPr/>
            </a:pPr>
            <a:r>
              <a:rPr lang="en-US" u="sng" smtClean="0">
                <a:hlinkClick r:id="rId3"/>
              </a:rPr>
              <a:t> Overview of Integrity Constraints</a:t>
            </a:r>
          </a:p>
          <a:p>
            <a:pPr marL="179388" lvl="1" indent="-6350" eaLnBrk="1" hangingPunct="1">
              <a:tabLst>
                <a:tab pos="457200" algn="l"/>
              </a:tabLst>
              <a:defRPr/>
            </a:pPr>
            <a:r>
              <a:rPr lang="en-US" smtClean="0">
                <a:hlinkClick r:id="rId3"/>
              </a:rPr>
              <a:t> Types of Integrity Constraints</a:t>
            </a:r>
          </a:p>
          <a:p>
            <a:pPr marL="179388" lvl="1" indent="-6350" eaLnBrk="1" hangingPunct="1">
              <a:tabLst>
                <a:tab pos="457200" algn="l"/>
              </a:tabLst>
              <a:defRPr/>
            </a:pPr>
            <a:r>
              <a:rPr lang="en-US" smtClean="0">
                <a:hlinkClick r:id="rId3"/>
              </a:rPr>
              <a:t> The Mechanisms of Constraint Checking</a:t>
            </a:r>
          </a:p>
          <a:p>
            <a:pPr marL="179388" lvl="1" indent="-6350" eaLnBrk="1" hangingPunct="1">
              <a:tabLst>
                <a:tab pos="457200" algn="l"/>
              </a:tabLst>
              <a:defRPr/>
            </a:pPr>
            <a:r>
              <a:rPr lang="en-US" smtClean="0">
                <a:hlinkClick r:id="rId3"/>
              </a:rPr>
              <a:t> Deferred Constraint Checking</a:t>
            </a:r>
          </a:p>
          <a:p>
            <a:pPr marL="179388" lvl="1" indent="-6350" eaLnBrk="1" hangingPunct="1">
              <a:tabLst>
                <a:tab pos="457200" algn="l"/>
              </a:tabLst>
              <a:defRPr/>
            </a:pPr>
            <a:r>
              <a:rPr lang="en-US" smtClean="0">
                <a:hlinkClick r:id="rId3"/>
              </a:rPr>
              <a:t> Constraint States</a:t>
            </a:r>
            <a:endParaRPr lang="en-US" smtClean="0"/>
          </a:p>
        </p:txBody>
      </p:sp>
      <p:sp>
        <p:nvSpPr>
          <p:cNvPr id="41988" name="Text Box 4"/>
          <p:cNvSpPr txBox="1">
            <a:spLocks noChangeArrowheads="1"/>
          </p:cNvSpPr>
          <p:nvPr/>
        </p:nvSpPr>
        <p:spPr bwMode="auto">
          <a:xfrm>
            <a:off x="9269179" y="1143001"/>
            <a:ext cx="2112245" cy="369332"/>
          </a:xfrm>
          <a:prstGeom prst="rect">
            <a:avLst/>
          </a:prstGeom>
          <a:noFill/>
          <a:ln w="9525">
            <a:noFill/>
            <a:miter lim="800000"/>
            <a:headEnd type="none" w="sm" len="sm"/>
            <a:tailEnd type="none" w="sm" len="sm"/>
          </a:ln>
        </p:spPr>
        <p:txBody>
          <a:bodyPr wrap="none">
            <a:spAutoFit/>
          </a:bodyPr>
          <a:lstStyle/>
          <a:p>
            <a:r>
              <a:rPr lang="en-US">
                <a:solidFill>
                  <a:srgbClr val="990000"/>
                </a:solidFill>
                <a:latin typeface="Verdana" pitchFamily="34" charset="0"/>
              </a:rPr>
              <a:t>Model Relasional</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a:xfrm>
            <a:off x="608092" y="292100"/>
            <a:ext cx="8386601" cy="1384300"/>
          </a:xfrm>
        </p:spPr>
        <p:txBody>
          <a:bodyPr/>
          <a:lstStyle/>
          <a:p>
            <a:pPr eaLnBrk="1" hangingPunct="1">
              <a:defRPr/>
            </a:pPr>
            <a:r>
              <a:rPr lang="en-US" b="1" smtClean="0">
                <a:solidFill>
                  <a:srgbClr val="000000"/>
                </a:solidFill>
                <a:effectLst>
                  <a:outerShdw blurRad="38100" dist="38100" dir="2700000" algn="tl">
                    <a:srgbClr val="FFFFFF"/>
                  </a:outerShdw>
                </a:effectLst>
              </a:rPr>
              <a:t>Data Integrity</a:t>
            </a:r>
          </a:p>
        </p:txBody>
      </p:sp>
      <p:sp>
        <p:nvSpPr>
          <p:cNvPr id="326659" name="Rectangle 3"/>
          <p:cNvSpPr>
            <a:spLocks noGrp="1" noChangeArrowheads="1"/>
          </p:cNvSpPr>
          <p:nvPr>
            <p:ph type="body" idx="1"/>
          </p:nvPr>
        </p:nvSpPr>
        <p:spPr/>
        <p:txBody>
          <a:bodyPr/>
          <a:lstStyle/>
          <a:p>
            <a:pPr marL="179388" lvl="1" indent="-6350" eaLnBrk="1" hangingPunct="1">
              <a:tabLst>
                <a:tab pos="457200" algn="l"/>
              </a:tabLst>
              <a:defRPr/>
            </a:pPr>
            <a:r>
              <a:rPr lang="en-US" smtClean="0"/>
              <a:t> </a:t>
            </a:r>
            <a:r>
              <a:rPr lang="en-US" smtClean="0">
                <a:hlinkClick r:id="rId3"/>
              </a:rPr>
              <a:t>Introduction to Data Integrity</a:t>
            </a:r>
            <a:endParaRPr lang="en-US" smtClean="0"/>
          </a:p>
          <a:p>
            <a:pPr marL="179388" lvl="1" indent="-6350" eaLnBrk="1" hangingPunct="1">
              <a:buFont typeface="Tahoma" pitchFamily="34" charset="0"/>
              <a:buNone/>
              <a:tabLst>
                <a:tab pos="457200" algn="l"/>
              </a:tabLst>
              <a:defRPr/>
            </a:pPr>
            <a:r>
              <a:rPr lang="en-US" smtClean="0"/>
              <a:t>Mendefinisikan himpunan aturan integritas data adalah penting, pendefinisian ini dilakaukan oleh database administrator atau application developer. Sebagai contoh data integrity, dengan pertimbangan tables employees and departments dengan business rules untuk informasi pada setiap table sebgai ilustrasi sbb :</a:t>
            </a:r>
          </a:p>
        </p:txBody>
      </p:sp>
      <p:sp>
        <p:nvSpPr>
          <p:cNvPr id="43012" name="Text Box 4"/>
          <p:cNvSpPr txBox="1">
            <a:spLocks noChangeArrowheads="1"/>
          </p:cNvSpPr>
          <p:nvPr/>
        </p:nvSpPr>
        <p:spPr bwMode="auto">
          <a:xfrm>
            <a:off x="9269179" y="1143001"/>
            <a:ext cx="2112245" cy="369332"/>
          </a:xfrm>
          <a:prstGeom prst="rect">
            <a:avLst/>
          </a:prstGeom>
          <a:noFill/>
          <a:ln w="9525">
            <a:noFill/>
            <a:miter lim="800000"/>
            <a:headEnd type="none" w="sm" len="sm"/>
            <a:tailEnd type="none" w="sm" len="sm"/>
          </a:ln>
        </p:spPr>
        <p:txBody>
          <a:bodyPr wrap="none">
            <a:spAutoFit/>
          </a:bodyPr>
          <a:lstStyle/>
          <a:p>
            <a:r>
              <a:rPr lang="en-US">
                <a:solidFill>
                  <a:srgbClr val="990000"/>
                </a:solidFill>
                <a:latin typeface="Verdana" pitchFamily="34" charset="0"/>
              </a:rPr>
              <a:t>Model Relasional</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lstStyle/>
          <a:p>
            <a:pPr eaLnBrk="1" hangingPunct="1">
              <a:defRPr/>
            </a:pPr>
            <a:r>
              <a:rPr lang="en-US" b="1" smtClean="0">
                <a:solidFill>
                  <a:srgbClr val="000000"/>
                </a:solidFill>
                <a:effectLst>
                  <a:outerShdw blurRad="38100" dist="38100" dir="2700000" algn="tl">
                    <a:srgbClr val="FFFFFF"/>
                  </a:outerShdw>
                </a:effectLst>
              </a:rPr>
              <a:t>Data Integrity</a:t>
            </a:r>
          </a:p>
        </p:txBody>
      </p:sp>
      <p:graphicFrame>
        <p:nvGraphicFramePr>
          <p:cNvPr id="336998" name="Group 102"/>
          <p:cNvGraphicFramePr>
            <a:graphicFrameLocks noGrp="1"/>
          </p:cNvGraphicFramePr>
          <p:nvPr>
            <p:ph sz="half" idx="1"/>
          </p:nvPr>
        </p:nvGraphicFramePr>
        <p:xfrm>
          <a:off x="6891708" y="1905001"/>
          <a:ext cx="4256643" cy="993775"/>
        </p:xfrm>
        <a:graphic>
          <a:graphicData uri="http://schemas.openxmlformats.org/drawingml/2006/table">
            <a:tbl>
              <a:tblPr/>
              <a:tblGrid>
                <a:gridCol w="1114835"/>
                <a:gridCol w="1621578"/>
                <a:gridCol w="1520230"/>
              </a:tblGrid>
              <a:tr h="3016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sz="1400" b="0" i="0" u="none" strike="noStrike" cap="none" normalizeH="0" baseline="0" smtClean="0">
                          <a:ln>
                            <a:noFill/>
                          </a:ln>
                          <a:solidFill>
                            <a:srgbClr val="CC3300"/>
                          </a:solidFill>
                          <a:effectLst>
                            <a:outerShdw blurRad="38100" dist="38100" dir="2700000" algn="tl">
                              <a:srgbClr val="000000"/>
                            </a:outerShdw>
                          </a:effectLst>
                          <a:latin typeface="Tahoma" pitchFamily="34" charset="0"/>
                        </a:rPr>
                        <a:t>DEPNO</a:t>
                      </a:r>
                    </a:p>
                  </a:txBody>
                  <a:tcPr marL="121618" marR="1216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sz="1400" b="0" i="0" u="none" strike="noStrike" cap="none" normalizeH="0" baseline="0" smtClean="0">
                          <a:ln>
                            <a:noFill/>
                          </a:ln>
                          <a:solidFill>
                            <a:srgbClr val="CC3300"/>
                          </a:solidFill>
                          <a:effectLst>
                            <a:outerShdw blurRad="38100" dist="38100" dir="2700000" algn="tl">
                              <a:srgbClr val="000000"/>
                            </a:outerShdw>
                          </a:effectLst>
                          <a:latin typeface="Tahoma" pitchFamily="34" charset="0"/>
                        </a:rPr>
                        <a:t>DNAME</a:t>
                      </a:r>
                    </a:p>
                  </a:txBody>
                  <a:tcPr marL="121618" marR="121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sz="1400" b="0" i="0" u="none" strike="noStrike" cap="none" normalizeH="0" baseline="0" smtClean="0">
                          <a:ln>
                            <a:noFill/>
                          </a:ln>
                          <a:solidFill>
                            <a:srgbClr val="CC3300"/>
                          </a:solidFill>
                          <a:effectLst>
                            <a:outerShdw blurRad="38100" dist="38100" dir="2700000" algn="tl">
                              <a:srgbClr val="000000"/>
                            </a:outerShdw>
                          </a:effectLst>
                          <a:latin typeface="Tahoma" pitchFamily="34" charset="0"/>
                        </a:rPr>
                        <a:t>LOC</a:t>
                      </a:r>
                    </a:p>
                  </a:txBody>
                  <a:tcPr marL="121618" marR="1216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688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20</a:t>
                      </a:r>
                    </a:p>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30</a:t>
                      </a:r>
                    </a:p>
                  </a:txBody>
                  <a:tcPr marL="121618" marR="1216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RESEARCH</a:t>
                      </a:r>
                    </a:p>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SALES</a:t>
                      </a:r>
                    </a:p>
                  </a:txBody>
                  <a:tcPr marL="121618" marR="121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DALAS</a:t>
                      </a:r>
                    </a:p>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CHICAGO</a:t>
                      </a:r>
                    </a:p>
                  </a:txBody>
                  <a:tcPr marL="121618" marR="1216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049" name="Text Box 4"/>
          <p:cNvSpPr txBox="1">
            <a:spLocks noChangeArrowheads="1"/>
          </p:cNvSpPr>
          <p:nvPr/>
        </p:nvSpPr>
        <p:spPr bwMode="auto">
          <a:xfrm>
            <a:off x="9269179" y="1143001"/>
            <a:ext cx="2112245" cy="369332"/>
          </a:xfrm>
          <a:prstGeom prst="rect">
            <a:avLst/>
          </a:prstGeom>
          <a:noFill/>
          <a:ln w="9525">
            <a:noFill/>
            <a:miter lim="800000"/>
            <a:headEnd type="none" w="sm" len="sm"/>
            <a:tailEnd type="none" w="sm" len="sm"/>
          </a:ln>
        </p:spPr>
        <p:txBody>
          <a:bodyPr wrap="none">
            <a:spAutoFit/>
          </a:bodyPr>
          <a:lstStyle/>
          <a:p>
            <a:r>
              <a:rPr lang="en-US">
                <a:solidFill>
                  <a:srgbClr val="990000"/>
                </a:solidFill>
                <a:latin typeface="Verdana" pitchFamily="34" charset="0"/>
              </a:rPr>
              <a:t>Model Relasional</a:t>
            </a:r>
          </a:p>
        </p:txBody>
      </p:sp>
      <p:sp>
        <p:nvSpPr>
          <p:cNvPr id="44050" name="Text Box 6"/>
          <p:cNvSpPr txBox="1">
            <a:spLocks noChangeArrowheads="1"/>
          </p:cNvSpPr>
          <p:nvPr/>
        </p:nvSpPr>
        <p:spPr bwMode="auto">
          <a:xfrm>
            <a:off x="709441" y="1828801"/>
            <a:ext cx="10438911" cy="366713"/>
          </a:xfrm>
          <a:prstGeom prst="rect">
            <a:avLst/>
          </a:prstGeom>
          <a:noFill/>
          <a:ln w="9525">
            <a:noFill/>
            <a:miter lim="800000"/>
            <a:headEnd/>
            <a:tailEnd/>
          </a:ln>
        </p:spPr>
        <p:txBody>
          <a:bodyPr>
            <a:spAutoFit/>
          </a:bodyPr>
          <a:lstStyle/>
          <a:p>
            <a:pPr>
              <a:spcBef>
                <a:spcPct val="50000"/>
              </a:spcBef>
            </a:pPr>
            <a:endParaRPr lang="en-US"/>
          </a:p>
        </p:txBody>
      </p:sp>
      <p:graphicFrame>
        <p:nvGraphicFramePr>
          <p:cNvPr id="337015" name="Group 119"/>
          <p:cNvGraphicFramePr>
            <a:graphicFrameLocks noGrp="1"/>
          </p:cNvGraphicFramePr>
          <p:nvPr>
            <p:ph sz="half" idx="2"/>
          </p:nvPr>
        </p:nvGraphicFramePr>
        <p:xfrm>
          <a:off x="1013487" y="3505200"/>
          <a:ext cx="7195754" cy="1790700"/>
        </p:xfrm>
        <a:graphic>
          <a:graphicData uri="http://schemas.openxmlformats.org/drawingml/2006/table">
            <a:tbl>
              <a:tblPr/>
              <a:tblGrid>
                <a:gridCol w="1114835"/>
                <a:gridCol w="1520230"/>
                <a:gridCol w="1722927"/>
                <a:gridCol w="1621578"/>
                <a:gridCol w="1216184"/>
              </a:tblGrid>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sz="1400" b="0" i="0" u="none" strike="noStrike" cap="none" normalizeH="0" baseline="0" smtClean="0">
                          <a:ln>
                            <a:noFill/>
                          </a:ln>
                          <a:solidFill>
                            <a:srgbClr val="CC3300"/>
                          </a:solidFill>
                          <a:effectLst>
                            <a:outerShdw blurRad="38100" dist="38100" dir="2700000" algn="tl">
                              <a:srgbClr val="000000"/>
                            </a:outerShdw>
                          </a:effectLst>
                          <a:latin typeface="Tahoma" pitchFamily="34" charset="0"/>
                        </a:rPr>
                        <a:t>EMPNO</a:t>
                      </a:r>
                    </a:p>
                  </a:txBody>
                  <a:tcPr marL="121618" marR="1216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sz="1400" b="0" i="0" u="none" strike="noStrike" cap="none" normalizeH="0" baseline="0" smtClean="0">
                          <a:ln>
                            <a:noFill/>
                          </a:ln>
                          <a:solidFill>
                            <a:srgbClr val="CC3300"/>
                          </a:solidFill>
                          <a:effectLst>
                            <a:outerShdw blurRad="38100" dist="38100" dir="2700000" algn="tl">
                              <a:srgbClr val="000000"/>
                            </a:outerShdw>
                          </a:effectLst>
                          <a:latin typeface="Tahoma" pitchFamily="34" charset="0"/>
                        </a:rPr>
                        <a:t>EMPNAME</a:t>
                      </a:r>
                    </a:p>
                  </a:txBody>
                  <a:tcPr marL="121618" marR="121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sz="1400" b="0" i="0" u="none" strike="noStrike" cap="none" normalizeH="0" baseline="0" smtClean="0">
                          <a:ln>
                            <a:noFill/>
                          </a:ln>
                          <a:solidFill>
                            <a:srgbClr val="CC3300"/>
                          </a:solidFill>
                          <a:effectLst>
                            <a:outerShdw blurRad="38100" dist="38100" dir="2700000" algn="tl">
                              <a:srgbClr val="000000"/>
                            </a:outerShdw>
                          </a:effectLst>
                          <a:latin typeface="Tahoma" pitchFamily="34" charset="0"/>
                        </a:rPr>
                        <a:t>SALES</a:t>
                      </a:r>
                    </a:p>
                  </a:txBody>
                  <a:tcPr marL="121618" marR="121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sz="1400" b="0" i="0" u="none" strike="noStrike" cap="none" normalizeH="0" baseline="0" smtClean="0">
                          <a:ln>
                            <a:noFill/>
                          </a:ln>
                          <a:solidFill>
                            <a:srgbClr val="CC3300"/>
                          </a:solidFill>
                          <a:effectLst>
                            <a:outerShdw blurRad="38100" dist="38100" dir="2700000" algn="tl">
                              <a:srgbClr val="000000"/>
                            </a:outerShdw>
                          </a:effectLst>
                          <a:latin typeface="Tahoma" pitchFamily="34" charset="0"/>
                        </a:rPr>
                        <a:t>COMM</a:t>
                      </a:r>
                    </a:p>
                  </a:txBody>
                  <a:tcPr marL="121618" marR="121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sz="1400" b="0" i="0" u="none" strike="noStrike" cap="none" normalizeH="0" baseline="0" smtClean="0">
                          <a:ln>
                            <a:noFill/>
                          </a:ln>
                          <a:solidFill>
                            <a:srgbClr val="CC3300"/>
                          </a:solidFill>
                          <a:effectLst>
                            <a:outerShdw blurRad="38100" dist="38100" dir="2700000" algn="tl">
                              <a:srgbClr val="000000"/>
                            </a:outerShdw>
                          </a:effectLst>
                          <a:latin typeface="Tahoma" pitchFamily="34" charset="0"/>
                        </a:rPr>
                        <a:t>DEPNO</a:t>
                      </a:r>
                    </a:p>
                  </a:txBody>
                  <a:tcPr marL="121618" marR="1216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1409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6666</a:t>
                      </a:r>
                    </a:p>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7665</a:t>
                      </a:r>
                    </a:p>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9876</a:t>
                      </a:r>
                    </a:p>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1234</a:t>
                      </a:r>
                    </a:p>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1345</a:t>
                      </a:r>
                    </a:p>
                  </a:txBody>
                  <a:tcPr marL="121618" marR="1216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MULDER</a:t>
                      </a:r>
                    </a:p>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SMITH</a:t>
                      </a:r>
                    </a:p>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ALLEN</a:t>
                      </a:r>
                    </a:p>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WARDS</a:t>
                      </a:r>
                    </a:p>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JONES</a:t>
                      </a:r>
                    </a:p>
                  </a:txBody>
                  <a:tcPr marL="121618" marR="121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6500.00</a:t>
                      </a:r>
                    </a:p>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9000.00</a:t>
                      </a:r>
                    </a:p>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7500.00</a:t>
                      </a:r>
                    </a:p>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5000.00</a:t>
                      </a:r>
                    </a:p>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2975.00</a:t>
                      </a:r>
                    </a:p>
                  </a:txBody>
                  <a:tcPr marL="121618" marR="121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100.00</a:t>
                      </a:r>
                    </a:p>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200.00</a:t>
                      </a:r>
                    </a:p>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400.00</a:t>
                      </a:r>
                    </a:p>
                  </a:txBody>
                  <a:tcPr marL="121618" marR="121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20</a:t>
                      </a:r>
                    </a:p>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20</a:t>
                      </a:r>
                    </a:p>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30</a:t>
                      </a:r>
                    </a:p>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30</a:t>
                      </a:r>
                    </a:p>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30</a:t>
                      </a:r>
                    </a:p>
                  </a:txBody>
                  <a:tcPr marL="121618" marR="1216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071" name="Line 120"/>
          <p:cNvSpPr>
            <a:spLocks noChangeShapeType="1"/>
          </p:cNvSpPr>
          <p:nvPr/>
        </p:nvSpPr>
        <p:spPr bwMode="auto">
          <a:xfrm>
            <a:off x="7499800" y="2895600"/>
            <a:ext cx="0" cy="609600"/>
          </a:xfrm>
          <a:prstGeom prst="line">
            <a:avLst/>
          </a:prstGeom>
          <a:noFill/>
          <a:ln w="9525">
            <a:solidFill>
              <a:schemeClr val="tx1"/>
            </a:solidFill>
            <a:round/>
            <a:headEnd type="triangle" w="med" len="med"/>
            <a:tailEnd/>
          </a:ln>
        </p:spPr>
        <p:txBody>
          <a:bodyPr/>
          <a:lstStyle/>
          <a:p>
            <a:endParaRPr lang="en-US"/>
          </a:p>
        </p:txBody>
      </p:sp>
      <p:sp>
        <p:nvSpPr>
          <p:cNvPr id="44072" name="Text Box 121"/>
          <p:cNvSpPr txBox="1">
            <a:spLocks noChangeArrowheads="1"/>
          </p:cNvSpPr>
          <p:nvPr/>
        </p:nvSpPr>
        <p:spPr bwMode="auto">
          <a:xfrm>
            <a:off x="912138" y="1828800"/>
            <a:ext cx="5168781" cy="336550"/>
          </a:xfrm>
          <a:prstGeom prst="rect">
            <a:avLst/>
          </a:prstGeom>
          <a:noFill/>
          <a:ln w="9525">
            <a:noFill/>
            <a:miter lim="800000"/>
            <a:headEnd/>
            <a:tailEnd/>
          </a:ln>
        </p:spPr>
        <p:txBody>
          <a:bodyPr>
            <a:spAutoFit/>
          </a:bodyPr>
          <a:lstStyle/>
          <a:p>
            <a:pPr>
              <a:spcBef>
                <a:spcPct val="50000"/>
              </a:spcBef>
            </a:pPr>
            <a:r>
              <a:rPr lang="en-US" sz="1600">
                <a:solidFill>
                  <a:srgbClr val="CC3300"/>
                </a:solidFill>
              </a:rPr>
              <a:t>Figure 21-1 Examples of Data Integrity</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pPr eaLnBrk="1" hangingPunct="1">
              <a:defRPr/>
            </a:pPr>
            <a:r>
              <a:rPr lang="en-US" b="1" smtClean="0">
                <a:solidFill>
                  <a:srgbClr val="000000"/>
                </a:solidFill>
                <a:effectLst>
                  <a:outerShdw blurRad="38100" dist="38100" dir="2700000" algn="tl">
                    <a:srgbClr val="FFFFFF"/>
                  </a:outerShdw>
                </a:effectLst>
              </a:rPr>
              <a:t>Data Integrity</a:t>
            </a:r>
          </a:p>
        </p:txBody>
      </p:sp>
      <p:sp>
        <p:nvSpPr>
          <p:cNvPr id="45059" name="Text Box 3"/>
          <p:cNvSpPr txBox="1">
            <a:spLocks noChangeArrowheads="1"/>
          </p:cNvSpPr>
          <p:nvPr/>
        </p:nvSpPr>
        <p:spPr bwMode="auto">
          <a:xfrm>
            <a:off x="9269179" y="1143001"/>
            <a:ext cx="2112245" cy="369332"/>
          </a:xfrm>
          <a:prstGeom prst="rect">
            <a:avLst/>
          </a:prstGeom>
          <a:noFill/>
          <a:ln w="9525">
            <a:noFill/>
            <a:miter lim="800000"/>
            <a:headEnd type="none" w="sm" len="sm"/>
            <a:tailEnd type="none" w="sm" len="sm"/>
          </a:ln>
        </p:spPr>
        <p:txBody>
          <a:bodyPr wrap="none">
            <a:spAutoFit/>
          </a:bodyPr>
          <a:lstStyle/>
          <a:p>
            <a:r>
              <a:rPr lang="en-US">
                <a:solidFill>
                  <a:srgbClr val="990000"/>
                </a:solidFill>
                <a:latin typeface="Verdana" pitchFamily="34" charset="0"/>
              </a:rPr>
              <a:t>Model Relasional</a:t>
            </a:r>
          </a:p>
        </p:txBody>
      </p:sp>
      <p:sp>
        <p:nvSpPr>
          <p:cNvPr id="45060" name="Text Box 4"/>
          <p:cNvSpPr txBox="1">
            <a:spLocks noChangeArrowheads="1"/>
          </p:cNvSpPr>
          <p:nvPr/>
        </p:nvSpPr>
        <p:spPr bwMode="auto">
          <a:xfrm>
            <a:off x="709441" y="1828801"/>
            <a:ext cx="10438911" cy="366713"/>
          </a:xfrm>
          <a:prstGeom prst="rect">
            <a:avLst/>
          </a:prstGeom>
          <a:noFill/>
          <a:ln w="9525">
            <a:noFill/>
            <a:miter lim="800000"/>
            <a:headEnd/>
            <a:tailEnd/>
          </a:ln>
        </p:spPr>
        <p:txBody>
          <a:bodyPr>
            <a:spAutoFit/>
          </a:bodyPr>
          <a:lstStyle/>
          <a:p>
            <a:pPr>
              <a:spcBef>
                <a:spcPct val="50000"/>
              </a:spcBef>
            </a:pPr>
            <a:endParaRPr lang="en-US"/>
          </a:p>
        </p:txBody>
      </p:sp>
      <p:sp>
        <p:nvSpPr>
          <p:cNvPr id="354309" name="Text Box 5"/>
          <p:cNvSpPr txBox="1">
            <a:spLocks noChangeArrowheads="1"/>
          </p:cNvSpPr>
          <p:nvPr/>
        </p:nvSpPr>
        <p:spPr bwMode="auto">
          <a:xfrm>
            <a:off x="709441" y="1447800"/>
            <a:ext cx="5168781" cy="762000"/>
          </a:xfrm>
          <a:prstGeom prst="rect">
            <a:avLst/>
          </a:prstGeom>
          <a:noFill/>
          <a:ln w="9525">
            <a:noFill/>
            <a:miter lim="800000"/>
            <a:headEnd/>
            <a:tailEnd/>
          </a:ln>
          <a:effectLst/>
        </p:spPr>
        <p:txBody>
          <a:bodyPr>
            <a:spAutoFit/>
          </a:bodyPr>
          <a:lstStyle/>
          <a:p>
            <a:pPr eaLnBrk="1" hangingPunct="1">
              <a:spcBef>
                <a:spcPct val="20000"/>
              </a:spcBef>
              <a:buClr>
                <a:schemeClr val="hlink"/>
              </a:buClr>
              <a:buSzPct val="120000"/>
              <a:defRPr/>
            </a:pPr>
            <a:r>
              <a:rPr lang="en-US" sz="2000" b="1">
                <a:solidFill>
                  <a:srgbClr val="CC3300"/>
                </a:solidFill>
                <a:effectLst>
                  <a:outerShdw blurRad="38100" dist="38100" dir="2700000" algn="tl">
                    <a:srgbClr val="000000"/>
                  </a:outerShdw>
                </a:effectLst>
              </a:rPr>
              <a:t>Types of Data Integrity</a:t>
            </a:r>
          </a:p>
          <a:p>
            <a:pPr eaLnBrk="1" hangingPunct="1">
              <a:spcBef>
                <a:spcPct val="20000"/>
              </a:spcBef>
              <a:buClr>
                <a:schemeClr val="hlink"/>
              </a:buClr>
              <a:buSzPct val="120000"/>
              <a:buFontTx/>
              <a:buChar char="•"/>
              <a:defRPr/>
            </a:pPr>
            <a:endParaRPr lang="en-US" sz="2000">
              <a:solidFill>
                <a:srgbClr val="CC3300"/>
              </a:solidFill>
            </a:endParaRPr>
          </a:p>
        </p:txBody>
      </p:sp>
      <p:sp>
        <p:nvSpPr>
          <p:cNvPr id="354310" name="Rectangle 6"/>
          <p:cNvSpPr>
            <a:spLocks noGrp="1" noChangeArrowheads="1"/>
          </p:cNvSpPr>
          <p:nvPr>
            <p:ph sz="half" idx="1"/>
          </p:nvPr>
        </p:nvSpPr>
        <p:spPr>
          <a:xfrm>
            <a:off x="810789" y="2743200"/>
            <a:ext cx="10641608" cy="3429000"/>
          </a:xfrm>
        </p:spPr>
        <p:txBody>
          <a:bodyPr/>
          <a:lstStyle/>
          <a:p>
            <a:pPr eaLnBrk="1" hangingPunct="1">
              <a:defRPr/>
            </a:pPr>
            <a:r>
              <a:rPr lang="en-US" sz="2000" b="1" smtClean="0">
                <a:solidFill>
                  <a:srgbClr val="CC3300"/>
                </a:solidFill>
              </a:rPr>
              <a:t>Null Rule</a:t>
            </a:r>
          </a:p>
          <a:p>
            <a:pPr eaLnBrk="1" hangingPunct="1">
              <a:buFontTx/>
              <a:buNone/>
              <a:defRPr/>
            </a:pPr>
            <a:r>
              <a:rPr lang="en-US" sz="2000" smtClean="0"/>
              <a:t>	Aturan null  adalah definisi aturan pada single column yang membolehkan atau tidak membolehkan inserts atau updates untuk pengisian rows kosong (the absence of a value) pada kolom ini.</a:t>
            </a:r>
            <a:endParaRPr lang="en-US" sz="2000" b="1" smtClean="0"/>
          </a:p>
          <a:p>
            <a:pPr eaLnBrk="1" hangingPunct="1">
              <a:defRPr/>
            </a:pPr>
            <a:endParaRPr lang="en-US" sz="2000" b="1" smtClean="0"/>
          </a:p>
          <a:p>
            <a:pPr eaLnBrk="1" hangingPunct="1">
              <a:defRPr/>
            </a:pPr>
            <a:r>
              <a:rPr lang="en-US" sz="2000" b="1" smtClean="0">
                <a:solidFill>
                  <a:srgbClr val="CC3300"/>
                </a:solidFill>
              </a:rPr>
              <a:t>Unique Column Values</a:t>
            </a:r>
          </a:p>
          <a:p>
            <a:pPr eaLnBrk="1" hangingPunct="1">
              <a:buFontTx/>
              <a:buNone/>
              <a:defRPr/>
            </a:pPr>
            <a:r>
              <a:rPr lang="en-US" sz="2000" smtClean="0"/>
              <a:t>	Aturan nilai unique didefinisan pada sebuah column (or set of columns) yang membolehkan insert or update hanya pada row jika itu berisi sebuah nilai unique dalam sebuah kolomcolumn (or set of columns).</a:t>
            </a:r>
          </a:p>
          <a:p>
            <a:pPr eaLnBrk="1" hangingPunct="1">
              <a:buFontTx/>
              <a:buNone/>
              <a:defRPr/>
            </a:pPr>
            <a:endParaRPr lang="en-US" sz="2000" b="1" smtClean="0"/>
          </a:p>
        </p:txBody>
      </p:sp>
      <p:sp>
        <p:nvSpPr>
          <p:cNvPr id="354311" name="Text Box 7"/>
          <p:cNvSpPr txBox="1">
            <a:spLocks noChangeArrowheads="1"/>
          </p:cNvSpPr>
          <p:nvPr/>
        </p:nvSpPr>
        <p:spPr bwMode="auto">
          <a:xfrm>
            <a:off x="709441" y="1981200"/>
            <a:ext cx="10641608" cy="641350"/>
          </a:xfrm>
          <a:prstGeom prst="rect">
            <a:avLst/>
          </a:prstGeom>
          <a:noFill/>
          <a:ln w="9525">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Bagian ini menggambarkan atauran yang dapaat diterapkan pada kolom tabel yang menekankan perbedaan tipe data pada integritas data.</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p:txBody>
          <a:bodyPr/>
          <a:lstStyle/>
          <a:p>
            <a:pPr eaLnBrk="1" hangingPunct="1">
              <a:defRPr/>
            </a:pPr>
            <a:r>
              <a:rPr lang="en-US" b="1" smtClean="0">
                <a:solidFill>
                  <a:srgbClr val="000000"/>
                </a:solidFill>
                <a:effectLst>
                  <a:outerShdw blurRad="38100" dist="38100" dir="2700000" algn="tl">
                    <a:srgbClr val="FFFFFF"/>
                  </a:outerShdw>
                </a:effectLst>
              </a:rPr>
              <a:t>Data Integrity</a:t>
            </a:r>
          </a:p>
        </p:txBody>
      </p:sp>
      <p:sp>
        <p:nvSpPr>
          <p:cNvPr id="46083" name="Text Box 17"/>
          <p:cNvSpPr txBox="1">
            <a:spLocks noChangeArrowheads="1"/>
          </p:cNvSpPr>
          <p:nvPr/>
        </p:nvSpPr>
        <p:spPr bwMode="auto">
          <a:xfrm>
            <a:off x="9269179" y="1143001"/>
            <a:ext cx="2112245" cy="369332"/>
          </a:xfrm>
          <a:prstGeom prst="rect">
            <a:avLst/>
          </a:prstGeom>
          <a:noFill/>
          <a:ln w="9525">
            <a:noFill/>
            <a:miter lim="800000"/>
            <a:headEnd type="none" w="sm" len="sm"/>
            <a:tailEnd type="none" w="sm" len="sm"/>
          </a:ln>
        </p:spPr>
        <p:txBody>
          <a:bodyPr wrap="none">
            <a:spAutoFit/>
          </a:bodyPr>
          <a:lstStyle/>
          <a:p>
            <a:r>
              <a:rPr lang="en-US">
                <a:solidFill>
                  <a:srgbClr val="990000"/>
                </a:solidFill>
                <a:latin typeface="Verdana" pitchFamily="34" charset="0"/>
              </a:rPr>
              <a:t>Model Relasional</a:t>
            </a:r>
          </a:p>
        </p:txBody>
      </p:sp>
      <p:sp>
        <p:nvSpPr>
          <p:cNvPr id="46084" name="Text Box 18"/>
          <p:cNvSpPr txBox="1">
            <a:spLocks noChangeArrowheads="1"/>
          </p:cNvSpPr>
          <p:nvPr/>
        </p:nvSpPr>
        <p:spPr bwMode="auto">
          <a:xfrm>
            <a:off x="709441" y="1828801"/>
            <a:ext cx="10438911" cy="366713"/>
          </a:xfrm>
          <a:prstGeom prst="rect">
            <a:avLst/>
          </a:prstGeom>
          <a:noFill/>
          <a:ln w="9525">
            <a:noFill/>
            <a:miter lim="800000"/>
            <a:headEnd/>
            <a:tailEnd/>
          </a:ln>
        </p:spPr>
        <p:txBody>
          <a:bodyPr>
            <a:spAutoFit/>
          </a:bodyPr>
          <a:lstStyle/>
          <a:p>
            <a:pPr>
              <a:spcBef>
                <a:spcPct val="50000"/>
              </a:spcBef>
            </a:pPr>
            <a:endParaRPr lang="en-US"/>
          </a:p>
        </p:txBody>
      </p:sp>
      <p:sp>
        <p:nvSpPr>
          <p:cNvPr id="350248" name="Text Box 40"/>
          <p:cNvSpPr txBox="1">
            <a:spLocks noChangeArrowheads="1"/>
          </p:cNvSpPr>
          <p:nvPr/>
        </p:nvSpPr>
        <p:spPr bwMode="auto">
          <a:xfrm>
            <a:off x="810789" y="1447800"/>
            <a:ext cx="5168781" cy="762000"/>
          </a:xfrm>
          <a:prstGeom prst="rect">
            <a:avLst/>
          </a:prstGeom>
          <a:noFill/>
          <a:ln w="9525">
            <a:noFill/>
            <a:miter lim="800000"/>
            <a:headEnd/>
            <a:tailEnd/>
          </a:ln>
          <a:effectLst/>
        </p:spPr>
        <p:txBody>
          <a:bodyPr>
            <a:spAutoFit/>
          </a:bodyPr>
          <a:lstStyle/>
          <a:p>
            <a:pPr eaLnBrk="1" hangingPunct="1">
              <a:spcBef>
                <a:spcPct val="20000"/>
              </a:spcBef>
              <a:buClr>
                <a:schemeClr val="hlink"/>
              </a:buClr>
              <a:buSzPct val="120000"/>
              <a:defRPr/>
            </a:pPr>
            <a:r>
              <a:rPr lang="en-US" sz="2000" b="1">
                <a:solidFill>
                  <a:srgbClr val="CC3300"/>
                </a:solidFill>
                <a:effectLst>
                  <a:outerShdw blurRad="38100" dist="38100" dir="2700000" algn="tl">
                    <a:srgbClr val="000000"/>
                  </a:outerShdw>
                </a:effectLst>
              </a:rPr>
              <a:t>Types of Data Integrity</a:t>
            </a:r>
          </a:p>
          <a:p>
            <a:pPr eaLnBrk="1" hangingPunct="1">
              <a:spcBef>
                <a:spcPct val="20000"/>
              </a:spcBef>
              <a:buClr>
                <a:schemeClr val="hlink"/>
              </a:buClr>
              <a:buSzPct val="120000"/>
              <a:buFontTx/>
              <a:buChar char="•"/>
              <a:defRPr/>
            </a:pPr>
            <a:endParaRPr lang="en-US" sz="2000">
              <a:solidFill>
                <a:srgbClr val="CC3300"/>
              </a:solidFill>
            </a:endParaRPr>
          </a:p>
        </p:txBody>
      </p:sp>
      <p:sp>
        <p:nvSpPr>
          <p:cNvPr id="350249" name="Rectangle 41"/>
          <p:cNvSpPr>
            <a:spLocks noGrp="1" noChangeArrowheads="1"/>
          </p:cNvSpPr>
          <p:nvPr>
            <p:ph sz="half" idx="1"/>
          </p:nvPr>
        </p:nvSpPr>
        <p:spPr>
          <a:xfrm>
            <a:off x="810789" y="2438400"/>
            <a:ext cx="10641608" cy="4114800"/>
          </a:xfrm>
        </p:spPr>
        <p:txBody>
          <a:bodyPr/>
          <a:lstStyle/>
          <a:p>
            <a:pPr eaLnBrk="1" hangingPunct="1">
              <a:defRPr/>
            </a:pPr>
            <a:r>
              <a:rPr lang="en-US" sz="2000" b="1" smtClean="0">
                <a:solidFill>
                  <a:srgbClr val="CC3300"/>
                </a:solidFill>
              </a:rPr>
              <a:t>Primary Key Values</a:t>
            </a:r>
          </a:p>
          <a:p>
            <a:pPr eaLnBrk="1" hangingPunct="1">
              <a:buFontTx/>
              <a:buNone/>
              <a:defRPr/>
            </a:pPr>
            <a:r>
              <a:rPr lang="en-US" sz="2000" smtClean="0"/>
              <a:t>	Aturan nilai primary key didefinisikan pada sebuah key (a column or set of columns) tertentu bahwa setiap each row dalam table dapat mengidentifikasi keunikan dengan nilai kunci tersebut</a:t>
            </a:r>
          </a:p>
          <a:p>
            <a:pPr eaLnBrk="1" hangingPunct="1">
              <a:buFontTx/>
              <a:buNone/>
              <a:defRPr/>
            </a:pPr>
            <a:endParaRPr lang="en-US" sz="2000" b="1" smtClean="0"/>
          </a:p>
          <a:p>
            <a:pPr eaLnBrk="1" hangingPunct="1">
              <a:defRPr/>
            </a:pPr>
            <a:r>
              <a:rPr lang="en-US" sz="2000" b="1" smtClean="0">
                <a:solidFill>
                  <a:srgbClr val="CC3300"/>
                </a:solidFill>
              </a:rPr>
              <a:t>Referential Integrity Rules</a:t>
            </a:r>
          </a:p>
          <a:p>
            <a:pPr eaLnBrk="1" hangingPunct="1">
              <a:buFontTx/>
              <a:buNone/>
              <a:defRPr/>
            </a:pPr>
            <a:r>
              <a:rPr lang="en-US" sz="2000" smtClean="0"/>
              <a:t>	Aturan referential integrity adalah definsi aturan pada sebuah kunci key (a column or set of columns) dalam sebuah table yang menjamin bahwa data dalam kunci cocok dengan nilai dalam sebuah relasi table (the referenced value).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a:xfrm>
            <a:off x="608092" y="292100"/>
            <a:ext cx="8386601" cy="1384300"/>
          </a:xfrm>
        </p:spPr>
        <p:txBody>
          <a:bodyPr/>
          <a:lstStyle/>
          <a:p>
            <a:pPr eaLnBrk="1" hangingPunct="1">
              <a:defRPr/>
            </a:pPr>
            <a:r>
              <a:rPr lang="en-US" b="1" smtClean="0">
                <a:solidFill>
                  <a:srgbClr val="000000"/>
                </a:solidFill>
                <a:effectLst>
                  <a:outerShdw blurRad="38100" dist="38100" dir="2700000" algn="tl">
                    <a:srgbClr val="FFFFFF"/>
                  </a:outerShdw>
                </a:effectLst>
              </a:rPr>
              <a:t>Data Integrity</a:t>
            </a:r>
          </a:p>
        </p:txBody>
      </p:sp>
      <p:sp>
        <p:nvSpPr>
          <p:cNvPr id="334851" name="Rectangle 3"/>
          <p:cNvSpPr>
            <a:spLocks noGrp="1" noChangeArrowheads="1"/>
          </p:cNvSpPr>
          <p:nvPr>
            <p:ph type="body" idx="1"/>
          </p:nvPr>
        </p:nvSpPr>
        <p:spPr/>
        <p:txBody>
          <a:bodyPr/>
          <a:lstStyle/>
          <a:p>
            <a:pPr marL="179388" lvl="1" indent="-6350" eaLnBrk="1" hangingPunct="1">
              <a:tabLst>
                <a:tab pos="457200" algn="l"/>
              </a:tabLst>
              <a:defRPr/>
            </a:pPr>
            <a:r>
              <a:rPr lang="en-US" smtClean="0"/>
              <a:t> </a:t>
            </a:r>
            <a:r>
              <a:rPr lang="en-US" smtClean="0">
                <a:hlinkClick r:id="rId3"/>
              </a:rPr>
              <a:t>Introduction to Data Integrity</a:t>
            </a:r>
          </a:p>
          <a:p>
            <a:pPr marL="179388" lvl="1" indent="-6350" eaLnBrk="1" hangingPunct="1">
              <a:tabLst>
                <a:tab pos="457200" algn="l"/>
              </a:tabLst>
              <a:defRPr/>
            </a:pPr>
            <a:r>
              <a:rPr lang="en-US" u="sng" smtClean="0">
                <a:hlinkClick r:id="rId3"/>
              </a:rPr>
              <a:t> Overview of Integrity Constraints</a:t>
            </a:r>
          </a:p>
          <a:p>
            <a:pPr marL="179388" lvl="1" indent="-6350" eaLnBrk="1" hangingPunct="1">
              <a:tabLst>
                <a:tab pos="457200" algn="l"/>
              </a:tabLst>
              <a:defRPr/>
            </a:pPr>
            <a:r>
              <a:rPr lang="en-US" smtClean="0">
                <a:hlinkClick r:id="rId3"/>
              </a:rPr>
              <a:t> Types of Integrity Constraints</a:t>
            </a:r>
          </a:p>
          <a:p>
            <a:pPr marL="179388" lvl="1" indent="-6350" eaLnBrk="1" hangingPunct="1">
              <a:tabLst>
                <a:tab pos="457200" algn="l"/>
              </a:tabLst>
              <a:defRPr/>
            </a:pPr>
            <a:r>
              <a:rPr lang="en-US" smtClean="0">
                <a:hlinkClick r:id="rId3"/>
              </a:rPr>
              <a:t> The Mechanisms of Constraint Checking</a:t>
            </a:r>
          </a:p>
          <a:p>
            <a:pPr marL="179388" lvl="1" indent="-6350" eaLnBrk="1" hangingPunct="1">
              <a:tabLst>
                <a:tab pos="457200" algn="l"/>
              </a:tabLst>
              <a:defRPr/>
            </a:pPr>
            <a:r>
              <a:rPr lang="en-US" smtClean="0">
                <a:hlinkClick r:id="rId3"/>
              </a:rPr>
              <a:t> Deferred Constraint Checking</a:t>
            </a:r>
          </a:p>
          <a:p>
            <a:pPr marL="179388" lvl="1" indent="-6350" eaLnBrk="1" hangingPunct="1">
              <a:tabLst>
                <a:tab pos="457200" algn="l"/>
              </a:tabLst>
              <a:defRPr/>
            </a:pPr>
            <a:r>
              <a:rPr lang="en-US" smtClean="0">
                <a:hlinkClick r:id="rId3"/>
              </a:rPr>
              <a:t> Constraint States</a:t>
            </a:r>
            <a:endParaRPr lang="en-US" smtClean="0"/>
          </a:p>
        </p:txBody>
      </p:sp>
      <p:sp>
        <p:nvSpPr>
          <p:cNvPr id="47108" name="Text Box 4"/>
          <p:cNvSpPr txBox="1">
            <a:spLocks noChangeArrowheads="1"/>
          </p:cNvSpPr>
          <p:nvPr/>
        </p:nvSpPr>
        <p:spPr bwMode="auto">
          <a:xfrm>
            <a:off x="9269179" y="1143001"/>
            <a:ext cx="2112245" cy="369332"/>
          </a:xfrm>
          <a:prstGeom prst="rect">
            <a:avLst/>
          </a:prstGeom>
          <a:noFill/>
          <a:ln w="9525">
            <a:noFill/>
            <a:miter lim="800000"/>
            <a:headEnd type="none" w="sm" len="sm"/>
            <a:tailEnd type="none" w="sm" len="sm"/>
          </a:ln>
        </p:spPr>
        <p:txBody>
          <a:bodyPr wrap="none">
            <a:spAutoFit/>
          </a:bodyPr>
          <a:lstStyle/>
          <a:p>
            <a:r>
              <a:rPr lang="en-US">
                <a:solidFill>
                  <a:srgbClr val="990000"/>
                </a:solidFill>
                <a:latin typeface="Verdana" pitchFamily="34" charset="0"/>
              </a:rPr>
              <a:t>Model Relasional</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a:xfrm>
            <a:off x="608092" y="292100"/>
            <a:ext cx="8386601" cy="1384300"/>
          </a:xfrm>
        </p:spPr>
        <p:txBody>
          <a:bodyPr/>
          <a:lstStyle/>
          <a:p>
            <a:pPr eaLnBrk="1" hangingPunct="1">
              <a:defRPr/>
            </a:pPr>
            <a:r>
              <a:rPr lang="en-US" b="1" smtClean="0">
                <a:solidFill>
                  <a:srgbClr val="000000"/>
                </a:solidFill>
                <a:effectLst>
                  <a:outerShdw blurRad="38100" dist="38100" dir="2700000" algn="tl">
                    <a:srgbClr val="FFFFFF"/>
                  </a:outerShdw>
                </a:effectLst>
              </a:rPr>
              <a:t>Data Integrity</a:t>
            </a:r>
          </a:p>
        </p:txBody>
      </p:sp>
      <p:sp>
        <p:nvSpPr>
          <p:cNvPr id="332803" name="Rectangle 3"/>
          <p:cNvSpPr>
            <a:spLocks noGrp="1" noChangeArrowheads="1"/>
          </p:cNvSpPr>
          <p:nvPr>
            <p:ph type="body" idx="1"/>
          </p:nvPr>
        </p:nvSpPr>
        <p:spPr/>
        <p:txBody>
          <a:bodyPr/>
          <a:lstStyle/>
          <a:p>
            <a:pPr marL="179388" lvl="1" indent="-6350" eaLnBrk="1" hangingPunct="1">
              <a:tabLst>
                <a:tab pos="457200" algn="l"/>
              </a:tabLst>
              <a:defRPr/>
            </a:pPr>
            <a:r>
              <a:rPr lang="en-US" smtClean="0"/>
              <a:t> </a:t>
            </a:r>
            <a:r>
              <a:rPr lang="en-US" smtClean="0">
                <a:hlinkClick r:id="rId3"/>
              </a:rPr>
              <a:t>Introduction to Data Integrity</a:t>
            </a:r>
          </a:p>
          <a:p>
            <a:pPr marL="179388" lvl="1" indent="-6350" eaLnBrk="1" hangingPunct="1">
              <a:tabLst>
                <a:tab pos="457200" algn="l"/>
              </a:tabLst>
              <a:defRPr/>
            </a:pPr>
            <a:r>
              <a:rPr lang="en-US" u="sng" smtClean="0">
                <a:hlinkClick r:id="rId3"/>
              </a:rPr>
              <a:t> Overview of Integrity Constraints</a:t>
            </a:r>
          </a:p>
          <a:p>
            <a:pPr marL="179388" lvl="1" indent="-6350" eaLnBrk="1" hangingPunct="1">
              <a:tabLst>
                <a:tab pos="457200" algn="l"/>
              </a:tabLst>
              <a:defRPr/>
            </a:pPr>
            <a:r>
              <a:rPr lang="en-US" smtClean="0">
                <a:hlinkClick r:id="rId3"/>
              </a:rPr>
              <a:t> Types of Integrity Constraints</a:t>
            </a:r>
          </a:p>
          <a:p>
            <a:pPr marL="179388" lvl="1" indent="-6350" eaLnBrk="1" hangingPunct="1">
              <a:tabLst>
                <a:tab pos="457200" algn="l"/>
              </a:tabLst>
              <a:defRPr/>
            </a:pPr>
            <a:r>
              <a:rPr lang="en-US" smtClean="0">
                <a:hlinkClick r:id="rId3"/>
              </a:rPr>
              <a:t> The Mechanisms of Constraint Checking</a:t>
            </a:r>
          </a:p>
          <a:p>
            <a:pPr marL="179388" lvl="1" indent="-6350" eaLnBrk="1" hangingPunct="1">
              <a:tabLst>
                <a:tab pos="457200" algn="l"/>
              </a:tabLst>
              <a:defRPr/>
            </a:pPr>
            <a:r>
              <a:rPr lang="en-US" smtClean="0">
                <a:hlinkClick r:id="rId3"/>
              </a:rPr>
              <a:t> Deferred Constraint Checking</a:t>
            </a:r>
          </a:p>
          <a:p>
            <a:pPr marL="179388" lvl="1" indent="-6350" eaLnBrk="1" hangingPunct="1">
              <a:tabLst>
                <a:tab pos="457200" algn="l"/>
              </a:tabLst>
              <a:defRPr/>
            </a:pPr>
            <a:r>
              <a:rPr lang="en-US" smtClean="0">
                <a:hlinkClick r:id="rId3"/>
              </a:rPr>
              <a:t> Constraint States</a:t>
            </a:r>
            <a:endParaRPr lang="en-US" smtClean="0"/>
          </a:p>
        </p:txBody>
      </p:sp>
      <p:sp>
        <p:nvSpPr>
          <p:cNvPr id="48132" name="Text Box 4"/>
          <p:cNvSpPr txBox="1">
            <a:spLocks noChangeArrowheads="1"/>
          </p:cNvSpPr>
          <p:nvPr/>
        </p:nvSpPr>
        <p:spPr bwMode="auto">
          <a:xfrm>
            <a:off x="9269179" y="1143001"/>
            <a:ext cx="2112245" cy="369332"/>
          </a:xfrm>
          <a:prstGeom prst="rect">
            <a:avLst/>
          </a:prstGeom>
          <a:noFill/>
          <a:ln w="9525">
            <a:noFill/>
            <a:miter lim="800000"/>
            <a:headEnd type="none" w="sm" len="sm"/>
            <a:tailEnd type="none" w="sm" len="sm"/>
          </a:ln>
        </p:spPr>
        <p:txBody>
          <a:bodyPr wrap="none">
            <a:spAutoFit/>
          </a:bodyPr>
          <a:lstStyle/>
          <a:p>
            <a:r>
              <a:rPr lang="en-US">
                <a:solidFill>
                  <a:srgbClr val="990000"/>
                </a:solidFill>
                <a:latin typeface="Verdana" pitchFamily="34" charset="0"/>
              </a:rPr>
              <a:t>Model Relasional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eaLnBrk="1" hangingPunct="1">
              <a:defRPr/>
            </a:pPr>
            <a:r>
              <a:rPr lang="en-US" b="1" dirty="0" err="1" smtClean="0">
                <a:effectLst>
                  <a:outerShdw blurRad="38100" dist="38100" dir="2700000" algn="tl">
                    <a:srgbClr val="FFFFFF"/>
                  </a:outerShdw>
                </a:effectLst>
                <a:latin typeface="Book Antiqua" pitchFamily="18" charset="0"/>
              </a:rPr>
              <a:t>Membuat</a:t>
            </a:r>
            <a:r>
              <a:rPr lang="en-US" b="1" dirty="0" smtClean="0">
                <a:effectLst>
                  <a:outerShdw blurRad="38100" dist="38100" dir="2700000" algn="tl">
                    <a:srgbClr val="FFFFFF"/>
                  </a:outerShdw>
                </a:effectLst>
                <a:latin typeface="Book Antiqua" pitchFamily="18" charset="0"/>
              </a:rPr>
              <a:t> </a:t>
            </a:r>
            <a:r>
              <a:rPr lang="en-US" b="1" dirty="0" err="1" smtClean="0">
                <a:effectLst>
                  <a:outerShdw blurRad="38100" dist="38100" dir="2700000" algn="tl">
                    <a:srgbClr val="FFFFFF"/>
                  </a:outerShdw>
                </a:effectLst>
                <a:latin typeface="Book Antiqua" pitchFamily="18" charset="0"/>
              </a:rPr>
              <a:t>Obyek</a:t>
            </a:r>
            <a:r>
              <a:rPr lang="en-US" b="1" dirty="0" smtClean="0">
                <a:effectLst>
                  <a:outerShdw blurRad="38100" dist="38100" dir="2700000" algn="tl">
                    <a:srgbClr val="FFFFFF"/>
                  </a:outerShdw>
                </a:effectLst>
                <a:latin typeface="Book Antiqua" pitchFamily="18" charset="0"/>
              </a:rPr>
              <a:t> </a:t>
            </a:r>
            <a:r>
              <a:rPr lang="en-US" b="1" dirty="0" err="1" smtClean="0">
                <a:effectLst>
                  <a:outerShdw blurRad="38100" dist="38100" dir="2700000" algn="tl">
                    <a:srgbClr val="FFFFFF"/>
                  </a:outerShdw>
                </a:effectLst>
                <a:latin typeface="Book Antiqua" pitchFamily="18" charset="0"/>
              </a:rPr>
              <a:t>Datbase</a:t>
            </a:r>
            <a:endParaRPr lang="en-US" dirty="0" smtClean="0">
              <a:latin typeface="Book Antiqua" pitchFamily="18" charset="0"/>
            </a:endParaRPr>
          </a:p>
        </p:txBody>
      </p:sp>
      <p:sp>
        <p:nvSpPr>
          <p:cNvPr id="160771" name="Rectangle 3"/>
          <p:cNvSpPr>
            <a:spLocks noGrp="1" noChangeArrowheads="1"/>
          </p:cNvSpPr>
          <p:nvPr>
            <p:ph type="body" idx="1"/>
          </p:nvPr>
        </p:nvSpPr>
        <p:spPr>
          <a:xfrm>
            <a:off x="608092" y="1981200"/>
            <a:ext cx="10844306" cy="3352800"/>
          </a:xfrm>
          <a:ln>
            <a:solidFill>
              <a:schemeClr val="hlink"/>
            </a:solidFill>
          </a:ln>
        </p:spPr>
        <p:txBody>
          <a:bodyPr/>
          <a:lstStyle/>
          <a:p>
            <a:pPr marL="609600" indent="-609600" eaLnBrk="1" hangingPunct="1">
              <a:buFontTx/>
              <a:buNone/>
              <a:defRPr/>
            </a:pPr>
            <a:r>
              <a:rPr lang="en-US" dirty="0" smtClean="0">
                <a:solidFill>
                  <a:srgbClr val="00682F"/>
                </a:solidFill>
                <a:latin typeface="Book Antiqua" pitchFamily="18" charset="0"/>
              </a:rPr>
              <a:t>DDL (Data Definition Language)</a:t>
            </a:r>
          </a:p>
          <a:p>
            <a:pPr marL="609600" indent="-609600" eaLnBrk="1" hangingPunct="1">
              <a:defRPr/>
            </a:pPr>
            <a:r>
              <a:rPr lang="en-US" dirty="0" smtClean="0">
                <a:solidFill>
                  <a:srgbClr val="00682F"/>
                </a:solidFill>
                <a:latin typeface="Book Antiqua" pitchFamily="18" charset="0"/>
              </a:rPr>
              <a:t>Create Tables</a:t>
            </a:r>
          </a:p>
          <a:p>
            <a:pPr marL="609600" indent="-609600" eaLnBrk="1" hangingPunct="1">
              <a:defRPr/>
            </a:pPr>
            <a:r>
              <a:rPr lang="en-US" dirty="0" smtClean="0">
                <a:solidFill>
                  <a:srgbClr val="00682F"/>
                </a:solidFill>
                <a:latin typeface="Book Antiqua" pitchFamily="18" charset="0"/>
              </a:rPr>
              <a:t>Create Indexes</a:t>
            </a:r>
          </a:p>
          <a:p>
            <a:pPr marL="609600" indent="-609600" eaLnBrk="1" hangingPunct="1">
              <a:defRPr/>
            </a:pPr>
            <a:r>
              <a:rPr lang="en-US" dirty="0" smtClean="0">
                <a:solidFill>
                  <a:srgbClr val="00682F"/>
                </a:solidFill>
                <a:latin typeface="Book Antiqua" pitchFamily="18" charset="0"/>
              </a:rPr>
              <a:t>Altering Tables</a:t>
            </a:r>
          </a:p>
          <a:p>
            <a:pPr marL="609600" indent="-609600" eaLnBrk="1" hangingPunct="1">
              <a:defRPr/>
            </a:pPr>
            <a:r>
              <a:rPr lang="en-US" dirty="0" smtClean="0">
                <a:solidFill>
                  <a:srgbClr val="00682F"/>
                </a:solidFill>
                <a:latin typeface="Book Antiqua" pitchFamily="18" charset="0"/>
              </a:rPr>
              <a:t>Dropping Tables/Indexes</a:t>
            </a:r>
          </a:p>
          <a:p>
            <a:pPr marL="609600" indent="-609600" eaLnBrk="1" hangingPunct="1">
              <a:defRPr/>
            </a:pPr>
            <a:endParaRPr lang="en-US" dirty="0" smtClean="0">
              <a:solidFill>
                <a:srgbClr val="00682F"/>
              </a:solidFill>
              <a:latin typeface="Book Antiqua"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a:xfrm>
            <a:off x="608092" y="292100"/>
            <a:ext cx="8386601" cy="1384300"/>
          </a:xfrm>
        </p:spPr>
        <p:txBody>
          <a:bodyPr/>
          <a:lstStyle/>
          <a:p>
            <a:pPr eaLnBrk="1" hangingPunct="1">
              <a:defRPr/>
            </a:pPr>
            <a:r>
              <a:rPr lang="en-US" b="1" smtClean="0">
                <a:solidFill>
                  <a:srgbClr val="000000"/>
                </a:solidFill>
                <a:effectLst>
                  <a:outerShdw blurRad="38100" dist="38100" dir="2700000" algn="tl">
                    <a:srgbClr val="FFFFFF"/>
                  </a:outerShdw>
                </a:effectLst>
              </a:rPr>
              <a:t>Data Integrity</a:t>
            </a:r>
          </a:p>
        </p:txBody>
      </p:sp>
      <p:sp>
        <p:nvSpPr>
          <p:cNvPr id="330755" name="Rectangle 3"/>
          <p:cNvSpPr>
            <a:spLocks noGrp="1" noChangeArrowheads="1"/>
          </p:cNvSpPr>
          <p:nvPr>
            <p:ph type="body" idx="1"/>
          </p:nvPr>
        </p:nvSpPr>
        <p:spPr/>
        <p:txBody>
          <a:bodyPr/>
          <a:lstStyle/>
          <a:p>
            <a:pPr marL="179388" lvl="1" indent="-6350" eaLnBrk="1" hangingPunct="1">
              <a:tabLst>
                <a:tab pos="457200" algn="l"/>
              </a:tabLst>
              <a:defRPr/>
            </a:pPr>
            <a:r>
              <a:rPr lang="en-US" smtClean="0"/>
              <a:t> </a:t>
            </a:r>
            <a:r>
              <a:rPr lang="en-US" smtClean="0">
                <a:hlinkClick r:id="rId3"/>
              </a:rPr>
              <a:t>Introduction to Data Integrity</a:t>
            </a:r>
          </a:p>
          <a:p>
            <a:pPr marL="179388" lvl="1" indent="-6350" eaLnBrk="1" hangingPunct="1">
              <a:tabLst>
                <a:tab pos="457200" algn="l"/>
              </a:tabLst>
              <a:defRPr/>
            </a:pPr>
            <a:r>
              <a:rPr lang="en-US" u="sng" smtClean="0">
                <a:hlinkClick r:id="rId3"/>
              </a:rPr>
              <a:t> Overview of Integrity Constraints</a:t>
            </a:r>
          </a:p>
          <a:p>
            <a:pPr marL="179388" lvl="1" indent="-6350" eaLnBrk="1" hangingPunct="1">
              <a:tabLst>
                <a:tab pos="457200" algn="l"/>
              </a:tabLst>
              <a:defRPr/>
            </a:pPr>
            <a:r>
              <a:rPr lang="en-US" smtClean="0">
                <a:hlinkClick r:id="rId3"/>
              </a:rPr>
              <a:t> Types of Integrity Constraints</a:t>
            </a:r>
          </a:p>
          <a:p>
            <a:pPr marL="179388" lvl="1" indent="-6350" eaLnBrk="1" hangingPunct="1">
              <a:tabLst>
                <a:tab pos="457200" algn="l"/>
              </a:tabLst>
              <a:defRPr/>
            </a:pPr>
            <a:r>
              <a:rPr lang="en-US" smtClean="0">
                <a:hlinkClick r:id="rId3"/>
              </a:rPr>
              <a:t> The Mechanisms of Constraint Checking</a:t>
            </a:r>
          </a:p>
          <a:p>
            <a:pPr marL="179388" lvl="1" indent="-6350" eaLnBrk="1" hangingPunct="1">
              <a:tabLst>
                <a:tab pos="457200" algn="l"/>
              </a:tabLst>
              <a:defRPr/>
            </a:pPr>
            <a:r>
              <a:rPr lang="en-US" smtClean="0">
                <a:hlinkClick r:id="rId3"/>
              </a:rPr>
              <a:t> Deferred Constraint Checking</a:t>
            </a:r>
          </a:p>
          <a:p>
            <a:pPr marL="179388" lvl="1" indent="-6350" eaLnBrk="1" hangingPunct="1">
              <a:tabLst>
                <a:tab pos="457200" algn="l"/>
              </a:tabLst>
              <a:defRPr/>
            </a:pPr>
            <a:r>
              <a:rPr lang="en-US" smtClean="0">
                <a:hlinkClick r:id="rId3"/>
              </a:rPr>
              <a:t> Constraint States</a:t>
            </a:r>
            <a:endParaRPr lang="en-US" smtClean="0"/>
          </a:p>
        </p:txBody>
      </p:sp>
      <p:sp>
        <p:nvSpPr>
          <p:cNvPr id="49156" name="Text Box 4"/>
          <p:cNvSpPr txBox="1">
            <a:spLocks noChangeArrowheads="1"/>
          </p:cNvSpPr>
          <p:nvPr/>
        </p:nvSpPr>
        <p:spPr bwMode="auto">
          <a:xfrm>
            <a:off x="9269179" y="1143001"/>
            <a:ext cx="2112245" cy="369332"/>
          </a:xfrm>
          <a:prstGeom prst="rect">
            <a:avLst/>
          </a:prstGeom>
          <a:noFill/>
          <a:ln w="9525">
            <a:noFill/>
            <a:miter lim="800000"/>
            <a:headEnd type="none" w="sm" len="sm"/>
            <a:tailEnd type="none" w="sm" len="sm"/>
          </a:ln>
        </p:spPr>
        <p:txBody>
          <a:bodyPr wrap="none">
            <a:spAutoFit/>
          </a:bodyPr>
          <a:lstStyle/>
          <a:p>
            <a:r>
              <a:rPr lang="en-US">
                <a:solidFill>
                  <a:srgbClr val="990000"/>
                </a:solidFill>
                <a:latin typeface="Verdana" pitchFamily="34" charset="0"/>
              </a:rPr>
              <a:t>Model Relasional</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a:xfrm>
            <a:off x="608092" y="292100"/>
            <a:ext cx="8386601" cy="1384300"/>
          </a:xfrm>
        </p:spPr>
        <p:txBody>
          <a:bodyPr/>
          <a:lstStyle/>
          <a:p>
            <a:pPr eaLnBrk="1" hangingPunct="1">
              <a:defRPr/>
            </a:pPr>
            <a:r>
              <a:rPr lang="en-US" b="1" smtClean="0">
                <a:solidFill>
                  <a:srgbClr val="000000"/>
                </a:solidFill>
                <a:effectLst>
                  <a:outerShdw blurRad="38100" dist="38100" dir="2700000" algn="tl">
                    <a:srgbClr val="FFFFFF"/>
                  </a:outerShdw>
                </a:effectLst>
              </a:rPr>
              <a:t>Data Integrity</a:t>
            </a:r>
          </a:p>
        </p:txBody>
      </p:sp>
      <p:sp>
        <p:nvSpPr>
          <p:cNvPr id="328707" name="Rectangle 3"/>
          <p:cNvSpPr>
            <a:spLocks noGrp="1" noChangeArrowheads="1"/>
          </p:cNvSpPr>
          <p:nvPr>
            <p:ph type="body" idx="1"/>
          </p:nvPr>
        </p:nvSpPr>
        <p:spPr/>
        <p:txBody>
          <a:bodyPr/>
          <a:lstStyle/>
          <a:p>
            <a:pPr marL="179388" lvl="1" indent="-6350" eaLnBrk="1" hangingPunct="1">
              <a:tabLst>
                <a:tab pos="457200" algn="l"/>
              </a:tabLst>
              <a:defRPr/>
            </a:pPr>
            <a:r>
              <a:rPr lang="en-US" smtClean="0"/>
              <a:t> </a:t>
            </a:r>
            <a:r>
              <a:rPr lang="en-US" smtClean="0">
                <a:hlinkClick r:id="rId3"/>
              </a:rPr>
              <a:t>Introduction to Data Integrity</a:t>
            </a:r>
          </a:p>
          <a:p>
            <a:pPr marL="179388" lvl="1" indent="-6350" eaLnBrk="1" hangingPunct="1">
              <a:tabLst>
                <a:tab pos="457200" algn="l"/>
              </a:tabLst>
              <a:defRPr/>
            </a:pPr>
            <a:r>
              <a:rPr lang="en-US" u="sng" smtClean="0">
                <a:hlinkClick r:id="rId3"/>
              </a:rPr>
              <a:t> Overview of Integrity Constraints</a:t>
            </a:r>
          </a:p>
          <a:p>
            <a:pPr marL="179388" lvl="1" indent="-6350" eaLnBrk="1" hangingPunct="1">
              <a:tabLst>
                <a:tab pos="457200" algn="l"/>
              </a:tabLst>
              <a:defRPr/>
            </a:pPr>
            <a:r>
              <a:rPr lang="en-US" smtClean="0">
                <a:hlinkClick r:id="rId3"/>
              </a:rPr>
              <a:t> Types of Integrity Constraints</a:t>
            </a:r>
          </a:p>
          <a:p>
            <a:pPr marL="179388" lvl="1" indent="-6350" eaLnBrk="1" hangingPunct="1">
              <a:tabLst>
                <a:tab pos="457200" algn="l"/>
              </a:tabLst>
              <a:defRPr/>
            </a:pPr>
            <a:r>
              <a:rPr lang="en-US" smtClean="0">
                <a:hlinkClick r:id="rId3"/>
              </a:rPr>
              <a:t> The Mechanisms of Constraint Checking</a:t>
            </a:r>
          </a:p>
          <a:p>
            <a:pPr marL="179388" lvl="1" indent="-6350" eaLnBrk="1" hangingPunct="1">
              <a:tabLst>
                <a:tab pos="457200" algn="l"/>
              </a:tabLst>
              <a:defRPr/>
            </a:pPr>
            <a:r>
              <a:rPr lang="en-US" smtClean="0">
                <a:hlinkClick r:id="rId3"/>
              </a:rPr>
              <a:t> Deferred Constraint Checking</a:t>
            </a:r>
          </a:p>
          <a:p>
            <a:pPr marL="179388" lvl="1" indent="-6350" eaLnBrk="1" hangingPunct="1">
              <a:tabLst>
                <a:tab pos="457200" algn="l"/>
              </a:tabLst>
              <a:defRPr/>
            </a:pPr>
            <a:r>
              <a:rPr lang="en-US" smtClean="0">
                <a:hlinkClick r:id="rId3"/>
              </a:rPr>
              <a:t> Constraint States</a:t>
            </a:r>
            <a:endParaRPr lang="en-US" smtClean="0"/>
          </a:p>
        </p:txBody>
      </p:sp>
      <p:sp>
        <p:nvSpPr>
          <p:cNvPr id="50180" name="Text Box 4"/>
          <p:cNvSpPr txBox="1">
            <a:spLocks noChangeArrowheads="1"/>
          </p:cNvSpPr>
          <p:nvPr/>
        </p:nvSpPr>
        <p:spPr bwMode="auto">
          <a:xfrm>
            <a:off x="9269179" y="1143001"/>
            <a:ext cx="2112245" cy="369332"/>
          </a:xfrm>
          <a:prstGeom prst="rect">
            <a:avLst/>
          </a:prstGeom>
          <a:noFill/>
          <a:ln w="9525">
            <a:noFill/>
            <a:miter lim="800000"/>
            <a:headEnd type="none" w="sm" len="sm"/>
            <a:tailEnd type="none" w="sm" len="sm"/>
          </a:ln>
        </p:spPr>
        <p:txBody>
          <a:bodyPr wrap="none">
            <a:spAutoFit/>
          </a:bodyPr>
          <a:lstStyle/>
          <a:p>
            <a:r>
              <a:rPr lang="en-US">
                <a:solidFill>
                  <a:srgbClr val="990000"/>
                </a:solidFill>
                <a:latin typeface="Verdana" pitchFamily="34" charset="0"/>
              </a:rPr>
              <a:t>Model Relasional</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a:xfrm>
            <a:off x="608092" y="292100"/>
            <a:ext cx="8386601" cy="1384300"/>
          </a:xfrm>
        </p:spPr>
        <p:txBody>
          <a:bodyPr/>
          <a:lstStyle/>
          <a:p>
            <a:pPr eaLnBrk="1" hangingPunct="1">
              <a:defRPr/>
            </a:pPr>
            <a:r>
              <a:rPr lang="en-US" smtClean="0">
                <a:solidFill>
                  <a:srgbClr val="000000"/>
                </a:solidFill>
                <a:effectLst>
                  <a:outerShdw blurRad="38100" dist="38100" dir="2700000" algn="tl">
                    <a:srgbClr val="FFFFFF"/>
                  </a:outerShdw>
                </a:effectLst>
              </a:rPr>
              <a:t>Integrity Constraint</a:t>
            </a:r>
          </a:p>
        </p:txBody>
      </p:sp>
      <p:sp>
        <p:nvSpPr>
          <p:cNvPr id="324611" name="Rectangle 3"/>
          <p:cNvSpPr>
            <a:spLocks noGrp="1" noChangeArrowheads="1"/>
          </p:cNvSpPr>
          <p:nvPr>
            <p:ph type="body" idx="1"/>
          </p:nvPr>
        </p:nvSpPr>
        <p:spPr/>
        <p:txBody>
          <a:bodyPr/>
          <a:lstStyle/>
          <a:p>
            <a:pPr marL="179388" lvl="1" indent="-6350" eaLnBrk="1" hangingPunct="1">
              <a:tabLst>
                <a:tab pos="457200" algn="l"/>
              </a:tabLst>
              <a:defRPr/>
            </a:pPr>
            <a:r>
              <a:rPr lang="en-US" smtClean="0"/>
              <a:t> </a:t>
            </a:r>
            <a:r>
              <a:rPr lang="en-US" smtClean="0">
                <a:solidFill>
                  <a:srgbClr val="CC3300"/>
                </a:solidFill>
              </a:rPr>
              <a:t>Primary key</a:t>
            </a:r>
          </a:p>
          <a:p>
            <a:pPr marL="179388" lvl="1" indent="-6350" eaLnBrk="1" hangingPunct="1">
              <a:buFont typeface="Tahoma" pitchFamily="34" charset="0"/>
              <a:buNone/>
              <a:tabLst>
                <a:tab pos="457200" algn="l"/>
              </a:tabLst>
              <a:defRPr/>
            </a:pPr>
            <a:endParaRPr lang="en-US" sz="1200" smtClean="0">
              <a:solidFill>
                <a:srgbClr val="CC3300"/>
              </a:solidFill>
            </a:endParaRPr>
          </a:p>
          <a:p>
            <a:pPr marL="179388" lvl="1" indent="-6350" eaLnBrk="1" hangingPunct="1">
              <a:buFont typeface="Tahoma" pitchFamily="34" charset="0"/>
              <a:buNone/>
              <a:tabLst>
                <a:tab pos="457200" algn="l"/>
              </a:tabLst>
              <a:defRPr/>
            </a:pPr>
            <a:r>
              <a:rPr lang="en-US" smtClean="0"/>
              <a:t>ALTER TABLE </a:t>
            </a:r>
            <a:r>
              <a:rPr lang="en-US" smtClean="0">
                <a:solidFill>
                  <a:srgbClr val="FF0000"/>
                </a:solidFill>
              </a:rPr>
              <a:t>tblCustomers</a:t>
            </a:r>
            <a:r>
              <a:rPr lang="en-US" smtClean="0"/>
              <a:t>   </a:t>
            </a:r>
          </a:p>
          <a:p>
            <a:pPr marL="179388" lvl="1" indent="-6350" eaLnBrk="1" hangingPunct="1">
              <a:buFont typeface="Tahoma" pitchFamily="34" charset="0"/>
              <a:buNone/>
              <a:tabLst>
                <a:tab pos="457200" algn="l"/>
              </a:tabLst>
              <a:defRPr/>
            </a:pPr>
            <a:r>
              <a:rPr lang="en-US" smtClean="0"/>
              <a:t>ALTER COLUMN </a:t>
            </a:r>
            <a:r>
              <a:rPr lang="en-US" smtClean="0">
                <a:solidFill>
                  <a:schemeClr val="accent2"/>
                </a:solidFill>
              </a:rPr>
              <a:t>CustomerID</a:t>
            </a:r>
            <a:r>
              <a:rPr lang="en-US" smtClean="0"/>
              <a:t> INTEGER   CONSTRAINT </a:t>
            </a:r>
            <a:r>
              <a:rPr lang="en-US" smtClean="0">
                <a:solidFill>
                  <a:schemeClr val="accent2"/>
                </a:solidFill>
              </a:rPr>
              <a:t>PK</a:t>
            </a:r>
            <a:r>
              <a:rPr lang="en-US" smtClean="0"/>
              <a:t> </a:t>
            </a:r>
            <a:r>
              <a:rPr lang="en-US" smtClean="0">
                <a:solidFill>
                  <a:srgbClr val="FF0000"/>
                </a:solidFill>
              </a:rPr>
              <a:t>tblCustomers</a:t>
            </a:r>
            <a:r>
              <a:rPr lang="en-US" smtClean="0"/>
              <a:t> PRIMARY KEY  </a:t>
            </a:r>
          </a:p>
          <a:p>
            <a:pPr marL="179388" lvl="1" indent="-6350" eaLnBrk="1" hangingPunct="1">
              <a:tabLst>
                <a:tab pos="457200" algn="l"/>
              </a:tabLst>
              <a:defRPr/>
            </a:pPr>
            <a:endParaRPr lang="en-US" smtClean="0"/>
          </a:p>
          <a:p>
            <a:pPr marL="179388" lvl="1" indent="-6350" eaLnBrk="1" hangingPunct="1">
              <a:buFont typeface="Tahoma" pitchFamily="34" charset="0"/>
              <a:buNone/>
              <a:tabLst>
                <a:tab pos="457200" algn="l"/>
              </a:tabLst>
              <a:defRPr/>
            </a:pPr>
            <a:r>
              <a:rPr lang="en-US" smtClean="0"/>
              <a:t>ALTER TABLE </a:t>
            </a:r>
            <a:r>
              <a:rPr lang="en-US" smtClean="0">
                <a:solidFill>
                  <a:srgbClr val="FF0000"/>
                </a:solidFill>
              </a:rPr>
              <a:t>tblCustomers</a:t>
            </a:r>
            <a:r>
              <a:rPr lang="en-US" smtClean="0"/>
              <a:t>   </a:t>
            </a:r>
          </a:p>
          <a:p>
            <a:pPr marL="179388" lvl="1" indent="-6350" eaLnBrk="1" hangingPunct="1">
              <a:buFont typeface="Tahoma" pitchFamily="34" charset="0"/>
              <a:buNone/>
              <a:tabLst>
                <a:tab pos="457200" algn="l"/>
              </a:tabLst>
              <a:defRPr/>
            </a:pPr>
            <a:r>
              <a:rPr lang="en-US" smtClean="0"/>
              <a:t>ALTER COLUMN </a:t>
            </a:r>
            <a:r>
              <a:rPr lang="en-US" smtClean="0">
                <a:solidFill>
                  <a:schemeClr val="accent2"/>
                </a:solidFill>
              </a:rPr>
              <a:t>CustomerID</a:t>
            </a:r>
            <a:r>
              <a:rPr lang="en-US" smtClean="0"/>
              <a:t> INTEGER PRIMARY KEY </a:t>
            </a:r>
          </a:p>
        </p:txBody>
      </p:sp>
      <p:sp>
        <p:nvSpPr>
          <p:cNvPr id="51204" name="Text Box 4"/>
          <p:cNvSpPr txBox="1">
            <a:spLocks noChangeArrowheads="1"/>
          </p:cNvSpPr>
          <p:nvPr/>
        </p:nvSpPr>
        <p:spPr bwMode="auto">
          <a:xfrm>
            <a:off x="9269179" y="1143001"/>
            <a:ext cx="2112245" cy="369332"/>
          </a:xfrm>
          <a:prstGeom prst="rect">
            <a:avLst/>
          </a:prstGeom>
          <a:noFill/>
          <a:ln w="9525">
            <a:noFill/>
            <a:miter lim="800000"/>
            <a:headEnd type="none" w="sm" len="sm"/>
            <a:tailEnd type="none" w="sm" len="sm"/>
          </a:ln>
        </p:spPr>
        <p:txBody>
          <a:bodyPr wrap="none">
            <a:spAutoFit/>
          </a:bodyPr>
          <a:lstStyle/>
          <a:p>
            <a:r>
              <a:rPr lang="en-US">
                <a:solidFill>
                  <a:srgbClr val="990000"/>
                </a:solidFill>
                <a:latin typeface="Verdana" pitchFamily="34" charset="0"/>
              </a:rPr>
              <a:t>Model Relasional</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608092" y="292100"/>
            <a:ext cx="8386601" cy="1384300"/>
          </a:xfrm>
        </p:spPr>
        <p:txBody>
          <a:bodyPr/>
          <a:lstStyle/>
          <a:p>
            <a:pPr eaLnBrk="1" hangingPunct="1">
              <a:defRPr/>
            </a:pPr>
            <a:r>
              <a:rPr lang="en-US" b="1" smtClean="0">
                <a:solidFill>
                  <a:srgbClr val="000000"/>
                </a:solidFill>
                <a:effectLst>
                  <a:outerShdw blurRad="38100" dist="38100" dir="2700000" algn="tl">
                    <a:srgbClr val="FFFFFF"/>
                  </a:outerShdw>
                </a:effectLst>
              </a:rPr>
              <a:t>Integrity Constraint</a:t>
            </a:r>
          </a:p>
        </p:txBody>
      </p:sp>
      <p:sp>
        <p:nvSpPr>
          <p:cNvPr id="286723" name="Rectangle 3"/>
          <p:cNvSpPr>
            <a:spLocks noGrp="1" noChangeArrowheads="1"/>
          </p:cNvSpPr>
          <p:nvPr>
            <p:ph type="body" idx="1"/>
          </p:nvPr>
        </p:nvSpPr>
        <p:spPr>
          <a:xfrm>
            <a:off x="608092" y="1524000"/>
            <a:ext cx="10945654" cy="4572000"/>
          </a:xfrm>
          <a:ln>
            <a:solidFill>
              <a:schemeClr val="tx1"/>
            </a:solidFill>
          </a:ln>
        </p:spPr>
        <p:txBody>
          <a:bodyPr/>
          <a:lstStyle/>
          <a:p>
            <a:pPr marL="179388" lvl="1" indent="-6350" eaLnBrk="1" hangingPunct="1">
              <a:lnSpc>
                <a:spcPct val="90000"/>
              </a:lnSpc>
              <a:tabLst>
                <a:tab pos="457200" algn="l"/>
              </a:tabLst>
              <a:defRPr/>
            </a:pPr>
            <a:r>
              <a:rPr lang="en-US" smtClean="0"/>
              <a:t> Primary key</a:t>
            </a:r>
          </a:p>
          <a:p>
            <a:pPr marL="179388" lvl="1" indent="-6350" eaLnBrk="1" hangingPunct="1">
              <a:lnSpc>
                <a:spcPct val="90000"/>
              </a:lnSpc>
              <a:buFont typeface="Tahoma" pitchFamily="34" charset="0"/>
              <a:buNone/>
              <a:tabLst>
                <a:tab pos="457200" algn="l"/>
              </a:tabLst>
              <a:defRPr/>
            </a:pPr>
            <a:endParaRPr lang="en-US" smtClean="0"/>
          </a:p>
          <a:p>
            <a:pPr marL="179388" lvl="1" indent="-6350" eaLnBrk="1" hangingPunct="1">
              <a:lnSpc>
                <a:spcPct val="90000"/>
              </a:lnSpc>
              <a:buFont typeface="Tahoma" pitchFamily="34" charset="0"/>
              <a:buNone/>
              <a:tabLst>
                <a:tab pos="457200" algn="l"/>
              </a:tabLst>
              <a:defRPr/>
            </a:pPr>
            <a:r>
              <a:rPr lang="en-US" smtClean="0"/>
              <a:t>ALTER TABLE </a:t>
            </a:r>
            <a:r>
              <a:rPr lang="en-US" smtClean="0">
                <a:solidFill>
                  <a:srgbClr val="FF0000"/>
                </a:solidFill>
              </a:rPr>
              <a:t>tblCustomers</a:t>
            </a:r>
            <a:r>
              <a:rPr lang="en-US" smtClean="0"/>
              <a:t>   </a:t>
            </a:r>
          </a:p>
          <a:p>
            <a:pPr marL="179388" lvl="1" indent="-6350" eaLnBrk="1" hangingPunct="1">
              <a:lnSpc>
                <a:spcPct val="90000"/>
              </a:lnSpc>
              <a:buFont typeface="Tahoma" pitchFamily="34" charset="0"/>
              <a:buNone/>
              <a:tabLst>
                <a:tab pos="457200" algn="l"/>
              </a:tabLst>
              <a:defRPr/>
            </a:pPr>
            <a:r>
              <a:rPr lang="en-US" smtClean="0"/>
              <a:t>ADD CONSTRAINT </a:t>
            </a:r>
            <a:r>
              <a:rPr lang="en-US" smtClean="0">
                <a:solidFill>
                  <a:schemeClr val="accent2"/>
                </a:solidFill>
              </a:rPr>
              <a:t>CustomerNames</a:t>
            </a:r>
            <a:r>
              <a:rPr lang="en-US" smtClean="0"/>
              <a:t> </a:t>
            </a:r>
          </a:p>
          <a:p>
            <a:pPr marL="179388" lvl="1" indent="-6350" eaLnBrk="1" hangingPunct="1">
              <a:lnSpc>
                <a:spcPct val="90000"/>
              </a:lnSpc>
              <a:buFont typeface="Tahoma" pitchFamily="34" charset="0"/>
              <a:buNone/>
              <a:tabLst>
                <a:tab pos="457200" algn="l"/>
              </a:tabLst>
              <a:defRPr/>
            </a:pPr>
            <a:r>
              <a:rPr lang="en-US" smtClean="0"/>
              <a:t>UNIQUE   ([</a:t>
            </a:r>
            <a:r>
              <a:rPr lang="en-US" smtClean="0">
                <a:solidFill>
                  <a:schemeClr val="accent2"/>
                </a:solidFill>
              </a:rPr>
              <a:t>Last Name</a:t>
            </a:r>
            <a:r>
              <a:rPr lang="en-US" smtClean="0"/>
              <a:t>], [</a:t>
            </a:r>
            <a:r>
              <a:rPr lang="en-US" smtClean="0">
                <a:solidFill>
                  <a:schemeClr val="accent2"/>
                </a:solidFill>
              </a:rPr>
              <a:t>First Name</a:t>
            </a:r>
            <a:r>
              <a:rPr lang="en-US" smtClean="0"/>
              <a:t>]) </a:t>
            </a:r>
          </a:p>
          <a:p>
            <a:pPr marL="179388" lvl="1" indent="-6350" eaLnBrk="1" hangingPunct="1">
              <a:lnSpc>
                <a:spcPct val="90000"/>
              </a:lnSpc>
              <a:tabLst>
                <a:tab pos="457200" algn="l"/>
              </a:tabLst>
              <a:defRPr/>
            </a:pPr>
            <a:endParaRPr lang="en-US" smtClean="0"/>
          </a:p>
          <a:p>
            <a:pPr marL="179388" lvl="1" indent="-6350" eaLnBrk="1" hangingPunct="1">
              <a:lnSpc>
                <a:spcPct val="90000"/>
              </a:lnSpc>
              <a:buFont typeface="Tahoma" pitchFamily="34" charset="0"/>
              <a:buNone/>
              <a:tabLst>
                <a:tab pos="457200" algn="l"/>
              </a:tabLst>
              <a:defRPr/>
            </a:pPr>
            <a:r>
              <a:rPr lang="en-US" smtClean="0"/>
              <a:t>ALTER TABLE </a:t>
            </a:r>
            <a:r>
              <a:rPr lang="en-US" smtClean="0">
                <a:solidFill>
                  <a:srgbClr val="FF0000"/>
                </a:solidFill>
              </a:rPr>
              <a:t>tblInvoices </a:t>
            </a:r>
            <a:r>
              <a:rPr lang="en-US" smtClean="0"/>
              <a:t>  </a:t>
            </a:r>
          </a:p>
          <a:p>
            <a:pPr marL="179388" lvl="1" indent="-6350" eaLnBrk="1" hangingPunct="1">
              <a:lnSpc>
                <a:spcPct val="90000"/>
              </a:lnSpc>
              <a:buFont typeface="Tahoma" pitchFamily="34" charset="0"/>
              <a:buNone/>
              <a:tabLst>
                <a:tab pos="457200" algn="l"/>
              </a:tabLst>
              <a:defRPr/>
            </a:pPr>
            <a:r>
              <a:rPr lang="en-US" smtClean="0"/>
              <a:t>ADD CONSTRAINT </a:t>
            </a:r>
            <a:r>
              <a:rPr lang="en-US" smtClean="0">
                <a:solidFill>
                  <a:schemeClr val="accent2"/>
                </a:solidFill>
              </a:rPr>
              <a:t>CheckAmount</a:t>
            </a:r>
            <a:r>
              <a:rPr lang="en-US" smtClean="0"/>
              <a:t>   </a:t>
            </a:r>
          </a:p>
          <a:p>
            <a:pPr marL="179388" lvl="1" indent="-6350" eaLnBrk="1" hangingPunct="1">
              <a:lnSpc>
                <a:spcPct val="90000"/>
              </a:lnSpc>
              <a:buFont typeface="Tahoma" pitchFamily="34" charset="0"/>
              <a:buNone/>
              <a:tabLst>
                <a:tab pos="457200" algn="l"/>
              </a:tabLst>
              <a:defRPr/>
            </a:pPr>
            <a:r>
              <a:rPr lang="en-US" smtClean="0"/>
              <a:t>CHECK (</a:t>
            </a:r>
            <a:r>
              <a:rPr lang="en-US" smtClean="0">
                <a:solidFill>
                  <a:schemeClr val="accent2"/>
                </a:solidFill>
              </a:rPr>
              <a:t>Amount</a:t>
            </a:r>
            <a:r>
              <a:rPr lang="en-US" smtClean="0"/>
              <a:t> &gt; </a:t>
            </a:r>
            <a:r>
              <a:rPr lang="en-US" smtClean="0">
                <a:solidFill>
                  <a:schemeClr val="accent2"/>
                </a:solidFill>
              </a:rPr>
              <a:t>0</a:t>
            </a:r>
            <a:r>
              <a:rPr lang="en-US" smtClean="0"/>
              <a:t>)  </a:t>
            </a:r>
          </a:p>
        </p:txBody>
      </p:sp>
      <p:sp>
        <p:nvSpPr>
          <p:cNvPr id="52228" name="Text Box 4"/>
          <p:cNvSpPr txBox="1">
            <a:spLocks noChangeArrowheads="1"/>
          </p:cNvSpPr>
          <p:nvPr/>
        </p:nvSpPr>
        <p:spPr bwMode="auto">
          <a:xfrm>
            <a:off x="9269179" y="1143001"/>
            <a:ext cx="2112245" cy="369332"/>
          </a:xfrm>
          <a:prstGeom prst="rect">
            <a:avLst/>
          </a:prstGeom>
          <a:noFill/>
          <a:ln w="9525">
            <a:noFill/>
            <a:miter lim="800000"/>
            <a:headEnd type="none" w="sm" len="sm"/>
            <a:tailEnd type="none" w="sm" len="sm"/>
          </a:ln>
        </p:spPr>
        <p:txBody>
          <a:bodyPr wrap="none">
            <a:spAutoFit/>
          </a:bodyPr>
          <a:lstStyle/>
          <a:p>
            <a:r>
              <a:rPr lang="en-US">
                <a:solidFill>
                  <a:srgbClr val="990000"/>
                </a:solidFill>
                <a:latin typeface="Verdana" pitchFamily="34" charset="0"/>
              </a:rPr>
              <a:t>Model Relasional</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608092" y="292100"/>
            <a:ext cx="8386601" cy="1384300"/>
          </a:xfrm>
        </p:spPr>
        <p:txBody>
          <a:bodyPr/>
          <a:lstStyle/>
          <a:p>
            <a:pPr eaLnBrk="1" hangingPunct="1">
              <a:defRPr/>
            </a:pPr>
            <a:r>
              <a:rPr lang="en-US" smtClean="0">
                <a:solidFill>
                  <a:srgbClr val="000000"/>
                </a:solidFill>
                <a:effectLst>
                  <a:outerShdw blurRad="38100" dist="38100" dir="2700000" algn="tl">
                    <a:srgbClr val="FFFFFF"/>
                  </a:outerShdw>
                </a:effectLst>
              </a:rPr>
              <a:t>Integrity Constraint</a:t>
            </a:r>
          </a:p>
        </p:txBody>
      </p:sp>
      <p:sp>
        <p:nvSpPr>
          <p:cNvPr id="288771" name="Rectangle 3"/>
          <p:cNvSpPr>
            <a:spLocks noGrp="1" noChangeArrowheads="1"/>
          </p:cNvSpPr>
          <p:nvPr>
            <p:ph type="body" idx="1"/>
          </p:nvPr>
        </p:nvSpPr>
        <p:spPr/>
        <p:txBody>
          <a:bodyPr/>
          <a:lstStyle/>
          <a:p>
            <a:pPr marL="179388" lvl="1" indent="-6350" eaLnBrk="1" hangingPunct="1">
              <a:tabLst>
                <a:tab pos="457200" algn="l"/>
              </a:tabLst>
              <a:defRPr/>
            </a:pPr>
            <a:r>
              <a:rPr lang="en-US" smtClean="0"/>
              <a:t> </a:t>
            </a:r>
            <a:r>
              <a:rPr lang="en-US" smtClean="0">
                <a:solidFill>
                  <a:srgbClr val="CC3300"/>
                </a:solidFill>
              </a:rPr>
              <a:t>Foreign key</a:t>
            </a:r>
          </a:p>
          <a:p>
            <a:pPr marL="179388" lvl="1" indent="-6350" eaLnBrk="1" hangingPunct="1">
              <a:tabLst>
                <a:tab pos="457200" algn="l"/>
              </a:tabLst>
              <a:defRPr/>
            </a:pPr>
            <a:endParaRPr lang="en-US" smtClean="0"/>
          </a:p>
          <a:p>
            <a:pPr marL="179388" lvl="1" indent="-6350" eaLnBrk="1" hangingPunct="1">
              <a:buFont typeface="Tahoma" pitchFamily="34" charset="0"/>
              <a:buNone/>
              <a:tabLst>
                <a:tab pos="457200" algn="l"/>
              </a:tabLst>
              <a:defRPr/>
            </a:pPr>
            <a:r>
              <a:rPr lang="en-US" smtClean="0"/>
              <a:t>ALTER TABLE </a:t>
            </a:r>
            <a:r>
              <a:rPr lang="en-US" smtClean="0">
                <a:solidFill>
                  <a:srgbClr val="FF0000"/>
                </a:solidFill>
              </a:rPr>
              <a:t>tblShipping</a:t>
            </a:r>
            <a:r>
              <a:rPr lang="en-US" smtClean="0"/>
              <a:t>   </a:t>
            </a:r>
          </a:p>
          <a:p>
            <a:pPr marL="179388" lvl="1" indent="-6350" eaLnBrk="1" hangingPunct="1">
              <a:buFont typeface="Tahoma" pitchFamily="34" charset="0"/>
              <a:buNone/>
              <a:tabLst>
                <a:tab pos="457200" algn="l"/>
              </a:tabLst>
              <a:defRPr/>
            </a:pPr>
            <a:r>
              <a:rPr lang="en-US" smtClean="0"/>
              <a:t>ADD CONSTRAINT </a:t>
            </a:r>
            <a:r>
              <a:rPr lang="en-US" smtClean="0">
                <a:solidFill>
                  <a:schemeClr val="accent2"/>
                </a:solidFill>
              </a:rPr>
              <a:t>FK</a:t>
            </a:r>
            <a:r>
              <a:rPr lang="en-US" smtClean="0">
                <a:solidFill>
                  <a:srgbClr val="008000"/>
                </a:solidFill>
              </a:rPr>
              <a:t>  </a:t>
            </a:r>
            <a:r>
              <a:rPr lang="en-US" smtClean="0">
                <a:solidFill>
                  <a:schemeClr val="accent2"/>
                </a:solidFill>
              </a:rPr>
              <a:t>tblShipping</a:t>
            </a:r>
            <a:r>
              <a:rPr lang="en-US" smtClean="0"/>
              <a:t>   </a:t>
            </a:r>
          </a:p>
          <a:p>
            <a:pPr marL="179388" lvl="1" indent="-6350" eaLnBrk="1" hangingPunct="1">
              <a:buFont typeface="Tahoma" pitchFamily="34" charset="0"/>
              <a:buNone/>
              <a:tabLst>
                <a:tab pos="457200" algn="l"/>
              </a:tabLst>
              <a:defRPr/>
            </a:pPr>
            <a:r>
              <a:rPr lang="en-US" smtClean="0"/>
              <a:t>FOREIGN KEY (</a:t>
            </a:r>
            <a:r>
              <a:rPr lang="en-US" smtClean="0">
                <a:solidFill>
                  <a:schemeClr val="accent2"/>
                </a:solidFill>
              </a:rPr>
              <a:t>CustomerID</a:t>
            </a:r>
            <a:r>
              <a:rPr lang="en-US" smtClean="0"/>
              <a:t>) </a:t>
            </a:r>
          </a:p>
          <a:p>
            <a:pPr marL="179388" lvl="1" indent="-6350" eaLnBrk="1" hangingPunct="1">
              <a:buFont typeface="Tahoma" pitchFamily="34" charset="0"/>
              <a:buNone/>
              <a:tabLst>
                <a:tab pos="457200" algn="l"/>
              </a:tabLst>
              <a:defRPr/>
            </a:pPr>
            <a:r>
              <a:rPr lang="en-US" smtClean="0"/>
              <a:t>REFERENCES </a:t>
            </a:r>
            <a:r>
              <a:rPr lang="en-US" smtClean="0">
                <a:solidFill>
                  <a:srgbClr val="FF0000"/>
                </a:solidFill>
              </a:rPr>
              <a:t>tblCustomers</a:t>
            </a:r>
            <a:r>
              <a:rPr lang="en-US" smtClean="0"/>
              <a:t> (</a:t>
            </a:r>
            <a:r>
              <a:rPr lang="en-US" smtClean="0">
                <a:solidFill>
                  <a:schemeClr val="accent2"/>
                </a:solidFill>
              </a:rPr>
              <a:t>CustomerID</a:t>
            </a:r>
            <a:r>
              <a:rPr lang="en-US" smtClean="0"/>
              <a:t>)   </a:t>
            </a:r>
          </a:p>
          <a:p>
            <a:pPr marL="179388" lvl="1" indent="-6350" eaLnBrk="1" hangingPunct="1">
              <a:buFont typeface="Tahoma" pitchFamily="34" charset="0"/>
              <a:buNone/>
              <a:tabLst>
                <a:tab pos="457200" algn="l"/>
              </a:tabLst>
              <a:defRPr/>
            </a:pPr>
            <a:r>
              <a:rPr lang="en-US" smtClean="0"/>
              <a:t>ON UPDATE CASCADE   </a:t>
            </a:r>
          </a:p>
          <a:p>
            <a:pPr marL="179388" lvl="1" indent="-6350" eaLnBrk="1" hangingPunct="1">
              <a:buFont typeface="Tahoma" pitchFamily="34" charset="0"/>
              <a:buNone/>
              <a:tabLst>
                <a:tab pos="457200" algn="l"/>
              </a:tabLst>
              <a:defRPr/>
            </a:pPr>
            <a:r>
              <a:rPr lang="en-US" smtClean="0"/>
              <a:t>ON DELETE CASCADE </a:t>
            </a:r>
          </a:p>
        </p:txBody>
      </p:sp>
      <p:sp>
        <p:nvSpPr>
          <p:cNvPr id="53252" name="Text Box 4"/>
          <p:cNvSpPr txBox="1">
            <a:spLocks noChangeArrowheads="1"/>
          </p:cNvSpPr>
          <p:nvPr/>
        </p:nvSpPr>
        <p:spPr bwMode="auto">
          <a:xfrm>
            <a:off x="9269179" y="1143001"/>
            <a:ext cx="2112245" cy="369332"/>
          </a:xfrm>
          <a:prstGeom prst="rect">
            <a:avLst/>
          </a:prstGeom>
          <a:noFill/>
          <a:ln w="9525">
            <a:noFill/>
            <a:miter lim="800000"/>
            <a:headEnd type="none" w="sm" len="sm"/>
            <a:tailEnd type="none" w="sm" len="sm"/>
          </a:ln>
        </p:spPr>
        <p:txBody>
          <a:bodyPr wrap="none">
            <a:spAutoFit/>
          </a:bodyPr>
          <a:lstStyle/>
          <a:p>
            <a:r>
              <a:rPr lang="en-US">
                <a:solidFill>
                  <a:srgbClr val="990000"/>
                </a:solidFill>
                <a:latin typeface="Verdana" pitchFamily="34" charset="0"/>
              </a:rPr>
              <a:t>Model Relasional</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pPr algn="ctr" eaLnBrk="1" hangingPunct="1">
              <a:defRPr/>
            </a:pPr>
            <a:r>
              <a:rPr lang="en-US" sz="4800" b="1" smtClean="0">
                <a:solidFill>
                  <a:srgbClr val="000000"/>
                </a:solidFill>
                <a:effectLst>
                  <a:outerShdw blurRad="38100" dist="38100" dir="2700000" algn="tl">
                    <a:srgbClr val="FFFFFF"/>
                  </a:outerShdw>
                </a:effectLst>
              </a:rPr>
              <a:t>Advanced Query</a:t>
            </a:r>
          </a:p>
        </p:txBody>
      </p:sp>
      <p:sp>
        <p:nvSpPr>
          <p:cNvPr id="201731" name="Rectangle 3"/>
          <p:cNvSpPr>
            <a:spLocks noGrp="1" noChangeArrowheads="1"/>
          </p:cNvSpPr>
          <p:nvPr>
            <p:ph type="body" idx="1"/>
          </p:nvPr>
        </p:nvSpPr>
        <p:spPr/>
        <p:txBody>
          <a:bodyPr/>
          <a:lstStyle/>
          <a:p>
            <a:pPr eaLnBrk="1" hangingPunct="1">
              <a:defRPr/>
            </a:pPr>
            <a:r>
              <a:rPr lang="en-US" smtClean="0">
                <a:solidFill>
                  <a:schemeClr val="hlink"/>
                </a:solidFill>
              </a:rPr>
              <a:t>Complex Integrity Constraints</a:t>
            </a:r>
          </a:p>
          <a:p>
            <a:pPr eaLnBrk="1" hangingPunct="1">
              <a:buFontTx/>
              <a:buNone/>
              <a:defRPr/>
            </a:pPr>
            <a:r>
              <a:rPr lang="en-US" smtClean="0"/>
              <a:t>	- Constraints over single table</a:t>
            </a:r>
          </a:p>
          <a:p>
            <a:pPr eaLnBrk="1" hangingPunct="1">
              <a:buFontTx/>
              <a:buNone/>
              <a:defRPr/>
            </a:pPr>
            <a:r>
              <a:rPr lang="en-US" smtClean="0"/>
              <a:t>	- Domain constraints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algn="ctr" eaLnBrk="1" hangingPunct="1">
              <a:defRPr/>
            </a:pPr>
            <a:r>
              <a:rPr lang="en-US" sz="4800" b="1" smtClean="0">
                <a:solidFill>
                  <a:srgbClr val="000000"/>
                </a:solidFill>
                <a:effectLst>
                  <a:outerShdw blurRad="38100" dist="38100" dir="2700000" algn="tl">
                    <a:srgbClr val="FFFFFF"/>
                  </a:outerShdw>
                </a:effectLst>
              </a:rPr>
              <a:t>Advanced Query</a:t>
            </a:r>
          </a:p>
        </p:txBody>
      </p:sp>
      <p:sp>
        <p:nvSpPr>
          <p:cNvPr id="199683" name="Rectangle 3"/>
          <p:cNvSpPr>
            <a:spLocks noGrp="1" noChangeArrowheads="1"/>
          </p:cNvSpPr>
          <p:nvPr>
            <p:ph type="body" idx="1"/>
          </p:nvPr>
        </p:nvSpPr>
        <p:spPr/>
        <p:txBody>
          <a:bodyPr/>
          <a:lstStyle/>
          <a:p>
            <a:pPr eaLnBrk="1" hangingPunct="1">
              <a:defRPr/>
            </a:pPr>
            <a:r>
              <a:rPr lang="en-US" smtClean="0">
                <a:solidFill>
                  <a:schemeClr val="hlink"/>
                </a:solidFill>
              </a:rPr>
              <a:t>ICs over several tables</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algn="ctr" eaLnBrk="1" hangingPunct="1">
              <a:defRPr/>
            </a:pPr>
            <a:r>
              <a:rPr lang="en-US" sz="4800" b="1" smtClean="0">
                <a:solidFill>
                  <a:srgbClr val="000000"/>
                </a:solidFill>
                <a:effectLst>
                  <a:outerShdw blurRad="38100" dist="38100" dir="2700000" algn="tl">
                    <a:srgbClr val="FFFFFF"/>
                  </a:outerShdw>
                </a:effectLst>
              </a:rPr>
              <a:t>Advanced Query</a:t>
            </a:r>
          </a:p>
        </p:txBody>
      </p:sp>
      <p:sp>
        <p:nvSpPr>
          <p:cNvPr id="197635" name="Rectangle 3"/>
          <p:cNvSpPr>
            <a:spLocks noGrp="1" noChangeArrowheads="1"/>
          </p:cNvSpPr>
          <p:nvPr>
            <p:ph type="body" idx="1"/>
          </p:nvPr>
        </p:nvSpPr>
        <p:spPr/>
        <p:txBody>
          <a:bodyPr/>
          <a:lstStyle/>
          <a:p>
            <a:pPr eaLnBrk="1" hangingPunct="1">
              <a:defRPr/>
            </a:pPr>
            <a:r>
              <a:rPr lang="en-US" smtClean="0">
                <a:solidFill>
                  <a:schemeClr val="hlink"/>
                </a:solidFill>
              </a:rPr>
              <a:t>IF conditional into query</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pPr algn="ctr" eaLnBrk="1" hangingPunct="1">
              <a:defRPr/>
            </a:pPr>
            <a:r>
              <a:rPr lang="en-US" sz="4800" b="1" smtClean="0">
                <a:solidFill>
                  <a:srgbClr val="000000"/>
                </a:solidFill>
                <a:effectLst>
                  <a:outerShdw blurRad="38100" dist="38100" dir="2700000" algn="tl">
                    <a:srgbClr val="FFFFFF"/>
                  </a:outerShdw>
                </a:effectLst>
              </a:rPr>
              <a:t>Advanced Query</a:t>
            </a:r>
          </a:p>
        </p:txBody>
      </p:sp>
      <p:sp>
        <p:nvSpPr>
          <p:cNvPr id="195587" name="Rectangle 3"/>
          <p:cNvSpPr>
            <a:spLocks noGrp="1" noChangeArrowheads="1"/>
          </p:cNvSpPr>
          <p:nvPr>
            <p:ph type="body" idx="1"/>
          </p:nvPr>
        </p:nvSpPr>
        <p:spPr/>
        <p:txBody>
          <a:bodyPr/>
          <a:lstStyle/>
          <a:p>
            <a:pPr eaLnBrk="1" hangingPunct="1">
              <a:defRPr/>
            </a:pPr>
            <a:r>
              <a:rPr lang="en-US" smtClean="0">
                <a:solidFill>
                  <a:schemeClr val="hlink"/>
                </a:solidFill>
              </a:rPr>
              <a:t>Aggregate function</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algn="ctr" eaLnBrk="1" hangingPunct="1">
              <a:defRPr/>
            </a:pPr>
            <a:r>
              <a:rPr lang="en-US" sz="4800" b="1" smtClean="0">
                <a:solidFill>
                  <a:srgbClr val="000000"/>
                </a:solidFill>
                <a:effectLst>
                  <a:outerShdw blurRad="38100" dist="38100" dir="2700000" algn="tl">
                    <a:srgbClr val="FFFFFF"/>
                  </a:outerShdw>
                </a:effectLst>
              </a:rPr>
              <a:t>Query Optimation</a:t>
            </a:r>
          </a:p>
        </p:txBody>
      </p:sp>
      <p:sp>
        <p:nvSpPr>
          <p:cNvPr id="165891" name="Rectangle 3"/>
          <p:cNvSpPr>
            <a:spLocks noGrp="1" noChangeArrowheads="1"/>
          </p:cNvSpPr>
          <p:nvPr>
            <p:ph type="body" idx="1"/>
          </p:nvPr>
        </p:nvSpPr>
        <p:spPr/>
        <p:txBody>
          <a:bodyPr/>
          <a:lstStyle/>
          <a:p>
            <a:pPr eaLnBrk="1" hangingPunct="1">
              <a:lnSpc>
                <a:spcPct val="90000"/>
              </a:lnSpc>
              <a:defRPr/>
            </a:pPr>
            <a:r>
              <a:rPr lang="en-US" sz="2800" b="1" smtClean="0"/>
              <a:t>What Is Optimization? </a:t>
            </a:r>
          </a:p>
          <a:p>
            <a:pPr eaLnBrk="1" hangingPunct="1">
              <a:lnSpc>
                <a:spcPct val="90000"/>
              </a:lnSpc>
              <a:defRPr/>
            </a:pPr>
            <a:r>
              <a:rPr lang="en-US" sz="2800" smtClean="0"/>
              <a:t>Optimization adalah pemilihan proses ekseskusi SQl statement yang efficient. Langkah ini sangat penting di dalam processing untuk data manipulation language (DML) statement: </a:t>
            </a:r>
          </a:p>
          <a:p>
            <a:pPr eaLnBrk="1" hangingPunct="1">
              <a:lnSpc>
                <a:spcPct val="90000"/>
              </a:lnSpc>
              <a:buFontTx/>
              <a:buNone/>
              <a:defRPr/>
            </a:pPr>
            <a:r>
              <a:rPr lang="en-US" sz="2800" smtClean="0"/>
              <a:t>	SELECT, </a:t>
            </a:r>
          </a:p>
          <a:p>
            <a:pPr eaLnBrk="1" hangingPunct="1">
              <a:lnSpc>
                <a:spcPct val="90000"/>
              </a:lnSpc>
              <a:buFontTx/>
              <a:buNone/>
              <a:defRPr/>
            </a:pPr>
            <a:r>
              <a:rPr lang="en-US" sz="2800" smtClean="0"/>
              <a:t>	INSERT, </a:t>
            </a:r>
          </a:p>
          <a:p>
            <a:pPr eaLnBrk="1" hangingPunct="1">
              <a:lnSpc>
                <a:spcPct val="90000"/>
              </a:lnSpc>
              <a:buFontTx/>
              <a:buNone/>
              <a:defRPr/>
            </a:pPr>
            <a:r>
              <a:rPr lang="en-US" sz="2800" smtClean="0"/>
              <a:t>	UPDATE, </a:t>
            </a:r>
          </a:p>
          <a:p>
            <a:pPr eaLnBrk="1" hangingPunct="1">
              <a:lnSpc>
                <a:spcPct val="90000"/>
              </a:lnSpc>
              <a:buFontTx/>
              <a:buNone/>
              <a:defRPr/>
            </a:pPr>
            <a:r>
              <a:rPr lang="en-US" sz="2800" smtClean="0"/>
              <a:t>	or DELETE.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304046" y="304800"/>
            <a:ext cx="11553746" cy="1384300"/>
          </a:xfrm>
        </p:spPr>
        <p:txBody>
          <a:bodyPr/>
          <a:lstStyle/>
          <a:p>
            <a:pPr algn="ctr" eaLnBrk="1" hangingPunct="1">
              <a:defRPr/>
            </a:pPr>
            <a:r>
              <a:rPr lang="en-US" sz="4000" b="1" dirty="0" smtClean="0">
                <a:effectLst>
                  <a:outerShdw blurRad="38100" dist="38100" dir="2700000" algn="tl">
                    <a:srgbClr val="FFFFFF"/>
                  </a:outerShdw>
                </a:effectLst>
                <a:latin typeface="Book Antiqua" pitchFamily="18" charset="0"/>
              </a:rPr>
              <a:t>DDL (Data Definition Language)</a:t>
            </a:r>
            <a:endParaRPr lang="en-US" sz="4000" dirty="0" smtClean="0">
              <a:latin typeface="Book Antiqua" pitchFamily="18" charset="0"/>
            </a:endParaRPr>
          </a:p>
        </p:txBody>
      </p:sp>
      <p:sp>
        <p:nvSpPr>
          <p:cNvPr id="247811" name="Rectangle 3"/>
          <p:cNvSpPr>
            <a:spLocks noGrp="1" noChangeArrowheads="1"/>
          </p:cNvSpPr>
          <p:nvPr>
            <p:ph type="body" idx="1"/>
          </p:nvPr>
        </p:nvSpPr>
        <p:spPr>
          <a:xfrm>
            <a:off x="608092" y="1981200"/>
            <a:ext cx="10844306" cy="685800"/>
          </a:xfrm>
        </p:spPr>
        <p:txBody>
          <a:bodyPr>
            <a:normAutofit lnSpcReduction="10000"/>
          </a:bodyPr>
          <a:lstStyle/>
          <a:p>
            <a:pPr marL="609600" indent="-609600" eaLnBrk="1" hangingPunct="1">
              <a:defRPr/>
            </a:pPr>
            <a:r>
              <a:rPr lang="en-US" sz="4000" dirty="0" smtClean="0">
                <a:solidFill>
                  <a:srgbClr val="00682F"/>
                </a:solidFill>
                <a:latin typeface="Book Antiqua" pitchFamily="18" charset="0"/>
              </a:rPr>
              <a:t>Create Tables statement</a:t>
            </a:r>
          </a:p>
        </p:txBody>
      </p:sp>
      <p:sp>
        <p:nvSpPr>
          <p:cNvPr id="5124" name="Text Box 4"/>
          <p:cNvSpPr txBox="1">
            <a:spLocks noChangeArrowheads="1"/>
          </p:cNvSpPr>
          <p:nvPr/>
        </p:nvSpPr>
        <p:spPr bwMode="auto">
          <a:xfrm>
            <a:off x="1114835" y="3124201"/>
            <a:ext cx="10742957" cy="519113"/>
          </a:xfrm>
          <a:prstGeom prst="rect">
            <a:avLst/>
          </a:prstGeom>
          <a:noFill/>
          <a:ln w="9525">
            <a:noFill/>
            <a:miter lim="800000"/>
            <a:headEnd/>
            <a:tailEnd/>
          </a:ln>
        </p:spPr>
        <p:txBody>
          <a:bodyPr>
            <a:spAutoFit/>
          </a:bodyPr>
          <a:lstStyle/>
          <a:p>
            <a:pPr>
              <a:spcBef>
                <a:spcPct val="50000"/>
              </a:spcBef>
            </a:pPr>
            <a:r>
              <a:rPr lang="en-US" sz="2800" dirty="0">
                <a:solidFill>
                  <a:schemeClr val="hlink"/>
                </a:solidFill>
                <a:latin typeface="Book Antiqua" pitchFamily="18" charset="0"/>
              </a:rPr>
              <a:t>CREATE TABLE</a:t>
            </a:r>
            <a:r>
              <a:rPr lang="en-US" sz="2800" b="1" dirty="0">
                <a:latin typeface="Book Antiqua" pitchFamily="18" charset="0"/>
              </a:rPr>
              <a:t> </a:t>
            </a:r>
            <a:r>
              <a:rPr lang="en-US" sz="2800" b="1" dirty="0" smtClean="0">
                <a:solidFill>
                  <a:srgbClr val="C00000"/>
                </a:solidFill>
                <a:latin typeface="Book Antiqua" pitchFamily="18" charset="0"/>
              </a:rPr>
              <a:t>On-</a:t>
            </a:r>
            <a:r>
              <a:rPr lang="en-US" sz="2800" dirty="0" smtClean="0">
                <a:solidFill>
                  <a:srgbClr val="C00000"/>
                </a:solidFill>
                <a:latin typeface="Book Antiqua" pitchFamily="18" charset="0"/>
              </a:rPr>
              <a:t>table</a:t>
            </a:r>
            <a:r>
              <a:rPr lang="en-US" sz="2800" dirty="0" smtClean="0">
                <a:solidFill>
                  <a:srgbClr val="990000"/>
                </a:solidFill>
                <a:latin typeface="Book Antiqua" pitchFamily="18" charset="0"/>
              </a:rPr>
              <a:t> </a:t>
            </a:r>
            <a:r>
              <a:rPr lang="en-US" sz="2800" dirty="0">
                <a:solidFill>
                  <a:srgbClr val="00682F"/>
                </a:solidFill>
                <a:latin typeface="Book Antiqua" pitchFamily="18" charset="0"/>
              </a:rPr>
              <a:t>(A</a:t>
            </a:r>
            <a:r>
              <a:rPr lang="en-US" sz="4000" baseline="-25000" dirty="0">
                <a:solidFill>
                  <a:srgbClr val="00682F"/>
                </a:solidFill>
                <a:latin typeface="Book Antiqua" pitchFamily="18" charset="0"/>
              </a:rPr>
              <a:t>n</a:t>
            </a:r>
            <a:r>
              <a:rPr lang="en-US" sz="2400" dirty="0">
                <a:solidFill>
                  <a:srgbClr val="00682F"/>
                </a:solidFill>
                <a:latin typeface="Book Antiqua" pitchFamily="18" charset="0"/>
              </a:rPr>
              <a:t> </a:t>
            </a:r>
            <a:r>
              <a:rPr lang="en-US" sz="2800" dirty="0" err="1">
                <a:solidFill>
                  <a:srgbClr val="00682F"/>
                </a:solidFill>
                <a:latin typeface="Book Antiqua" pitchFamily="18" charset="0"/>
              </a:rPr>
              <a:t>D</a:t>
            </a:r>
            <a:r>
              <a:rPr lang="en-US" sz="4000" baseline="-25000" dirty="0" err="1">
                <a:solidFill>
                  <a:srgbClr val="00682F"/>
                </a:solidFill>
                <a:latin typeface="Book Antiqua" pitchFamily="18" charset="0"/>
              </a:rPr>
              <a:t>n</a:t>
            </a:r>
            <a:r>
              <a:rPr lang="en-US" sz="2400" dirty="0">
                <a:solidFill>
                  <a:srgbClr val="00682F"/>
                </a:solidFill>
                <a:latin typeface="Book Antiqua" pitchFamily="18" charset="0"/>
              </a:rPr>
              <a:t>, </a:t>
            </a:r>
            <a:r>
              <a:rPr lang="en-US" sz="2800" dirty="0">
                <a:solidFill>
                  <a:srgbClr val="00682F"/>
                </a:solidFill>
                <a:latin typeface="Book Antiqua" pitchFamily="18" charset="0"/>
              </a:rPr>
              <a:t>A</a:t>
            </a:r>
            <a:r>
              <a:rPr lang="en-US" sz="4000" baseline="-25000" dirty="0">
                <a:solidFill>
                  <a:srgbClr val="00682F"/>
                </a:solidFill>
                <a:latin typeface="Book Antiqua" pitchFamily="18" charset="0"/>
              </a:rPr>
              <a:t>n</a:t>
            </a:r>
            <a:r>
              <a:rPr lang="en-US" sz="2400" dirty="0">
                <a:solidFill>
                  <a:srgbClr val="00682F"/>
                </a:solidFill>
                <a:latin typeface="Book Antiqua" pitchFamily="18" charset="0"/>
              </a:rPr>
              <a:t> </a:t>
            </a:r>
            <a:r>
              <a:rPr lang="en-US" sz="2800" dirty="0" err="1">
                <a:solidFill>
                  <a:srgbClr val="00682F"/>
                </a:solidFill>
                <a:latin typeface="Book Antiqua" pitchFamily="18" charset="0"/>
              </a:rPr>
              <a:t>D</a:t>
            </a:r>
            <a:r>
              <a:rPr lang="en-US" sz="4000" baseline="-25000" dirty="0" err="1">
                <a:solidFill>
                  <a:srgbClr val="00682F"/>
                </a:solidFill>
                <a:latin typeface="Book Antiqua" pitchFamily="18" charset="0"/>
              </a:rPr>
              <a:t>n</a:t>
            </a:r>
            <a:r>
              <a:rPr lang="en-US" sz="2400" dirty="0">
                <a:solidFill>
                  <a:srgbClr val="00682F"/>
                </a:solidFill>
                <a:latin typeface="Book Antiqua" pitchFamily="18" charset="0"/>
              </a:rPr>
              <a:t>, .., </a:t>
            </a:r>
            <a:r>
              <a:rPr lang="en-US" sz="2800" dirty="0">
                <a:solidFill>
                  <a:srgbClr val="00682F"/>
                </a:solidFill>
                <a:latin typeface="Book Antiqua" pitchFamily="18" charset="0"/>
              </a:rPr>
              <a:t>A</a:t>
            </a:r>
            <a:r>
              <a:rPr lang="en-US" sz="4000" baseline="-25000" dirty="0">
                <a:solidFill>
                  <a:srgbClr val="00682F"/>
                </a:solidFill>
                <a:latin typeface="Book Antiqua" pitchFamily="18" charset="0"/>
              </a:rPr>
              <a:t>n</a:t>
            </a:r>
            <a:r>
              <a:rPr lang="en-US" sz="2400" dirty="0">
                <a:solidFill>
                  <a:srgbClr val="00682F"/>
                </a:solidFill>
                <a:latin typeface="Book Antiqua" pitchFamily="18" charset="0"/>
              </a:rPr>
              <a:t> </a:t>
            </a:r>
            <a:r>
              <a:rPr lang="en-US" sz="2800" dirty="0" err="1">
                <a:solidFill>
                  <a:srgbClr val="00682F"/>
                </a:solidFill>
                <a:latin typeface="Book Antiqua" pitchFamily="18" charset="0"/>
              </a:rPr>
              <a:t>D</a:t>
            </a:r>
            <a:r>
              <a:rPr lang="en-US" sz="4000" baseline="-25000" dirty="0" err="1">
                <a:solidFill>
                  <a:srgbClr val="00682F"/>
                </a:solidFill>
                <a:latin typeface="Book Antiqua" pitchFamily="18" charset="0"/>
              </a:rPr>
              <a:t>n</a:t>
            </a:r>
            <a:r>
              <a:rPr lang="en-US" sz="2400" dirty="0">
                <a:solidFill>
                  <a:srgbClr val="00682F"/>
                </a:solidFill>
                <a:latin typeface="Book Antiqua" pitchFamily="18" charset="0"/>
              </a:rPr>
              <a: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pPr algn="ctr" eaLnBrk="1" hangingPunct="1">
              <a:defRPr/>
            </a:pPr>
            <a:r>
              <a:rPr lang="en-US" sz="4800" b="1" smtClean="0">
                <a:solidFill>
                  <a:srgbClr val="000000"/>
                </a:solidFill>
                <a:effectLst>
                  <a:outerShdw blurRad="38100" dist="38100" dir="2700000" algn="tl">
                    <a:srgbClr val="FFFFFF"/>
                  </a:outerShdw>
                </a:effectLst>
              </a:rPr>
              <a:t>Query Optimation</a:t>
            </a:r>
          </a:p>
        </p:txBody>
      </p:sp>
      <p:sp>
        <p:nvSpPr>
          <p:cNvPr id="292867" name="Rectangle 3"/>
          <p:cNvSpPr>
            <a:spLocks noGrp="1" noChangeArrowheads="1"/>
          </p:cNvSpPr>
          <p:nvPr>
            <p:ph type="body" idx="1"/>
          </p:nvPr>
        </p:nvSpPr>
        <p:spPr/>
        <p:txBody>
          <a:bodyPr/>
          <a:lstStyle/>
          <a:p>
            <a:pPr eaLnBrk="1" hangingPunct="1">
              <a:lnSpc>
                <a:spcPct val="90000"/>
              </a:lnSpc>
              <a:defRPr/>
            </a:pPr>
            <a:r>
              <a:rPr lang="en-US" sz="2400" smtClean="0"/>
              <a:t>Merupakan Proses Penyeleksian yg paling optimum dan paling efisien dlm query evolution plan</a:t>
            </a:r>
          </a:p>
          <a:p>
            <a:pPr eaLnBrk="1" hangingPunct="1">
              <a:lnSpc>
                <a:spcPct val="90000"/>
              </a:lnSpc>
              <a:defRPr/>
            </a:pPr>
            <a:r>
              <a:rPr lang="en-US" sz="2400" smtClean="0"/>
              <a:t>Tugas utama query optimation adalah mencari atau menemukan rencana yg baik untuk mengevaluasi ekspresi </a:t>
            </a:r>
          </a:p>
          <a:p>
            <a:pPr eaLnBrk="1" hangingPunct="1">
              <a:lnSpc>
                <a:spcPct val="90000"/>
              </a:lnSpc>
              <a:defRPr/>
            </a:pPr>
            <a:r>
              <a:rPr lang="en-US" sz="2400" smtClean="0"/>
              <a:t>Terdapat beberapa cara untuk mengakses SQL statement yang sering ada, contoh, dengan variasi tahapan pengaksesan data dalam tabel atau indexes. Pada procedure Oracle menggunakan eksekusi sebuah statement sangat berpengaruh pada kesepatan eksekusi statement.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algn="ctr" eaLnBrk="1" hangingPunct="1">
              <a:defRPr/>
            </a:pPr>
            <a:r>
              <a:rPr lang="en-US" sz="4800" b="1" smtClean="0">
                <a:solidFill>
                  <a:srgbClr val="000000"/>
                </a:solidFill>
                <a:effectLst>
                  <a:outerShdw blurRad="38100" dist="38100" dir="2700000" algn="tl">
                    <a:srgbClr val="FFFFFF"/>
                  </a:outerShdw>
                </a:effectLst>
              </a:rPr>
              <a:t>Query Optimation</a:t>
            </a:r>
          </a:p>
        </p:txBody>
      </p:sp>
      <p:sp>
        <p:nvSpPr>
          <p:cNvPr id="301059" name="Rectangle 3"/>
          <p:cNvSpPr>
            <a:spLocks noGrp="1" noChangeArrowheads="1"/>
          </p:cNvSpPr>
          <p:nvPr>
            <p:ph type="body" idx="1"/>
          </p:nvPr>
        </p:nvSpPr>
        <p:spPr/>
        <p:txBody>
          <a:bodyPr/>
          <a:lstStyle/>
          <a:p>
            <a:pPr eaLnBrk="1" hangingPunct="1">
              <a:defRPr/>
            </a:pPr>
            <a:r>
              <a:rPr lang="en-US" smtClean="0"/>
              <a:t>Bagain ini pada Oracle disebut perhitungan </a:t>
            </a:r>
            <a:r>
              <a:rPr lang="en-US" i="1" smtClean="0"/>
              <a:t>optimizer</a:t>
            </a:r>
            <a:r>
              <a:rPr lang="en-US" smtClean="0"/>
              <a:t> cara yang sangat efficient untuk sebuah SQL statement. Beberapa faktor evaluasi optimizer dapat dipilih dari beberapa access paths alternatif . Hal ini dapat menggunakan cost-based or rule-based approach</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pPr algn="ctr" eaLnBrk="1" hangingPunct="1">
              <a:defRPr/>
            </a:pPr>
            <a:r>
              <a:rPr lang="en-US" sz="4800" b="1" smtClean="0">
                <a:solidFill>
                  <a:srgbClr val="000000"/>
                </a:solidFill>
                <a:effectLst>
                  <a:outerShdw blurRad="38100" dist="38100" dir="2700000" algn="tl">
                    <a:srgbClr val="FFFFFF"/>
                  </a:outerShdw>
                </a:effectLst>
              </a:rPr>
              <a:t>Query Optimation</a:t>
            </a:r>
          </a:p>
        </p:txBody>
      </p:sp>
      <p:sp>
        <p:nvSpPr>
          <p:cNvPr id="294915" name="Rectangle 3"/>
          <p:cNvSpPr>
            <a:spLocks noGrp="1" noChangeArrowheads="1"/>
          </p:cNvSpPr>
          <p:nvPr>
            <p:ph type="body" idx="1"/>
          </p:nvPr>
        </p:nvSpPr>
        <p:spPr/>
        <p:txBody>
          <a:bodyPr/>
          <a:lstStyle/>
          <a:p>
            <a:pPr eaLnBrk="1" hangingPunct="1">
              <a:defRPr/>
            </a:pPr>
            <a:r>
              <a:rPr lang="en-US" sz="2800" smtClean="0"/>
              <a:t>Rule based optimization adalah sebuah method lama bahwa optimizer dapat menggambarkan hasil bagaimana query and dieksekusi. </a:t>
            </a:r>
          </a:p>
          <a:p>
            <a:pPr eaLnBrk="1" hangingPunct="1">
              <a:defRPr/>
            </a:pPr>
            <a:r>
              <a:rPr lang="en-US" sz="2800" smtClean="0"/>
              <a:t>The Cost based optimizer lebih optimizer "intelligent" yang dapat mencari dan menentukan bagaimana QUERY anda dieksekusi.</a:t>
            </a:r>
            <a:br>
              <a:rPr lang="en-US" sz="2800" smtClean="0"/>
            </a:br>
            <a:r>
              <a:rPr lang="en-US" sz="2800" smtClean="0"/>
              <a:t/>
            </a:r>
            <a:br>
              <a:rPr lang="en-US" sz="2800" smtClean="0"/>
            </a:br>
            <a:endParaRPr lang="en-US" sz="280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a:xfrm>
            <a:off x="608092" y="-253820"/>
            <a:ext cx="10945654" cy="1040142"/>
          </a:xfrm>
        </p:spPr>
        <p:txBody>
          <a:bodyPr/>
          <a:lstStyle/>
          <a:p>
            <a:pPr algn="ctr" eaLnBrk="1" hangingPunct="1">
              <a:defRPr/>
            </a:pPr>
            <a:r>
              <a:rPr lang="en-US" sz="4800" b="1" smtClean="0">
                <a:solidFill>
                  <a:srgbClr val="000000"/>
                </a:solidFill>
                <a:effectLst>
                  <a:outerShdw blurRad="38100" dist="38100" dir="2700000" algn="tl">
                    <a:srgbClr val="FFFFFF"/>
                  </a:outerShdw>
                </a:effectLst>
              </a:rPr>
              <a:t>Query Optimation</a:t>
            </a:r>
          </a:p>
        </p:txBody>
      </p:sp>
      <p:sp>
        <p:nvSpPr>
          <p:cNvPr id="315395" name="Rectangle 3"/>
          <p:cNvSpPr>
            <a:spLocks noGrp="1" noChangeArrowheads="1"/>
          </p:cNvSpPr>
          <p:nvPr>
            <p:ph type="body" sz="half" idx="1"/>
          </p:nvPr>
        </p:nvSpPr>
        <p:spPr>
          <a:xfrm>
            <a:off x="608092" y="1045176"/>
            <a:ext cx="6486314" cy="400789"/>
          </a:xfrm>
        </p:spPr>
        <p:txBody>
          <a:bodyPr>
            <a:normAutofit fontScale="85000" lnSpcReduction="20000"/>
          </a:bodyPr>
          <a:lstStyle/>
          <a:p>
            <a:pPr eaLnBrk="1" hangingPunct="1">
              <a:lnSpc>
                <a:spcPct val="80000"/>
              </a:lnSpc>
              <a:defRPr/>
            </a:pPr>
            <a:r>
              <a:rPr lang="en-US" sz="1800" dirty="0" smtClean="0"/>
              <a:t>Rule based optimization </a:t>
            </a:r>
            <a:br>
              <a:rPr lang="en-US" sz="1800" dirty="0" smtClean="0"/>
            </a:br>
            <a:endParaRPr lang="en-US" sz="1800" dirty="0" smtClean="0"/>
          </a:p>
        </p:txBody>
      </p:sp>
      <p:graphicFrame>
        <p:nvGraphicFramePr>
          <p:cNvPr id="319055" name="Group 1615"/>
          <p:cNvGraphicFramePr>
            <a:graphicFrameLocks noGrp="1"/>
          </p:cNvGraphicFramePr>
          <p:nvPr>
            <p:ph sz="half" idx="2"/>
          </p:nvPr>
        </p:nvGraphicFramePr>
        <p:xfrm>
          <a:off x="810789" y="1502376"/>
          <a:ext cx="10641609" cy="3901440"/>
        </p:xfrm>
        <a:graphic>
          <a:graphicData uri="http://schemas.openxmlformats.org/drawingml/2006/table">
            <a:tbl>
              <a:tblPr/>
              <a:tblGrid>
                <a:gridCol w="1013487"/>
                <a:gridCol w="9628122"/>
              </a:tblGrid>
              <a:tr h="29224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Rank</a:t>
                      </a: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rPr>
                        <a:t> </a:t>
                      </a:r>
                      <a:endPar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txBody>
                  <a:tcPr marL="121618" marR="121618"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Access Path</a:t>
                      </a: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rPr>
                        <a:t> </a:t>
                      </a:r>
                      <a:endPar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txBody>
                  <a:tcPr marL="121618" marR="121618"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9772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a:t>
                      </a:r>
                    </a:p>
                  </a:txBody>
                  <a:tcPr marL="121618" marR="1216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Single row by rowid   </a:t>
                      </a:r>
                    </a:p>
                  </a:txBody>
                  <a:tcPr marL="121618" marR="1216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9772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a:t>
                      </a:r>
                    </a:p>
                  </a:txBody>
                  <a:tcPr marL="121618" marR="1216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Single row by cluster join   </a:t>
                      </a:r>
                    </a:p>
                  </a:txBody>
                  <a:tcPr marL="121618" marR="1216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9772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a:t>
                      </a:r>
                    </a:p>
                  </a:txBody>
                  <a:tcPr marL="121618" marR="1216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Single row by hash cluster key with unique or primary key   </a:t>
                      </a:r>
                    </a:p>
                  </a:txBody>
                  <a:tcPr marL="121618" marR="1216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9772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4</a:t>
                      </a:r>
                    </a:p>
                  </a:txBody>
                  <a:tcPr marL="121618" marR="1216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Single row by unique or primary key   </a:t>
                      </a:r>
                    </a:p>
                  </a:txBody>
                  <a:tcPr marL="121618" marR="1216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9772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5</a:t>
                      </a:r>
                    </a:p>
                  </a:txBody>
                  <a:tcPr marL="121618" marR="1216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Cluster join   </a:t>
                      </a:r>
                    </a:p>
                  </a:txBody>
                  <a:tcPr marL="121618" marR="1216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9772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6</a:t>
                      </a:r>
                    </a:p>
                  </a:txBody>
                  <a:tcPr marL="121618" marR="1216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Hash cluster key   </a:t>
                      </a:r>
                    </a:p>
                  </a:txBody>
                  <a:tcPr marL="121618" marR="1216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9772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7</a:t>
                      </a:r>
                    </a:p>
                  </a:txBody>
                  <a:tcPr marL="121618" marR="1216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Indexed cluster key   </a:t>
                      </a:r>
                    </a:p>
                  </a:txBody>
                  <a:tcPr marL="121618" marR="1216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9772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8</a:t>
                      </a:r>
                    </a:p>
                  </a:txBody>
                  <a:tcPr marL="121618" marR="1216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Composite key   </a:t>
                      </a:r>
                    </a:p>
                  </a:txBody>
                  <a:tcPr marL="121618" marR="1216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9772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9</a:t>
                      </a:r>
                    </a:p>
                  </a:txBody>
                  <a:tcPr marL="121618" marR="1216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Single-column indexes   </a:t>
                      </a:r>
                    </a:p>
                  </a:txBody>
                  <a:tcPr marL="121618" marR="1216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pPr algn="ctr" eaLnBrk="1" hangingPunct="1">
              <a:defRPr/>
            </a:pPr>
            <a:r>
              <a:rPr lang="en-US" sz="4800" b="1" smtClean="0">
                <a:solidFill>
                  <a:srgbClr val="000000"/>
                </a:solidFill>
                <a:effectLst>
                  <a:outerShdw blurRad="38100" dist="38100" dir="2700000" algn="tl">
                    <a:srgbClr val="FFFFFF"/>
                  </a:outerShdw>
                </a:effectLst>
              </a:rPr>
              <a:t>Query Optimation</a:t>
            </a:r>
          </a:p>
        </p:txBody>
      </p:sp>
      <p:sp>
        <p:nvSpPr>
          <p:cNvPr id="320515" name="Rectangle 3"/>
          <p:cNvSpPr>
            <a:spLocks noGrp="1" noChangeArrowheads="1"/>
          </p:cNvSpPr>
          <p:nvPr>
            <p:ph type="body" sz="half" idx="1"/>
          </p:nvPr>
        </p:nvSpPr>
        <p:spPr>
          <a:xfrm>
            <a:off x="608092" y="1905000"/>
            <a:ext cx="6486314" cy="533400"/>
          </a:xfrm>
        </p:spPr>
        <p:txBody>
          <a:bodyPr/>
          <a:lstStyle/>
          <a:p>
            <a:pPr eaLnBrk="1" hangingPunct="1">
              <a:lnSpc>
                <a:spcPct val="80000"/>
              </a:lnSpc>
              <a:defRPr/>
            </a:pPr>
            <a:r>
              <a:rPr lang="en-US" sz="1800" smtClean="0"/>
              <a:t>Rule based optimization </a:t>
            </a:r>
            <a:br>
              <a:rPr lang="en-US" sz="1800" smtClean="0"/>
            </a:br>
            <a:endParaRPr lang="en-US" sz="1800" smtClean="0"/>
          </a:p>
        </p:txBody>
      </p:sp>
      <p:graphicFrame>
        <p:nvGraphicFramePr>
          <p:cNvPr id="320567" name="Group 55"/>
          <p:cNvGraphicFramePr>
            <a:graphicFrameLocks noGrp="1"/>
          </p:cNvGraphicFramePr>
          <p:nvPr>
            <p:ph sz="half" idx="2"/>
          </p:nvPr>
        </p:nvGraphicFramePr>
        <p:xfrm>
          <a:off x="810789" y="2362200"/>
          <a:ext cx="10641609" cy="3909698"/>
        </p:xfrm>
        <a:graphic>
          <a:graphicData uri="http://schemas.openxmlformats.org/drawingml/2006/table">
            <a:tbl>
              <a:tblPr/>
              <a:tblGrid>
                <a:gridCol w="1013487"/>
                <a:gridCol w="9628122"/>
              </a:tblGrid>
              <a:tr h="3889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Rank</a:t>
                      </a: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Arial" pitchFamily="34" charset="0"/>
                        </a:rPr>
                        <a:t> </a:t>
                      </a:r>
                      <a:endParaRPr kumimoji="0" lang="en-US" sz="16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L="121618" marR="121618"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Access Path</a:t>
                      </a: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Arial" pitchFamily="34" charset="0"/>
                        </a:rPr>
                        <a:t> </a:t>
                      </a:r>
                      <a:endParaRPr kumimoji="0" lang="en-US" sz="16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L="121618" marR="121618"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10</a:t>
                      </a:r>
                    </a:p>
                  </a:txBody>
                  <a:tcPr marL="121618" marR="1216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Bounded range search on indexed columns     </a:t>
                      </a:r>
                    </a:p>
                  </a:txBody>
                  <a:tcPr marL="121618" marR="1216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a:t>
                      </a:r>
                    </a:p>
                  </a:txBody>
                  <a:tcPr marL="121618" marR="1216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Unbounded range search on indexed columns     </a:t>
                      </a:r>
                    </a:p>
                  </a:txBody>
                  <a:tcPr marL="121618" marR="1216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13</a:t>
                      </a:r>
                    </a:p>
                  </a:txBody>
                  <a:tcPr marL="121618" marR="1216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Sort-merge join     </a:t>
                      </a:r>
                    </a:p>
                  </a:txBody>
                  <a:tcPr marL="121618" marR="1216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14</a:t>
                      </a:r>
                    </a:p>
                  </a:txBody>
                  <a:tcPr marL="121618" marR="1216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MAX or MIN of indexed column     </a:t>
                      </a:r>
                    </a:p>
                  </a:txBody>
                  <a:tcPr marL="121618" marR="1216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15</a:t>
                      </a:r>
                    </a:p>
                  </a:txBody>
                  <a:tcPr marL="121618" marR="1216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ORDER BY on indexed columns   </a:t>
                      </a:r>
                    </a:p>
                  </a:txBody>
                  <a:tcPr marL="121618" marR="1216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16</a:t>
                      </a:r>
                    </a:p>
                  </a:txBody>
                  <a:tcPr marL="121618" marR="1216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Full table scan    </a:t>
                      </a:r>
                    </a:p>
                  </a:txBody>
                  <a:tcPr marL="121618" marR="1216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marL="121618" marR="1216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marL="121618" marR="1216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marL="121618" marR="1216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marL="121618" marR="1216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marL="121618" marR="1216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marL="121618" marR="1216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pPr algn="ctr" eaLnBrk="1" hangingPunct="1">
              <a:defRPr/>
            </a:pPr>
            <a:r>
              <a:rPr lang="en-US" sz="4800" b="1" smtClean="0">
                <a:solidFill>
                  <a:srgbClr val="000000"/>
                </a:solidFill>
                <a:effectLst>
                  <a:outerShdw blurRad="38100" dist="38100" dir="2700000" algn="tl">
                    <a:srgbClr val="FFFFFF"/>
                  </a:outerShdw>
                </a:effectLst>
              </a:rPr>
              <a:t>Query Optimation</a:t>
            </a:r>
          </a:p>
        </p:txBody>
      </p:sp>
      <p:sp>
        <p:nvSpPr>
          <p:cNvPr id="322563" name="Rectangle 3"/>
          <p:cNvSpPr>
            <a:spLocks noGrp="1" noChangeArrowheads="1"/>
          </p:cNvSpPr>
          <p:nvPr>
            <p:ph type="body" sz="half" idx="1"/>
          </p:nvPr>
        </p:nvSpPr>
        <p:spPr>
          <a:xfrm>
            <a:off x="608092" y="1524000"/>
            <a:ext cx="11148352" cy="533400"/>
          </a:xfrm>
        </p:spPr>
        <p:txBody>
          <a:bodyPr/>
          <a:lstStyle/>
          <a:p>
            <a:pPr eaLnBrk="1" hangingPunct="1">
              <a:lnSpc>
                <a:spcPct val="80000"/>
              </a:lnSpc>
              <a:defRPr/>
            </a:pPr>
            <a:r>
              <a:rPr lang="en-US" sz="1800" smtClean="0"/>
              <a:t>Rule based optimization : Single row by rowid </a:t>
            </a:r>
            <a:br>
              <a:rPr lang="en-US" sz="1800" smtClean="0"/>
            </a:br>
            <a:endParaRPr lang="en-US" sz="1800" smtClean="0"/>
          </a:p>
        </p:txBody>
      </p:sp>
      <p:sp>
        <p:nvSpPr>
          <p:cNvPr id="64521" name="Text Box 50"/>
          <p:cNvSpPr txBox="1">
            <a:spLocks noChangeArrowheads="1"/>
          </p:cNvSpPr>
          <p:nvPr/>
        </p:nvSpPr>
        <p:spPr bwMode="auto">
          <a:xfrm>
            <a:off x="810789" y="1905000"/>
            <a:ext cx="11047003" cy="3970318"/>
          </a:xfrm>
          <a:prstGeom prst="rect">
            <a:avLst/>
          </a:prstGeom>
          <a:noFill/>
          <a:ln w="9525">
            <a:noFill/>
            <a:miter lim="800000"/>
            <a:headEnd/>
            <a:tailEnd/>
          </a:ln>
        </p:spPr>
        <p:txBody>
          <a:bodyPr>
            <a:spAutoFit/>
          </a:bodyPr>
          <a:lstStyle/>
          <a:p>
            <a:r>
              <a:rPr lang="en-US"/>
              <a:t>This Access path ini hanya hanya tersedia jika statement's WHERE clause dipilih identitas baris atau dengan menambahkan dukungan tulisan SQL CURRENT OF CURSOR oleh Oracle Precompilers. Menjalankan statement, Oracle accesses tabel perbaris. </a:t>
            </a:r>
          </a:p>
          <a:p>
            <a:endParaRPr lang="en-US" b="1" i="1"/>
          </a:p>
          <a:p>
            <a:r>
              <a:rPr lang="en-US" b="1" i="1">
                <a:solidFill>
                  <a:srgbClr val="CC3300"/>
                </a:solidFill>
              </a:rPr>
              <a:t>Contoh :</a:t>
            </a:r>
          </a:p>
          <a:p>
            <a:endParaRPr lang="en-US" b="1" i="1"/>
          </a:p>
          <a:p>
            <a:r>
              <a:rPr lang="en-US"/>
              <a:t>diberikan statement untuk mengakses data sebagai berikut : </a:t>
            </a:r>
          </a:p>
          <a:p>
            <a:endParaRPr lang="en-US"/>
          </a:p>
          <a:p>
            <a:r>
              <a:rPr lang="en-US"/>
              <a:t>SELECT * FROM emp </a:t>
            </a:r>
          </a:p>
          <a:p>
            <a:r>
              <a:rPr lang="en-US"/>
              <a:t>WHERE ROWID = 'AAAA7bAA5AAAA1UAAA'; </a:t>
            </a:r>
          </a:p>
          <a:p>
            <a:endParaRPr lang="en-US"/>
          </a:p>
          <a:p>
            <a:r>
              <a:rPr lang="en-US"/>
              <a:t>The EXPLAIN PLAN output for this statement might look like this: </a:t>
            </a:r>
          </a:p>
          <a:p>
            <a:r>
              <a:rPr lang="en-US" sz="1200"/>
              <a:t>OPERATION                 		OPTIONS    		OBJECT_NAME ----------------------------------</a:t>
            </a:r>
          </a:p>
          <a:p>
            <a:r>
              <a:rPr lang="en-US" sz="1200"/>
              <a:t>SELECT STATEMENT     </a:t>
            </a:r>
          </a:p>
          <a:p>
            <a:r>
              <a:rPr lang="en-US" sz="1200"/>
              <a:t>	TABLE ACCESS          	BY ROWID       	EMP </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ctr" eaLnBrk="1" hangingPunct="1">
              <a:defRPr/>
            </a:pPr>
            <a:r>
              <a:rPr lang="en-US" sz="4800" b="1" smtClean="0">
                <a:solidFill>
                  <a:srgbClr val="000000"/>
                </a:solidFill>
                <a:effectLst>
                  <a:outerShdw blurRad="38100" dist="38100" dir="2700000" algn="tl">
                    <a:srgbClr val="FFFFFF"/>
                  </a:outerShdw>
                </a:effectLst>
              </a:rPr>
              <a:t>Query Optimation</a:t>
            </a:r>
          </a:p>
        </p:txBody>
      </p:sp>
      <p:sp>
        <p:nvSpPr>
          <p:cNvPr id="357379" name="Rectangle 3"/>
          <p:cNvSpPr>
            <a:spLocks noGrp="1" noChangeArrowheads="1"/>
          </p:cNvSpPr>
          <p:nvPr>
            <p:ph type="body" sz="half" idx="1"/>
          </p:nvPr>
        </p:nvSpPr>
        <p:spPr>
          <a:xfrm>
            <a:off x="608092" y="1524000"/>
            <a:ext cx="11148352" cy="533400"/>
          </a:xfrm>
        </p:spPr>
        <p:txBody>
          <a:bodyPr/>
          <a:lstStyle/>
          <a:p>
            <a:pPr eaLnBrk="1" hangingPunct="1">
              <a:lnSpc>
                <a:spcPct val="80000"/>
              </a:lnSpc>
              <a:defRPr/>
            </a:pPr>
            <a:r>
              <a:rPr lang="en-US" sz="2000" smtClean="0"/>
              <a:t>Rule based optimization :</a:t>
            </a:r>
            <a:r>
              <a:rPr lang="en-US" sz="1400" smtClean="0"/>
              <a:t> </a:t>
            </a:r>
            <a:r>
              <a:rPr lang="en-US" sz="2000" smtClean="0"/>
              <a:t>Single Row by Cluster Join </a:t>
            </a:r>
            <a:r>
              <a:rPr lang="en-US" sz="1400" smtClean="0"/>
              <a:t/>
            </a:r>
            <a:br>
              <a:rPr lang="en-US" sz="1400" smtClean="0"/>
            </a:br>
            <a:endParaRPr lang="en-US" sz="1400" smtClean="0"/>
          </a:p>
        </p:txBody>
      </p:sp>
      <p:sp>
        <p:nvSpPr>
          <p:cNvPr id="65540" name="Rectangle 4"/>
          <p:cNvSpPr>
            <a:spLocks noChangeArrowheads="1"/>
          </p:cNvSpPr>
          <p:nvPr/>
        </p:nvSpPr>
        <p:spPr bwMode="auto">
          <a:xfrm>
            <a:off x="0" y="-2812764"/>
            <a:ext cx="2611210" cy="669353"/>
          </a:xfrm>
          <a:prstGeom prst="rect">
            <a:avLst/>
          </a:prstGeom>
          <a:noFill/>
          <a:ln w="9525">
            <a:noFill/>
            <a:miter lim="800000"/>
            <a:headEnd/>
            <a:tailEnd/>
          </a:ln>
        </p:spPr>
        <p:txBody>
          <a:bodyPr wrap="none" lIns="457056" tIns="152352" bIns="38088" anchor="ctr">
            <a:spAutoFit/>
          </a:bodyPr>
          <a:lstStyle/>
          <a:p>
            <a:pPr eaLnBrk="1" hangingPunct="1">
              <a:buFont typeface="Symbol" pitchFamily="18" charset="2"/>
              <a:buChar char=""/>
            </a:pPr>
            <a:r>
              <a:rPr lang="en-US" sz="1300" b="1">
                <a:latin typeface="Arial" pitchFamily="34" charset="0"/>
                <a:cs typeface="Arial" pitchFamily="34" charset="0"/>
              </a:rPr>
              <a:t>Table 23-1 Access Paths</a:t>
            </a:r>
            <a:r>
              <a:rPr lang="en-US" sz="1300" b="1">
                <a:latin typeface="Helvetica"/>
                <a:cs typeface="Times New Roman" pitchFamily="18" charset="0"/>
              </a:rPr>
              <a:t> </a:t>
            </a:r>
            <a:endParaRPr lang="en-US" sz="1300" b="1" i="1">
              <a:latin typeface="Times New Roman" pitchFamily="18" charset="0"/>
              <a:cs typeface="Times New Roman" pitchFamily="18" charset="0"/>
            </a:endParaRPr>
          </a:p>
          <a:p>
            <a:endParaRPr lang="en-US">
              <a:latin typeface="Arial" pitchFamily="34" charset="0"/>
            </a:endParaRPr>
          </a:p>
        </p:txBody>
      </p:sp>
      <p:sp>
        <p:nvSpPr>
          <p:cNvPr id="65545" name="Text Box 13"/>
          <p:cNvSpPr txBox="1">
            <a:spLocks noChangeArrowheads="1"/>
          </p:cNvSpPr>
          <p:nvPr/>
        </p:nvSpPr>
        <p:spPr bwMode="auto">
          <a:xfrm>
            <a:off x="810789" y="1905000"/>
            <a:ext cx="11047003" cy="3970318"/>
          </a:xfrm>
          <a:prstGeom prst="rect">
            <a:avLst/>
          </a:prstGeom>
          <a:noFill/>
          <a:ln w="9525">
            <a:noFill/>
            <a:miter lim="800000"/>
            <a:headEnd/>
            <a:tailEnd/>
          </a:ln>
        </p:spPr>
        <p:txBody>
          <a:bodyPr>
            <a:spAutoFit/>
          </a:bodyPr>
          <a:lstStyle/>
          <a:p>
            <a:r>
              <a:rPr lang="en-US"/>
              <a:t>This Access path ini hanya hanya tersedia jika statement's WHERE clause dipilih identitas baris atau dengan menambahkan dukungan tulisan SQL CURRENT OF CURSOR oleh Oracle Precompilers. Menjalankan statement, Oracle accesses tabel perbaris. </a:t>
            </a:r>
          </a:p>
          <a:p>
            <a:endParaRPr lang="en-US" b="1" i="1"/>
          </a:p>
          <a:p>
            <a:r>
              <a:rPr lang="en-US" b="1" i="1">
                <a:solidFill>
                  <a:srgbClr val="CC3300"/>
                </a:solidFill>
              </a:rPr>
              <a:t>Contoh :</a:t>
            </a:r>
          </a:p>
          <a:p>
            <a:endParaRPr lang="en-US" b="1" i="1"/>
          </a:p>
          <a:p>
            <a:r>
              <a:rPr lang="en-US"/>
              <a:t>diberikan statement untuk mengakses data sebagai berikut : </a:t>
            </a:r>
          </a:p>
          <a:p>
            <a:endParaRPr lang="en-US"/>
          </a:p>
          <a:p>
            <a:r>
              <a:rPr lang="en-US"/>
              <a:t>SELECT * FROM emp </a:t>
            </a:r>
          </a:p>
          <a:p>
            <a:r>
              <a:rPr lang="en-US"/>
              <a:t>WHERE ROWID = 'AAAA7bAA5AAAA1UAAA'; </a:t>
            </a:r>
          </a:p>
          <a:p>
            <a:endParaRPr lang="en-US"/>
          </a:p>
          <a:p>
            <a:r>
              <a:rPr lang="en-US"/>
              <a:t>The EXPLAIN PLAN output for this statement might look like this: </a:t>
            </a:r>
          </a:p>
          <a:p>
            <a:r>
              <a:rPr lang="en-US" sz="1200"/>
              <a:t>OPERATION                 		OPTIONS    		OBJECT_NAME ----------------------------------</a:t>
            </a:r>
          </a:p>
          <a:p>
            <a:r>
              <a:rPr lang="en-US" sz="1200"/>
              <a:t>SELECT STATEMENT     </a:t>
            </a:r>
          </a:p>
          <a:p>
            <a:r>
              <a:rPr lang="en-US" sz="1200"/>
              <a:t>	TABLE ACCESS          	BY ROWID       	EMP </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pPr algn="ctr" eaLnBrk="1" hangingPunct="1">
              <a:defRPr/>
            </a:pPr>
            <a:r>
              <a:rPr lang="en-US" sz="4800" b="1" smtClean="0">
                <a:solidFill>
                  <a:srgbClr val="000000"/>
                </a:solidFill>
                <a:effectLst>
                  <a:outerShdw blurRad="38100" dist="38100" dir="2700000" algn="tl">
                    <a:srgbClr val="FFFFFF"/>
                  </a:outerShdw>
                </a:effectLst>
              </a:rPr>
              <a:t>Query Optimation</a:t>
            </a:r>
          </a:p>
        </p:txBody>
      </p:sp>
      <p:sp>
        <p:nvSpPr>
          <p:cNvPr id="303107" name="Rectangle 3"/>
          <p:cNvSpPr>
            <a:spLocks noGrp="1" noChangeArrowheads="1"/>
          </p:cNvSpPr>
          <p:nvPr>
            <p:ph type="body" idx="1"/>
          </p:nvPr>
        </p:nvSpPr>
        <p:spPr/>
        <p:txBody>
          <a:bodyPr/>
          <a:lstStyle/>
          <a:p>
            <a:pPr eaLnBrk="1" hangingPunct="1">
              <a:defRPr/>
            </a:pPr>
            <a:r>
              <a:rPr lang="en-US" smtClean="0"/>
              <a:t>Jika saat tujuan optimizer anda untuk dipilih, optimizer akan digunakan secara baku CBO tidak menghilangkan statistics anda. Bila berjalan dalam mode CBO, ini sangat penting untukkeakuratan statistik pada database (ANALYZE TABLE, or DBMS_STATS.Gather*).</a:t>
            </a:r>
          </a:p>
          <a:p>
            <a:pPr eaLnBrk="1" hangingPunct="1">
              <a:buFontTx/>
              <a:buNone/>
              <a:defRPr/>
            </a:pPr>
            <a:endParaRPr lang="en-US"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pPr algn="ctr" eaLnBrk="1" hangingPunct="1">
              <a:defRPr/>
            </a:pPr>
            <a:r>
              <a:rPr lang="en-US" sz="4800" b="1" smtClean="0">
                <a:solidFill>
                  <a:srgbClr val="000000"/>
                </a:solidFill>
                <a:effectLst>
                  <a:outerShdw blurRad="38100" dist="38100" dir="2700000" algn="tl">
                    <a:srgbClr val="FFFFFF"/>
                  </a:outerShdw>
                </a:effectLst>
              </a:rPr>
              <a:t>Query Optimation</a:t>
            </a:r>
          </a:p>
        </p:txBody>
      </p:sp>
      <p:sp>
        <p:nvSpPr>
          <p:cNvPr id="290819" name="Rectangle 3"/>
          <p:cNvSpPr>
            <a:spLocks noGrp="1" noChangeArrowheads="1"/>
          </p:cNvSpPr>
          <p:nvPr>
            <p:ph type="body" idx="1"/>
          </p:nvPr>
        </p:nvSpPr>
        <p:spPr/>
        <p:txBody>
          <a:bodyPr/>
          <a:lstStyle/>
          <a:p>
            <a:pPr eaLnBrk="1" hangingPunct="1">
              <a:defRPr/>
            </a:pPr>
            <a:r>
              <a:rPr lang="en-US" smtClean="0"/>
              <a:t>Relational Query Optimation</a:t>
            </a:r>
          </a:p>
          <a:p>
            <a:pPr eaLnBrk="1" hangingPunct="1">
              <a:defRPr/>
            </a:pPr>
            <a:r>
              <a:rPr lang="en-US" smtClean="0"/>
              <a:t>Optimation query Planning</a:t>
            </a:r>
          </a:p>
          <a:p>
            <a:pPr eaLnBrk="1" hangingPunct="1">
              <a:defRPr/>
            </a:pPr>
            <a:r>
              <a:rPr lang="en-US" smtClean="0"/>
              <a:t>Catalog system in query optimation </a:t>
            </a:r>
          </a:p>
          <a:p>
            <a:pPr eaLnBrk="1" hangingPunct="1">
              <a:defRPr/>
            </a:pPr>
            <a:r>
              <a:rPr lang="en-US" smtClean="0"/>
              <a:t>Indexes using  for query optimation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pPr algn="ctr" eaLnBrk="1" hangingPunct="1">
              <a:defRPr/>
            </a:pPr>
            <a:r>
              <a:rPr lang="en-US" sz="4800" b="1" smtClean="0">
                <a:solidFill>
                  <a:srgbClr val="000000"/>
                </a:solidFill>
                <a:effectLst>
                  <a:outerShdw blurRad="38100" dist="38100" dir="2700000" algn="tl">
                    <a:srgbClr val="FFFFFF"/>
                  </a:outerShdw>
                </a:effectLst>
              </a:rPr>
              <a:t>Query Optimation</a:t>
            </a:r>
          </a:p>
        </p:txBody>
      </p:sp>
      <p:sp>
        <p:nvSpPr>
          <p:cNvPr id="313347" name="Rectangle 3"/>
          <p:cNvSpPr>
            <a:spLocks noGrp="1" noChangeArrowheads="1"/>
          </p:cNvSpPr>
          <p:nvPr>
            <p:ph type="body" idx="1"/>
          </p:nvPr>
        </p:nvSpPr>
        <p:spPr>
          <a:xfrm>
            <a:off x="608092" y="1600200"/>
            <a:ext cx="10945654" cy="4419600"/>
          </a:xfrm>
        </p:spPr>
        <p:txBody>
          <a:bodyPr/>
          <a:lstStyle/>
          <a:p>
            <a:pPr eaLnBrk="1" hangingPunct="1">
              <a:lnSpc>
                <a:spcPct val="80000"/>
              </a:lnSpc>
              <a:defRPr/>
            </a:pPr>
            <a:r>
              <a:rPr lang="en-US" sz="2400" smtClean="0">
                <a:solidFill>
                  <a:srgbClr val="CC3300"/>
                </a:solidFill>
              </a:rPr>
              <a:t>Optimation query Planning</a:t>
            </a:r>
          </a:p>
          <a:p>
            <a:pPr eaLnBrk="1" hangingPunct="1">
              <a:lnSpc>
                <a:spcPct val="80000"/>
              </a:lnSpc>
              <a:buFontTx/>
              <a:buNone/>
              <a:defRPr/>
            </a:pPr>
            <a:r>
              <a:rPr lang="en-US" sz="2400" smtClean="0"/>
              <a:t>	memperlihatkan representasi execution plan pada SQL statement berikut, untuk memilih name, job, salary, dan department name untuk semua employees yang tidak menerima gaji pada batas rentang gaji yang telah ditentukan : </a:t>
            </a:r>
          </a:p>
          <a:p>
            <a:pPr eaLnBrk="1" hangingPunct="1">
              <a:lnSpc>
                <a:spcPct val="80000"/>
              </a:lnSpc>
              <a:defRPr/>
            </a:pPr>
            <a:endParaRPr lang="en-US" sz="2400" smtClean="0"/>
          </a:p>
          <a:p>
            <a:pPr eaLnBrk="1" hangingPunct="1">
              <a:lnSpc>
                <a:spcPct val="80000"/>
              </a:lnSpc>
              <a:buFontTx/>
              <a:buNone/>
              <a:defRPr/>
            </a:pPr>
            <a:r>
              <a:rPr lang="en-US" sz="2400" smtClean="0"/>
              <a:t>	</a:t>
            </a:r>
            <a:r>
              <a:rPr lang="en-US" sz="2400" smtClean="0">
                <a:solidFill>
                  <a:schemeClr val="hlink"/>
                </a:solidFill>
              </a:rPr>
              <a:t>SELECT</a:t>
            </a:r>
            <a:r>
              <a:rPr lang="en-US" sz="2400" smtClean="0"/>
              <a:t> </a:t>
            </a:r>
            <a:r>
              <a:rPr lang="en-US" sz="2400" smtClean="0">
                <a:solidFill>
                  <a:schemeClr val="accent2"/>
                </a:solidFill>
              </a:rPr>
              <a:t>ename, job, sal, dname</a:t>
            </a:r>
            <a:r>
              <a:rPr lang="en-US" sz="2400" smtClean="0"/>
              <a:t>     </a:t>
            </a:r>
          </a:p>
          <a:p>
            <a:pPr eaLnBrk="1" hangingPunct="1">
              <a:lnSpc>
                <a:spcPct val="80000"/>
              </a:lnSpc>
              <a:buFontTx/>
              <a:buNone/>
              <a:defRPr/>
            </a:pPr>
            <a:r>
              <a:rPr lang="en-US" sz="2400" smtClean="0"/>
              <a:t>	</a:t>
            </a:r>
            <a:r>
              <a:rPr lang="en-US" sz="2400" smtClean="0">
                <a:solidFill>
                  <a:schemeClr val="hlink"/>
                </a:solidFill>
              </a:rPr>
              <a:t>FROM</a:t>
            </a:r>
            <a:r>
              <a:rPr lang="en-US" sz="2400" smtClean="0"/>
              <a:t> </a:t>
            </a:r>
            <a:r>
              <a:rPr lang="en-US" sz="2400" smtClean="0">
                <a:solidFill>
                  <a:srgbClr val="CC3300"/>
                </a:solidFill>
              </a:rPr>
              <a:t>emp, dept</a:t>
            </a:r>
            <a:r>
              <a:rPr lang="en-US" sz="2400" smtClean="0"/>
              <a:t>   </a:t>
            </a:r>
          </a:p>
          <a:p>
            <a:pPr eaLnBrk="1" hangingPunct="1">
              <a:lnSpc>
                <a:spcPct val="80000"/>
              </a:lnSpc>
              <a:buFontTx/>
              <a:buNone/>
              <a:defRPr/>
            </a:pPr>
            <a:r>
              <a:rPr lang="en-US" sz="2400" smtClean="0"/>
              <a:t>	</a:t>
            </a:r>
            <a:r>
              <a:rPr lang="en-US" sz="2400" smtClean="0">
                <a:solidFill>
                  <a:schemeClr val="hlink"/>
                </a:solidFill>
              </a:rPr>
              <a:t>WHERE</a:t>
            </a:r>
            <a:r>
              <a:rPr lang="en-US" sz="2400" smtClean="0"/>
              <a:t> </a:t>
            </a:r>
            <a:r>
              <a:rPr lang="en-US" sz="2400" smtClean="0">
                <a:solidFill>
                  <a:schemeClr val="accent2"/>
                </a:solidFill>
              </a:rPr>
              <a:t>emp.deptno</a:t>
            </a:r>
            <a:r>
              <a:rPr lang="en-US" sz="2400" smtClean="0"/>
              <a:t> = </a:t>
            </a:r>
            <a:r>
              <a:rPr lang="en-US" sz="2400" smtClean="0">
                <a:solidFill>
                  <a:schemeClr val="accent2"/>
                </a:solidFill>
              </a:rPr>
              <a:t>dept.deptno</a:t>
            </a:r>
            <a:r>
              <a:rPr lang="en-US" sz="2400" smtClean="0"/>
              <a:t>     </a:t>
            </a:r>
          </a:p>
          <a:p>
            <a:pPr eaLnBrk="1" hangingPunct="1">
              <a:lnSpc>
                <a:spcPct val="80000"/>
              </a:lnSpc>
              <a:buFontTx/>
              <a:buNone/>
              <a:defRPr/>
            </a:pPr>
            <a:r>
              <a:rPr lang="en-US" sz="2400" smtClean="0"/>
              <a:t>	</a:t>
            </a:r>
            <a:r>
              <a:rPr lang="en-US" sz="2400" smtClean="0">
                <a:solidFill>
                  <a:schemeClr val="hlink"/>
                </a:solidFill>
              </a:rPr>
              <a:t>AND NOT EXISTS</a:t>
            </a:r>
            <a:r>
              <a:rPr lang="en-US" sz="2400" smtClean="0"/>
              <a:t>       </a:t>
            </a:r>
          </a:p>
          <a:p>
            <a:pPr eaLnBrk="1" hangingPunct="1">
              <a:lnSpc>
                <a:spcPct val="80000"/>
              </a:lnSpc>
              <a:buFontTx/>
              <a:buNone/>
              <a:defRPr/>
            </a:pPr>
            <a:r>
              <a:rPr lang="en-US" sz="2400" smtClean="0"/>
              <a:t>	(</a:t>
            </a:r>
            <a:r>
              <a:rPr lang="en-US" sz="2400" smtClean="0">
                <a:solidFill>
                  <a:schemeClr val="hlink"/>
                </a:solidFill>
              </a:rPr>
              <a:t>SELECT</a:t>
            </a:r>
            <a:r>
              <a:rPr lang="en-US" sz="2400" smtClean="0"/>
              <a:t> *  </a:t>
            </a:r>
            <a:r>
              <a:rPr lang="en-US" sz="2400" smtClean="0">
                <a:solidFill>
                  <a:schemeClr val="hlink"/>
                </a:solidFill>
              </a:rPr>
              <a:t>FROM</a:t>
            </a:r>
            <a:r>
              <a:rPr lang="en-US" sz="2400" smtClean="0"/>
              <a:t> </a:t>
            </a:r>
            <a:r>
              <a:rPr lang="en-US" sz="2400" smtClean="0">
                <a:solidFill>
                  <a:srgbClr val="CC3300"/>
                </a:solidFill>
              </a:rPr>
              <a:t>salgrade</a:t>
            </a:r>
            <a:r>
              <a:rPr lang="en-US" sz="2400" smtClean="0"/>
              <a:t>          </a:t>
            </a:r>
          </a:p>
          <a:p>
            <a:pPr eaLnBrk="1" hangingPunct="1">
              <a:lnSpc>
                <a:spcPct val="80000"/>
              </a:lnSpc>
              <a:buFontTx/>
              <a:buNone/>
              <a:defRPr/>
            </a:pPr>
            <a:r>
              <a:rPr lang="en-US" sz="2400" smtClean="0"/>
              <a:t>	</a:t>
            </a:r>
            <a:r>
              <a:rPr lang="en-US" sz="2400" smtClean="0">
                <a:solidFill>
                  <a:schemeClr val="hlink"/>
                </a:solidFill>
              </a:rPr>
              <a:t>WHERE</a:t>
            </a:r>
            <a:r>
              <a:rPr lang="en-US" sz="2400" smtClean="0"/>
              <a:t> </a:t>
            </a:r>
            <a:r>
              <a:rPr lang="en-US" sz="2400" smtClean="0">
                <a:solidFill>
                  <a:schemeClr val="accent2"/>
                </a:solidFill>
              </a:rPr>
              <a:t>emp.sal BETWEEN losal </a:t>
            </a:r>
            <a:r>
              <a:rPr lang="en-US" sz="2400" smtClean="0">
                <a:solidFill>
                  <a:schemeClr val="hlink"/>
                </a:solidFill>
              </a:rPr>
              <a:t>AND</a:t>
            </a:r>
            <a:r>
              <a:rPr lang="en-US" sz="2400" smtClean="0">
                <a:solidFill>
                  <a:schemeClr val="accent2"/>
                </a:solidFill>
              </a:rPr>
              <a:t> hisal</a:t>
            </a:r>
            <a:r>
              <a:rPr lang="en-US" sz="2400" smtClean="0"/>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304046" y="304800"/>
            <a:ext cx="11553746" cy="1384300"/>
          </a:xfrm>
        </p:spPr>
        <p:txBody>
          <a:bodyPr>
            <a:normAutofit/>
          </a:bodyPr>
          <a:lstStyle/>
          <a:p>
            <a:pPr algn="ctr" eaLnBrk="1" hangingPunct="1">
              <a:defRPr/>
            </a:pPr>
            <a:r>
              <a:rPr lang="en-US" sz="3600" b="1" dirty="0" smtClean="0">
                <a:effectLst>
                  <a:outerShdw blurRad="38100" dist="38100" dir="2700000" algn="tl">
                    <a:srgbClr val="FFFFFF"/>
                  </a:outerShdw>
                </a:effectLst>
                <a:latin typeface="Book Antiqua" pitchFamily="18" charset="0"/>
              </a:rPr>
              <a:t>DDL : Create Tables Structure</a:t>
            </a:r>
            <a:endParaRPr lang="en-US" sz="3600" dirty="0" smtClean="0">
              <a:latin typeface="Book Antiqua" pitchFamily="18" charset="0"/>
            </a:endParaRPr>
          </a:p>
        </p:txBody>
      </p:sp>
      <p:sp>
        <p:nvSpPr>
          <p:cNvPr id="254979" name="Rectangle 3"/>
          <p:cNvSpPr>
            <a:spLocks noGrp="1" noChangeArrowheads="1"/>
          </p:cNvSpPr>
          <p:nvPr>
            <p:ph type="body" idx="1"/>
          </p:nvPr>
        </p:nvSpPr>
        <p:spPr>
          <a:xfrm>
            <a:off x="1003884" y="1981200"/>
            <a:ext cx="10844306" cy="685800"/>
          </a:xfrm>
        </p:spPr>
        <p:txBody>
          <a:bodyPr>
            <a:normAutofit lnSpcReduction="10000"/>
          </a:bodyPr>
          <a:lstStyle/>
          <a:p>
            <a:pPr marL="609600" indent="-609600" eaLnBrk="1" hangingPunct="1">
              <a:defRPr/>
            </a:pPr>
            <a:r>
              <a:rPr lang="en-US" sz="4000" dirty="0" err="1" smtClean="0">
                <a:solidFill>
                  <a:srgbClr val="00682F"/>
                </a:solidFill>
                <a:latin typeface="Book Antiqua" pitchFamily="18" charset="0"/>
              </a:rPr>
              <a:t>Membuat</a:t>
            </a:r>
            <a:r>
              <a:rPr lang="en-US" sz="4000" dirty="0" smtClean="0">
                <a:solidFill>
                  <a:srgbClr val="00682F"/>
                </a:solidFill>
                <a:latin typeface="Book Antiqua" pitchFamily="18" charset="0"/>
              </a:rPr>
              <a:t> </a:t>
            </a:r>
            <a:r>
              <a:rPr lang="en-US" sz="4000" dirty="0" err="1" smtClean="0">
                <a:solidFill>
                  <a:srgbClr val="00682F"/>
                </a:solidFill>
                <a:latin typeface="Book Antiqua" pitchFamily="18" charset="0"/>
              </a:rPr>
              <a:t>tabel</a:t>
            </a:r>
            <a:r>
              <a:rPr lang="en-US" sz="4000" dirty="0" smtClean="0">
                <a:solidFill>
                  <a:srgbClr val="00682F"/>
                </a:solidFill>
                <a:latin typeface="Book Antiqua" pitchFamily="18" charset="0"/>
              </a:rPr>
              <a:t> </a:t>
            </a:r>
            <a:r>
              <a:rPr lang="en-US" sz="4000" dirty="0" err="1" smtClean="0">
                <a:solidFill>
                  <a:srgbClr val="00682F"/>
                </a:solidFill>
                <a:latin typeface="Book Antiqua" pitchFamily="18" charset="0"/>
              </a:rPr>
              <a:t>siswa</a:t>
            </a:r>
            <a:endParaRPr lang="en-US" sz="4000" dirty="0" smtClean="0">
              <a:solidFill>
                <a:srgbClr val="00682F"/>
              </a:solidFill>
              <a:latin typeface="Book Antiqua" pitchFamily="18" charset="0"/>
            </a:endParaRPr>
          </a:p>
        </p:txBody>
      </p:sp>
      <p:sp>
        <p:nvSpPr>
          <p:cNvPr id="6148" name="Text Box 4"/>
          <p:cNvSpPr txBox="1">
            <a:spLocks noChangeArrowheads="1"/>
          </p:cNvSpPr>
          <p:nvPr/>
        </p:nvSpPr>
        <p:spPr bwMode="auto">
          <a:xfrm>
            <a:off x="1409278" y="2743200"/>
            <a:ext cx="11148352" cy="3144838"/>
          </a:xfrm>
          <a:prstGeom prst="rect">
            <a:avLst/>
          </a:prstGeom>
          <a:noFill/>
          <a:ln w="9525">
            <a:noFill/>
            <a:miter lim="800000"/>
            <a:headEnd/>
            <a:tailEnd/>
          </a:ln>
        </p:spPr>
        <p:txBody>
          <a:bodyPr>
            <a:spAutoFit/>
          </a:bodyPr>
          <a:lstStyle/>
          <a:p>
            <a:pPr>
              <a:spcBef>
                <a:spcPct val="50000"/>
              </a:spcBef>
            </a:pPr>
            <a:r>
              <a:rPr lang="en-US" sz="2800" dirty="0">
                <a:solidFill>
                  <a:schemeClr val="hlink"/>
                </a:solidFill>
                <a:latin typeface="Book Antiqua" pitchFamily="18" charset="0"/>
              </a:rPr>
              <a:t>CREATE TABLE</a:t>
            </a:r>
            <a:r>
              <a:rPr lang="en-US" sz="2800" b="1" dirty="0">
                <a:latin typeface="Book Antiqua" pitchFamily="18" charset="0"/>
              </a:rPr>
              <a:t> </a:t>
            </a:r>
            <a:r>
              <a:rPr lang="en-US" sz="3200" dirty="0" err="1" smtClean="0">
                <a:solidFill>
                  <a:srgbClr val="990000"/>
                </a:solidFill>
                <a:latin typeface="Book Antiqua" pitchFamily="18" charset="0"/>
              </a:rPr>
              <a:t>Siswa</a:t>
            </a:r>
            <a:r>
              <a:rPr lang="en-US" sz="3200" dirty="0" smtClean="0">
                <a:solidFill>
                  <a:srgbClr val="990000"/>
                </a:solidFill>
                <a:latin typeface="Book Antiqua" pitchFamily="18" charset="0"/>
              </a:rPr>
              <a:t> </a:t>
            </a:r>
            <a:endParaRPr lang="en-US" sz="3200" dirty="0">
              <a:solidFill>
                <a:srgbClr val="990000"/>
              </a:solidFill>
              <a:latin typeface="Book Antiqua" pitchFamily="18" charset="0"/>
            </a:endParaRPr>
          </a:p>
          <a:p>
            <a:pPr>
              <a:spcBef>
                <a:spcPct val="50000"/>
              </a:spcBef>
            </a:pPr>
            <a:r>
              <a:rPr lang="en-US" sz="2800" dirty="0">
                <a:solidFill>
                  <a:srgbClr val="990000"/>
                </a:solidFill>
                <a:latin typeface="Book Antiqua" pitchFamily="18" charset="0"/>
              </a:rPr>
              <a:t>	</a:t>
            </a:r>
            <a:r>
              <a:rPr lang="en-US" sz="2800" dirty="0">
                <a:solidFill>
                  <a:srgbClr val="00682F"/>
                </a:solidFill>
                <a:latin typeface="Book Antiqua" pitchFamily="18" charset="0"/>
              </a:rPr>
              <a:t>( NISN char(6) , </a:t>
            </a:r>
            <a:r>
              <a:rPr lang="en-US" sz="2800" dirty="0" err="1">
                <a:solidFill>
                  <a:srgbClr val="00682F"/>
                </a:solidFill>
                <a:latin typeface="Book Antiqua" pitchFamily="18" charset="0"/>
              </a:rPr>
              <a:t>nama_siswa</a:t>
            </a:r>
            <a:r>
              <a:rPr lang="en-US" sz="2800" dirty="0">
                <a:solidFill>
                  <a:srgbClr val="00682F"/>
                </a:solidFill>
                <a:latin typeface="Book Antiqua" pitchFamily="18" charset="0"/>
              </a:rPr>
              <a:t> char(30), </a:t>
            </a:r>
          </a:p>
          <a:p>
            <a:pPr>
              <a:spcBef>
                <a:spcPct val="50000"/>
              </a:spcBef>
            </a:pPr>
            <a:r>
              <a:rPr lang="en-US" sz="2800" dirty="0">
                <a:solidFill>
                  <a:srgbClr val="00682F"/>
                </a:solidFill>
                <a:latin typeface="Book Antiqua" pitchFamily="18" charset="0"/>
              </a:rPr>
              <a:t>           </a:t>
            </a:r>
            <a:r>
              <a:rPr lang="en-US" sz="2800" dirty="0" err="1">
                <a:solidFill>
                  <a:srgbClr val="00682F"/>
                </a:solidFill>
                <a:latin typeface="Book Antiqua" pitchFamily="18" charset="0"/>
              </a:rPr>
              <a:t>tgl_lahir</a:t>
            </a:r>
            <a:r>
              <a:rPr lang="en-US" sz="2800" dirty="0">
                <a:solidFill>
                  <a:srgbClr val="00682F"/>
                </a:solidFill>
                <a:latin typeface="Book Antiqua" pitchFamily="18" charset="0"/>
              </a:rPr>
              <a:t> date(), </a:t>
            </a:r>
            <a:r>
              <a:rPr lang="en-US" sz="2800" dirty="0" err="1">
                <a:solidFill>
                  <a:srgbClr val="00682F"/>
                </a:solidFill>
                <a:latin typeface="Book Antiqua" pitchFamily="18" charset="0"/>
              </a:rPr>
              <a:t>tempat_lahir</a:t>
            </a:r>
            <a:r>
              <a:rPr lang="en-US" sz="2800" dirty="0">
                <a:solidFill>
                  <a:srgbClr val="00682F"/>
                </a:solidFill>
                <a:latin typeface="Book Antiqua" pitchFamily="18" charset="0"/>
              </a:rPr>
              <a:t> char (30), </a:t>
            </a:r>
          </a:p>
          <a:p>
            <a:pPr>
              <a:spcBef>
                <a:spcPct val="50000"/>
              </a:spcBef>
            </a:pPr>
            <a:r>
              <a:rPr lang="en-US" sz="2800" dirty="0">
                <a:solidFill>
                  <a:srgbClr val="00682F"/>
                </a:solidFill>
                <a:latin typeface="Book Antiqua" pitchFamily="18" charset="0"/>
              </a:rPr>
              <a:t>	   KLS char(2), </a:t>
            </a:r>
            <a:r>
              <a:rPr lang="en-US" sz="2800" dirty="0" err="1">
                <a:solidFill>
                  <a:srgbClr val="00682F"/>
                </a:solidFill>
                <a:latin typeface="Book Antiqua" pitchFamily="18" charset="0"/>
              </a:rPr>
              <a:t>alamat</a:t>
            </a:r>
            <a:r>
              <a:rPr lang="en-US" sz="2800" dirty="0">
                <a:solidFill>
                  <a:srgbClr val="00682F"/>
                </a:solidFill>
                <a:latin typeface="Book Antiqua" pitchFamily="18" charset="0"/>
              </a:rPr>
              <a:t> char(30), 	</a:t>
            </a:r>
          </a:p>
          <a:p>
            <a:pPr>
              <a:spcBef>
                <a:spcPct val="50000"/>
              </a:spcBef>
            </a:pPr>
            <a:r>
              <a:rPr lang="en-US" sz="2800" dirty="0">
                <a:solidFill>
                  <a:srgbClr val="00682F"/>
                </a:solidFill>
                <a:latin typeface="Book Antiqua" pitchFamily="18" charset="0"/>
              </a:rPr>
              <a:t>  	   </a:t>
            </a:r>
            <a:r>
              <a:rPr lang="en-US" sz="2800" dirty="0" err="1">
                <a:solidFill>
                  <a:srgbClr val="00682F"/>
                </a:solidFill>
                <a:latin typeface="Book Antiqua" pitchFamily="18" charset="0"/>
              </a:rPr>
              <a:t>nama_ortu_wali</a:t>
            </a:r>
            <a:r>
              <a:rPr lang="en-US" sz="2800" dirty="0">
                <a:solidFill>
                  <a:srgbClr val="00682F"/>
                </a:solidFill>
                <a:latin typeface="Book Antiqua" pitchFamily="18" charset="0"/>
              </a:rPr>
              <a:t> char(30</a:t>
            </a:r>
            <a:r>
              <a:rPr lang="en-US" sz="2800" dirty="0" smtClean="0">
                <a:solidFill>
                  <a:srgbClr val="00682F"/>
                </a:solidFill>
                <a:latin typeface="Book Antiqua" pitchFamily="18" charset="0"/>
              </a:rPr>
              <a:t>));</a:t>
            </a:r>
            <a:endParaRPr lang="en-US" sz="2800" dirty="0">
              <a:solidFill>
                <a:srgbClr val="00682F"/>
              </a:solidFill>
              <a:latin typeface="Book Antiqua"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pPr algn="ctr" eaLnBrk="1" hangingPunct="1">
              <a:defRPr/>
            </a:pPr>
            <a:r>
              <a:rPr lang="en-US" sz="4800" b="1" smtClean="0">
                <a:solidFill>
                  <a:srgbClr val="000000"/>
                </a:solidFill>
                <a:effectLst>
                  <a:outerShdw blurRad="38100" dist="38100" dir="2700000" algn="tl">
                    <a:srgbClr val="FFFFFF"/>
                  </a:outerShdw>
                </a:effectLst>
              </a:rPr>
              <a:t>Query Optimation</a:t>
            </a:r>
          </a:p>
        </p:txBody>
      </p:sp>
      <p:sp>
        <p:nvSpPr>
          <p:cNvPr id="209923" name="Rectangle 3"/>
          <p:cNvSpPr>
            <a:spLocks noGrp="1" noChangeArrowheads="1"/>
          </p:cNvSpPr>
          <p:nvPr>
            <p:ph type="body" idx="1"/>
          </p:nvPr>
        </p:nvSpPr>
        <p:spPr/>
        <p:txBody>
          <a:bodyPr/>
          <a:lstStyle/>
          <a:p>
            <a:pPr eaLnBrk="1" hangingPunct="1">
              <a:defRPr/>
            </a:pPr>
            <a:r>
              <a:rPr lang="en-US" smtClean="0"/>
              <a:t>Relational Query Optimation (mohon dilengkapi sendirii  di file ……ke 2 ya..)</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pPr algn="ctr" eaLnBrk="1" hangingPunct="1">
              <a:defRPr/>
            </a:pPr>
            <a:r>
              <a:rPr lang="en-US" sz="4800" b="1" smtClean="0">
                <a:solidFill>
                  <a:srgbClr val="000000"/>
                </a:solidFill>
                <a:effectLst>
                  <a:outerShdw blurRad="38100" dist="38100" dir="2700000" algn="tl">
                    <a:srgbClr val="FFFFFF"/>
                  </a:outerShdw>
                </a:effectLst>
              </a:rPr>
              <a:t>Query Optimation</a:t>
            </a:r>
          </a:p>
        </p:txBody>
      </p:sp>
      <p:sp>
        <p:nvSpPr>
          <p:cNvPr id="207875" name="Rectangle 3"/>
          <p:cNvSpPr>
            <a:spLocks noGrp="1" noChangeArrowheads="1"/>
          </p:cNvSpPr>
          <p:nvPr>
            <p:ph type="body" idx="1"/>
          </p:nvPr>
        </p:nvSpPr>
        <p:spPr/>
        <p:txBody>
          <a:bodyPr/>
          <a:lstStyle/>
          <a:p>
            <a:pPr eaLnBrk="1" hangingPunct="1">
              <a:defRPr/>
            </a:pPr>
            <a:r>
              <a:rPr lang="en-US" smtClean="0"/>
              <a:t>Optimation query Planning (mohon dilengkapi sendirii  di file ……ke 2 ya )</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pPr algn="ctr" eaLnBrk="1" hangingPunct="1">
              <a:defRPr/>
            </a:pPr>
            <a:r>
              <a:rPr lang="en-US" sz="4800" b="1" smtClean="0">
                <a:solidFill>
                  <a:srgbClr val="000000"/>
                </a:solidFill>
                <a:effectLst>
                  <a:outerShdw blurRad="38100" dist="38100" dir="2700000" algn="tl">
                    <a:srgbClr val="FFFFFF"/>
                  </a:outerShdw>
                </a:effectLst>
              </a:rPr>
              <a:t>Query Optimation</a:t>
            </a:r>
          </a:p>
        </p:txBody>
      </p:sp>
      <p:sp>
        <p:nvSpPr>
          <p:cNvPr id="205827" name="Rectangle 3"/>
          <p:cNvSpPr>
            <a:spLocks noGrp="1" noChangeArrowheads="1"/>
          </p:cNvSpPr>
          <p:nvPr>
            <p:ph type="body" idx="1"/>
          </p:nvPr>
        </p:nvSpPr>
        <p:spPr/>
        <p:txBody>
          <a:bodyPr/>
          <a:lstStyle/>
          <a:p>
            <a:pPr eaLnBrk="1" hangingPunct="1">
              <a:defRPr/>
            </a:pPr>
            <a:r>
              <a:rPr lang="en-US" smtClean="0"/>
              <a:t>Catalog system in query optimation ( sama lengkapi dewe…. </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algn="ctr" eaLnBrk="1" hangingPunct="1">
              <a:defRPr/>
            </a:pPr>
            <a:r>
              <a:rPr lang="en-US" sz="4800" b="1" smtClean="0">
                <a:solidFill>
                  <a:srgbClr val="000000"/>
                </a:solidFill>
                <a:effectLst>
                  <a:outerShdw blurRad="38100" dist="38100" dir="2700000" algn="tl">
                    <a:srgbClr val="FFFFFF"/>
                  </a:outerShdw>
                </a:effectLst>
              </a:rPr>
              <a:t>Query Optimation</a:t>
            </a:r>
          </a:p>
        </p:txBody>
      </p:sp>
      <p:sp>
        <p:nvSpPr>
          <p:cNvPr id="203779" name="Rectangle 3"/>
          <p:cNvSpPr>
            <a:spLocks noGrp="1" noChangeArrowheads="1"/>
          </p:cNvSpPr>
          <p:nvPr>
            <p:ph type="body" idx="1"/>
          </p:nvPr>
        </p:nvSpPr>
        <p:spPr/>
        <p:txBody>
          <a:bodyPr/>
          <a:lstStyle/>
          <a:p>
            <a:pPr eaLnBrk="1" hangingPunct="1">
              <a:defRPr/>
            </a:pPr>
            <a:r>
              <a:rPr lang="en-US" smtClean="0"/>
              <a:t>Indexes using  for query optimation ( sama lengkapi dewe…..</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pPr algn="ctr" eaLnBrk="1" hangingPunct="1">
              <a:defRPr/>
            </a:pPr>
            <a:r>
              <a:rPr lang="en-US" sz="4800" b="1" smtClean="0">
                <a:solidFill>
                  <a:srgbClr val="000000"/>
                </a:solidFill>
                <a:effectLst>
                  <a:outerShdw blurRad="38100" dist="38100" dir="2700000" algn="tl">
                    <a:srgbClr val="FFFFFF"/>
                  </a:outerShdw>
                </a:effectLst>
              </a:rPr>
              <a:t>Database Trigger</a:t>
            </a:r>
          </a:p>
        </p:txBody>
      </p:sp>
      <p:sp>
        <p:nvSpPr>
          <p:cNvPr id="166915" name="Rectangle 3"/>
          <p:cNvSpPr>
            <a:spLocks noGrp="1" noChangeArrowheads="1"/>
          </p:cNvSpPr>
          <p:nvPr>
            <p:ph type="body" idx="1"/>
          </p:nvPr>
        </p:nvSpPr>
        <p:spPr/>
        <p:txBody>
          <a:bodyPr/>
          <a:lstStyle/>
          <a:p>
            <a:pPr eaLnBrk="1" hangingPunct="1">
              <a:defRPr/>
            </a:pPr>
            <a:r>
              <a:rPr lang="en-US" smtClean="0"/>
              <a:t>Trigger Type </a:t>
            </a:r>
          </a:p>
          <a:p>
            <a:pPr eaLnBrk="1" hangingPunct="1">
              <a:defRPr/>
            </a:pPr>
            <a:r>
              <a:rPr lang="en-US" smtClean="0"/>
              <a:t>Using Database trigger </a:t>
            </a:r>
          </a:p>
          <a:p>
            <a:pPr eaLnBrk="1" hangingPunct="1">
              <a:defRPr/>
            </a:pPr>
            <a:r>
              <a:rPr lang="en-US" smtClean="0"/>
              <a:t>The activate rule database trigger</a:t>
            </a:r>
          </a:p>
          <a:p>
            <a:pPr eaLnBrk="1" hangingPunct="1">
              <a:defRPr/>
            </a:pPr>
            <a:r>
              <a:rPr lang="en-US" smtClean="0"/>
              <a:t>Deletion database trigger</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pPr algn="ctr" eaLnBrk="1" hangingPunct="1">
              <a:defRPr/>
            </a:pPr>
            <a:r>
              <a:rPr lang="en-US" sz="4800" b="1" smtClean="0">
                <a:solidFill>
                  <a:srgbClr val="000000"/>
                </a:solidFill>
                <a:effectLst>
                  <a:outerShdw blurRad="38100" dist="38100" dir="2700000" algn="tl">
                    <a:srgbClr val="FFFFFF"/>
                  </a:outerShdw>
                </a:effectLst>
              </a:rPr>
              <a:t>Trigger Type</a:t>
            </a:r>
          </a:p>
        </p:txBody>
      </p:sp>
      <p:sp>
        <p:nvSpPr>
          <p:cNvPr id="218115" name="Rectangle 3"/>
          <p:cNvSpPr>
            <a:spLocks noGrp="1" noChangeArrowheads="1"/>
          </p:cNvSpPr>
          <p:nvPr>
            <p:ph type="body" idx="1"/>
          </p:nvPr>
        </p:nvSpPr>
        <p:spPr>
          <a:xfrm>
            <a:off x="608092" y="1905000"/>
            <a:ext cx="10945654" cy="4724400"/>
          </a:xfrm>
        </p:spPr>
        <p:txBody>
          <a:bodyPr/>
          <a:lstStyle/>
          <a:p>
            <a:pPr eaLnBrk="1" hangingPunct="1">
              <a:defRPr/>
            </a:pPr>
            <a:r>
              <a:rPr lang="en-US" smtClean="0">
                <a:solidFill>
                  <a:srgbClr val="CC3300"/>
                </a:solidFill>
              </a:rPr>
              <a:t>INSERT</a:t>
            </a:r>
          </a:p>
          <a:p>
            <a:pPr eaLnBrk="1" hangingPunct="1">
              <a:buFontTx/>
              <a:buNone/>
              <a:defRPr/>
            </a:pPr>
            <a:r>
              <a:rPr lang="en-US" smtClean="0">
                <a:solidFill>
                  <a:srgbClr val="CC3300"/>
                </a:solidFill>
              </a:rPr>
              <a:t>	</a:t>
            </a:r>
            <a:r>
              <a:rPr lang="en-US" sz="2400" b="1" i="1" smtClean="0"/>
              <a:t>adalah event_trigger untuk penyisipan data record ke dalam tabel</a:t>
            </a:r>
            <a:r>
              <a:rPr lang="en-US" sz="2400" b="1" smtClean="0">
                <a:solidFill>
                  <a:schemeClr val="hlink"/>
                </a:solidFill>
              </a:rPr>
              <a:t> </a:t>
            </a:r>
          </a:p>
          <a:p>
            <a:pPr eaLnBrk="1" hangingPunct="1">
              <a:defRPr/>
            </a:pPr>
            <a:r>
              <a:rPr lang="en-US" smtClean="0">
                <a:solidFill>
                  <a:srgbClr val="CC3300"/>
                </a:solidFill>
              </a:rPr>
              <a:t>UPDATE</a:t>
            </a:r>
          </a:p>
          <a:p>
            <a:pPr eaLnBrk="1" hangingPunct="1">
              <a:buFontTx/>
              <a:buNone/>
              <a:defRPr/>
            </a:pPr>
            <a:r>
              <a:rPr lang="en-US" sz="2400" b="1" i="1" smtClean="0"/>
              <a:t>	adalah event_trigger untuk perbaikan data record yang ada dalam tabel</a:t>
            </a:r>
            <a:r>
              <a:rPr lang="en-US" sz="2400" b="1" smtClean="0">
                <a:solidFill>
                  <a:schemeClr val="hlink"/>
                </a:solidFill>
              </a:rPr>
              <a:t> </a:t>
            </a:r>
          </a:p>
          <a:p>
            <a:pPr eaLnBrk="1" hangingPunct="1">
              <a:defRPr/>
            </a:pPr>
            <a:r>
              <a:rPr lang="en-US" smtClean="0">
                <a:solidFill>
                  <a:srgbClr val="CC3300"/>
                </a:solidFill>
              </a:rPr>
              <a:t>DELETE</a:t>
            </a:r>
          </a:p>
          <a:p>
            <a:pPr eaLnBrk="1" hangingPunct="1">
              <a:buFontTx/>
              <a:buNone/>
              <a:defRPr/>
            </a:pPr>
            <a:r>
              <a:rPr lang="en-US" sz="2400" b="1" i="1" smtClean="0"/>
              <a:t>	adalah event_trigger untuk menhapus data record yang ada dalam tabel</a:t>
            </a:r>
            <a:r>
              <a:rPr lang="en-US" sz="2400" b="1" smtClean="0">
                <a:solidFill>
                  <a:schemeClr val="hlink"/>
                </a:solidFill>
              </a:rPr>
              <a:t> </a:t>
            </a:r>
          </a:p>
          <a:p>
            <a:pPr eaLnBrk="1" hangingPunct="1">
              <a:buFontTx/>
              <a:buNone/>
              <a:defRPr/>
            </a:pPr>
            <a:endParaRPr lang="en-US" smtClean="0">
              <a:solidFill>
                <a:srgbClr val="CC3300"/>
              </a:solidFill>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pPr algn="ctr" eaLnBrk="1" hangingPunct="1">
              <a:defRPr/>
            </a:pPr>
            <a:r>
              <a:rPr lang="en-US" sz="4800" b="1" smtClean="0">
                <a:solidFill>
                  <a:srgbClr val="000000"/>
                </a:solidFill>
                <a:effectLst>
                  <a:outerShdw blurRad="38100" dist="38100" dir="2700000" algn="tl">
                    <a:srgbClr val="FFFFFF"/>
                  </a:outerShdw>
                </a:effectLst>
              </a:rPr>
              <a:t>Trigger Statement</a:t>
            </a:r>
          </a:p>
        </p:txBody>
      </p:sp>
      <p:sp>
        <p:nvSpPr>
          <p:cNvPr id="241667" name="Rectangle 3"/>
          <p:cNvSpPr>
            <a:spLocks noGrp="1" noChangeArrowheads="1"/>
          </p:cNvSpPr>
          <p:nvPr>
            <p:ph type="body" idx="1"/>
          </p:nvPr>
        </p:nvSpPr>
        <p:spPr>
          <a:xfrm>
            <a:off x="608092" y="1905000"/>
            <a:ext cx="10945654" cy="4038600"/>
          </a:xfrm>
        </p:spPr>
        <p:txBody>
          <a:bodyPr/>
          <a:lstStyle/>
          <a:p>
            <a:pPr eaLnBrk="1" hangingPunct="1">
              <a:buFontTx/>
              <a:buNone/>
              <a:defRPr/>
            </a:pPr>
            <a:r>
              <a:rPr lang="en-US" sz="2400" b="1" smtClean="0"/>
              <a:t>	</a:t>
            </a:r>
            <a:r>
              <a:rPr lang="en-US" sz="2400" b="1" smtClean="0">
                <a:solidFill>
                  <a:schemeClr val="hlink"/>
                </a:solidFill>
              </a:rPr>
              <a:t>CREATE OR REPLACE TRIGGER</a:t>
            </a:r>
            <a:r>
              <a:rPr lang="en-US" sz="2400" b="1" smtClean="0"/>
              <a:t> </a:t>
            </a:r>
            <a:r>
              <a:rPr lang="en-US" sz="2400" b="1" i="1" smtClean="0"/>
              <a:t>nm_trigger</a:t>
            </a:r>
          </a:p>
          <a:p>
            <a:pPr eaLnBrk="1" hangingPunct="1">
              <a:buFontTx/>
              <a:buNone/>
              <a:defRPr/>
            </a:pPr>
            <a:r>
              <a:rPr lang="en-US" sz="2400" b="1" smtClean="0"/>
              <a:t>		</a:t>
            </a:r>
            <a:r>
              <a:rPr lang="en-US" sz="2400" b="1" smtClean="0">
                <a:solidFill>
                  <a:schemeClr val="hlink"/>
                </a:solidFill>
              </a:rPr>
              <a:t>[BEFORE | AFTER] </a:t>
            </a:r>
            <a:r>
              <a:rPr lang="en-US" sz="2400" b="1" i="1" smtClean="0"/>
              <a:t>event_trigger</a:t>
            </a:r>
            <a:r>
              <a:rPr lang="en-US" sz="2400" b="1" smtClean="0">
                <a:solidFill>
                  <a:schemeClr val="hlink"/>
                </a:solidFill>
              </a:rPr>
              <a:t> ON</a:t>
            </a:r>
            <a:r>
              <a:rPr lang="en-US" sz="2400" b="1" smtClean="0"/>
              <a:t> 		</a:t>
            </a:r>
            <a:r>
              <a:rPr lang="en-US" sz="2400" b="1" i="1" smtClean="0">
                <a:solidFill>
                  <a:srgbClr val="CC3300"/>
                </a:solidFill>
              </a:rPr>
              <a:t>nama_tabel	</a:t>
            </a:r>
            <a:r>
              <a:rPr lang="en-US" sz="2400" b="1" i="1" smtClean="0"/>
              <a:t>	</a:t>
            </a:r>
          </a:p>
          <a:p>
            <a:pPr eaLnBrk="1" hangingPunct="1">
              <a:buFontTx/>
              <a:buNone/>
              <a:defRPr/>
            </a:pPr>
            <a:r>
              <a:rPr lang="en-US" sz="2400" b="1" smtClean="0"/>
              <a:t>	</a:t>
            </a:r>
            <a:r>
              <a:rPr lang="en-US" sz="2400" b="1" smtClean="0">
                <a:solidFill>
                  <a:schemeClr val="hlink"/>
                </a:solidFill>
              </a:rPr>
              <a:t>FOR EACH ROW</a:t>
            </a:r>
          </a:p>
          <a:p>
            <a:pPr eaLnBrk="1" hangingPunct="1">
              <a:buFontTx/>
              <a:buNone/>
              <a:defRPr/>
            </a:pPr>
            <a:r>
              <a:rPr lang="en-US" sz="2400" b="1" smtClean="0">
                <a:solidFill>
                  <a:schemeClr val="hlink"/>
                </a:solidFill>
              </a:rPr>
              <a:t>	[DECLARE]</a:t>
            </a:r>
          </a:p>
          <a:p>
            <a:pPr eaLnBrk="1" hangingPunct="1">
              <a:buFontTx/>
              <a:buNone/>
              <a:defRPr/>
            </a:pPr>
            <a:r>
              <a:rPr lang="en-US" sz="2400" b="1" smtClean="0"/>
              <a:t>		</a:t>
            </a:r>
            <a:r>
              <a:rPr lang="en-US" sz="2400" b="1" i="1" smtClean="0">
                <a:solidFill>
                  <a:schemeClr val="accent2"/>
                </a:solidFill>
              </a:rPr>
              <a:t>Deklarasi_Variabel</a:t>
            </a:r>
          </a:p>
          <a:p>
            <a:pPr eaLnBrk="1" hangingPunct="1">
              <a:buFontTx/>
              <a:buNone/>
              <a:defRPr/>
            </a:pPr>
            <a:r>
              <a:rPr lang="en-US" sz="2400" b="1" smtClean="0"/>
              <a:t>	</a:t>
            </a:r>
            <a:r>
              <a:rPr lang="en-US" sz="2400" b="1" smtClean="0">
                <a:solidFill>
                  <a:schemeClr val="hlink"/>
                </a:solidFill>
              </a:rPr>
              <a:t>BEGIN</a:t>
            </a:r>
          </a:p>
          <a:p>
            <a:pPr eaLnBrk="1" hangingPunct="1">
              <a:buFontTx/>
              <a:buNone/>
              <a:defRPr/>
            </a:pPr>
            <a:r>
              <a:rPr lang="en-US" sz="2400" b="1" smtClean="0"/>
              <a:t>		</a:t>
            </a:r>
            <a:r>
              <a:rPr lang="en-US" sz="2400" b="1" i="1" smtClean="0"/>
              <a:t>statements list;</a:t>
            </a:r>
          </a:p>
          <a:p>
            <a:pPr eaLnBrk="1" hangingPunct="1">
              <a:buFontTx/>
              <a:buNone/>
              <a:defRPr/>
            </a:pPr>
            <a:r>
              <a:rPr lang="en-US" sz="2400" b="1" smtClean="0"/>
              <a:t>	</a:t>
            </a:r>
            <a:r>
              <a:rPr lang="en-US" sz="2400" b="1" smtClean="0">
                <a:solidFill>
                  <a:schemeClr val="hlink"/>
                </a:solidFill>
              </a:rPr>
              <a:t>END;</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pPr algn="ctr" eaLnBrk="1" hangingPunct="1">
              <a:defRPr/>
            </a:pPr>
            <a:r>
              <a:rPr lang="en-US" sz="4800" b="1" smtClean="0">
                <a:solidFill>
                  <a:srgbClr val="000000"/>
                </a:solidFill>
                <a:effectLst>
                  <a:outerShdw blurRad="38100" dist="38100" dir="2700000" algn="tl">
                    <a:srgbClr val="FFFFFF"/>
                  </a:outerShdw>
                </a:effectLst>
              </a:rPr>
              <a:t>Database Trigger</a:t>
            </a:r>
          </a:p>
        </p:txBody>
      </p:sp>
      <p:sp>
        <p:nvSpPr>
          <p:cNvPr id="216067" name="Rectangle 3"/>
          <p:cNvSpPr>
            <a:spLocks noGrp="1" noChangeArrowheads="1"/>
          </p:cNvSpPr>
          <p:nvPr>
            <p:ph type="body" idx="1"/>
          </p:nvPr>
        </p:nvSpPr>
        <p:spPr/>
        <p:txBody>
          <a:bodyPr/>
          <a:lstStyle/>
          <a:p>
            <a:pPr eaLnBrk="1" hangingPunct="1">
              <a:defRPr/>
            </a:pPr>
            <a:r>
              <a:rPr lang="en-US" smtClean="0"/>
              <a:t>Using Database trigger </a:t>
            </a:r>
          </a:p>
        </p:txBody>
      </p:sp>
      <p:sp>
        <p:nvSpPr>
          <p:cNvPr id="216068" name="Rectangle 4"/>
          <p:cNvSpPr>
            <a:spLocks noChangeArrowheads="1"/>
          </p:cNvSpPr>
          <p:nvPr/>
        </p:nvSpPr>
        <p:spPr bwMode="auto">
          <a:xfrm>
            <a:off x="608092" y="2667000"/>
            <a:ext cx="10945654" cy="3962400"/>
          </a:xfrm>
          <a:prstGeom prst="rect">
            <a:avLst/>
          </a:prstGeom>
          <a:noFill/>
          <a:ln w="9525">
            <a:noFill/>
            <a:miter lim="800000"/>
            <a:headEnd/>
            <a:tailEnd/>
          </a:ln>
          <a:effectLst/>
        </p:spPr>
        <p:txBody>
          <a:bodyPr/>
          <a:lstStyle/>
          <a:p>
            <a:pPr marL="342900" indent="-342900" eaLnBrk="1" hangingPunct="1">
              <a:spcBef>
                <a:spcPct val="20000"/>
              </a:spcBef>
              <a:buClr>
                <a:schemeClr val="hlink"/>
              </a:buClr>
              <a:buSzPct val="120000"/>
              <a:defRPr/>
            </a:pPr>
            <a:r>
              <a:rPr lang="en-US" sz="2400">
                <a:solidFill>
                  <a:srgbClr val="CC3300"/>
                </a:solidFill>
                <a:effectLst>
                  <a:outerShdw blurRad="38100" dist="38100" dir="2700000" algn="tl">
                    <a:srgbClr val="000000"/>
                  </a:outerShdw>
                </a:effectLst>
              </a:rPr>
              <a:t>MENGUPDATE DATA BARANG :</a:t>
            </a:r>
          </a:p>
          <a:p>
            <a:pPr marL="342900" indent="-342900" eaLnBrk="1" hangingPunct="1">
              <a:spcBef>
                <a:spcPct val="20000"/>
              </a:spcBef>
              <a:buClr>
                <a:schemeClr val="hlink"/>
              </a:buClr>
              <a:buSzPct val="120000"/>
              <a:defRPr/>
            </a:pPr>
            <a:endParaRPr lang="en-US">
              <a:solidFill>
                <a:srgbClr val="CC3300"/>
              </a:solidFill>
              <a:effectLst>
                <a:outerShdw blurRad="38100" dist="38100" dir="2700000" algn="tl">
                  <a:srgbClr val="000000"/>
                </a:outerShdw>
              </a:effectLst>
            </a:endParaRPr>
          </a:p>
          <a:p>
            <a:pPr marL="342900" indent="-342900" eaLnBrk="1" hangingPunct="1">
              <a:spcBef>
                <a:spcPct val="20000"/>
              </a:spcBef>
              <a:buClr>
                <a:schemeClr val="hlink"/>
              </a:buClr>
              <a:buSzPct val="120000"/>
              <a:defRPr/>
            </a:pPr>
            <a:r>
              <a:rPr lang="en-US" sz="2400" b="1">
                <a:effectLst>
                  <a:outerShdw blurRad="38100" dist="38100" dir="2700000" algn="tl">
                    <a:srgbClr val="000000"/>
                  </a:outerShdw>
                </a:effectLst>
              </a:rPr>
              <a:t>	</a:t>
            </a:r>
            <a:r>
              <a:rPr lang="en-US" sz="2400" b="1">
                <a:solidFill>
                  <a:schemeClr val="hlink"/>
                </a:solidFill>
                <a:effectLst>
                  <a:outerShdw blurRad="38100" dist="38100" dir="2700000" algn="tl">
                    <a:srgbClr val="000000"/>
                  </a:outerShdw>
                </a:effectLst>
              </a:rPr>
              <a:t>CREATE OR REPLACE TRIGGER</a:t>
            </a:r>
            <a:r>
              <a:rPr lang="en-US" sz="2400" b="1">
                <a:effectLst>
                  <a:outerShdw blurRad="38100" dist="38100" dir="2700000" algn="tl">
                    <a:srgbClr val="000000"/>
                  </a:outerShdw>
                </a:effectLst>
              </a:rPr>
              <a:t> tr_barang</a:t>
            </a:r>
          </a:p>
          <a:p>
            <a:pPr marL="342900" indent="-342900" eaLnBrk="1" hangingPunct="1">
              <a:spcBef>
                <a:spcPct val="20000"/>
              </a:spcBef>
              <a:buClr>
                <a:schemeClr val="hlink"/>
              </a:buClr>
              <a:buSzPct val="120000"/>
              <a:defRPr/>
            </a:pPr>
            <a:r>
              <a:rPr lang="en-US" sz="2400" b="1">
                <a:effectLst>
                  <a:outerShdw blurRad="38100" dist="38100" dir="2700000" algn="tl">
                    <a:srgbClr val="000000"/>
                  </a:outerShdw>
                </a:effectLst>
              </a:rPr>
              <a:t>		</a:t>
            </a:r>
            <a:r>
              <a:rPr lang="en-US" sz="2400" b="1">
                <a:solidFill>
                  <a:schemeClr val="hlink"/>
                </a:solidFill>
                <a:effectLst>
                  <a:outerShdw blurRad="38100" dist="38100" dir="2700000" algn="tl">
                    <a:srgbClr val="000000"/>
                  </a:outerShdw>
                </a:effectLst>
              </a:rPr>
              <a:t>AFTER </a:t>
            </a:r>
            <a:r>
              <a:rPr lang="en-US" sz="2400" b="1">
                <a:solidFill>
                  <a:srgbClr val="CC3300"/>
                </a:solidFill>
                <a:effectLst>
                  <a:outerShdw blurRad="38100" dist="38100" dir="2700000" algn="tl">
                    <a:srgbClr val="000000"/>
                  </a:outerShdw>
                </a:effectLst>
              </a:rPr>
              <a:t>update</a:t>
            </a:r>
            <a:r>
              <a:rPr lang="en-US" sz="2400" b="1">
                <a:solidFill>
                  <a:srgbClr val="990000"/>
                </a:solidFill>
                <a:effectLst>
                  <a:outerShdw blurRad="38100" dist="38100" dir="2700000" algn="tl">
                    <a:srgbClr val="000000"/>
                  </a:outerShdw>
                </a:effectLst>
              </a:rPr>
              <a:t> </a:t>
            </a:r>
            <a:r>
              <a:rPr lang="en-US" sz="2400" b="1">
                <a:solidFill>
                  <a:schemeClr val="hlink"/>
                </a:solidFill>
                <a:effectLst>
                  <a:outerShdw blurRad="38100" dist="38100" dir="2700000" algn="tl">
                    <a:srgbClr val="000000"/>
                  </a:outerShdw>
                </a:effectLst>
              </a:rPr>
              <a:t>ON</a:t>
            </a:r>
            <a:r>
              <a:rPr lang="en-US" sz="2400" b="1">
                <a:effectLst>
                  <a:outerShdw blurRad="38100" dist="38100" dir="2700000" algn="tl">
                    <a:srgbClr val="000000"/>
                  </a:outerShdw>
                </a:effectLst>
              </a:rPr>
              <a:t>  barang</a:t>
            </a:r>
          </a:p>
          <a:p>
            <a:pPr marL="342900" indent="-342900" eaLnBrk="1" hangingPunct="1">
              <a:spcBef>
                <a:spcPct val="20000"/>
              </a:spcBef>
              <a:buClr>
                <a:schemeClr val="hlink"/>
              </a:buClr>
              <a:buSzPct val="120000"/>
              <a:defRPr/>
            </a:pPr>
            <a:r>
              <a:rPr lang="en-US" sz="2400" b="1">
                <a:effectLst>
                  <a:outerShdw blurRad="38100" dist="38100" dir="2700000" algn="tl">
                    <a:srgbClr val="000000"/>
                  </a:outerShdw>
                </a:effectLst>
              </a:rPr>
              <a:t>	</a:t>
            </a:r>
            <a:r>
              <a:rPr lang="en-US" sz="2400" b="1">
                <a:solidFill>
                  <a:schemeClr val="hlink"/>
                </a:solidFill>
                <a:effectLst>
                  <a:outerShdw blurRad="38100" dist="38100" dir="2700000" algn="tl">
                    <a:srgbClr val="000000"/>
                  </a:outerShdw>
                </a:effectLst>
              </a:rPr>
              <a:t>FOR EACH ROW</a:t>
            </a:r>
          </a:p>
          <a:p>
            <a:pPr marL="342900" indent="-342900" eaLnBrk="1" hangingPunct="1">
              <a:spcBef>
                <a:spcPct val="20000"/>
              </a:spcBef>
              <a:buClr>
                <a:schemeClr val="hlink"/>
              </a:buClr>
              <a:buSzPct val="120000"/>
              <a:defRPr/>
            </a:pPr>
            <a:r>
              <a:rPr lang="en-US" sz="2400" b="1">
                <a:effectLst>
                  <a:outerShdw blurRad="38100" dist="38100" dir="2700000" algn="tl">
                    <a:srgbClr val="000000"/>
                  </a:outerShdw>
                </a:effectLst>
              </a:rPr>
              <a:t>	</a:t>
            </a:r>
            <a:r>
              <a:rPr lang="en-US" sz="2400" b="1">
                <a:solidFill>
                  <a:schemeClr val="hlink"/>
                </a:solidFill>
                <a:effectLst>
                  <a:outerShdw blurRad="38100" dist="38100" dir="2700000" algn="tl">
                    <a:srgbClr val="000000"/>
                  </a:outerShdw>
                </a:effectLst>
              </a:rPr>
              <a:t>BEGIN</a:t>
            </a:r>
          </a:p>
          <a:p>
            <a:pPr marL="342900" indent="-342900" eaLnBrk="1" hangingPunct="1">
              <a:spcBef>
                <a:spcPct val="20000"/>
              </a:spcBef>
              <a:buClr>
                <a:schemeClr val="hlink"/>
              </a:buClr>
              <a:buSzPct val="120000"/>
              <a:defRPr/>
            </a:pPr>
            <a:r>
              <a:rPr lang="en-US" sz="2400" b="1">
                <a:effectLst>
                  <a:outerShdw blurRad="38100" dist="38100" dir="2700000" algn="tl">
                    <a:srgbClr val="000000"/>
                  </a:outerShdw>
                </a:effectLst>
              </a:rPr>
              <a:t>		dbms_output.put_line(‘Tabel barang telah di-	      				                      update’);</a:t>
            </a:r>
          </a:p>
          <a:p>
            <a:pPr marL="342900" indent="-342900" eaLnBrk="1" hangingPunct="1">
              <a:spcBef>
                <a:spcPct val="20000"/>
              </a:spcBef>
              <a:buClr>
                <a:schemeClr val="hlink"/>
              </a:buClr>
              <a:buSzPct val="120000"/>
              <a:defRPr/>
            </a:pPr>
            <a:r>
              <a:rPr lang="en-US" sz="2400" b="1">
                <a:effectLst>
                  <a:outerShdw blurRad="38100" dist="38100" dir="2700000" algn="tl">
                    <a:srgbClr val="000000"/>
                  </a:outerShdw>
                </a:effectLst>
              </a:rPr>
              <a:t>	</a:t>
            </a:r>
            <a:r>
              <a:rPr lang="en-US" sz="2400" b="1">
                <a:solidFill>
                  <a:schemeClr val="hlink"/>
                </a:solidFill>
                <a:effectLst>
                  <a:outerShdw blurRad="38100" dist="38100" dir="2700000" algn="tl">
                    <a:srgbClr val="000000"/>
                  </a:outerShdw>
                </a:effectLst>
              </a:rPr>
              <a:t>END;</a:t>
            </a:r>
          </a:p>
          <a:p>
            <a:pPr marL="342900" indent="-342900" eaLnBrk="1" hangingPunct="1">
              <a:spcBef>
                <a:spcPct val="20000"/>
              </a:spcBef>
              <a:buClr>
                <a:schemeClr val="hlink"/>
              </a:buClr>
              <a:buSzPct val="120000"/>
              <a:defRPr/>
            </a:pPr>
            <a:endParaRPr lang="en-US" sz="2400" b="1">
              <a:solidFill>
                <a:schemeClr val="hlink"/>
              </a:solidFill>
              <a:effectLst>
                <a:outerShdw blurRad="38100" dist="38100" dir="2700000" algn="tl">
                  <a:srgbClr val="000000"/>
                </a:outerShdw>
              </a:effectLst>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pPr algn="ctr" eaLnBrk="1" hangingPunct="1">
              <a:defRPr/>
            </a:pPr>
            <a:r>
              <a:rPr lang="en-US" sz="4800" b="1" smtClean="0">
                <a:solidFill>
                  <a:srgbClr val="000000"/>
                </a:solidFill>
                <a:effectLst>
                  <a:outerShdw blurRad="38100" dist="38100" dir="2700000" algn="tl">
                    <a:srgbClr val="FFFFFF"/>
                  </a:outerShdw>
                </a:effectLst>
              </a:rPr>
              <a:t>Database Trigger</a:t>
            </a:r>
          </a:p>
        </p:txBody>
      </p:sp>
      <p:sp>
        <p:nvSpPr>
          <p:cNvPr id="243715" name="Rectangle 3"/>
          <p:cNvSpPr>
            <a:spLocks noGrp="1" noChangeArrowheads="1"/>
          </p:cNvSpPr>
          <p:nvPr>
            <p:ph type="body" idx="1"/>
          </p:nvPr>
        </p:nvSpPr>
        <p:spPr/>
        <p:txBody>
          <a:bodyPr/>
          <a:lstStyle/>
          <a:p>
            <a:pPr eaLnBrk="1" hangingPunct="1">
              <a:buFontTx/>
              <a:buNone/>
              <a:defRPr/>
            </a:pPr>
            <a:r>
              <a:rPr lang="en-US" sz="2400" smtClean="0">
                <a:solidFill>
                  <a:srgbClr val="CC3300"/>
                </a:solidFill>
              </a:rPr>
              <a:t>MENAMBAH DATA STOK BARANG :</a:t>
            </a:r>
            <a:endParaRPr lang="en-US" smtClean="0">
              <a:solidFill>
                <a:srgbClr val="CC3300"/>
              </a:solidFill>
            </a:endParaRPr>
          </a:p>
        </p:txBody>
      </p:sp>
      <p:sp>
        <p:nvSpPr>
          <p:cNvPr id="243716" name="Rectangle 4"/>
          <p:cNvSpPr>
            <a:spLocks noChangeArrowheads="1"/>
          </p:cNvSpPr>
          <p:nvPr/>
        </p:nvSpPr>
        <p:spPr bwMode="auto">
          <a:xfrm>
            <a:off x="608092" y="2667000"/>
            <a:ext cx="10945654" cy="3962400"/>
          </a:xfrm>
          <a:prstGeom prst="rect">
            <a:avLst/>
          </a:prstGeom>
          <a:noFill/>
          <a:ln w="9525">
            <a:noFill/>
            <a:miter lim="800000"/>
            <a:headEnd/>
            <a:tailEnd/>
          </a:ln>
          <a:effectLst/>
        </p:spPr>
        <p:txBody>
          <a:bodyPr/>
          <a:lstStyle/>
          <a:p>
            <a:pPr marL="342900" indent="-342900" eaLnBrk="1" hangingPunct="1">
              <a:spcBef>
                <a:spcPct val="20000"/>
              </a:spcBef>
              <a:buClr>
                <a:schemeClr val="hlink"/>
              </a:buClr>
              <a:buSzPct val="120000"/>
              <a:defRPr/>
            </a:pPr>
            <a:r>
              <a:rPr lang="en-US" sz="2400" b="1">
                <a:effectLst>
                  <a:outerShdw blurRad="38100" dist="38100" dir="2700000" algn="tl">
                    <a:srgbClr val="000000"/>
                  </a:outerShdw>
                </a:effectLst>
              </a:rPr>
              <a:t>	</a:t>
            </a:r>
            <a:r>
              <a:rPr lang="en-US" sz="2400" b="1">
                <a:solidFill>
                  <a:schemeClr val="hlink"/>
                </a:solidFill>
                <a:effectLst>
                  <a:outerShdw blurRad="38100" dist="38100" dir="2700000" algn="tl">
                    <a:srgbClr val="000000"/>
                  </a:outerShdw>
                </a:effectLst>
              </a:rPr>
              <a:t>CREATE OR REPLACE TRIGGER</a:t>
            </a:r>
            <a:r>
              <a:rPr lang="en-US" sz="2400" b="1">
                <a:effectLst>
                  <a:outerShdw blurRad="38100" dist="38100" dir="2700000" algn="tl">
                    <a:srgbClr val="000000"/>
                  </a:outerShdw>
                </a:effectLst>
              </a:rPr>
              <a:t> tr_insert_pasok</a:t>
            </a:r>
          </a:p>
          <a:p>
            <a:pPr marL="342900" indent="-342900" eaLnBrk="1" hangingPunct="1">
              <a:spcBef>
                <a:spcPct val="20000"/>
              </a:spcBef>
              <a:buClr>
                <a:schemeClr val="hlink"/>
              </a:buClr>
              <a:buSzPct val="120000"/>
              <a:defRPr/>
            </a:pPr>
            <a:r>
              <a:rPr lang="en-US" sz="2400" b="1">
                <a:effectLst>
                  <a:outerShdw blurRad="38100" dist="38100" dir="2700000" algn="tl">
                    <a:srgbClr val="000000"/>
                  </a:outerShdw>
                </a:effectLst>
              </a:rPr>
              <a:t>		</a:t>
            </a:r>
            <a:r>
              <a:rPr lang="en-US" sz="2400" b="1">
                <a:solidFill>
                  <a:schemeClr val="hlink"/>
                </a:solidFill>
                <a:effectLst>
                  <a:outerShdw blurRad="38100" dist="38100" dir="2700000" algn="tl">
                    <a:srgbClr val="000000"/>
                  </a:outerShdw>
                </a:effectLst>
              </a:rPr>
              <a:t>AFTER </a:t>
            </a:r>
            <a:r>
              <a:rPr lang="en-US" sz="2400" b="1">
                <a:solidFill>
                  <a:srgbClr val="CC3300"/>
                </a:solidFill>
                <a:effectLst>
                  <a:outerShdw blurRad="38100" dist="38100" dir="2700000" algn="tl">
                    <a:srgbClr val="000000"/>
                  </a:outerShdw>
                </a:effectLst>
              </a:rPr>
              <a:t>insert</a:t>
            </a:r>
            <a:r>
              <a:rPr lang="en-US" sz="2400" b="1">
                <a:solidFill>
                  <a:srgbClr val="990000"/>
                </a:solidFill>
                <a:effectLst>
                  <a:outerShdw blurRad="38100" dist="38100" dir="2700000" algn="tl">
                    <a:srgbClr val="000000"/>
                  </a:outerShdw>
                </a:effectLst>
              </a:rPr>
              <a:t>  </a:t>
            </a:r>
            <a:r>
              <a:rPr lang="en-US" sz="2400" b="1">
                <a:solidFill>
                  <a:schemeClr val="hlink"/>
                </a:solidFill>
                <a:effectLst>
                  <a:outerShdw blurRad="38100" dist="38100" dir="2700000" algn="tl">
                    <a:srgbClr val="000000"/>
                  </a:outerShdw>
                </a:effectLst>
              </a:rPr>
              <a:t>ON</a:t>
            </a:r>
            <a:r>
              <a:rPr lang="en-US" sz="2400" b="1">
                <a:effectLst>
                  <a:outerShdw blurRad="38100" dist="38100" dir="2700000" algn="tl">
                    <a:srgbClr val="000000"/>
                  </a:outerShdw>
                </a:effectLst>
              </a:rPr>
              <a:t>  pasok</a:t>
            </a:r>
          </a:p>
          <a:p>
            <a:pPr marL="342900" indent="-342900" eaLnBrk="1" hangingPunct="1">
              <a:spcBef>
                <a:spcPct val="20000"/>
              </a:spcBef>
              <a:buClr>
                <a:schemeClr val="hlink"/>
              </a:buClr>
              <a:buSzPct val="120000"/>
              <a:defRPr/>
            </a:pPr>
            <a:r>
              <a:rPr lang="en-US" sz="2400" b="1">
                <a:effectLst>
                  <a:outerShdw blurRad="38100" dist="38100" dir="2700000" algn="tl">
                    <a:srgbClr val="000000"/>
                  </a:outerShdw>
                </a:effectLst>
              </a:rPr>
              <a:t>	</a:t>
            </a:r>
            <a:r>
              <a:rPr lang="en-US" sz="2400" b="1">
                <a:solidFill>
                  <a:schemeClr val="hlink"/>
                </a:solidFill>
                <a:effectLst>
                  <a:outerShdw blurRad="38100" dist="38100" dir="2700000" algn="tl">
                    <a:srgbClr val="000000"/>
                  </a:outerShdw>
                </a:effectLst>
              </a:rPr>
              <a:t>FOR EACH ROW</a:t>
            </a:r>
          </a:p>
          <a:p>
            <a:pPr marL="342900" indent="-342900" eaLnBrk="1" hangingPunct="1">
              <a:spcBef>
                <a:spcPct val="20000"/>
              </a:spcBef>
              <a:buClr>
                <a:schemeClr val="hlink"/>
              </a:buClr>
              <a:buSzPct val="120000"/>
              <a:defRPr/>
            </a:pPr>
            <a:r>
              <a:rPr lang="en-US" sz="2400" b="1">
                <a:effectLst>
                  <a:outerShdw blurRad="38100" dist="38100" dir="2700000" algn="tl">
                    <a:srgbClr val="000000"/>
                  </a:outerShdw>
                </a:effectLst>
              </a:rPr>
              <a:t>	</a:t>
            </a:r>
            <a:r>
              <a:rPr lang="en-US" sz="2400" b="1">
                <a:solidFill>
                  <a:schemeClr val="hlink"/>
                </a:solidFill>
                <a:effectLst>
                  <a:outerShdw blurRad="38100" dist="38100" dir="2700000" algn="tl">
                    <a:srgbClr val="000000"/>
                  </a:outerShdw>
                </a:effectLst>
              </a:rPr>
              <a:t>BEGIN</a:t>
            </a:r>
          </a:p>
          <a:p>
            <a:pPr marL="342900" indent="-342900" eaLnBrk="1" hangingPunct="1">
              <a:spcBef>
                <a:spcPct val="20000"/>
              </a:spcBef>
              <a:buClr>
                <a:schemeClr val="hlink"/>
              </a:buClr>
              <a:buSzPct val="120000"/>
              <a:defRPr/>
            </a:pPr>
            <a:r>
              <a:rPr lang="en-US" sz="2400" b="1">
                <a:effectLst>
                  <a:outerShdw blurRad="38100" dist="38100" dir="2700000" algn="tl">
                    <a:srgbClr val="000000"/>
                  </a:outerShdw>
                </a:effectLst>
              </a:rPr>
              <a:t>		</a:t>
            </a:r>
            <a:r>
              <a:rPr lang="en-US" sz="2400" b="1">
                <a:solidFill>
                  <a:srgbClr val="CC3300"/>
                </a:solidFill>
                <a:effectLst>
                  <a:outerShdw blurRad="38100" dist="38100" dir="2700000" algn="tl">
                    <a:srgbClr val="000000"/>
                  </a:outerShdw>
                </a:effectLst>
              </a:rPr>
              <a:t>update</a:t>
            </a:r>
            <a:r>
              <a:rPr lang="en-US" sz="2400" b="1">
                <a:solidFill>
                  <a:srgbClr val="990000"/>
                </a:solidFill>
                <a:effectLst>
                  <a:outerShdw blurRad="38100" dist="38100" dir="2700000" algn="tl">
                    <a:srgbClr val="000000"/>
                  </a:outerShdw>
                </a:effectLst>
              </a:rPr>
              <a:t> </a:t>
            </a:r>
            <a:r>
              <a:rPr lang="en-US" sz="2400" b="1">
                <a:effectLst>
                  <a:outerShdw blurRad="38100" dist="38100" dir="2700000" algn="tl">
                    <a:srgbClr val="000000"/>
                  </a:outerShdw>
                </a:effectLst>
              </a:rPr>
              <a:t>stok_barang</a:t>
            </a:r>
          </a:p>
          <a:p>
            <a:pPr marL="342900" indent="-342900" eaLnBrk="1" hangingPunct="1">
              <a:spcBef>
                <a:spcPct val="20000"/>
              </a:spcBef>
              <a:buClr>
                <a:schemeClr val="hlink"/>
              </a:buClr>
              <a:buSzPct val="120000"/>
              <a:defRPr/>
            </a:pPr>
            <a:r>
              <a:rPr lang="en-US" sz="2400" b="1">
                <a:effectLst>
                  <a:outerShdw blurRad="38100" dist="38100" dir="2700000" algn="tl">
                    <a:srgbClr val="000000"/>
                  </a:outerShdw>
                </a:effectLst>
              </a:rPr>
              <a:t>		</a:t>
            </a:r>
            <a:r>
              <a:rPr lang="en-US" sz="2400" b="1">
                <a:solidFill>
                  <a:srgbClr val="CC3300"/>
                </a:solidFill>
                <a:effectLst>
                  <a:outerShdw blurRad="38100" dist="38100" dir="2700000" algn="tl">
                    <a:srgbClr val="000000"/>
                  </a:outerShdw>
                </a:effectLst>
              </a:rPr>
              <a:t>set</a:t>
            </a:r>
            <a:r>
              <a:rPr lang="en-US" sz="2400" b="1">
                <a:solidFill>
                  <a:srgbClr val="990000"/>
                </a:solidFill>
                <a:effectLst>
                  <a:outerShdw blurRad="38100" dist="38100" dir="2700000" algn="tl">
                    <a:srgbClr val="000000"/>
                  </a:outerShdw>
                </a:effectLst>
              </a:rPr>
              <a:t> </a:t>
            </a:r>
            <a:r>
              <a:rPr lang="en-US" sz="2400" b="1">
                <a:effectLst>
                  <a:outerShdw blurRad="38100" dist="38100" dir="2700000" algn="tl">
                    <a:srgbClr val="000000"/>
                  </a:outerShdw>
                </a:effectLst>
              </a:rPr>
              <a:t>jum_stok= jum_stok + :new.jum_pasok ;</a:t>
            </a:r>
          </a:p>
          <a:p>
            <a:pPr marL="342900" indent="-342900" eaLnBrk="1" hangingPunct="1">
              <a:spcBef>
                <a:spcPct val="20000"/>
              </a:spcBef>
              <a:buClr>
                <a:schemeClr val="hlink"/>
              </a:buClr>
              <a:buSzPct val="120000"/>
              <a:defRPr/>
            </a:pPr>
            <a:r>
              <a:rPr lang="en-US" sz="2400" b="1">
                <a:effectLst>
                  <a:outerShdw blurRad="38100" dist="38100" dir="2700000" algn="tl">
                    <a:srgbClr val="000000"/>
                  </a:outerShdw>
                </a:effectLst>
              </a:rPr>
              <a:t>	</a:t>
            </a:r>
            <a:r>
              <a:rPr lang="en-US" sz="2400" b="1">
                <a:solidFill>
                  <a:schemeClr val="hlink"/>
                </a:solidFill>
                <a:effectLst>
                  <a:outerShdw blurRad="38100" dist="38100" dir="2700000" algn="tl">
                    <a:srgbClr val="000000"/>
                  </a:outerShdw>
                </a:effectLst>
              </a:rPr>
              <a:t>END;</a:t>
            </a:r>
          </a:p>
          <a:p>
            <a:pPr marL="342900" indent="-342900" eaLnBrk="1" hangingPunct="1">
              <a:spcBef>
                <a:spcPct val="20000"/>
              </a:spcBef>
              <a:buClr>
                <a:schemeClr val="hlink"/>
              </a:buClr>
              <a:buSzPct val="120000"/>
              <a:defRPr/>
            </a:pPr>
            <a:endParaRPr lang="en-US" sz="2400" b="1">
              <a:solidFill>
                <a:schemeClr val="hlink"/>
              </a:solidFill>
              <a:effectLst>
                <a:outerShdw blurRad="38100" dist="38100" dir="2700000" algn="tl">
                  <a:srgbClr val="000000"/>
                </a:outerShdw>
              </a:effectLst>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63" name="Rectangle 3"/>
          <p:cNvSpPr>
            <a:spLocks noGrp="1" noChangeArrowheads="1"/>
          </p:cNvSpPr>
          <p:nvPr>
            <p:ph type="body" idx="1"/>
          </p:nvPr>
        </p:nvSpPr>
        <p:spPr>
          <a:xfrm>
            <a:off x="608092" y="304800"/>
            <a:ext cx="10945654" cy="609600"/>
          </a:xfrm>
        </p:spPr>
        <p:txBody>
          <a:bodyPr/>
          <a:lstStyle/>
          <a:p>
            <a:pPr eaLnBrk="1" hangingPunct="1">
              <a:buFontTx/>
              <a:buNone/>
              <a:defRPr/>
            </a:pPr>
            <a:r>
              <a:rPr lang="en-US" sz="2400" smtClean="0">
                <a:solidFill>
                  <a:srgbClr val="CC3300"/>
                </a:solidFill>
              </a:rPr>
              <a:t>MENGHAPUS DATA STOK BARANG :</a:t>
            </a:r>
            <a:endParaRPr lang="en-US" smtClean="0">
              <a:solidFill>
                <a:srgbClr val="CC3300"/>
              </a:solidFill>
            </a:endParaRPr>
          </a:p>
        </p:txBody>
      </p:sp>
      <p:sp>
        <p:nvSpPr>
          <p:cNvPr id="245764" name="Rectangle 4"/>
          <p:cNvSpPr>
            <a:spLocks noChangeArrowheads="1"/>
          </p:cNvSpPr>
          <p:nvPr/>
        </p:nvSpPr>
        <p:spPr bwMode="auto">
          <a:xfrm>
            <a:off x="764288" y="762000"/>
            <a:ext cx="12161838" cy="5638800"/>
          </a:xfrm>
          <a:prstGeom prst="rect">
            <a:avLst/>
          </a:prstGeom>
          <a:noFill/>
          <a:ln w="9525">
            <a:solidFill>
              <a:srgbClr val="000000"/>
            </a:solidFill>
            <a:miter lim="800000"/>
            <a:headEnd/>
            <a:tailEnd/>
          </a:ln>
          <a:effectLst/>
        </p:spPr>
        <p:txBody>
          <a:bodyPr/>
          <a:lstStyle/>
          <a:p>
            <a:pPr marL="342900" indent="-342900" eaLnBrk="1" hangingPunct="1">
              <a:spcBef>
                <a:spcPct val="20000"/>
              </a:spcBef>
              <a:buClr>
                <a:schemeClr val="hlink"/>
              </a:buClr>
              <a:buSzPct val="120000"/>
              <a:defRPr/>
            </a:pPr>
            <a:r>
              <a:rPr lang="en-US" sz="1200" b="1" dirty="0">
                <a:effectLst>
                  <a:outerShdw blurRad="38100" dist="38100" dir="2700000" algn="tl">
                    <a:srgbClr val="000000"/>
                  </a:outerShdw>
                </a:effectLst>
              </a:rPr>
              <a:t>	</a:t>
            </a:r>
            <a:r>
              <a:rPr lang="en-US" sz="1200" b="1" dirty="0">
                <a:solidFill>
                  <a:srgbClr val="000000"/>
                </a:solidFill>
              </a:rPr>
              <a:t>CREATE OR REPLACE TRIGGER</a:t>
            </a:r>
            <a:r>
              <a:rPr lang="en-US" sz="1200" dirty="0">
                <a:solidFill>
                  <a:schemeClr val="hlink"/>
                </a:solidFill>
                <a:effectLst>
                  <a:outerShdw blurRad="38100" dist="38100" dir="2700000" algn="tl">
                    <a:srgbClr val="000000"/>
                  </a:outerShdw>
                </a:effectLst>
              </a:rPr>
              <a:t> </a:t>
            </a:r>
            <a:r>
              <a:rPr lang="en-US" sz="1200" dirty="0" err="1">
                <a:effectLst>
                  <a:outerShdw blurRad="38100" dist="38100" dir="2700000" algn="tl">
                    <a:srgbClr val="000000"/>
                  </a:outerShdw>
                </a:effectLst>
              </a:rPr>
              <a:t>tr_delete_pasok</a:t>
            </a:r>
            <a:endParaRPr lang="en-US" sz="1200" dirty="0">
              <a:effectLst>
                <a:outerShdw blurRad="38100" dist="38100" dir="2700000" algn="tl">
                  <a:srgbClr val="000000"/>
                </a:outerShdw>
              </a:effectLst>
            </a:endParaRPr>
          </a:p>
          <a:p>
            <a:pPr marL="342900" indent="-342900" eaLnBrk="1" hangingPunct="1">
              <a:spcBef>
                <a:spcPct val="20000"/>
              </a:spcBef>
              <a:buClr>
                <a:schemeClr val="hlink"/>
              </a:buClr>
              <a:buSzPct val="120000"/>
              <a:defRPr/>
            </a:pPr>
            <a:r>
              <a:rPr lang="en-US" sz="1200" dirty="0">
                <a:effectLst>
                  <a:outerShdw blurRad="38100" dist="38100" dir="2700000" algn="tl">
                    <a:srgbClr val="000000"/>
                  </a:outerShdw>
                </a:effectLst>
              </a:rPr>
              <a:t>		</a:t>
            </a:r>
            <a:r>
              <a:rPr lang="en-US" sz="1200" b="1" dirty="0">
                <a:solidFill>
                  <a:srgbClr val="000000"/>
                </a:solidFill>
              </a:rPr>
              <a:t>AFTER</a:t>
            </a:r>
            <a:r>
              <a:rPr lang="en-US" sz="1200" dirty="0">
                <a:solidFill>
                  <a:schemeClr val="hlink"/>
                </a:solidFill>
                <a:effectLst>
                  <a:outerShdw blurRad="38100" dist="38100" dir="2700000" algn="tl">
                    <a:srgbClr val="000000"/>
                  </a:outerShdw>
                </a:effectLst>
              </a:rPr>
              <a:t> </a:t>
            </a:r>
            <a:r>
              <a:rPr lang="en-US" sz="1200" dirty="0">
                <a:solidFill>
                  <a:srgbClr val="CC3300"/>
                </a:solidFill>
                <a:effectLst>
                  <a:outerShdw blurRad="38100" dist="38100" dir="2700000" algn="tl">
                    <a:srgbClr val="000000"/>
                  </a:outerShdw>
                </a:effectLst>
              </a:rPr>
              <a:t>update</a:t>
            </a:r>
            <a:r>
              <a:rPr lang="en-US" sz="1200" dirty="0">
                <a:solidFill>
                  <a:srgbClr val="990000"/>
                </a:solidFill>
                <a:effectLst>
                  <a:outerShdw blurRad="38100" dist="38100" dir="2700000" algn="tl">
                    <a:srgbClr val="000000"/>
                  </a:outerShdw>
                </a:effectLst>
              </a:rPr>
              <a:t> </a:t>
            </a:r>
            <a:r>
              <a:rPr lang="en-US" sz="1200" b="1" dirty="0">
                <a:solidFill>
                  <a:srgbClr val="000000"/>
                </a:solidFill>
              </a:rPr>
              <a:t>ON</a:t>
            </a:r>
            <a:r>
              <a:rPr lang="en-US" sz="1200" dirty="0">
                <a:effectLst>
                  <a:outerShdw blurRad="38100" dist="38100" dir="2700000" algn="tl">
                    <a:srgbClr val="000000"/>
                  </a:outerShdw>
                </a:effectLst>
              </a:rPr>
              <a:t> </a:t>
            </a:r>
            <a:r>
              <a:rPr lang="en-US" sz="1200" dirty="0" err="1">
                <a:effectLst>
                  <a:outerShdw blurRad="38100" dist="38100" dir="2700000" algn="tl">
                    <a:srgbClr val="000000"/>
                  </a:outerShdw>
                </a:effectLst>
              </a:rPr>
              <a:t>pasok</a:t>
            </a:r>
            <a:endParaRPr lang="en-US" sz="1200" dirty="0">
              <a:effectLst>
                <a:outerShdw blurRad="38100" dist="38100" dir="2700000" algn="tl">
                  <a:srgbClr val="000000"/>
                </a:outerShdw>
              </a:effectLst>
            </a:endParaRPr>
          </a:p>
          <a:p>
            <a:pPr marL="342900" indent="-342900" eaLnBrk="1" hangingPunct="1">
              <a:spcBef>
                <a:spcPct val="20000"/>
              </a:spcBef>
              <a:buClr>
                <a:schemeClr val="hlink"/>
              </a:buClr>
              <a:buSzPct val="120000"/>
              <a:defRPr/>
            </a:pPr>
            <a:r>
              <a:rPr lang="en-US" sz="1200" dirty="0">
                <a:effectLst>
                  <a:outerShdw blurRad="38100" dist="38100" dir="2700000" algn="tl">
                    <a:srgbClr val="000000"/>
                  </a:outerShdw>
                </a:effectLst>
              </a:rPr>
              <a:t>		 </a:t>
            </a:r>
            <a:r>
              <a:rPr lang="en-US" sz="1200" b="1" dirty="0">
                <a:solidFill>
                  <a:srgbClr val="000000"/>
                </a:solidFill>
              </a:rPr>
              <a:t>FOR EACH ROW</a:t>
            </a:r>
            <a:endParaRPr lang="en-US" sz="1200" b="1" dirty="0">
              <a:solidFill>
                <a:srgbClr val="000000"/>
              </a:solidFill>
              <a:effectLst>
                <a:outerShdw blurRad="38100" dist="38100" dir="2700000" algn="tl">
                  <a:srgbClr val="FFFFFF"/>
                </a:outerShdw>
              </a:effectLst>
            </a:endParaRPr>
          </a:p>
          <a:p>
            <a:pPr marL="342900" indent="-342900" eaLnBrk="1" hangingPunct="1">
              <a:spcBef>
                <a:spcPct val="20000"/>
              </a:spcBef>
              <a:buClr>
                <a:schemeClr val="hlink"/>
              </a:buClr>
              <a:buSzPct val="120000"/>
              <a:defRPr/>
            </a:pPr>
            <a:r>
              <a:rPr lang="en-US" sz="1200" dirty="0">
                <a:solidFill>
                  <a:srgbClr val="000000"/>
                </a:solidFill>
                <a:effectLst>
                  <a:outerShdw blurRad="38100" dist="38100" dir="2700000" algn="tl">
                    <a:srgbClr val="FFFFFF"/>
                  </a:outerShdw>
                </a:effectLst>
              </a:rPr>
              <a:t>	</a:t>
            </a:r>
            <a:r>
              <a:rPr lang="en-US" sz="1200" b="1" dirty="0">
                <a:solidFill>
                  <a:srgbClr val="000000"/>
                </a:solidFill>
              </a:rPr>
              <a:t>DECLARE</a:t>
            </a:r>
            <a:endParaRPr lang="en-US" sz="1200" b="1" dirty="0">
              <a:solidFill>
                <a:srgbClr val="000000"/>
              </a:solidFill>
              <a:effectLst>
                <a:outerShdw blurRad="38100" dist="38100" dir="2700000" algn="tl">
                  <a:srgbClr val="FFFFFF"/>
                </a:outerShdw>
              </a:effectLst>
            </a:endParaRPr>
          </a:p>
          <a:p>
            <a:pPr marL="342900" indent="-342900" eaLnBrk="1" hangingPunct="1">
              <a:spcBef>
                <a:spcPct val="20000"/>
              </a:spcBef>
              <a:buClr>
                <a:schemeClr val="hlink"/>
              </a:buClr>
              <a:buSzPct val="120000"/>
              <a:defRPr/>
            </a:pPr>
            <a:r>
              <a:rPr lang="en-US" sz="1200" dirty="0">
                <a:solidFill>
                  <a:schemeClr val="hlink"/>
                </a:solidFill>
                <a:effectLst>
                  <a:outerShdw blurRad="38100" dist="38100" dir="2700000" algn="tl">
                    <a:srgbClr val="000000"/>
                  </a:outerShdw>
                </a:effectLst>
              </a:rPr>
              <a:t>		</a:t>
            </a:r>
            <a:r>
              <a:rPr lang="en-US" sz="1200" dirty="0" err="1">
                <a:effectLst>
                  <a:outerShdw blurRad="38100" dist="38100" dir="2700000" algn="tl">
                    <a:srgbClr val="000000"/>
                  </a:outerShdw>
                </a:effectLst>
              </a:rPr>
              <a:t>Jml_lama</a:t>
            </a:r>
            <a:r>
              <a:rPr lang="en-US" sz="1200" dirty="0">
                <a:effectLst>
                  <a:outerShdw blurRad="38100" dist="38100" dir="2700000" algn="tl">
                    <a:srgbClr val="000000"/>
                  </a:outerShdw>
                </a:effectLst>
              </a:rPr>
              <a:t> </a:t>
            </a:r>
            <a:r>
              <a:rPr lang="en-US" sz="1200" dirty="0">
                <a:solidFill>
                  <a:srgbClr val="CC9900"/>
                </a:solidFill>
                <a:effectLst>
                  <a:outerShdw blurRad="38100" dist="38100" dir="2700000" algn="tl">
                    <a:srgbClr val="000000"/>
                  </a:outerShdw>
                </a:effectLst>
              </a:rPr>
              <a:t>integer</a:t>
            </a:r>
            <a:r>
              <a:rPr lang="en-US" sz="1200" dirty="0">
                <a:effectLst>
                  <a:outerShdw blurRad="38100" dist="38100" dir="2700000" algn="tl">
                    <a:srgbClr val="000000"/>
                  </a:outerShdw>
                </a:effectLst>
              </a:rPr>
              <a:t>;</a:t>
            </a:r>
          </a:p>
          <a:p>
            <a:pPr marL="342900" indent="-342900" eaLnBrk="1" hangingPunct="1">
              <a:spcBef>
                <a:spcPct val="20000"/>
              </a:spcBef>
              <a:buClr>
                <a:schemeClr val="hlink"/>
              </a:buClr>
              <a:buSzPct val="120000"/>
              <a:defRPr/>
            </a:pPr>
            <a:r>
              <a:rPr lang="en-US" sz="1200" dirty="0">
                <a:solidFill>
                  <a:schemeClr val="hlink"/>
                </a:solidFill>
                <a:effectLst>
                  <a:outerShdw blurRad="38100" dist="38100" dir="2700000" algn="tl">
                    <a:srgbClr val="000000"/>
                  </a:outerShdw>
                </a:effectLst>
              </a:rPr>
              <a:t>		</a:t>
            </a:r>
            <a:r>
              <a:rPr lang="en-US" sz="1200" dirty="0" err="1">
                <a:effectLst>
                  <a:outerShdw blurRad="38100" dist="38100" dir="2700000" algn="tl">
                    <a:srgbClr val="000000"/>
                  </a:outerShdw>
                </a:effectLst>
              </a:rPr>
              <a:t>Jml_baru</a:t>
            </a:r>
            <a:r>
              <a:rPr lang="en-US" sz="1200" dirty="0">
                <a:solidFill>
                  <a:schemeClr val="hlink"/>
                </a:solidFill>
                <a:effectLst>
                  <a:outerShdw blurRad="38100" dist="38100" dir="2700000" algn="tl">
                    <a:srgbClr val="000000"/>
                  </a:outerShdw>
                </a:effectLst>
              </a:rPr>
              <a:t> </a:t>
            </a:r>
            <a:r>
              <a:rPr lang="en-US" sz="1200" dirty="0">
                <a:solidFill>
                  <a:srgbClr val="CC9900"/>
                </a:solidFill>
                <a:effectLst>
                  <a:outerShdw blurRad="38100" dist="38100" dir="2700000" algn="tl">
                    <a:srgbClr val="000000"/>
                  </a:outerShdw>
                </a:effectLst>
              </a:rPr>
              <a:t>integer</a:t>
            </a:r>
            <a:r>
              <a:rPr lang="en-US" sz="1200" dirty="0">
                <a:effectLst>
                  <a:outerShdw blurRad="38100" dist="38100" dir="2700000" algn="tl">
                    <a:srgbClr val="000000"/>
                  </a:outerShdw>
                </a:effectLst>
              </a:rPr>
              <a:t>;</a:t>
            </a:r>
            <a:endParaRPr lang="en-US" sz="1200" dirty="0">
              <a:solidFill>
                <a:srgbClr val="CC3300"/>
              </a:solidFill>
              <a:effectLst>
                <a:outerShdw blurRad="38100" dist="38100" dir="2700000" algn="tl">
                  <a:srgbClr val="000000"/>
                </a:outerShdw>
              </a:effectLst>
            </a:endParaRPr>
          </a:p>
          <a:p>
            <a:pPr marL="342900" indent="-342900" eaLnBrk="1" hangingPunct="1">
              <a:spcBef>
                <a:spcPct val="20000"/>
              </a:spcBef>
              <a:buClr>
                <a:schemeClr val="hlink"/>
              </a:buClr>
              <a:buSzPct val="120000"/>
              <a:defRPr/>
            </a:pPr>
            <a:r>
              <a:rPr lang="en-US" sz="1200" dirty="0">
                <a:solidFill>
                  <a:srgbClr val="CC3300"/>
                </a:solidFill>
                <a:effectLst>
                  <a:outerShdw blurRad="38100" dist="38100" dir="2700000" algn="tl">
                    <a:srgbClr val="000000"/>
                  </a:outerShdw>
                </a:effectLst>
              </a:rPr>
              <a:t>		</a:t>
            </a:r>
            <a:r>
              <a:rPr lang="en-US" sz="1200" dirty="0" err="1">
                <a:effectLst>
                  <a:outerShdw blurRad="38100" dist="38100" dir="2700000" algn="tl">
                    <a:srgbClr val="000000"/>
                  </a:outerShdw>
                </a:effectLst>
              </a:rPr>
              <a:t>Selisih</a:t>
            </a:r>
            <a:r>
              <a:rPr lang="en-US" sz="1200" dirty="0">
                <a:effectLst>
                  <a:outerShdw blurRad="38100" dist="38100" dir="2700000" algn="tl">
                    <a:srgbClr val="000000"/>
                  </a:outerShdw>
                </a:effectLst>
              </a:rPr>
              <a:t> </a:t>
            </a:r>
            <a:r>
              <a:rPr lang="en-US" sz="1200" dirty="0">
                <a:solidFill>
                  <a:srgbClr val="CC9900"/>
                </a:solidFill>
                <a:effectLst>
                  <a:outerShdw blurRad="38100" dist="38100" dir="2700000" algn="tl">
                    <a:srgbClr val="000000"/>
                  </a:outerShdw>
                </a:effectLst>
              </a:rPr>
              <a:t>integer</a:t>
            </a:r>
            <a:r>
              <a:rPr lang="en-US" sz="1200" dirty="0">
                <a:effectLst>
                  <a:outerShdw blurRad="38100" dist="38100" dir="2700000" algn="tl">
                    <a:srgbClr val="000000"/>
                  </a:outerShdw>
                </a:effectLst>
              </a:rPr>
              <a:t>;</a:t>
            </a:r>
          </a:p>
          <a:p>
            <a:pPr marL="342900" indent="-342900" eaLnBrk="1" hangingPunct="1">
              <a:spcBef>
                <a:spcPct val="20000"/>
              </a:spcBef>
              <a:buClr>
                <a:schemeClr val="hlink"/>
              </a:buClr>
              <a:buSzPct val="120000"/>
              <a:defRPr/>
            </a:pPr>
            <a:r>
              <a:rPr lang="en-US" sz="1200" dirty="0">
                <a:effectLst>
                  <a:outerShdw blurRad="38100" dist="38100" dir="2700000" algn="tl">
                    <a:srgbClr val="000000"/>
                  </a:outerShdw>
                </a:effectLst>
              </a:rPr>
              <a:t>	</a:t>
            </a:r>
            <a:r>
              <a:rPr lang="en-US" sz="1200" b="1" dirty="0">
                <a:solidFill>
                  <a:srgbClr val="000000"/>
                </a:solidFill>
              </a:rPr>
              <a:t>BEGIN</a:t>
            </a:r>
            <a:endParaRPr lang="en-US" sz="1200" b="1" dirty="0">
              <a:solidFill>
                <a:srgbClr val="000000"/>
              </a:solidFill>
              <a:effectLst>
                <a:outerShdw blurRad="38100" dist="38100" dir="2700000" algn="tl">
                  <a:srgbClr val="FFFFFF"/>
                </a:outerShdw>
              </a:effectLst>
            </a:endParaRPr>
          </a:p>
          <a:p>
            <a:pPr marL="342900" indent="-342900" eaLnBrk="1" hangingPunct="1">
              <a:spcBef>
                <a:spcPct val="20000"/>
              </a:spcBef>
              <a:buClr>
                <a:schemeClr val="hlink"/>
              </a:buClr>
              <a:buSzPct val="120000"/>
              <a:defRPr/>
            </a:pPr>
            <a:r>
              <a:rPr lang="en-US" sz="1200" dirty="0">
                <a:effectLst>
                  <a:outerShdw blurRad="38100" dist="38100" dir="2700000" algn="tl">
                    <a:srgbClr val="000000"/>
                  </a:outerShdw>
                </a:effectLst>
              </a:rPr>
              <a:t>		</a:t>
            </a:r>
            <a:r>
              <a:rPr lang="en-US" sz="1200" dirty="0" err="1">
                <a:solidFill>
                  <a:srgbClr val="CC9900"/>
                </a:solidFill>
                <a:effectLst>
                  <a:outerShdw blurRad="38100" dist="38100" dir="2700000" algn="tl">
                    <a:srgbClr val="000000"/>
                  </a:outerShdw>
                </a:effectLst>
              </a:rPr>
              <a:t>select</a:t>
            </a:r>
            <a:r>
              <a:rPr lang="en-US" sz="1200" dirty="0" err="1">
                <a:effectLst>
                  <a:outerShdw blurRad="38100" dist="38100" dir="2700000" algn="tl">
                    <a:srgbClr val="000000"/>
                  </a:outerShdw>
                </a:effectLst>
              </a:rPr>
              <a:t>:</a:t>
            </a:r>
            <a:r>
              <a:rPr lang="en-US" sz="1200" dirty="0" err="1">
                <a:solidFill>
                  <a:srgbClr val="CC9900"/>
                </a:solidFill>
                <a:effectLst>
                  <a:outerShdw blurRad="38100" dist="38100" dir="2700000" algn="tl">
                    <a:srgbClr val="000000"/>
                  </a:outerShdw>
                </a:effectLst>
              </a:rPr>
              <a:t>old</a:t>
            </a:r>
            <a:r>
              <a:rPr lang="en-US" sz="1200" dirty="0" err="1">
                <a:effectLst>
                  <a:outerShdw blurRad="38100" dist="38100" dir="2700000" algn="tl">
                    <a:srgbClr val="000000"/>
                  </a:outerShdw>
                </a:effectLst>
              </a:rPr>
              <a:t>.jum_stok,:</a:t>
            </a:r>
            <a:r>
              <a:rPr lang="en-US" sz="1200" dirty="0" err="1">
                <a:solidFill>
                  <a:srgbClr val="CC9900"/>
                </a:solidFill>
                <a:effectLst>
                  <a:outerShdw blurRad="38100" dist="38100" dir="2700000" algn="tl">
                    <a:srgbClr val="000000"/>
                  </a:outerShdw>
                </a:effectLst>
              </a:rPr>
              <a:t>new</a:t>
            </a:r>
            <a:r>
              <a:rPr lang="en-US" sz="1200" dirty="0" err="1">
                <a:effectLst>
                  <a:outerShdw blurRad="38100" dist="38100" dir="2700000" algn="tl">
                    <a:srgbClr val="000000"/>
                  </a:outerShdw>
                </a:effectLst>
              </a:rPr>
              <a:t>.jum_pasok</a:t>
            </a:r>
            <a:r>
              <a:rPr lang="en-US" sz="1200" dirty="0">
                <a:effectLst>
                  <a:outerShdw blurRad="38100" dist="38100" dir="2700000" algn="tl">
                    <a:srgbClr val="000000"/>
                  </a:outerShdw>
                </a:effectLst>
              </a:rPr>
              <a:t> into </a:t>
            </a:r>
            <a:r>
              <a:rPr lang="en-US" sz="1200" dirty="0" err="1">
                <a:effectLst>
                  <a:outerShdw blurRad="38100" dist="38100" dir="2700000" algn="tl">
                    <a:srgbClr val="000000"/>
                  </a:outerShdw>
                </a:effectLst>
              </a:rPr>
              <a:t>jml_lama</a:t>
            </a:r>
            <a:r>
              <a:rPr lang="en-US" sz="1200" dirty="0">
                <a:effectLst>
                  <a:outerShdw blurRad="38100" dist="38100" dir="2700000" algn="tl">
                    <a:srgbClr val="000000"/>
                  </a:outerShdw>
                </a:effectLst>
              </a:rPr>
              <a:t>, </a:t>
            </a:r>
            <a:r>
              <a:rPr lang="en-US" sz="1200" dirty="0" err="1">
                <a:effectLst>
                  <a:outerShdw blurRad="38100" dist="38100" dir="2700000" algn="tl">
                    <a:srgbClr val="000000"/>
                  </a:outerShdw>
                </a:effectLst>
              </a:rPr>
              <a:t>jml_baru</a:t>
            </a:r>
            <a:r>
              <a:rPr lang="en-US" sz="1200" dirty="0">
                <a:effectLst>
                  <a:outerShdw blurRad="38100" dist="38100" dir="2700000" algn="tl">
                    <a:srgbClr val="000000"/>
                  </a:outerShdw>
                </a:effectLst>
              </a:rPr>
              <a:t> </a:t>
            </a:r>
            <a:r>
              <a:rPr lang="en-US" sz="1200" dirty="0">
                <a:solidFill>
                  <a:srgbClr val="CC9900"/>
                </a:solidFill>
                <a:effectLst>
                  <a:outerShdw blurRad="38100" dist="38100" dir="2700000" algn="tl">
                    <a:srgbClr val="000000"/>
                  </a:outerShdw>
                </a:effectLst>
              </a:rPr>
              <a:t>from</a:t>
            </a:r>
            <a:r>
              <a:rPr lang="en-US" sz="1200" dirty="0">
                <a:solidFill>
                  <a:srgbClr val="CC3300"/>
                </a:solidFill>
                <a:effectLst>
                  <a:outerShdw blurRad="38100" dist="38100" dir="2700000" algn="tl">
                    <a:srgbClr val="000000"/>
                  </a:outerShdw>
                </a:effectLst>
              </a:rPr>
              <a:t>  </a:t>
            </a:r>
            <a:r>
              <a:rPr lang="en-US" sz="1200" dirty="0" err="1">
                <a:effectLst>
                  <a:outerShdw blurRad="38100" dist="38100" dir="2700000" algn="tl">
                    <a:srgbClr val="000000"/>
                  </a:outerShdw>
                </a:effectLst>
              </a:rPr>
              <a:t>pasok</a:t>
            </a:r>
            <a:r>
              <a:rPr lang="en-US" sz="1200" dirty="0">
                <a:effectLst>
                  <a:outerShdw blurRad="38100" dist="38100" dir="2700000" algn="tl">
                    <a:srgbClr val="000000"/>
                  </a:outerShdw>
                </a:effectLst>
              </a:rPr>
              <a:t>;</a:t>
            </a:r>
          </a:p>
          <a:p>
            <a:pPr marL="342900" indent="-342900" eaLnBrk="1" hangingPunct="1">
              <a:spcBef>
                <a:spcPct val="20000"/>
              </a:spcBef>
              <a:buClr>
                <a:schemeClr val="hlink"/>
              </a:buClr>
              <a:buSzPct val="120000"/>
              <a:defRPr/>
            </a:pPr>
            <a:r>
              <a:rPr lang="en-US" sz="1200" dirty="0">
                <a:effectLst>
                  <a:outerShdw blurRad="38100" dist="38100" dir="2700000" algn="tl">
                    <a:srgbClr val="000000"/>
                  </a:outerShdw>
                </a:effectLst>
              </a:rPr>
              <a:t>		</a:t>
            </a:r>
            <a:r>
              <a:rPr lang="en-US" sz="1200" dirty="0">
                <a:solidFill>
                  <a:srgbClr val="CC3300"/>
                </a:solidFill>
                <a:effectLst>
                  <a:outerShdw blurRad="38100" dist="38100" dir="2700000" algn="tl">
                    <a:srgbClr val="000000"/>
                  </a:outerShdw>
                </a:effectLst>
              </a:rPr>
              <a:t>if </a:t>
            </a:r>
            <a:r>
              <a:rPr lang="en-US" sz="1200" dirty="0">
                <a:effectLst>
                  <a:outerShdw blurRad="38100" dist="38100" dir="2700000" algn="tl">
                    <a:srgbClr val="000000"/>
                  </a:outerShdw>
                </a:effectLst>
              </a:rPr>
              <a:t>(</a:t>
            </a:r>
            <a:r>
              <a:rPr lang="en-US" sz="1200" dirty="0" err="1">
                <a:effectLst>
                  <a:outerShdw blurRad="38100" dist="38100" dir="2700000" algn="tl">
                    <a:srgbClr val="000000"/>
                  </a:outerShdw>
                </a:effectLst>
              </a:rPr>
              <a:t>jml_lama</a:t>
            </a:r>
            <a:r>
              <a:rPr lang="en-US" sz="1200" dirty="0">
                <a:effectLst>
                  <a:outerShdw blurRad="38100" dist="38100" dir="2700000" algn="tl">
                    <a:srgbClr val="000000"/>
                  </a:outerShdw>
                </a:effectLst>
              </a:rPr>
              <a:t>&gt;</a:t>
            </a:r>
            <a:r>
              <a:rPr lang="en-US" sz="1200" dirty="0" err="1">
                <a:effectLst>
                  <a:outerShdw blurRad="38100" dist="38100" dir="2700000" algn="tl">
                    <a:srgbClr val="000000"/>
                  </a:outerShdw>
                </a:effectLst>
              </a:rPr>
              <a:t>jml_baru</a:t>
            </a:r>
            <a:r>
              <a:rPr lang="en-US" sz="1200" dirty="0">
                <a:effectLst>
                  <a:outerShdw blurRad="38100" dist="38100" dir="2700000" algn="tl">
                    <a:srgbClr val="000000"/>
                  </a:outerShdw>
                </a:effectLst>
              </a:rPr>
              <a:t>)</a:t>
            </a:r>
            <a:r>
              <a:rPr lang="en-US" sz="1200" dirty="0">
                <a:solidFill>
                  <a:srgbClr val="CC3300"/>
                </a:solidFill>
                <a:effectLst>
                  <a:outerShdw blurRad="38100" dist="38100" dir="2700000" algn="tl">
                    <a:srgbClr val="000000"/>
                  </a:outerShdw>
                </a:effectLst>
              </a:rPr>
              <a:t> then</a:t>
            </a:r>
          </a:p>
          <a:p>
            <a:pPr marL="342900" indent="-342900" eaLnBrk="1" hangingPunct="1">
              <a:spcBef>
                <a:spcPct val="20000"/>
              </a:spcBef>
              <a:buClr>
                <a:schemeClr val="hlink"/>
              </a:buClr>
              <a:buSzPct val="120000"/>
              <a:defRPr/>
            </a:pPr>
            <a:r>
              <a:rPr lang="en-US" sz="1200" dirty="0">
                <a:solidFill>
                  <a:srgbClr val="CC3300"/>
                </a:solidFill>
                <a:effectLst>
                  <a:outerShdw blurRad="38100" dist="38100" dir="2700000" algn="tl">
                    <a:srgbClr val="000000"/>
                  </a:outerShdw>
                </a:effectLst>
              </a:rPr>
              <a:t>		</a:t>
            </a:r>
            <a:r>
              <a:rPr lang="en-US" sz="1200" dirty="0">
                <a:effectLst>
                  <a:outerShdw blurRad="38100" dist="38100" dir="2700000" algn="tl">
                    <a:srgbClr val="000000"/>
                  </a:outerShdw>
                </a:effectLst>
              </a:rPr>
              <a:t> 	</a:t>
            </a:r>
            <a:r>
              <a:rPr lang="en-US" sz="1200" dirty="0" err="1">
                <a:effectLst>
                  <a:outerShdw blurRad="38100" dist="38100" dir="2700000" algn="tl">
                    <a:srgbClr val="000000"/>
                  </a:outerShdw>
                </a:effectLst>
              </a:rPr>
              <a:t>selisih</a:t>
            </a:r>
            <a:r>
              <a:rPr lang="en-US" sz="1200" dirty="0">
                <a:effectLst>
                  <a:outerShdw blurRad="38100" dist="38100" dir="2700000" algn="tl">
                    <a:srgbClr val="000000"/>
                  </a:outerShdw>
                </a:effectLst>
              </a:rPr>
              <a:t> := </a:t>
            </a:r>
            <a:r>
              <a:rPr lang="en-US" sz="1200" dirty="0" err="1">
                <a:effectLst>
                  <a:outerShdw blurRad="38100" dist="38100" dir="2700000" algn="tl">
                    <a:srgbClr val="000000"/>
                  </a:outerShdw>
                </a:effectLst>
              </a:rPr>
              <a:t>jml_lama</a:t>
            </a:r>
            <a:r>
              <a:rPr lang="en-US" sz="1200" dirty="0">
                <a:effectLst>
                  <a:outerShdw blurRad="38100" dist="38100" dir="2700000" algn="tl">
                    <a:srgbClr val="000000"/>
                  </a:outerShdw>
                </a:effectLst>
              </a:rPr>
              <a:t> - </a:t>
            </a:r>
            <a:r>
              <a:rPr lang="en-US" sz="1200" dirty="0" err="1">
                <a:effectLst>
                  <a:outerShdw blurRad="38100" dist="38100" dir="2700000" algn="tl">
                    <a:srgbClr val="000000"/>
                  </a:outerShdw>
                </a:effectLst>
              </a:rPr>
              <a:t>jml_baru</a:t>
            </a:r>
            <a:r>
              <a:rPr lang="en-US" sz="1200" dirty="0">
                <a:effectLst>
                  <a:outerShdw blurRad="38100" dist="38100" dir="2700000" algn="tl">
                    <a:srgbClr val="000000"/>
                  </a:outerShdw>
                </a:effectLst>
              </a:rPr>
              <a:t>;</a:t>
            </a:r>
          </a:p>
          <a:p>
            <a:pPr marL="342900" indent="-342900" eaLnBrk="1" hangingPunct="1">
              <a:spcBef>
                <a:spcPct val="20000"/>
              </a:spcBef>
              <a:buClr>
                <a:schemeClr val="hlink"/>
              </a:buClr>
              <a:buSzPct val="120000"/>
              <a:defRPr/>
            </a:pPr>
            <a:r>
              <a:rPr lang="en-US" sz="1200" dirty="0">
                <a:effectLst>
                  <a:outerShdw blurRad="38100" dist="38100" dir="2700000" algn="tl">
                    <a:srgbClr val="000000"/>
                  </a:outerShdw>
                </a:effectLst>
              </a:rPr>
              <a:t>			</a:t>
            </a:r>
            <a:r>
              <a:rPr lang="en-US" sz="1200" dirty="0">
                <a:solidFill>
                  <a:srgbClr val="CC9900"/>
                </a:solidFill>
                <a:effectLst>
                  <a:outerShdw blurRad="38100" dist="38100" dir="2700000" algn="tl">
                    <a:srgbClr val="000000"/>
                  </a:outerShdw>
                </a:effectLst>
              </a:rPr>
              <a:t>update </a:t>
            </a:r>
            <a:r>
              <a:rPr lang="en-US" sz="1200" dirty="0" err="1">
                <a:effectLst>
                  <a:outerShdw blurRad="38100" dist="38100" dir="2700000" algn="tl">
                    <a:srgbClr val="000000"/>
                  </a:outerShdw>
                </a:effectLst>
              </a:rPr>
              <a:t>stok_barang</a:t>
            </a:r>
            <a:endParaRPr lang="en-US" sz="1200" dirty="0">
              <a:effectLst>
                <a:outerShdw blurRad="38100" dist="38100" dir="2700000" algn="tl">
                  <a:srgbClr val="000000"/>
                </a:outerShdw>
              </a:effectLst>
            </a:endParaRPr>
          </a:p>
          <a:p>
            <a:pPr marL="342900" indent="-342900" eaLnBrk="1" hangingPunct="1">
              <a:spcBef>
                <a:spcPct val="20000"/>
              </a:spcBef>
              <a:buClr>
                <a:schemeClr val="hlink"/>
              </a:buClr>
              <a:buSzPct val="120000"/>
              <a:defRPr/>
            </a:pPr>
            <a:r>
              <a:rPr lang="en-US" sz="1200" dirty="0">
                <a:effectLst>
                  <a:outerShdw blurRad="38100" dist="38100" dir="2700000" algn="tl">
                    <a:srgbClr val="000000"/>
                  </a:outerShdw>
                </a:effectLst>
              </a:rPr>
              <a:t>			</a:t>
            </a:r>
            <a:r>
              <a:rPr lang="en-US" sz="1200" dirty="0">
                <a:solidFill>
                  <a:srgbClr val="CC9900"/>
                </a:solidFill>
                <a:effectLst>
                  <a:outerShdw blurRad="38100" dist="38100" dir="2700000" algn="tl">
                    <a:srgbClr val="000000"/>
                  </a:outerShdw>
                </a:effectLst>
              </a:rPr>
              <a:t>set</a:t>
            </a:r>
            <a:r>
              <a:rPr lang="en-US" sz="1200" dirty="0">
                <a:solidFill>
                  <a:srgbClr val="990000"/>
                </a:solidFill>
                <a:effectLst>
                  <a:outerShdw blurRad="38100" dist="38100" dir="2700000" algn="tl">
                    <a:srgbClr val="000000"/>
                  </a:outerShdw>
                </a:effectLst>
              </a:rPr>
              <a:t> </a:t>
            </a:r>
            <a:r>
              <a:rPr lang="en-US" sz="1200" dirty="0" err="1">
                <a:effectLst>
                  <a:outerShdw blurRad="38100" dist="38100" dir="2700000" algn="tl">
                    <a:srgbClr val="000000"/>
                  </a:outerShdw>
                </a:effectLst>
              </a:rPr>
              <a:t>jum_stok</a:t>
            </a:r>
            <a:r>
              <a:rPr lang="en-US" sz="1200" dirty="0">
                <a:effectLst>
                  <a:outerShdw blurRad="38100" dist="38100" dir="2700000" algn="tl">
                    <a:srgbClr val="000000"/>
                  </a:outerShdw>
                </a:effectLst>
              </a:rPr>
              <a:t> = </a:t>
            </a:r>
            <a:r>
              <a:rPr lang="en-US" sz="1200" dirty="0" err="1">
                <a:effectLst>
                  <a:outerShdw blurRad="38100" dist="38100" dir="2700000" algn="tl">
                    <a:srgbClr val="000000"/>
                  </a:outerShdw>
                </a:effectLst>
              </a:rPr>
              <a:t>jum_stok</a:t>
            </a:r>
            <a:r>
              <a:rPr lang="en-US" sz="1200" dirty="0">
                <a:effectLst>
                  <a:outerShdw blurRad="38100" dist="38100" dir="2700000" algn="tl">
                    <a:srgbClr val="000000"/>
                  </a:outerShdw>
                </a:effectLst>
              </a:rPr>
              <a:t> – </a:t>
            </a:r>
            <a:r>
              <a:rPr lang="en-US" sz="1200" dirty="0" err="1">
                <a:effectLst>
                  <a:outerShdw blurRad="38100" dist="38100" dir="2700000" algn="tl">
                    <a:srgbClr val="000000"/>
                  </a:outerShdw>
                </a:effectLst>
              </a:rPr>
              <a:t>selisih</a:t>
            </a:r>
            <a:r>
              <a:rPr lang="en-US" sz="1200" dirty="0">
                <a:effectLst>
                  <a:outerShdw blurRad="38100" dist="38100" dir="2700000" algn="tl">
                    <a:srgbClr val="000000"/>
                  </a:outerShdw>
                </a:effectLst>
              </a:rPr>
              <a:t>;</a:t>
            </a:r>
          </a:p>
          <a:p>
            <a:pPr marL="342900" indent="-342900" eaLnBrk="1" hangingPunct="1">
              <a:spcBef>
                <a:spcPct val="20000"/>
              </a:spcBef>
              <a:buClr>
                <a:schemeClr val="hlink"/>
              </a:buClr>
              <a:buSzPct val="120000"/>
              <a:defRPr/>
            </a:pPr>
            <a:r>
              <a:rPr lang="en-US" sz="1200" dirty="0">
                <a:effectLst>
                  <a:outerShdw blurRad="38100" dist="38100" dir="2700000" algn="tl">
                    <a:srgbClr val="000000"/>
                  </a:outerShdw>
                </a:effectLst>
              </a:rPr>
              <a:t>		</a:t>
            </a:r>
            <a:r>
              <a:rPr lang="en-US" sz="1200" dirty="0">
                <a:solidFill>
                  <a:srgbClr val="CC3300"/>
                </a:solidFill>
                <a:effectLst>
                  <a:outerShdw blurRad="38100" dist="38100" dir="2700000" algn="tl">
                    <a:srgbClr val="000000"/>
                  </a:outerShdw>
                </a:effectLst>
              </a:rPr>
              <a:t>else</a:t>
            </a:r>
          </a:p>
          <a:p>
            <a:pPr marL="342900" indent="-342900" eaLnBrk="1" hangingPunct="1">
              <a:spcBef>
                <a:spcPct val="20000"/>
              </a:spcBef>
              <a:buClr>
                <a:schemeClr val="hlink"/>
              </a:buClr>
              <a:buSzPct val="120000"/>
              <a:defRPr/>
            </a:pPr>
            <a:r>
              <a:rPr lang="en-US" sz="1200" dirty="0">
                <a:solidFill>
                  <a:srgbClr val="CC3300"/>
                </a:solidFill>
                <a:effectLst>
                  <a:outerShdw blurRad="38100" dist="38100" dir="2700000" algn="tl">
                    <a:srgbClr val="000000"/>
                  </a:outerShdw>
                </a:effectLst>
              </a:rPr>
              <a:t>		</a:t>
            </a:r>
            <a:r>
              <a:rPr lang="en-US" sz="1200" dirty="0">
                <a:effectLst>
                  <a:outerShdw blurRad="38100" dist="38100" dir="2700000" algn="tl">
                    <a:srgbClr val="000000"/>
                  </a:outerShdw>
                </a:effectLst>
              </a:rPr>
              <a:t> 	</a:t>
            </a:r>
            <a:r>
              <a:rPr lang="en-US" sz="1200" dirty="0" err="1">
                <a:effectLst>
                  <a:outerShdw blurRad="38100" dist="38100" dir="2700000" algn="tl">
                    <a:srgbClr val="000000"/>
                  </a:outerShdw>
                </a:effectLst>
              </a:rPr>
              <a:t>selisih</a:t>
            </a:r>
            <a:r>
              <a:rPr lang="en-US" sz="1200" dirty="0">
                <a:effectLst>
                  <a:outerShdw blurRad="38100" dist="38100" dir="2700000" algn="tl">
                    <a:srgbClr val="000000"/>
                  </a:outerShdw>
                </a:effectLst>
              </a:rPr>
              <a:t> := </a:t>
            </a:r>
            <a:r>
              <a:rPr lang="en-US" sz="1200" dirty="0" err="1">
                <a:effectLst>
                  <a:outerShdw blurRad="38100" dist="38100" dir="2700000" algn="tl">
                    <a:srgbClr val="000000"/>
                  </a:outerShdw>
                </a:effectLst>
              </a:rPr>
              <a:t>jml_baru</a:t>
            </a:r>
            <a:r>
              <a:rPr lang="en-US" sz="1200" dirty="0">
                <a:effectLst>
                  <a:outerShdw blurRad="38100" dist="38100" dir="2700000" algn="tl">
                    <a:srgbClr val="000000"/>
                  </a:outerShdw>
                </a:effectLst>
              </a:rPr>
              <a:t> - </a:t>
            </a:r>
            <a:r>
              <a:rPr lang="en-US" sz="1200" dirty="0" err="1">
                <a:effectLst>
                  <a:outerShdw blurRad="38100" dist="38100" dir="2700000" algn="tl">
                    <a:srgbClr val="000000"/>
                  </a:outerShdw>
                </a:effectLst>
              </a:rPr>
              <a:t>jml_lama</a:t>
            </a:r>
            <a:r>
              <a:rPr lang="en-US" sz="1200" dirty="0">
                <a:effectLst>
                  <a:outerShdw blurRad="38100" dist="38100" dir="2700000" algn="tl">
                    <a:srgbClr val="000000"/>
                  </a:outerShdw>
                </a:effectLst>
              </a:rPr>
              <a:t>;</a:t>
            </a:r>
          </a:p>
          <a:p>
            <a:pPr marL="342900" indent="-342900" eaLnBrk="1" hangingPunct="1">
              <a:spcBef>
                <a:spcPct val="20000"/>
              </a:spcBef>
              <a:buClr>
                <a:schemeClr val="hlink"/>
              </a:buClr>
              <a:buSzPct val="120000"/>
              <a:defRPr/>
            </a:pPr>
            <a:r>
              <a:rPr lang="en-US" sz="1200" dirty="0">
                <a:effectLst>
                  <a:outerShdw blurRad="38100" dist="38100" dir="2700000" algn="tl">
                    <a:srgbClr val="000000"/>
                  </a:outerShdw>
                </a:effectLst>
              </a:rPr>
              <a:t>			</a:t>
            </a:r>
            <a:r>
              <a:rPr lang="en-US" sz="1200" dirty="0">
                <a:solidFill>
                  <a:srgbClr val="CC9900"/>
                </a:solidFill>
                <a:effectLst>
                  <a:outerShdw blurRad="38100" dist="38100" dir="2700000" algn="tl">
                    <a:srgbClr val="000000"/>
                  </a:outerShdw>
                </a:effectLst>
              </a:rPr>
              <a:t>update</a:t>
            </a:r>
            <a:r>
              <a:rPr lang="en-US" sz="1200" dirty="0">
                <a:effectLst>
                  <a:outerShdw blurRad="38100" dist="38100" dir="2700000" algn="tl">
                    <a:srgbClr val="000000"/>
                  </a:outerShdw>
                </a:effectLst>
              </a:rPr>
              <a:t> </a:t>
            </a:r>
            <a:r>
              <a:rPr lang="en-US" sz="1200" dirty="0" err="1">
                <a:effectLst>
                  <a:outerShdw blurRad="38100" dist="38100" dir="2700000" algn="tl">
                    <a:srgbClr val="000000"/>
                  </a:outerShdw>
                </a:effectLst>
              </a:rPr>
              <a:t>stok_barang</a:t>
            </a:r>
            <a:endParaRPr lang="en-US" sz="1200" dirty="0">
              <a:effectLst>
                <a:outerShdw blurRad="38100" dist="38100" dir="2700000" algn="tl">
                  <a:srgbClr val="000000"/>
                </a:outerShdw>
              </a:effectLst>
            </a:endParaRPr>
          </a:p>
          <a:p>
            <a:pPr marL="342900" indent="-342900" eaLnBrk="1" hangingPunct="1">
              <a:spcBef>
                <a:spcPct val="20000"/>
              </a:spcBef>
              <a:buClr>
                <a:schemeClr val="hlink"/>
              </a:buClr>
              <a:buSzPct val="120000"/>
              <a:defRPr/>
            </a:pPr>
            <a:r>
              <a:rPr lang="en-US" sz="1200" dirty="0">
                <a:effectLst>
                  <a:outerShdw blurRad="38100" dist="38100" dir="2700000" algn="tl">
                    <a:srgbClr val="000000"/>
                  </a:outerShdw>
                </a:effectLst>
              </a:rPr>
              <a:t>			</a:t>
            </a:r>
            <a:r>
              <a:rPr lang="en-US" sz="1200" dirty="0">
                <a:solidFill>
                  <a:srgbClr val="CC9900"/>
                </a:solidFill>
                <a:effectLst>
                  <a:outerShdw blurRad="38100" dist="38100" dir="2700000" algn="tl">
                    <a:srgbClr val="000000"/>
                  </a:outerShdw>
                </a:effectLst>
              </a:rPr>
              <a:t>set</a:t>
            </a:r>
            <a:r>
              <a:rPr lang="en-US" sz="1200" dirty="0">
                <a:effectLst>
                  <a:outerShdw blurRad="38100" dist="38100" dir="2700000" algn="tl">
                    <a:srgbClr val="000000"/>
                  </a:outerShdw>
                </a:effectLst>
              </a:rPr>
              <a:t> </a:t>
            </a:r>
            <a:r>
              <a:rPr lang="en-US" sz="1200" dirty="0" err="1">
                <a:effectLst>
                  <a:outerShdw blurRad="38100" dist="38100" dir="2700000" algn="tl">
                    <a:srgbClr val="000000"/>
                  </a:outerShdw>
                </a:effectLst>
              </a:rPr>
              <a:t>jum_stok</a:t>
            </a:r>
            <a:r>
              <a:rPr lang="en-US" sz="1200" dirty="0">
                <a:effectLst>
                  <a:outerShdw blurRad="38100" dist="38100" dir="2700000" algn="tl">
                    <a:srgbClr val="000000"/>
                  </a:outerShdw>
                </a:effectLst>
              </a:rPr>
              <a:t> = </a:t>
            </a:r>
            <a:r>
              <a:rPr lang="en-US" sz="1200" dirty="0" err="1">
                <a:effectLst>
                  <a:outerShdw blurRad="38100" dist="38100" dir="2700000" algn="tl">
                    <a:srgbClr val="000000"/>
                  </a:outerShdw>
                </a:effectLst>
              </a:rPr>
              <a:t>jum_stok</a:t>
            </a:r>
            <a:r>
              <a:rPr lang="en-US" sz="1200" dirty="0">
                <a:effectLst>
                  <a:outerShdw blurRad="38100" dist="38100" dir="2700000" algn="tl">
                    <a:srgbClr val="000000"/>
                  </a:outerShdw>
                </a:effectLst>
              </a:rPr>
              <a:t> + </a:t>
            </a:r>
            <a:r>
              <a:rPr lang="en-US" sz="1200" dirty="0" err="1">
                <a:effectLst>
                  <a:outerShdw blurRad="38100" dist="38100" dir="2700000" algn="tl">
                    <a:srgbClr val="000000"/>
                  </a:outerShdw>
                </a:effectLst>
              </a:rPr>
              <a:t>selisih</a:t>
            </a:r>
            <a:r>
              <a:rPr lang="en-US" sz="1200" dirty="0">
                <a:effectLst>
                  <a:outerShdw blurRad="38100" dist="38100" dir="2700000" algn="tl">
                    <a:srgbClr val="000000"/>
                  </a:outerShdw>
                </a:effectLst>
              </a:rPr>
              <a:t>;</a:t>
            </a:r>
          </a:p>
          <a:p>
            <a:pPr marL="342900" indent="-342900" eaLnBrk="1" hangingPunct="1">
              <a:spcBef>
                <a:spcPct val="20000"/>
              </a:spcBef>
              <a:buClr>
                <a:schemeClr val="hlink"/>
              </a:buClr>
              <a:buSzPct val="120000"/>
              <a:defRPr/>
            </a:pPr>
            <a:r>
              <a:rPr lang="en-US" sz="1200" dirty="0">
                <a:effectLst>
                  <a:outerShdw blurRad="38100" dist="38100" dir="2700000" algn="tl">
                    <a:srgbClr val="000000"/>
                  </a:outerShdw>
                </a:effectLst>
              </a:rPr>
              <a:t>		</a:t>
            </a:r>
            <a:r>
              <a:rPr lang="en-US" sz="1200" dirty="0">
                <a:solidFill>
                  <a:srgbClr val="CC3300"/>
                </a:solidFill>
                <a:effectLst>
                  <a:outerShdw blurRad="38100" dist="38100" dir="2700000" algn="tl">
                    <a:srgbClr val="000000"/>
                  </a:outerShdw>
                </a:effectLst>
              </a:rPr>
              <a:t>end if;</a:t>
            </a:r>
          </a:p>
          <a:p>
            <a:pPr marL="342900" indent="-342900" eaLnBrk="1" hangingPunct="1">
              <a:spcBef>
                <a:spcPct val="20000"/>
              </a:spcBef>
              <a:buClr>
                <a:schemeClr val="hlink"/>
              </a:buClr>
              <a:buSzPct val="120000"/>
              <a:defRPr/>
            </a:pPr>
            <a:r>
              <a:rPr lang="en-US" sz="1200" dirty="0">
                <a:effectLst>
                  <a:outerShdw blurRad="38100" dist="38100" dir="2700000" algn="tl">
                    <a:srgbClr val="000000"/>
                  </a:outerShdw>
                </a:effectLst>
              </a:rPr>
              <a:t>	 </a:t>
            </a:r>
            <a:r>
              <a:rPr lang="en-US" sz="1200" b="1" dirty="0">
                <a:solidFill>
                  <a:srgbClr val="000000"/>
                </a:solidFill>
              </a:rPr>
              <a:t>END;</a:t>
            </a:r>
            <a:endParaRPr lang="en-US" sz="1200" b="1" dirty="0">
              <a:solidFill>
                <a:srgbClr val="000000"/>
              </a:solidFill>
              <a:effectLst>
                <a:outerShdw blurRad="38100" dist="38100" dir="2700000" algn="tl">
                  <a:srgbClr val="FFFFFF"/>
                </a:outerShdw>
              </a:effectLst>
            </a:endParaRPr>
          </a:p>
          <a:p>
            <a:pPr marL="342900" indent="-342900" eaLnBrk="1" hangingPunct="1">
              <a:spcBef>
                <a:spcPct val="20000"/>
              </a:spcBef>
              <a:buClr>
                <a:schemeClr val="hlink"/>
              </a:buClr>
              <a:buSzPct val="120000"/>
              <a:defRPr/>
            </a:pPr>
            <a:endParaRPr lang="en-US" sz="1200" dirty="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1801281" y="457200"/>
            <a:ext cx="8006543" cy="1003300"/>
          </a:xfrm>
        </p:spPr>
        <p:txBody>
          <a:bodyPr>
            <a:normAutofit fontScale="90000"/>
          </a:bodyPr>
          <a:lstStyle/>
          <a:p>
            <a:pPr>
              <a:defRPr/>
            </a:pPr>
            <a:r>
              <a:rPr lang="en-US" sz="4800" b="1" dirty="0" smtClean="0">
                <a:effectLst>
                  <a:outerShdw blurRad="38100" dist="38100" dir="2700000" algn="tl">
                    <a:srgbClr val="FFFFFF"/>
                  </a:outerShdw>
                </a:effectLst>
                <a:latin typeface="Book Antiqua" pitchFamily="18" charset="0"/>
              </a:rPr>
              <a:t>DDL : Create Tables Structure</a:t>
            </a:r>
            <a:endParaRPr lang="en-US" sz="4500" dirty="0" smtClean="0"/>
          </a:p>
        </p:txBody>
      </p:sp>
      <p:sp>
        <p:nvSpPr>
          <p:cNvPr id="256003" name="Rectangle 3"/>
          <p:cNvSpPr>
            <a:spLocks noGrp="1" noChangeArrowheads="1"/>
          </p:cNvSpPr>
          <p:nvPr>
            <p:ph type="body" idx="1"/>
          </p:nvPr>
        </p:nvSpPr>
        <p:spPr>
          <a:xfrm>
            <a:off x="1296304" y="1600200"/>
            <a:ext cx="10542372" cy="711200"/>
          </a:xfrm>
        </p:spPr>
        <p:txBody>
          <a:bodyPr/>
          <a:lstStyle/>
          <a:p>
            <a:pPr marL="609600" indent="-609600" eaLnBrk="1" hangingPunct="1">
              <a:defRPr/>
            </a:pPr>
            <a:r>
              <a:rPr lang="en-US" sz="4000" b="1" dirty="0" smtClean="0">
                <a:solidFill>
                  <a:schemeClr val="accent2"/>
                </a:solidFill>
                <a:latin typeface="Book Antiqua" pitchFamily="18" charset="0"/>
              </a:rPr>
              <a:t>Create Tables statement</a:t>
            </a:r>
          </a:p>
        </p:txBody>
      </p:sp>
      <p:sp>
        <p:nvSpPr>
          <p:cNvPr id="7172" name="Text Box 4"/>
          <p:cNvSpPr txBox="1">
            <a:spLocks noChangeArrowheads="1"/>
          </p:cNvSpPr>
          <p:nvPr/>
        </p:nvSpPr>
        <p:spPr bwMode="auto">
          <a:xfrm>
            <a:off x="1499002" y="2438401"/>
            <a:ext cx="10742957" cy="519113"/>
          </a:xfrm>
          <a:prstGeom prst="rect">
            <a:avLst/>
          </a:prstGeom>
          <a:noFill/>
          <a:ln w="9525">
            <a:noFill/>
            <a:miter lim="800000"/>
            <a:headEnd/>
            <a:tailEnd/>
          </a:ln>
        </p:spPr>
        <p:txBody>
          <a:bodyPr>
            <a:spAutoFit/>
          </a:bodyPr>
          <a:lstStyle/>
          <a:p>
            <a:pPr>
              <a:spcBef>
                <a:spcPct val="50000"/>
              </a:spcBef>
            </a:pPr>
            <a:r>
              <a:rPr lang="en-US" sz="2800" dirty="0">
                <a:solidFill>
                  <a:schemeClr val="hlink"/>
                </a:solidFill>
                <a:latin typeface="Book Antiqua" pitchFamily="18" charset="0"/>
              </a:rPr>
              <a:t>CREATE TABLE</a:t>
            </a:r>
            <a:r>
              <a:rPr lang="en-US" sz="2800" b="1" dirty="0">
                <a:latin typeface="Book Antiqua" pitchFamily="18" charset="0"/>
              </a:rPr>
              <a:t> </a:t>
            </a:r>
            <a:r>
              <a:rPr lang="en-US" sz="2800" dirty="0" err="1">
                <a:solidFill>
                  <a:srgbClr val="990000"/>
                </a:solidFill>
                <a:latin typeface="Book Antiqua" pitchFamily="18" charset="0"/>
              </a:rPr>
              <a:t>tabel</a:t>
            </a:r>
            <a:r>
              <a:rPr lang="en-US" sz="2800" dirty="0">
                <a:solidFill>
                  <a:srgbClr val="990000"/>
                </a:solidFill>
                <a:latin typeface="Book Antiqua" pitchFamily="18" charset="0"/>
              </a:rPr>
              <a:t> </a:t>
            </a:r>
            <a:r>
              <a:rPr lang="en-US" sz="2800" dirty="0">
                <a:solidFill>
                  <a:srgbClr val="00682F"/>
                </a:solidFill>
                <a:latin typeface="Book Antiqua" pitchFamily="18" charset="0"/>
              </a:rPr>
              <a:t>(A</a:t>
            </a:r>
            <a:r>
              <a:rPr lang="en-US" sz="4000" baseline="-25000" dirty="0">
                <a:solidFill>
                  <a:srgbClr val="00682F"/>
                </a:solidFill>
                <a:latin typeface="Book Antiqua" pitchFamily="18" charset="0"/>
              </a:rPr>
              <a:t>1</a:t>
            </a:r>
            <a:r>
              <a:rPr lang="en-US" sz="2400" dirty="0">
                <a:solidFill>
                  <a:srgbClr val="00682F"/>
                </a:solidFill>
                <a:latin typeface="Book Antiqua" pitchFamily="18" charset="0"/>
              </a:rPr>
              <a:t> </a:t>
            </a:r>
            <a:r>
              <a:rPr lang="en-US" sz="2800" dirty="0">
                <a:solidFill>
                  <a:srgbClr val="00682F"/>
                </a:solidFill>
                <a:latin typeface="Book Antiqua" pitchFamily="18" charset="0"/>
              </a:rPr>
              <a:t>D</a:t>
            </a:r>
            <a:r>
              <a:rPr lang="en-US" sz="4000" baseline="-25000" dirty="0">
                <a:solidFill>
                  <a:srgbClr val="00682F"/>
                </a:solidFill>
                <a:latin typeface="Book Antiqua" pitchFamily="18" charset="0"/>
              </a:rPr>
              <a:t>1</a:t>
            </a:r>
            <a:r>
              <a:rPr lang="en-US" sz="2400" dirty="0">
                <a:solidFill>
                  <a:srgbClr val="00682F"/>
                </a:solidFill>
                <a:latin typeface="Book Antiqua" pitchFamily="18" charset="0"/>
              </a:rPr>
              <a:t>, </a:t>
            </a:r>
            <a:r>
              <a:rPr lang="en-US" sz="2800" dirty="0">
                <a:solidFill>
                  <a:srgbClr val="00682F"/>
                </a:solidFill>
                <a:latin typeface="Book Antiqua" pitchFamily="18" charset="0"/>
              </a:rPr>
              <a:t>A</a:t>
            </a:r>
            <a:r>
              <a:rPr lang="en-US" sz="4000" baseline="-25000" dirty="0">
                <a:solidFill>
                  <a:srgbClr val="00682F"/>
                </a:solidFill>
                <a:latin typeface="Book Antiqua" pitchFamily="18" charset="0"/>
              </a:rPr>
              <a:t>2</a:t>
            </a:r>
            <a:r>
              <a:rPr lang="en-US" sz="2400" dirty="0">
                <a:solidFill>
                  <a:srgbClr val="00682F"/>
                </a:solidFill>
                <a:latin typeface="Book Antiqua" pitchFamily="18" charset="0"/>
              </a:rPr>
              <a:t> </a:t>
            </a:r>
            <a:r>
              <a:rPr lang="en-US" sz="2800" dirty="0">
                <a:solidFill>
                  <a:srgbClr val="00682F"/>
                </a:solidFill>
                <a:latin typeface="Book Antiqua" pitchFamily="18" charset="0"/>
              </a:rPr>
              <a:t>D</a:t>
            </a:r>
            <a:r>
              <a:rPr lang="en-US" sz="4000" baseline="-25000" dirty="0">
                <a:solidFill>
                  <a:srgbClr val="00682F"/>
                </a:solidFill>
                <a:latin typeface="Book Antiqua" pitchFamily="18" charset="0"/>
              </a:rPr>
              <a:t>2</a:t>
            </a:r>
            <a:r>
              <a:rPr lang="en-US" sz="2400" dirty="0">
                <a:solidFill>
                  <a:srgbClr val="00682F"/>
                </a:solidFill>
                <a:latin typeface="Book Antiqua" pitchFamily="18" charset="0"/>
              </a:rPr>
              <a:t>, .., </a:t>
            </a:r>
            <a:r>
              <a:rPr lang="en-US" sz="2800" dirty="0">
                <a:solidFill>
                  <a:srgbClr val="00682F"/>
                </a:solidFill>
                <a:latin typeface="Book Antiqua" pitchFamily="18" charset="0"/>
              </a:rPr>
              <a:t>A</a:t>
            </a:r>
            <a:r>
              <a:rPr lang="en-US" sz="4000" baseline="-25000" dirty="0">
                <a:solidFill>
                  <a:srgbClr val="00682F"/>
                </a:solidFill>
                <a:latin typeface="Book Antiqua" pitchFamily="18" charset="0"/>
              </a:rPr>
              <a:t>n</a:t>
            </a:r>
            <a:r>
              <a:rPr lang="en-US" sz="2400" dirty="0">
                <a:solidFill>
                  <a:srgbClr val="00682F"/>
                </a:solidFill>
                <a:latin typeface="Book Antiqua" pitchFamily="18" charset="0"/>
              </a:rPr>
              <a:t> </a:t>
            </a:r>
            <a:r>
              <a:rPr lang="en-US" sz="2800" dirty="0" err="1">
                <a:solidFill>
                  <a:srgbClr val="00682F"/>
                </a:solidFill>
                <a:latin typeface="Book Antiqua" pitchFamily="18" charset="0"/>
              </a:rPr>
              <a:t>D</a:t>
            </a:r>
            <a:r>
              <a:rPr lang="en-US" sz="4000" baseline="-25000" dirty="0" err="1">
                <a:solidFill>
                  <a:srgbClr val="00682F"/>
                </a:solidFill>
                <a:latin typeface="Book Antiqua" pitchFamily="18" charset="0"/>
              </a:rPr>
              <a:t>n</a:t>
            </a:r>
            <a:r>
              <a:rPr lang="en-US" sz="2400" dirty="0">
                <a:solidFill>
                  <a:srgbClr val="00682F"/>
                </a:solidFill>
                <a:latin typeface="Book Antiqua" pitchFamily="18" charset="0"/>
              </a:rPr>
              <a:t>)</a:t>
            </a:r>
          </a:p>
        </p:txBody>
      </p:sp>
      <p:sp>
        <p:nvSpPr>
          <p:cNvPr id="7173" name="Text Box 5"/>
          <p:cNvSpPr txBox="1">
            <a:spLocks noChangeArrowheads="1"/>
          </p:cNvSpPr>
          <p:nvPr/>
        </p:nvSpPr>
        <p:spPr bwMode="auto">
          <a:xfrm>
            <a:off x="1600350" y="3200401"/>
            <a:ext cx="10742957" cy="2443163"/>
          </a:xfrm>
          <a:prstGeom prst="rect">
            <a:avLst/>
          </a:prstGeom>
          <a:noFill/>
          <a:ln w="9525">
            <a:noFill/>
            <a:miter lim="800000"/>
            <a:headEnd/>
            <a:tailEnd/>
          </a:ln>
        </p:spPr>
        <p:txBody>
          <a:bodyPr>
            <a:spAutoFit/>
          </a:bodyPr>
          <a:lstStyle/>
          <a:p>
            <a:pPr>
              <a:spcBef>
                <a:spcPct val="50000"/>
              </a:spcBef>
            </a:pPr>
            <a:r>
              <a:rPr lang="en-US" sz="2800" dirty="0" err="1">
                <a:solidFill>
                  <a:srgbClr val="00682F"/>
                </a:solidFill>
                <a:latin typeface="Book Antiqua" pitchFamily="18" charset="0"/>
              </a:rPr>
              <a:t>Keterangan</a:t>
            </a:r>
            <a:r>
              <a:rPr lang="en-US" sz="2800" dirty="0">
                <a:solidFill>
                  <a:srgbClr val="00682F"/>
                </a:solidFill>
                <a:latin typeface="Book Antiqua" pitchFamily="18" charset="0"/>
              </a:rPr>
              <a:t> :</a:t>
            </a:r>
          </a:p>
          <a:p>
            <a:pPr>
              <a:spcBef>
                <a:spcPct val="50000"/>
              </a:spcBef>
            </a:pPr>
            <a:r>
              <a:rPr lang="en-US" sz="2800" dirty="0" err="1">
                <a:solidFill>
                  <a:srgbClr val="990000"/>
                </a:solidFill>
                <a:latin typeface="Book Antiqua" pitchFamily="18" charset="0"/>
              </a:rPr>
              <a:t>tabel</a:t>
            </a:r>
            <a:r>
              <a:rPr lang="en-US" sz="2800" dirty="0">
                <a:solidFill>
                  <a:srgbClr val="990000"/>
                </a:solidFill>
                <a:latin typeface="Book Antiqua" pitchFamily="18" charset="0"/>
              </a:rPr>
              <a:t> </a:t>
            </a:r>
            <a:r>
              <a:rPr lang="en-US" sz="2400" dirty="0">
                <a:latin typeface="Book Antiqua" pitchFamily="18" charset="0"/>
              </a:rPr>
              <a:t>=</a:t>
            </a:r>
            <a:r>
              <a:rPr lang="en-US" sz="2800" dirty="0">
                <a:solidFill>
                  <a:srgbClr val="990000"/>
                </a:solidFill>
                <a:latin typeface="Book Antiqua" pitchFamily="18" charset="0"/>
              </a:rPr>
              <a:t> </a:t>
            </a:r>
            <a:r>
              <a:rPr lang="en-US" sz="2400" dirty="0" err="1" smtClean="0">
                <a:solidFill>
                  <a:srgbClr val="00682F"/>
                </a:solidFill>
                <a:latin typeface="Book Antiqua" pitchFamily="18" charset="0"/>
              </a:rPr>
              <a:t>nama</a:t>
            </a:r>
            <a:r>
              <a:rPr lang="en-US" sz="2400" dirty="0" smtClean="0">
                <a:solidFill>
                  <a:srgbClr val="00682F"/>
                </a:solidFill>
                <a:latin typeface="Book Antiqua" pitchFamily="18" charset="0"/>
              </a:rPr>
              <a:t> (</a:t>
            </a:r>
            <a:r>
              <a:rPr lang="en-US" sz="2400" dirty="0" err="1" smtClean="0">
                <a:solidFill>
                  <a:srgbClr val="00682F"/>
                </a:solidFill>
                <a:latin typeface="Book Antiqua" pitchFamily="18" charset="0"/>
              </a:rPr>
              <a:t>Obyek</a:t>
            </a:r>
            <a:r>
              <a:rPr lang="en-US" sz="2400" dirty="0" smtClean="0">
                <a:solidFill>
                  <a:srgbClr val="00682F"/>
                </a:solidFill>
                <a:latin typeface="Book Antiqua" pitchFamily="18" charset="0"/>
              </a:rPr>
              <a:t>) </a:t>
            </a:r>
            <a:r>
              <a:rPr lang="en-US" sz="2400" dirty="0" err="1">
                <a:solidFill>
                  <a:srgbClr val="00682F"/>
                </a:solidFill>
                <a:latin typeface="Book Antiqua" pitchFamily="18" charset="0"/>
              </a:rPr>
              <a:t>tabel</a:t>
            </a:r>
            <a:r>
              <a:rPr lang="en-US" sz="2400" dirty="0">
                <a:solidFill>
                  <a:srgbClr val="00682F"/>
                </a:solidFill>
                <a:latin typeface="Book Antiqua" pitchFamily="18" charset="0"/>
              </a:rPr>
              <a:t> yang </a:t>
            </a:r>
            <a:r>
              <a:rPr lang="en-US" sz="2400" dirty="0" err="1">
                <a:solidFill>
                  <a:srgbClr val="00682F"/>
                </a:solidFill>
                <a:latin typeface="Book Antiqua" pitchFamily="18" charset="0"/>
              </a:rPr>
              <a:t>akan</a:t>
            </a:r>
            <a:r>
              <a:rPr lang="en-US" sz="2400" dirty="0">
                <a:solidFill>
                  <a:srgbClr val="00682F"/>
                </a:solidFill>
                <a:latin typeface="Book Antiqua" pitchFamily="18" charset="0"/>
              </a:rPr>
              <a:t> </a:t>
            </a:r>
            <a:r>
              <a:rPr lang="en-US" sz="2400" dirty="0" err="1">
                <a:solidFill>
                  <a:srgbClr val="00682F"/>
                </a:solidFill>
                <a:latin typeface="Book Antiqua" pitchFamily="18" charset="0"/>
              </a:rPr>
              <a:t>dibuat</a:t>
            </a:r>
            <a:endParaRPr lang="en-US" sz="2400" dirty="0">
              <a:solidFill>
                <a:srgbClr val="00682F"/>
              </a:solidFill>
              <a:latin typeface="Book Antiqua" pitchFamily="18" charset="0"/>
            </a:endParaRPr>
          </a:p>
          <a:p>
            <a:pPr>
              <a:spcBef>
                <a:spcPct val="50000"/>
              </a:spcBef>
            </a:pPr>
            <a:r>
              <a:rPr lang="en-US" sz="2800" dirty="0">
                <a:solidFill>
                  <a:srgbClr val="00682F"/>
                </a:solidFill>
                <a:latin typeface="Book Antiqua" pitchFamily="18" charset="0"/>
              </a:rPr>
              <a:t>A</a:t>
            </a:r>
            <a:r>
              <a:rPr lang="en-US" sz="4000" baseline="-25000" dirty="0">
                <a:solidFill>
                  <a:srgbClr val="00682F"/>
                </a:solidFill>
                <a:latin typeface="Book Antiqua" pitchFamily="18" charset="0"/>
              </a:rPr>
              <a:t>1</a:t>
            </a:r>
            <a:r>
              <a:rPr lang="en-US" sz="2400" dirty="0">
                <a:solidFill>
                  <a:srgbClr val="00682F"/>
                </a:solidFill>
                <a:latin typeface="Book Antiqua" pitchFamily="18" charset="0"/>
              </a:rPr>
              <a:t>..</a:t>
            </a:r>
            <a:r>
              <a:rPr lang="en-US" sz="2800" dirty="0">
                <a:solidFill>
                  <a:srgbClr val="00682F"/>
                </a:solidFill>
                <a:latin typeface="Book Antiqua" pitchFamily="18" charset="0"/>
              </a:rPr>
              <a:t>A</a:t>
            </a:r>
            <a:r>
              <a:rPr lang="en-US" sz="4000" baseline="-25000" dirty="0">
                <a:solidFill>
                  <a:srgbClr val="00682F"/>
                </a:solidFill>
                <a:latin typeface="Book Antiqua" pitchFamily="18" charset="0"/>
              </a:rPr>
              <a:t>n</a:t>
            </a:r>
            <a:r>
              <a:rPr lang="en-US" sz="2400" dirty="0">
                <a:solidFill>
                  <a:srgbClr val="00682F"/>
                </a:solidFill>
                <a:latin typeface="Book Antiqua" pitchFamily="18" charset="0"/>
              </a:rPr>
              <a:t> = </a:t>
            </a:r>
            <a:r>
              <a:rPr lang="en-US" sz="2400" dirty="0" err="1">
                <a:solidFill>
                  <a:srgbClr val="00682F"/>
                </a:solidFill>
                <a:latin typeface="Book Antiqua" pitchFamily="18" charset="0"/>
              </a:rPr>
              <a:t>atribut</a:t>
            </a:r>
            <a:r>
              <a:rPr lang="en-US" sz="2400" dirty="0">
                <a:solidFill>
                  <a:srgbClr val="00682F"/>
                </a:solidFill>
                <a:latin typeface="Book Antiqua" pitchFamily="18" charset="0"/>
              </a:rPr>
              <a:t> </a:t>
            </a:r>
            <a:r>
              <a:rPr lang="en-US" sz="2400" dirty="0" err="1">
                <a:solidFill>
                  <a:srgbClr val="00682F"/>
                </a:solidFill>
                <a:latin typeface="Book Antiqua" pitchFamily="18" charset="0"/>
              </a:rPr>
              <a:t>atau</a:t>
            </a:r>
            <a:r>
              <a:rPr lang="en-US" sz="2400" dirty="0">
                <a:solidFill>
                  <a:srgbClr val="00682F"/>
                </a:solidFill>
                <a:latin typeface="Book Antiqua" pitchFamily="18" charset="0"/>
              </a:rPr>
              <a:t> </a:t>
            </a:r>
            <a:r>
              <a:rPr lang="en-US" sz="2400" dirty="0" err="1">
                <a:solidFill>
                  <a:srgbClr val="00682F"/>
                </a:solidFill>
                <a:latin typeface="Book Antiqua" pitchFamily="18" charset="0"/>
              </a:rPr>
              <a:t>variabel</a:t>
            </a:r>
            <a:r>
              <a:rPr lang="en-US" sz="2400" dirty="0">
                <a:solidFill>
                  <a:srgbClr val="00682F"/>
                </a:solidFill>
                <a:latin typeface="Book Antiqua" pitchFamily="18" charset="0"/>
              </a:rPr>
              <a:t> field</a:t>
            </a:r>
          </a:p>
          <a:p>
            <a:pPr>
              <a:spcBef>
                <a:spcPct val="50000"/>
              </a:spcBef>
            </a:pPr>
            <a:r>
              <a:rPr lang="en-US" sz="2800" dirty="0">
                <a:solidFill>
                  <a:srgbClr val="00682F"/>
                </a:solidFill>
                <a:latin typeface="Book Antiqua" pitchFamily="18" charset="0"/>
              </a:rPr>
              <a:t>D</a:t>
            </a:r>
            <a:r>
              <a:rPr lang="en-US" sz="4000" baseline="-25000" dirty="0">
                <a:solidFill>
                  <a:srgbClr val="00682F"/>
                </a:solidFill>
                <a:latin typeface="Book Antiqua" pitchFamily="18" charset="0"/>
              </a:rPr>
              <a:t>1</a:t>
            </a:r>
            <a:r>
              <a:rPr lang="en-US" sz="2400" dirty="0">
                <a:solidFill>
                  <a:srgbClr val="00682F"/>
                </a:solidFill>
                <a:latin typeface="Book Antiqua" pitchFamily="18" charset="0"/>
              </a:rPr>
              <a:t>, </a:t>
            </a:r>
            <a:r>
              <a:rPr lang="en-US" sz="2800" dirty="0" err="1">
                <a:solidFill>
                  <a:srgbClr val="00682F"/>
                </a:solidFill>
                <a:latin typeface="Book Antiqua" pitchFamily="18" charset="0"/>
              </a:rPr>
              <a:t>D</a:t>
            </a:r>
            <a:r>
              <a:rPr lang="en-US" sz="4000" baseline="-25000" dirty="0" err="1">
                <a:solidFill>
                  <a:srgbClr val="00682F"/>
                </a:solidFill>
                <a:latin typeface="Book Antiqua" pitchFamily="18" charset="0"/>
              </a:rPr>
              <a:t>n</a:t>
            </a:r>
            <a:r>
              <a:rPr lang="en-US" sz="2400" dirty="0">
                <a:solidFill>
                  <a:srgbClr val="00682F"/>
                </a:solidFill>
                <a:latin typeface="Book Antiqua" pitchFamily="18" charset="0"/>
              </a:rPr>
              <a:t>= </a:t>
            </a:r>
            <a:r>
              <a:rPr lang="en-US" sz="2400" dirty="0" err="1">
                <a:solidFill>
                  <a:srgbClr val="00682F"/>
                </a:solidFill>
                <a:latin typeface="Book Antiqua" pitchFamily="18" charset="0"/>
              </a:rPr>
              <a:t>tipe</a:t>
            </a:r>
            <a:r>
              <a:rPr lang="en-US" sz="2400" dirty="0">
                <a:solidFill>
                  <a:srgbClr val="00682F"/>
                </a:solidFill>
                <a:latin typeface="Book Antiqua" pitchFamily="18" charset="0"/>
              </a:rPr>
              <a:t> data </a:t>
            </a:r>
            <a:r>
              <a:rPr lang="en-US" sz="2400" dirty="0" err="1">
                <a:solidFill>
                  <a:srgbClr val="00682F"/>
                </a:solidFill>
                <a:latin typeface="Book Antiqua" pitchFamily="18" charset="0"/>
              </a:rPr>
              <a:t>untuk</a:t>
            </a:r>
            <a:r>
              <a:rPr lang="en-US" sz="2400" dirty="0">
                <a:solidFill>
                  <a:srgbClr val="00682F"/>
                </a:solidFill>
                <a:latin typeface="Book Antiqua" pitchFamily="18" charset="0"/>
              </a:rPr>
              <a:t> A1..An </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algn="ctr" eaLnBrk="1" hangingPunct="1">
              <a:defRPr/>
            </a:pPr>
            <a:r>
              <a:rPr lang="en-US" sz="4800" b="1" smtClean="0">
                <a:solidFill>
                  <a:srgbClr val="000000"/>
                </a:solidFill>
                <a:effectLst>
                  <a:outerShdw blurRad="38100" dist="38100" dir="2700000" algn="tl">
                    <a:srgbClr val="FFFFFF"/>
                  </a:outerShdw>
                </a:effectLst>
              </a:rPr>
              <a:t>Database Trigger</a:t>
            </a:r>
          </a:p>
        </p:txBody>
      </p:sp>
      <p:sp>
        <p:nvSpPr>
          <p:cNvPr id="214019" name="Rectangle 3"/>
          <p:cNvSpPr>
            <a:spLocks noGrp="1" noChangeArrowheads="1"/>
          </p:cNvSpPr>
          <p:nvPr>
            <p:ph type="body" idx="1"/>
          </p:nvPr>
        </p:nvSpPr>
        <p:spPr/>
        <p:txBody>
          <a:bodyPr/>
          <a:lstStyle/>
          <a:p>
            <a:pPr eaLnBrk="1" hangingPunct="1">
              <a:defRPr/>
            </a:pPr>
            <a:r>
              <a:rPr lang="en-US" smtClean="0"/>
              <a:t>The activate rule database trigger</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608092" y="2057400"/>
            <a:ext cx="10945654" cy="1384300"/>
          </a:xfrm>
        </p:spPr>
        <p:txBody>
          <a:bodyPr>
            <a:normAutofit fontScale="90000"/>
          </a:bodyPr>
          <a:lstStyle/>
          <a:p>
            <a:pPr eaLnBrk="1" hangingPunct="1">
              <a:defRPr/>
            </a:pPr>
            <a:r>
              <a:rPr lang="en-US" sz="6600" b="1" i="1" smtClean="0">
                <a:solidFill>
                  <a:srgbClr val="000000"/>
                </a:solidFill>
                <a:effectLst>
                  <a:outerShdw blurRad="38100" dist="38100" dir="2700000" algn="tl">
                    <a:srgbClr val="FFFFFF"/>
                  </a:outerShdw>
                </a:effectLst>
              </a:rPr>
              <a:t>Tambah Contoh</a:t>
            </a:r>
            <a:br>
              <a:rPr lang="en-US" sz="6600" b="1" i="1" smtClean="0">
                <a:solidFill>
                  <a:srgbClr val="000000"/>
                </a:solidFill>
                <a:effectLst>
                  <a:outerShdw blurRad="38100" dist="38100" dir="2700000" algn="tl">
                    <a:srgbClr val="FFFFFF"/>
                  </a:outerShdw>
                </a:effectLst>
              </a:rPr>
            </a:br>
            <a:r>
              <a:rPr lang="en-US" sz="6600" b="1" i="1" smtClean="0">
                <a:solidFill>
                  <a:srgbClr val="000000"/>
                </a:solidFill>
                <a:effectLst>
                  <a:outerShdw blurRad="38100" dist="38100" dir="2700000" algn="tl">
                    <a:srgbClr val="FFFFFF"/>
                  </a:outerShdw>
                </a:effectLst>
              </a:rPr>
              <a:t>Sendiri…..</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257592" y="419100"/>
            <a:ext cx="7772400" cy="800100"/>
          </a:xfrm>
          <a:noFill/>
        </p:spPr>
        <p:txBody>
          <a:bodyPr>
            <a:normAutofit/>
          </a:bodyPr>
          <a:lstStyle/>
          <a:p>
            <a:r>
              <a:rPr lang="en-US" sz="3800" b="1" dirty="0" err="1" smtClean="0">
                <a:effectLst>
                  <a:outerShdw blurRad="38100" dist="38100" dir="2700000" algn="tl">
                    <a:srgbClr val="000000">
                      <a:alpha val="43137"/>
                    </a:srgbClr>
                  </a:outerShdw>
                </a:effectLst>
                <a:latin typeface="Book Antiqua" pitchFamily="18" charset="0"/>
              </a:rPr>
              <a:t>Rangkuman</a:t>
            </a:r>
            <a:endParaRPr lang="en-US" sz="3800" b="1" dirty="0" smtClean="0">
              <a:effectLst>
                <a:outerShdw blurRad="38100" dist="38100" dir="2700000" algn="tl">
                  <a:srgbClr val="000000">
                    <a:alpha val="43137"/>
                  </a:srgbClr>
                </a:outerShdw>
              </a:effectLst>
              <a:latin typeface="Book Antiqua" pitchFamily="18" charset="0"/>
            </a:endParaRPr>
          </a:p>
        </p:txBody>
      </p:sp>
      <p:sp>
        <p:nvSpPr>
          <p:cNvPr id="5" name="Rectangle 3"/>
          <p:cNvSpPr txBox="1">
            <a:spLocks noChangeArrowheads="1"/>
          </p:cNvSpPr>
          <p:nvPr/>
        </p:nvSpPr>
        <p:spPr>
          <a:xfrm>
            <a:off x="1571792" y="1219200"/>
            <a:ext cx="8839200" cy="5105400"/>
          </a:xfrm>
          <a:prstGeom prst="rect">
            <a:avLst/>
          </a:prstGeom>
          <a:noFill/>
        </p:spPr>
        <p:txBody>
          <a:bodyPr vert="horz" lIns="89752" tIns="44876" rIns="89752" bIns="44876" rtlCol="0">
            <a:normAutofit/>
          </a:bodyPr>
          <a:lstStyle/>
          <a:p>
            <a:pPr marL="336568" marR="0" lvl="0" indent="-336568" algn="just" defTabSz="897514"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rgbClr val="00682F"/>
                </a:solidFill>
                <a:effectLst/>
                <a:uLnTx/>
                <a:uFillTx/>
                <a:latin typeface="Book Antiqua" pitchFamily="18" charset="0"/>
              </a:rPr>
              <a:t>SQL </a:t>
            </a:r>
            <a:r>
              <a:rPr kumimoji="0" lang="en-US" sz="2800" b="0" i="0" u="none" strike="noStrike" kern="1200" cap="none" spc="0" normalizeH="0" baseline="0" noProof="0" dirty="0" err="1" smtClean="0">
                <a:ln>
                  <a:noFill/>
                </a:ln>
                <a:solidFill>
                  <a:srgbClr val="00682F"/>
                </a:solidFill>
                <a:effectLst/>
                <a:uLnTx/>
                <a:uFillTx/>
                <a:latin typeface="Book Antiqua" pitchFamily="18" charset="0"/>
              </a:rPr>
              <a:t>menjadi</a:t>
            </a:r>
            <a:r>
              <a:rPr kumimoji="0" lang="en-US" sz="2800" b="0" i="0" u="none" strike="noStrike" kern="1200" cap="none" spc="0" normalizeH="0" baseline="0" noProof="0" dirty="0" smtClean="0">
                <a:ln>
                  <a:noFill/>
                </a:ln>
                <a:solidFill>
                  <a:srgbClr val="00682F"/>
                </a:solidFill>
                <a:effectLst/>
                <a:uLnTx/>
                <a:uFillTx/>
                <a:latin typeface="Book Antiqua" pitchFamily="18" charset="0"/>
              </a:rPr>
              <a:t> </a:t>
            </a:r>
            <a:r>
              <a:rPr kumimoji="0" lang="en-US" sz="2800" b="0" i="0" u="none" strike="noStrike" kern="1200" cap="none" spc="0" normalizeH="0" baseline="0" noProof="0" dirty="0" err="1" smtClean="0">
                <a:ln>
                  <a:noFill/>
                </a:ln>
                <a:solidFill>
                  <a:srgbClr val="00682F"/>
                </a:solidFill>
                <a:effectLst/>
                <a:uLnTx/>
                <a:uFillTx/>
                <a:latin typeface="Book Antiqua" pitchFamily="18" charset="0"/>
              </a:rPr>
              <a:t>faktor</a:t>
            </a:r>
            <a:r>
              <a:rPr kumimoji="0" lang="en-US" sz="2800" b="0" i="0" u="none" strike="noStrike" kern="1200" cap="none" spc="0" normalizeH="0" baseline="0" noProof="0" dirty="0" smtClean="0">
                <a:ln>
                  <a:noFill/>
                </a:ln>
                <a:solidFill>
                  <a:srgbClr val="00682F"/>
                </a:solidFill>
                <a:effectLst/>
                <a:uLnTx/>
                <a:uFillTx/>
                <a:latin typeface="Book Antiqua" pitchFamily="18" charset="0"/>
              </a:rPr>
              <a:t> yang </a:t>
            </a:r>
            <a:r>
              <a:rPr kumimoji="0" lang="en-US" sz="2800" b="0" i="0" u="none" strike="noStrike" kern="1200" cap="none" spc="0" normalizeH="0" baseline="0" noProof="0" dirty="0" err="1" smtClean="0">
                <a:ln>
                  <a:noFill/>
                </a:ln>
                <a:solidFill>
                  <a:srgbClr val="00682F"/>
                </a:solidFill>
                <a:effectLst/>
                <a:uLnTx/>
                <a:uFillTx/>
                <a:latin typeface="Book Antiqua" pitchFamily="18" charset="0"/>
              </a:rPr>
              <a:t>penting</a:t>
            </a:r>
            <a:r>
              <a:rPr kumimoji="0" lang="en-US" sz="2800" b="0" i="0" u="none" strike="noStrike" kern="1200" cap="none" spc="0" normalizeH="0" baseline="0" noProof="0" dirty="0" smtClean="0">
                <a:ln>
                  <a:noFill/>
                </a:ln>
                <a:solidFill>
                  <a:srgbClr val="00682F"/>
                </a:solidFill>
                <a:effectLst/>
                <a:uLnTx/>
                <a:uFillTx/>
                <a:latin typeface="Book Antiqua" pitchFamily="18" charset="0"/>
              </a:rPr>
              <a:t> </a:t>
            </a:r>
            <a:r>
              <a:rPr kumimoji="0" lang="en-US" sz="2800" b="0" i="0" u="none" strike="noStrike" kern="1200" cap="none" spc="0" normalizeH="0" baseline="0" noProof="0" dirty="0" err="1" smtClean="0">
                <a:ln>
                  <a:noFill/>
                </a:ln>
                <a:solidFill>
                  <a:srgbClr val="00682F"/>
                </a:solidFill>
                <a:effectLst/>
                <a:uLnTx/>
                <a:uFillTx/>
                <a:latin typeface="Book Antiqua" pitchFamily="18" charset="0"/>
              </a:rPr>
              <a:t>pada</a:t>
            </a:r>
            <a:r>
              <a:rPr kumimoji="0" lang="en-US" sz="2800" b="0" i="0" u="none" strike="noStrike" kern="1200" cap="none" spc="0" normalizeH="0" baseline="0" noProof="0" dirty="0" smtClean="0">
                <a:ln>
                  <a:noFill/>
                </a:ln>
                <a:solidFill>
                  <a:srgbClr val="00682F"/>
                </a:solidFill>
                <a:effectLst/>
                <a:uLnTx/>
                <a:uFillTx/>
                <a:latin typeface="Book Antiqua" pitchFamily="18" charset="0"/>
              </a:rPr>
              <a:t> </a:t>
            </a:r>
            <a:r>
              <a:rPr kumimoji="0" lang="en-US" sz="2800" b="0" i="0" u="none" strike="noStrike" kern="1200" cap="none" spc="0" normalizeH="0" baseline="0" noProof="0" dirty="0" err="1" smtClean="0">
                <a:ln>
                  <a:noFill/>
                </a:ln>
                <a:solidFill>
                  <a:srgbClr val="00682F"/>
                </a:solidFill>
                <a:effectLst/>
                <a:uLnTx/>
                <a:uFillTx/>
                <a:latin typeface="Book Antiqua" pitchFamily="18" charset="0"/>
              </a:rPr>
              <a:t>saat</a:t>
            </a:r>
            <a:r>
              <a:rPr kumimoji="0" lang="en-US" sz="2800" b="0" i="0" u="none" strike="noStrike" kern="1200" cap="none" spc="0" normalizeH="0" baseline="0" noProof="0" dirty="0" smtClean="0">
                <a:ln>
                  <a:noFill/>
                </a:ln>
                <a:solidFill>
                  <a:srgbClr val="00682F"/>
                </a:solidFill>
                <a:effectLst/>
                <a:uLnTx/>
                <a:uFillTx/>
                <a:latin typeface="Book Antiqua" pitchFamily="18" charset="0"/>
              </a:rPr>
              <a:t> </a:t>
            </a:r>
            <a:r>
              <a:rPr kumimoji="0" lang="en-US" sz="2800" b="0" i="0" u="none" strike="noStrike" kern="1200" cap="none" spc="0" normalizeH="0" baseline="0" noProof="0" dirty="0" err="1" smtClean="0">
                <a:ln>
                  <a:noFill/>
                </a:ln>
                <a:solidFill>
                  <a:srgbClr val="00682F"/>
                </a:solidFill>
                <a:effectLst/>
                <a:uLnTx/>
                <a:uFillTx/>
                <a:latin typeface="Book Antiqua" pitchFamily="18" charset="0"/>
              </a:rPr>
              <a:t>awal</a:t>
            </a:r>
            <a:r>
              <a:rPr kumimoji="0" lang="en-US" sz="2800" b="0" i="0" u="none" strike="noStrike" kern="1200" cap="none" spc="0" normalizeH="0" baseline="0" noProof="0" dirty="0" smtClean="0">
                <a:ln>
                  <a:noFill/>
                </a:ln>
                <a:solidFill>
                  <a:srgbClr val="00682F"/>
                </a:solidFill>
                <a:effectLst/>
                <a:uLnTx/>
                <a:uFillTx/>
                <a:latin typeface="Book Antiqua" pitchFamily="18" charset="0"/>
              </a:rPr>
              <a:t> </a:t>
            </a:r>
            <a:r>
              <a:rPr kumimoji="0" lang="en-US" sz="2800" b="0" i="0" u="none" strike="noStrike" kern="1200" cap="none" spc="0" normalizeH="0" baseline="0" noProof="0" dirty="0" err="1" smtClean="0">
                <a:ln>
                  <a:noFill/>
                </a:ln>
                <a:solidFill>
                  <a:srgbClr val="00682F"/>
                </a:solidFill>
                <a:effectLst/>
                <a:uLnTx/>
                <a:uFillTx/>
                <a:latin typeface="Book Antiqua" pitchFamily="18" charset="0"/>
              </a:rPr>
              <a:t>penerimaan</a:t>
            </a:r>
            <a:r>
              <a:rPr kumimoji="0" lang="en-US" sz="2800" b="0" i="0" u="none" strike="noStrike" kern="1200" cap="none" spc="0" normalizeH="0" baseline="0" noProof="0" dirty="0" smtClean="0">
                <a:ln>
                  <a:noFill/>
                </a:ln>
                <a:solidFill>
                  <a:srgbClr val="00682F"/>
                </a:solidFill>
                <a:effectLst/>
                <a:uLnTx/>
                <a:uFillTx/>
                <a:latin typeface="Book Antiqua" pitchFamily="18" charset="0"/>
              </a:rPr>
              <a:t> model </a:t>
            </a:r>
            <a:r>
              <a:rPr kumimoji="0" lang="en-US" sz="2800" b="0" i="0" u="none" strike="noStrike" kern="1200" cap="none" spc="0" normalizeH="0" baseline="0" noProof="0" dirty="0" err="1" smtClean="0">
                <a:ln>
                  <a:noFill/>
                </a:ln>
                <a:solidFill>
                  <a:srgbClr val="00682F"/>
                </a:solidFill>
                <a:effectLst/>
                <a:uLnTx/>
                <a:uFillTx/>
                <a:latin typeface="Book Antiqua" pitchFamily="18" charset="0"/>
              </a:rPr>
              <a:t>relasional</a:t>
            </a:r>
            <a:r>
              <a:rPr kumimoji="0" lang="en-US" sz="2800" b="0" i="0" u="none" strike="noStrike" kern="1200" cap="none" spc="0" normalizeH="0" baseline="0" noProof="0" dirty="0" smtClean="0">
                <a:ln>
                  <a:noFill/>
                </a:ln>
                <a:solidFill>
                  <a:srgbClr val="00682F"/>
                </a:solidFill>
                <a:effectLst/>
                <a:uLnTx/>
                <a:uFillTx/>
                <a:latin typeface="Book Antiqua" pitchFamily="18" charset="0"/>
              </a:rPr>
              <a:t>, </a:t>
            </a:r>
            <a:r>
              <a:rPr kumimoji="0" lang="en-US" sz="2800" b="0" i="0" u="none" strike="noStrike" kern="1200" cap="none" spc="0" normalizeH="0" baseline="0" noProof="0" dirty="0" err="1" smtClean="0">
                <a:ln>
                  <a:noFill/>
                </a:ln>
                <a:solidFill>
                  <a:srgbClr val="00682F"/>
                </a:solidFill>
                <a:effectLst/>
                <a:uLnTx/>
                <a:uFillTx/>
                <a:latin typeface="Book Antiqua" pitchFamily="18" charset="0"/>
              </a:rPr>
              <a:t>karena</a:t>
            </a:r>
            <a:r>
              <a:rPr kumimoji="0" lang="en-US" sz="2800" b="0" i="0" u="none" strike="noStrike" kern="1200" cap="none" spc="0" normalizeH="0" baseline="0" noProof="0" dirty="0" smtClean="0">
                <a:ln>
                  <a:noFill/>
                </a:ln>
                <a:solidFill>
                  <a:srgbClr val="00682F"/>
                </a:solidFill>
                <a:effectLst/>
                <a:uLnTx/>
                <a:uFillTx/>
                <a:latin typeface="Book Antiqua" pitchFamily="18" charset="0"/>
              </a:rPr>
              <a:t> </a:t>
            </a:r>
            <a:r>
              <a:rPr kumimoji="0" lang="en-US" sz="2800" b="0" i="0" u="none" strike="noStrike" kern="1200" cap="none" spc="0" normalizeH="0" baseline="0" noProof="0" dirty="0" err="1" smtClean="0">
                <a:ln>
                  <a:noFill/>
                </a:ln>
                <a:solidFill>
                  <a:srgbClr val="00682F"/>
                </a:solidFill>
                <a:effectLst/>
                <a:uLnTx/>
                <a:uFillTx/>
                <a:latin typeface="Book Antiqua" pitchFamily="18" charset="0"/>
              </a:rPr>
              <a:t>lebih</a:t>
            </a:r>
            <a:r>
              <a:rPr kumimoji="0" lang="en-US" sz="2800" b="0" i="0" u="none" strike="noStrike" kern="1200" cap="none" spc="0" normalizeH="0" baseline="0" noProof="0" dirty="0" smtClean="0">
                <a:ln>
                  <a:noFill/>
                </a:ln>
                <a:solidFill>
                  <a:srgbClr val="00682F"/>
                </a:solidFill>
                <a:effectLst/>
                <a:uLnTx/>
                <a:uFillTx/>
                <a:latin typeface="Book Antiqua" pitchFamily="18" charset="0"/>
              </a:rPr>
              <a:t> natural </a:t>
            </a:r>
            <a:r>
              <a:rPr kumimoji="0" lang="en-US" sz="2800" b="0" i="0" u="none" strike="noStrike" kern="1200" cap="none" spc="0" normalizeH="0" baseline="0" noProof="0" dirty="0" err="1" smtClean="0">
                <a:ln>
                  <a:noFill/>
                </a:ln>
                <a:solidFill>
                  <a:srgbClr val="00682F"/>
                </a:solidFill>
                <a:effectLst/>
                <a:uLnTx/>
                <a:uFillTx/>
                <a:latin typeface="Book Antiqua" pitchFamily="18" charset="0"/>
              </a:rPr>
              <a:t>dibandingkan</a:t>
            </a:r>
            <a:r>
              <a:rPr kumimoji="0" lang="en-US" sz="2800" b="0" i="0" u="none" strike="noStrike" kern="1200" cap="none" spc="0" normalizeH="0" baseline="0" noProof="0" dirty="0" smtClean="0">
                <a:ln>
                  <a:noFill/>
                </a:ln>
                <a:solidFill>
                  <a:srgbClr val="00682F"/>
                </a:solidFill>
                <a:effectLst/>
                <a:uLnTx/>
                <a:uFillTx/>
                <a:latin typeface="Book Antiqua" pitchFamily="18" charset="0"/>
              </a:rPr>
              <a:t> </a:t>
            </a:r>
            <a:r>
              <a:rPr kumimoji="0" lang="en-US" sz="2800" b="0" i="0" u="none" strike="noStrike" kern="1200" cap="none" spc="0" normalizeH="0" baseline="0" noProof="0" dirty="0" err="1" smtClean="0">
                <a:ln>
                  <a:noFill/>
                </a:ln>
                <a:solidFill>
                  <a:srgbClr val="00682F"/>
                </a:solidFill>
                <a:effectLst/>
                <a:uLnTx/>
                <a:uFillTx/>
                <a:latin typeface="Book Antiqua" pitchFamily="18" charset="0"/>
              </a:rPr>
              <a:t>bahasa-bahasa</a:t>
            </a:r>
            <a:r>
              <a:rPr kumimoji="0" lang="en-US" sz="2800" b="0" i="0" u="none" strike="noStrike" kern="1200" cap="none" spc="0" normalizeH="0" baseline="0" noProof="0" dirty="0" smtClean="0">
                <a:ln>
                  <a:noFill/>
                </a:ln>
                <a:solidFill>
                  <a:srgbClr val="00682F"/>
                </a:solidFill>
                <a:effectLst/>
                <a:uLnTx/>
                <a:uFillTx/>
                <a:latin typeface="Book Antiqua" pitchFamily="18" charset="0"/>
              </a:rPr>
              <a:t> database </a:t>
            </a:r>
            <a:r>
              <a:rPr kumimoji="0" lang="en-US" sz="2800" b="0" i="0" u="none" strike="noStrike" kern="1200" cap="none" spc="0" normalizeH="0" baseline="0" noProof="0" dirty="0" err="1" smtClean="0">
                <a:ln>
                  <a:noFill/>
                </a:ln>
                <a:solidFill>
                  <a:srgbClr val="00682F"/>
                </a:solidFill>
                <a:effectLst/>
                <a:uLnTx/>
                <a:uFillTx/>
                <a:latin typeface="Book Antiqua" pitchFamily="18" charset="0"/>
              </a:rPr>
              <a:t>sebelumnya</a:t>
            </a:r>
            <a:r>
              <a:rPr kumimoji="0" lang="en-US" sz="2800" b="0" i="0" u="none" strike="noStrike" kern="1200" cap="none" spc="0" normalizeH="0" baseline="0" noProof="0" dirty="0" smtClean="0">
                <a:ln>
                  <a:noFill/>
                </a:ln>
                <a:solidFill>
                  <a:srgbClr val="00682F"/>
                </a:solidFill>
                <a:effectLst/>
                <a:uLnTx/>
                <a:uFillTx/>
                <a:latin typeface="Book Antiqua" pitchFamily="18" charset="0"/>
              </a:rPr>
              <a:t> yang </a:t>
            </a:r>
            <a:r>
              <a:rPr kumimoji="0" lang="en-US" sz="2800" b="0" i="0" u="none" strike="noStrike" kern="1200" cap="none" spc="0" normalizeH="0" baseline="0" noProof="0" dirty="0" err="1" smtClean="0">
                <a:ln>
                  <a:noFill/>
                </a:ln>
                <a:solidFill>
                  <a:srgbClr val="00682F"/>
                </a:solidFill>
                <a:effectLst/>
                <a:uLnTx/>
                <a:uFillTx/>
                <a:latin typeface="Book Antiqua" pitchFamily="18" charset="0"/>
              </a:rPr>
              <a:t>bersifat</a:t>
            </a:r>
            <a:r>
              <a:rPr kumimoji="0" lang="en-US" sz="2800" b="0" i="0" u="none" strike="noStrike" kern="1200" cap="none" spc="0" normalizeH="0" baseline="0" noProof="0" dirty="0" smtClean="0">
                <a:ln>
                  <a:noFill/>
                </a:ln>
                <a:solidFill>
                  <a:srgbClr val="00682F"/>
                </a:solidFill>
                <a:effectLst/>
                <a:uLnTx/>
                <a:uFillTx/>
                <a:latin typeface="Book Antiqua" pitchFamily="18" charset="0"/>
              </a:rPr>
              <a:t> </a:t>
            </a:r>
            <a:r>
              <a:rPr kumimoji="0" lang="en-US" sz="2800" b="0" i="0" u="none" strike="noStrike" kern="1200" cap="none" spc="0" normalizeH="0" baseline="0" noProof="0" dirty="0" err="1" smtClean="0">
                <a:ln>
                  <a:noFill/>
                </a:ln>
                <a:solidFill>
                  <a:srgbClr val="00682F"/>
                </a:solidFill>
                <a:effectLst/>
                <a:uLnTx/>
                <a:uFillTx/>
                <a:latin typeface="Book Antiqua" pitchFamily="18" charset="0"/>
              </a:rPr>
              <a:t>prosedural</a:t>
            </a:r>
            <a:r>
              <a:rPr kumimoji="0" lang="en-US" sz="2800" b="0" i="0" u="none" strike="noStrike" kern="1200" cap="none" spc="0" normalizeH="0" baseline="0" noProof="0" dirty="0" smtClean="0">
                <a:ln>
                  <a:noFill/>
                </a:ln>
                <a:solidFill>
                  <a:srgbClr val="00682F"/>
                </a:solidFill>
                <a:effectLst/>
                <a:uLnTx/>
                <a:uFillTx/>
                <a:latin typeface="Book Antiqua" pitchFamily="18" charset="0"/>
              </a:rPr>
              <a:t> (</a:t>
            </a:r>
            <a:r>
              <a:rPr kumimoji="0" lang="en-US" sz="2800" b="0" i="1" u="none" strike="noStrike" kern="1200" cap="none" spc="0" normalizeH="0" baseline="0" noProof="0" dirty="0" smtClean="0">
                <a:ln>
                  <a:noFill/>
                </a:ln>
                <a:solidFill>
                  <a:srgbClr val="00682F"/>
                </a:solidFill>
                <a:effectLst/>
                <a:uLnTx/>
                <a:uFillTx/>
                <a:latin typeface="Book Antiqua" pitchFamily="18" charset="0"/>
              </a:rPr>
              <a:t>procedural query languages</a:t>
            </a:r>
            <a:r>
              <a:rPr kumimoji="0" lang="en-US" sz="2800" b="0" i="0" u="none" strike="noStrike" kern="1200" cap="none" spc="0" normalizeH="0" baseline="0" noProof="0" dirty="0" smtClean="0">
                <a:ln>
                  <a:noFill/>
                </a:ln>
                <a:solidFill>
                  <a:srgbClr val="00682F"/>
                </a:solidFill>
                <a:effectLst/>
                <a:uLnTx/>
                <a:uFillTx/>
                <a:latin typeface="Book Antiqua" pitchFamily="18" charset="0"/>
              </a:rPr>
              <a:t>), </a:t>
            </a:r>
            <a:r>
              <a:rPr kumimoji="0" lang="en-US" sz="2800" b="0" i="0" u="none" strike="noStrike" kern="1200" cap="none" spc="0" normalizeH="0" baseline="0" noProof="0" dirty="0" err="1" smtClean="0">
                <a:ln>
                  <a:noFill/>
                </a:ln>
                <a:solidFill>
                  <a:srgbClr val="00682F"/>
                </a:solidFill>
                <a:effectLst/>
                <a:uLnTx/>
                <a:uFillTx/>
                <a:latin typeface="Book Antiqua" pitchFamily="18" charset="0"/>
              </a:rPr>
              <a:t>seperti</a:t>
            </a:r>
            <a:r>
              <a:rPr kumimoji="0" lang="en-US" sz="2800" b="0" i="0" u="none" strike="noStrike" kern="1200" cap="none" spc="0" normalizeH="0" baseline="0" noProof="0" dirty="0" smtClean="0">
                <a:ln>
                  <a:noFill/>
                </a:ln>
                <a:solidFill>
                  <a:srgbClr val="00682F"/>
                </a:solidFill>
                <a:effectLst/>
                <a:uLnTx/>
                <a:uFillTx/>
                <a:latin typeface="Book Antiqua" pitchFamily="18" charset="0"/>
              </a:rPr>
              <a:t> </a:t>
            </a:r>
            <a:r>
              <a:rPr kumimoji="0" lang="en-US" sz="2800" b="0" i="0" u="none" strike="noStrike" kern="1200" cap="none" spc="0" normalizeH="0" baseline="0" noProof="0" dirty="0" err="1" smtClean="0">
                <a:ln>
                  <a:noFill/>
                </a:ln>
                <a:solidFill>
                  <a:srgbClr val="00682F"/>
                </a:solidFill>
                <a:effectLst/>
                <a:uLnTx/>
                <a:uFillTx/>
                <a:latin typeface="Book Antiqua" pitchFamily="18" charset="0"/>
              </a:rPr>
              <a:t>aljabar</a:t>
            </a:r>
            <a:r>
              <a:rPr kumimoji="0" lang="en-US" sz="2800" b="0" i="0" u="none" strike="noStrike" kern="1200" cap="none" spc="0" normalizeH="0" baseline="0" noProof="0" dirty="0" smtClean="0">
                <a:ln>
                  <a:noFill/>
                </a:ln>
                <a:solidFill>
                  <a:srgbClr val="00682F"/>
                </a:solidFill>
                <a:effectLst/>
                <a:uLnTx/>
                <a:uFillTx/>
                <a:latin typeface="Book Antiqua" pitchFamily="18" charset="0"/>
              </a:rPr>
              <a:t> </a:t>
            </a:r>
            <a:r>
              <a:rPr kumimoji="0" lang="en-US" sz="2800" b="0" i="0" u="none" strike="noStrike" kern="1200" cap="none" spc="0" normalizeH="0" baseline="0" noProof="0" dirty="0" err="1" smtClean="0">
                <a:ln>
                  <a:noFill/>
                </a:ln>
                <a:solidFill>
                  <a:srgbClr val="00682F"/>
                </a:solidFill>
                <a:effectLst/>
                <a:uLnTx/>
                <a:uFillTx/>
                <a:latin typeface="Book Antiqua" pitchFamily="18" charset="0"/>
              </a:rPr>
              <a:t>relasional</a:t>
            </a:r>
            <a:r>
              <a:rPr kumimoji="0" lang="en-US" sz="2800" b="0" i="0" u="none" strike="noStrike" kern="1200" cap="none" spc="0" normalizeH="0" baseline="0" noProof="0" dirty="0" smtClean="0">
                <a:ln>
                  <a:noFill/>
                </a:ln>
                <a:solidFill>
                  <a:srgbClr val="00682F"/>
                </a:solidFill>
                <a:effectLst/>
                <a:uLnTx/>
                <a:uFillTx/>
                <a:latin typeface="Book Antiqua" pitchFamily="18" charset="0"/>
              </a:rPr>
              <a:t>.</a:t>
            </a:r>
          </a:p>
          <a:p>
            <a:pPr marL="336568" marR="0" lvl="0" indent="-336568" algn="just" defTabSz="897514"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rgbClr val="00682F"/>
                </a:solidFill>
                <a:effectLst/>
                <a:uLnTx/>
                <a:uFillTx/>
                <a:latin typeface="Book Antiqua" pitchFamily="18" charset="0"/>
              </a:rPr>
              <a:t>SQL </a:t>
            </a:r>
            <a:r>
              <a:rPr kumimoji="0" lang="en-US" sz="2800" b="0" i="0" u="none" strike="noStrike" kern="1200" cap="none" spc="0" normalizeH="0" baseline="0" noProof="0" dirty="0" err="1" smtClean="0">
                <a:ln>
                  <a:noFill/>
                </a:ln>
                <a:solidFill>
                  <a:srgbClr val="00682F"/>
                </a:solidFill>
                <a:effectLst/>
                <a:uLnTx/>
                <a:uFillTx/>
                <a:latin typeface="Book Antiqua" pitchFamily="18" charset="0"/>
              </a:rPr>
              <a:t>lengkap</a:t>
            </a:r>
            <a:r>
              <a:rPr kumimoji="0" lang="en-US" sz="2800" b="0" i="0" u="none" strike="noStrike" kern="1200" cap="none" spc="0" normalizeH="0" baseline="0" noProof="0" dirty="0" smtClean="0">
                <a:ln>
                  <a:noFill/>
                </a:ln>
                <a:solidFill>
                  <a:srgbClr val="00682F"/>
                </a:solidFill>
                <a:effectLst/>
                <a:uLnTx/>
                <a:uFillTx/>
                <a:latin typeface="Book Antiqua" pitchFamily="18" charset="0"/>
              </a:rPr>
              <a:t> </a:t>
            </a:r>
            <a:r>
              <a:rPr kumimoji="0" lang="en-US" sz="2800" b="0" i="0" u="none" strike="noStrike" kern="1200" cap="none" spc="0" normalizeH="0" baseline="0" noProof="0" dirty="0" err="1" smtClean="0">
                <a:ln>
                  <a:noFill/>
                </a:ln>
                <a:solidFill>
                  <a:srgbClr val="00682F"/>
                </a:solidFill>
                <a:effectLst/>
                <a:uLnTx/>
                <a:uFillTx/>
                <a:latin typeface="Book Antiqua" pitchFamily="18" charset="0"/>
              </a:rPr>
              <a:t>secara</a:t>
            </a:r>
            <a:r>
              <a:rPr kumimoji="0" lang="en-US" sz="2800" b="0" i="0" u="none" strike="noStrike" kern="1200" cap="none" spc="0" normalizeH="0" baseline="0" noProof="0" dirty="0" smtClean="0">
                <a:ln>
                  <a:noFill/>
                </a:ln>
                <a:solidFill>
                  <a:srgbClr val="00682F"/>
                </a:solidFill>
                <a:effectLst/>
                <a:uLnTx/>
                <a:uFillTx/>
                <a:latin typeface="Book Antiqua" pitchFamily="18" charset="0"/>
              </a:rPr>
              <a:t> </a:t>
            </a:r>
            <a:r>
              <a:rPr kumimoji="0" lang="en-US" sz="2800" b="0" i="0" u="none" strike="noStrike" kern="1200" cap="none" spc="0" normalizeH="0" baseline="0" noProof="0" dirty="0" err="1" smtClean="0">
                <a:ln>
                  <a:noFill/>
                </a:ln>
                <a:solidFill>
                  <a:srgbClr val="00682F"/>
                </a:solidFill>
                <a:effectLst/>
                <a:uLnTx/>
                <a:uFillTx/>
                <a:latin typeface="Book Antiqua" pitchFamily="18" charset="0"/>
              </a:rPr>
              <a:t>rasional</a:t>
            </a:r>
            <a:r>
              <a:rPr kumimoji="0" lang="en-US" sz="2800" b="0" i="0" u="none" strike="noStrike" kern="1200" cap="none" spc="0" normalizeH="0" baseline="0" noProof="0" dirty="0" smtClean="0">
                <a:ln>
                  <a:noFill/>
                </a:ln>
                <a:solidFill>
                  <a:srgbClr val="00682F"/>
                </a:solidFill>
                <a:effectLst/>
                <a:uLnTx/>
                <a:uFillTx/>
                <a:latin typeface="Book Antiqua" pitchFamily="18" charset="0"/>
              </a:rPr>
              <a:t>; </a:t>
            </a:r>
            <a:r>
              <a:rPr kumimoji="0" lang="en-US" sz="2800" b="0" i="0" u="none" strike="noStrike" kern="1200" cap="none" spc="0" normalizeH="0" baseline="0" noProof="0" dirty="0" err="1" smtClean="0">
                <a:ln>
                  <a:noFill/>
                </a:ln>
                <a:solidFill>
                  <a:srgbClr val="00682F"/>
                </a:solidFill>
                <a:effectLst/>
                <a:uLnTx/>
                <a:uFillTx/>
                <a:latin typeface="Book Antiqua" pitchFamily="18" charset="0"/>
              </a:rPr>
              <a:t>bahkan</a:t>
            </a:r>
            <a:r>
              <a:rPr kumimoji="0" lang="en-US" sz="2800" b="0" i="0" u="none" strike="noStrike" kern="1200" cap="none" spc="0" normalizeH="0" baseline="0" noProof="0" dirty="0" smtClean="0">
                <a:ln>
                  <a:noFill/>
                </a:ln>
                <a:solidFill>
                  <a:srgbClr val="00682F"/>
                </a:solidFill>
                <a:effectLst/>
                <a:uLnTx/>
                <a:uFillTx/>
                <a:latin typeface="Book Antiqua" pitchFamily="18" charset="0"/>
              </a:rPr>
              <a:t> </a:t>
            </a:r>
            <a:r>
              <a:rPr kumimoji="0" lang="en-US" sz="2800" b="0" i="0" u="none" strike="noStrike" kern="1200" cap="none" spc="0" normalizeH="0" baseline="0" noProof="0" dirty="0" err="1" smtClean="0">
                <a:ln>
                  <a:noFill/>
                </a:ln>
                <a:solidFill>
                  <a:srgbClr val="00682F"/>
                </a:solidFill>
                <a:effectLst/>
                <a:uLnTx/>
                <a:uFillTx/>
                <a:latin typeface="Book Antiqua" pitchFamily="18" charset="0"/>
              </a:rPr>
              <a:t>dalam</a:t>
            </a:r>
            <a:r>
              <a:rPr kumimoji="0" lang="en-US" sz="2800" b="0" i="0" u="none" strike="noStrike" kern="1200" cap="none" spc="0" normalizeH="0" baseline="0" noProof="0" dirty="0" smtClean="0">
                <a:ln>
                  <a:noFill/>
                </a:ln>
                <a:solidFill>
                  <a:srgbClr val="00682F"/>
                </a:solidFill>
                <a:effectLst/>
                <a:uLnTx/>
                <a:uFillTx/>
                <a:latin typeface="Book Antiqua" pitchFamily="18" charset="0"/>
              </a:rPr>
              <a:t> </a:t>
            </a:r>
            <a:r>
              <a:rPr kumimoji="0" lang="en-US" sz="2800" b="0" i="0" u="none" strike="noStrike" kern="1200" cap="none" spc="0" normalizeH="0" baseline="0" noProof="0" dirty="0" err="1" smtClean="0">
                <a:ln>
                  <a:noFill/>
                </a:ln>
                <a:solidFill>
                  <a:srgbClr val="00682F"/>
                </a:solidFill>
                <a:effectLst/>
                <a:uLnTx/>
                <a:uFillTx/>
                <a:latin typeface="Book Antiqua" pitchFamily="18" charset="0"/>
              </a:rPr>
              <a:t>kenyataannya</a:t>
            </a:r>
            <a:r>
              <a:rPr kumimoji="0" lang="en-US" sz="2800" b="0" i="0" u="none" strike="noStrike" kern="1200" cap="none" spc="0" normalizeH="0" baseline="0" noProof="0" dirty="0" smtClean="0">
                <a:ln>
                  <a:noFill/>
                </a:ln>
                <a:solidFill>
                  <a:srgbClr val="00682F"/>
                </a:solidFill>
                <a:effectLst/>
                <a:uLnTx/>
                <a:uFillTx/>
                <a:latin typeface="Book Antiqua" pitchFamily="18" charset="0"/>
              </a:rPr>
              <a:t> </a:t>
            </a:r>
            <a:r>
              <a:rPr kumimoji="0" lang="en-US" sz="2800" b="0" i="0" u="none" strike="noStrike" kern="1200" cap="none" spc="0" normalizeH="0" baseline="0" noProof="0" dirty="0" err="1" smtClean="0">
                <a:ln>
                  <a:noFill/>
                </a:ln>
                <a:solidFill>
                  <a:srgbClr val="00682F"/>
                </a:solidFill>
                <a:effectLst/>
                <a:uLnTx/>
                <a:uFillTx/>
                <a:latin typeface="Book Antiqua" pitchFamily="18" charset="0"/>
              </a:rPr>
              <a:t>memiliki</a:t>
            </a:r>
            <a:r>
              <a:rPr kumimoji="0" lang="en-US" sz="2800" b="0" i="0" u="none" strike="noStrike" kern="1200" cap="none" spc="0" normalizeH="0" baseline="0" noProof="0" dirty="0" smtClean="0">
                <a:ln>
                  <a:noFill/>
                </a:ln>
                <a:solidFill>
                  <a:srgbClr val="00682F"/>
                </a:solidFill>
                <a:effectLst/>
                <a:uLnTx/>
                <a:uFillTx/>
                <a:latin typeface="Book Antiqua" pitchFamily="18" charset="0"/>
              </a:rPr>
              <a:t> </a:t>
            </a:r>
            <a:r>
              <a:rPr kumimoji="0" lang="en-US" sz="2800" b="0" i="0" u="none" strike="noStrike" kern="1200" cap="none" spc="0" normalizeH="0" baseline="0" noProof="0" dirty="0" err="1" smtClean="0">
                <a:ln>
                  <a:noFill/>
                </a:ln>
                <a:solidFill>
                  <a:srgbClr val="00682F"/>
                </a:solidFill>
                <a:effectLst/>
                <a:uLnTx/>
                <a:uFillTx/>
                <a:latin typeface="Book Antiqua" pitchFamily="18" charset="0"/>
              </a:rPr>
              <a:t>daya</a:t>
            </a:r>
            <a:r>
              <a:rPr kumimoji="0" lang="en-US" sz="2800" b="0" i="0" u="none" strike="noStrike" kern="1200" cap="none" spc="0" normalizeH="0" baseline="0" noProof="0" dirty="0" smtClean="0">
                <a:ln>
                  <a:noFill/>
                </a:ln>
                <a:solidFill>
                  <a:srgbClr val="00682F"/>
                </a:solidFill>
                <a:effectLst/>
                <a:uLnTx/>
                <a:uFillTx/>
                <a:latin typeface="Book Antiqua" pitchFamily="18" charset="0"/>
              </a:rPr>
              <a:t> </a:t>
            </a:r>
            <a:r>
              <a:rPr kumimoji="0" lang="en-US" sz="2800" b="0" i="0" u="none" strike="noStrike" kern="1200" cap="none" spc="0" normalizeH="0" baseline="0" noProof="0" dirty="0" err="1" smtClean="0">
                <a:ln>
                  <a:noFill/>
                </a:ln>
                <a:solidFill>
                  <a:srgbClr val="00682F"/>
                </a:solidFill>
                <a:effectLst/>
                <a:uLnTx/>
                <a:uFillTx/>
                <a:latin typeface="Book Antiqua" pitchFamily="18" charset="0"/>
              </a:rPr>
              <a:t>ekspresi</a:t>
            </a:r>
            <a:r>
              <a:rPr kumimoji="0" lang="en-US" sz="2800" b="0" i="0" u="none" strike="noStrike" kern="1200" cap="none" spc="0" normalizeH="0" baseline="0" noProof="0" dirty="0" smtClean="0">
                <a:ln>
                  <a:noFill/>
                </a:ln>
                <a:solidFill>
                  <a:srgbClr val="00682F"/>
                </a:solidFill>
                <a:effectLst/>
                <a:uLnTx/>
                <a:uFillTx/>
                <a:latin typeface="Book Antiqua" pitchFamily="18" charset="0"/>
              </a:rPr>
              <a:t> yang </a:t>
            </a:r>
            <a:r>
              <a:rPr kumimoji="0" lang="en-US" sz="2800" b="0" i="0" u="none" strike="noStrike" kern="1200" cap="none" spc="0" normalizeH="0" baseline="0" noProof="0" dirty="0" err="1" smtClean="0">
                <a:ln>
                  <a:noFill/>
                </a:ln>
                <a:solidFill>
                  <a:srgbClr val="00682F"/>
                </a:solidFill>
                <a:effectLst/>
                <a:uLnTx/>
                <a:uFillTx/>
                <a:latin typeface="Book Antiqua" pitchFamily="18" charset="0"/>
              </a:rPr>
              <a:t>signifikan</a:t>
            </a:r>
            <a:r>
              <a:rPr kumimoji="0" lang="en-US" sz="2800" b="0" i="0" u="none" strike="noStrike" kern="1200" cap="none" spc="0" normalizeH="0" baseline="0" noProof="0" dirty="0" smtClean="0">
                <a:ln>
                  <a:noFill/>
                </a:ln>
                <a:solidFill>
                  <a:srgbClr val="00682F"/>
                </a:solidFill>
                <a:effectLst/>
                <a:uLnTx/>
                <a:uFillTx/>
                <a:latin typeface="Book Antiqua" pitchFamily="18" charset="0"/>
              </a:rPr>
              <a:t> </a:t>
            </a:r>
            <a:r>
              <a:rPr kumimoji="0" lang="en-US" sz="2800" b="0" i="0" u="none" strike="noStrike" kern="1200" cap="none" spc="0" normalizeH="0" baseline="0" noProof="0" dirty="0" err="1" smtClean="0">
                <a:ln>
                  <a:noFill/>
                </a:ln>
                <a:solidFill>
                  <a:srgbClr val="00682F"/>
                </a:solidFill>
                <a:effectLst/>
                <a:uLnTx/>
                <a:uFillTx/>
                <a:latin typeface="Book Antiqua" pitchFamily="18" charset="0"/>
              </a:rPr>
              <a:t>dibandingkan</a:t>
            </a:r>
            <a:r>
              <a:rPr kumimoji="0" lang="en-US" sz="2800" b="0" i="0" u="none" strike="noStrike" kern="1200" cap="none" spc="0" normalizeH="0" baseline="0" noProof="0" dirty="0" smtClean="0">
                <a:ln>
                  <a:noFill/>
                </a:ln>
                <a:solidFill>
                  <a:srgbClr val="00682F"/>
                </a:solidFill>
                <a:effectLst/>
                <a:uLnTx/>
                <a:uFillTx/>
                <a:latin typeface="Book Antiqua" pitchFamily="18" charset="0"/>
              </a:rPr>
              <a:t> </a:t>
            </a:r>
            <a:r>
              <a:rPr kumimoji="0" lang="en-US" sz="2800" b="0" i="0" u="none" strike="noStrike" kern="1200" cap="none" spc="0" normalizeH="0" baseline="0" noProof="0" dirty="0" err="1" smtClean="0">
                <a:ln>
                  <a:noFill/>
                </a:ln>
                <a:solidFill>
                  <a:srgbClr val="00682F"/>
                </a:solidFill>
                <a:effectLst/>
                <a:uLnTx/>
                <a:uFillTx/>
                <a:latin typeface="Book Antiqua" pitchFamily="18" charset="0"/>
              </a:rPr>
              <a:t>aljabar</a:t>
            </a:r>
            <a:r>
              <a:rPr kumimoji="0" lang="en-US" sz="2800" b="0" i="0" u="none" strike="noStrike" kern="1200" cap="none" spc="0" normalizeH="0" baseline="0" noProof="0" dirty="0" smtClean="0">
                <a:ln>
                  <a:noFill/>
                </a:ln>
                <a:solidFill>
                  <a:srgbClr val="00682F"/>
                </a:solidFill>
                <a:effectLst/>
                <a:uLnTx/>
                <a:uFillTx/>
                <a:latin typeface="Book Antiqua" pitchFamily="18" charset="0"/>
              </a:rPr>
              <a:t> </a:t>
            </a:r>
            <a:r>
              <a:rPr kumimoji="0" lang="en-US" sz="2800" b="0" i="0" u="none" strike="noStrike" kern="1200" cap="none" spc="0" normalizeH="0" baseline="0" noProof="0" dirty="0" err="1" smtClean="0">
                <a:ln>
                  <a:noFill/>
                </a:ln>
                <a:solidFill>
                  <a:srgbClr val="00682F"/>
                </a:solidFill>
                <a:effectLst/>
                <a:uLnTx/>
                <a:uFillTx/>
                <a:latin typeface="Book Antiqua" pitchFamily="18" charset="0"/>
              </a:rPr>
              <a:t>relasional</a:t>
            </a:r>
            <a:endParaRPr kumimoji="0" lang="en-US" sz="2800" b="0" i="0" u="none" strike="noStrike" kern="1200" cap="none" spc="0" normalizeH="0" baseline="0" noProof="0" dirty="0" smtClean="0">
              <a:ln>
                <a:noFill/>
              </a:ln>
              <a:solidFill>
                <a:srgbClr val="00682F"/>
              </a:solidFill>
              <a:effectLst/>
              <a:uLnTx/>
              <a:uFillTx/>
              <a:latin typeface="Book Antiqua" pitchFamily="18" charset="0"/>
            </a:endParaRPr>
          </a:p>
          <a:p>
            <a:pPr marL="336568" marR="0" lvl="0" indent="-336568" algn="just" defTabSz="897514"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err="1" smtClean="0">
                <a:ln>
                  <a:noFill/>
                </a:ln>
                <a:solidFill>
                  <a:srgbClr val="00682F"/>
                </a:solidFill>
                <a:effectLst/>
                <a:uLnTx/>
                <a:uFillTx/>
                <a:latin typeface="Book Antiqua" pitchFamily="18" charset="0"/>
              </a:rPr>
              <a:t>Bahkan</a:t>
            </a:r>
            <a:r>
              <a:rPr kumimoji="0" lang="en-US" sz="2800" b="0" i="0" u="none" strike="noStrike" kern="1200" cap="none" spc="0" normalizeH="0" baseline="0" noProof="0" dirty="0" smtClean="0">
                <a:ln>
                  <a:noFill/>
                </a:ln>
                <a:solidFill>
                  <a:srgbClr val="00682F"/>
                </a:solidFill>
                <a:effectLst/>
                <a:uLnTx/>
                <a:uFillTx/>
                <a:latin typeface="Book Antiqua" pitchFamily="18" charset="0"/>
              </a:rPr>
              <a:t>, queries yang </a:t>
            </a:r>
            <a:r>
              <a:rPr kumimoji="0" lang="en-US" sz="2800" b="0" i="0" u="none" strike="noStrike" kern="1200" cap="none" spc="0" normalizeH="0" baseline="0" noProof="0" dirty="0" err="1" smtClean="0">
                <a:ln>
                  <a:noFill/>
                </a:ln>
                <a:solidFill>
                  <a:srgbClr val="00682F"/>
                </a:solidFill>
                <a:effectLst/>
                <a:uLnTx/>
                <a:uFillTx/>
                <a:latin typeface="Book Antiqua" pitchFamily="18" charset="0"/>
              </a:rPr>
              <a:t>dapat</a:t>
            </a:r>
            <a:r>
              <a:rPr kumimoji="0" lang="en-US" sz="2800" b="0" i="0" u="none" strike="noStrike" kern="1200" cap="none" spc="0" normalizeH="0" baseline="0" noProof="0" dirty="0" smtClean="0">
                <a:ln>
                  <a:noFill/>
                </a:ln>
                <a:solidFill>
                  <a:srgbClr val="00682F"/>
                </a:solidFill>
                <a:effectLst/>
                <a:uLnTx/>
                <a:uFillTx/>
                <a:latin typeface="Book Antiqua" pitchFamily="18" charset="0"/>
              </a:rPr>
              <a:t> </a:t>
            </a:r>
            <a:r>
              <a:rPr kumimoji="0" lang="en-US" sz="2800" b="0" i="0" u="none" strike="noStrike" kern="1200" cap="none" spc="0" normalizeH="0" baseline="0" noProof="0" dirty="0" err="1" smtClean="0">
                <a:ln>
                  <a:noFill/>
                </a:ln>
                <a:solidFill>
                  <a:srgbClr val="00682F"/>
                </a:solidFill>
                <a:effectLst/>
                <a:uLnTx/>
                <a:uFillTx/>
                <a:latin typeface="Book Antiqua" pitchFamily="18" charset="0"/>
              </a:rPr>
              <a:t>dinyatakan</a:t>
            </a:r>
            <a:r>
              <a:rPr kumimoji="0" lang="en-US" sz="2800" b="0" i="0" u="none" strike="noStrike" kern="1200" cap="none" spc="0" normalizeH="0" baseline="0" noProof="0" dirty="0" smtClean="0">
                <a:ln>
                  <a:noFill/>
                </a:ln>
                <a:solidFill>
                  <a:srgbClr val="00682F"/>
                </a:solidFill>
                <a:effectLst/>
                <a:uLnTx/>
                <a:uFillTx/>
                <a:latin typeface="Book Antiqua" pitchFamily="18" charset="0"/>
              </a:rPr>
              <a:t> </a:t>
            </a:r>
            <a:r>
              <a:rPr kumimoji="0" lang="en-US" sz="2800" b="0" i="0" u="none" strike="noStrike" kern="1200" cap="none" spc="0" normalizeH="0" baseline="0" noProof="0" dirty="0" err="1" smtClean="0">
                <a:ln>
                  <a:noFill/>
                </a:ln>
                <a:solidFill>
                  <a:srgbClr val="00682F"/>
                </a:solidFill>
                <a:effectLst/>
                <a:uLnTx/>
                <a:uFillTx/>
                <a:latin typeface="Book Antiqua" pitchFamily="18" charset="0"/>
              </a:rPr>
              <a:t>dalam</a:t>
            </a:r>
            <a:r>
              <a:rPr kumimoji="0" lang="en-US" sz="2800" b="0" i="0" u="none" strike="noStrike" kern="1200" cap="none" spc="0" normalizeH="0" baseline="0" noProof="0" dirty="0" smtClean="0">
                <a:ln>
                  <a:noFill/>
                </a:ln>
                <a:solidFill>
                  <a:srgbClr val="00682F"/>
                </a:solidFill>
                <a:effectLst/>
                <a:uLnTx/>
                <a:uFillTx/>
                <a:latin typeface="Book Antiqua" pitchFamily="18" charset="0"/>
              </a:rPr>
              <a:t> </a:t>
            </a:r>
            <a:r>
              <a:rPr kumimoji="0" lang="en-US" sz="2800" b="0" i="0" u="none" strike="noStrike" kern="1200" cap="none" spc="0" normalizeH="0" baseline="0" noProof="0" dirty="0" err="1" smtClean="0">
                <a:ln>
                  <a:noFill/>
                </a:ln>
                <a:solidFill>
                  <a:srgbClr val="00682F"/>
                </a:solidFill>
                <a:effectLst/>
                <a:uLnTx/>
                <a:uFillTx/>
                <a:latin typeface="Book Antiqua" pitchFamily="18" charset="0"/>
              </a:rPr>
              <a:t>aljabar</a:t>
            </a:r>
            <a:r>
              <a:rPr kumimoji="0" lang="en-US" sz="2800" b="0" i="0" u="none" strike="noStrike" kern="1200" cap="none" spc="0" normalizeH="0" baseline="0" noProof="0" dirty="0" smtClean="0">
                <a:ln>
                  <a:noFill/>
                </a:ln>
                <a:solidFill>
                  <a:srgbClr val="00682F"/>
                </a:solidFill>
                <a:effectLst/>
                <a:uLnTx/>
                <a:uFillTx/>
                <a:latin typeface="Book Antiqua" pitchFamily="18" charset="0"/>
              </a:rPr>
              <a:t> </a:t>
            </a:r>
            <a:r>
              <a:rPr kumimoji="0" lang="en-US" sz="2800" b="0" i="0" u="none" strike="noStrike" kern="1200" cap="none" spc="0" normalizeH="0" baseline="0" noProof="0" dirty="0" err="1" smtClean="0">
                <a:ln>
                  <a:noFill/>
                </a:ln>
                <a:solidFill>
                  <a:srgbClr val="00682F"/>
                </a:solidFill>
                <a:effectLst/>
                <a:uLnTx/>
                <a:uFillTx/>
                <a:latin typeface="Book Antiqua" pitchFamily="18" charset="0"/>
              </a:rPr>
              <a:t>relasional</a:t>
            </a:r>
            <a:r>
              <a:rPr kumimoji="0" lang="en-US" sz="2800" b="0" i="0" u="none" strike="noStrike" kern="1200" cap="none" spc="0" normalizeH="0" baseline="0" noProof="0" dirty="0" smtClean="0">
                <a:ln>
                  <a:noFill/>
                </a:ln>
                <a:solidFill>
                  <a:srgbClr val="00682F"/>
                </a:solidFill>
                <a:effectLst/>
                <a:uLnTx/>
                <a:uFillTx/>
                <a:latin typeface="Book Antiqua" pitchFamily="18" charset="0"/>
              </a:rPr>
              <a:t> </a:t>
            </a:r>
            <a:r>
              <a:rPr kumimoji="0" lang="en-US" sz="2800" b="0" i="0" u="none" strike="noStrike" kern="1200" cap="none" spc="0" normalizeH="0" baseline="0" noProof="0" dirty="0" err="1" smtClean="0">
                <a:ln>
                  <a:noFill/>
                </a:ln>
                <a:solidFill>
                  <a:srgbClr val="00682F"/>
                </a:solidFill>
                <a:effectLst/>
                <a:uLnTx/>
                <a:uFillTx/>
                <a:latin typeface="Book Antiqua" pitchFamily="18" charset="0"/>
              </a:rPr>
              <a:t>seringkali</a:t>
            </a:r>
            <a:r>
              <a:rPr kumimoji="0" lang="en-US" sz="2800" b="0" i="0" u="none" strike="noStrike" kern="1200" cap="none" spc="0" normalizeH="0" baseline="0" noProof="0" dirty="0" smtClean="0">
                <a:ln>
                  <a:noFill/>
                </a:ln>
                <a:solidFill>
                  <a:srgbClr val="00682F"/>
                </a:solidFill>
                <a:effectLst/>
                <a:uLnTx/>
                <a:uFillTx/>
                <a:latin typeface="Book Antiqua" pitchFamily="18" charset="0"/>
              </a:rPr>
              <a:t> </a:t>
            </a:r>
            <a:r>
              <a:rPr kumimoji="0" lang="en-US" sz="2800" b="0" i="0" u="none" strike="noStrike" kern="1200" cap="none" spc="0" normalizeH="0" baseline="0" noProof="0" dirty="0" err="1" smtClean="0">
                <a:ln>
                  <a:noFill/>
                </a:ln>
                <a:solidFill>
                  <a:srgbClr val="00682F"/>
                </a:solidFill>
                <a:effectLst/>
                <a:uLnTx/>
                <a:uFillTx/>
                <a:latin typeface="Book Antiqua" pitchFamily="18" charset="0"/>
              </a:rPr>
              <a:t>dpt</a:t>
            </a:r>
            <a:r>
              <a:rPr kumimoji="0" lang="en-US" sz="2800" b="0" i="0" u="none" strike="noStrike" kern="1200" cap="none" spc="0" normalizeH="0" baseline="0" noProof="0" dirty="0" smtClean="0">
                <a:ln>
                  <a:noFill/>
                </a:ln>
                <a:solidFill>
                  <a:srgbClr val="00682F"/>
                </a:solidFill>
                <a:effectLst/>
                <a:uLnTx/>
                <a:uFillTx/>
                <a:latin typeface="Book Antiqua" pitchFamily="18" charset="0"/>
              </a:rPr>
              <a:t> </a:t>
            </a:r>
            <a:r>
              <a:rPr kumimoji="0" lang="en-US" sz="2800" b="0" i="0" u="none" strike="noStrike" kern="1200" cap="none" spc="0" normalizeH="0" baseline="0" noProof="0" dirty="0" err="1" smtClean="0">
                <a:ln>
                  <a:noFill/>
                </a:ln>
                <a:solidFill>
                  <a:srgbClr val="00682F"/>
                </a:solidFill>
                <a:effectLst/>
                <a:uLnTx/>
                <a:uFillTx/>
                <a:latin typeface="Book Antiqua" pitchFamily="18" charset="0"/>
              </a:rPr>
              <a:t>dinyatakan</a:t>
            </a:r>
            <a:r>
              <a:rPr kumimoji="0" lang="en-US" sz="2800" b="0" i="0" u="none" strike="noStrike" kern="1200" cap="none" spc="0" normalizeH="0" baseline="0" noProof="0" dirty="0" smtClean="0">
                <a:ln>
                  <a:noFill/>
                </a:ln>
                <a:solidFill>
                  <a:srgbClr val="00682F"/>
                </a:solidFill>
                <a:effectLst/>
                <a:uLnTx/>
                <a:uFillTx/>
                <a:latin typeface="Book Antiqua" pitchFamily="18" charset="0"/>
              </a:rPr>
              <a:t> </a:t>
            </a:r>
            <a:r>
              <a:rPr kumimoji="0" lang="en-US" sz="2800" b="0" i="0" u="none" strike="noStrike" kern="1200" cap="none" spc="0" normalizeH="0" baseline="0" noProof="0" dirty="0" err="1" smtClean="0">
                <a:ln>
                  <a:noFill/>
                </a:ln>
                <a:solidFill>
                  <a:srgbClr val="00682F"/>
                </a:solidFill>
                <a:effectLst/>
                <a:uLnTx/>
                <a:uFillTx/>
                <a:latin typeface="Book Antiqua" pitchFamily="18" charset="0"/>
              </a:rPr>
              <a:t>dengan</a:t>
            </a:r>
            <a:r>
              <a:rPr kumimoji="0" lang="en-US" sz="2800" b="0" i="0" u="none" strike="noStrike" kern="1200" cap="none" spc="0" normalizeH="0" baseline="0" noProof="0" dirty="0" smtClean="0">
                <a:ln>
                  <a:noFill/>
                </a:ln>
                <a:solidFill>
                  <a:srgbClr val="00682F"/>
                </a:solidFill>
                <a:effectLst/>
                <a:uLnTx/>
                <a:uFillTx/>
                <a:latin typeface="Book Antiqua" pitchFamily="18" charset="0"/>
              </a:rPr>
              <a:t> </a:t>
            </a:r>
            <a:r>
              <a:rPr kumimoji="0" lang="en-US" sz="2800" b="0" i="0" u="none" strike="noStrike" kern="1200" cap="none" spc="0" normalizeH="0" baseline="0" noProof="0" dirty="0" err="1" smtClean="0">
                <a:ln>
                  <a:noFill/>
                </a:ln>
                <a:solidFill>
                  <a:srgbClr val="00682F"/>
                </a:solidFill>
                <a:effectLst/>
                <a:uLnTx/>
                <a:uFillTx/>
                <a:latin typeface="Book Antiqua" pitchFamily="18" charset="0"/>
              </a:rPr>
              <a:t>lebih</a:t>
            </a:r>
            <a:r>
              <a:rPr kumimoji="0" lang="en-US" sz="2800" b="0" i="0" u="none" strike="noStrike" kern="1200" cap="none" spc="0" normalizeH="0" baseline="0" noProof="0" dirty="0" smtClean="0">
                <a:ln>
                  <a:noFill/>
                </a:ln>
                <a:solidFill>
                  <a:srgbClr val="00682F"/>
                </a:solidFill>
                <a:effectLst/>
                <a:uLnTx/>
                <a:uFillTx/>
                <a:latin typeface="Book Antiqua" pitchFamily="18" charset="0"/>
              </a:rPr>
              <a:t> natural </a:t>
            </a:r>
            <a:r>
              <a:rPr kumimoji="0" lang="en-US" sz="2800" b="0" i="0" u="none" strike="noStrike" kern="1200" cap="none" spc="0" normalizeH="0" baseline="0" noProof="0" dirty="0" err="1" smtClean="0">
                <a:ln>
                  <a:noFill/>
                </a:ln>
                <a:solidFill>
                  <a:srgbClr val="00682F"/>
                </a:solidFill>
                <a:effectLst/>
                <a:uLnTx/>
                <a:uFillTx/>
                <a:latin typeface="Book Antiqua" pitchFamily="18" charset="0"/>
              </a:rPr>
              <a:t>dalam</a:t>
            </a:r>
            <a:r>
              <a:rPr kumimoji="0" lang="en-US" sz="2800" b="0" i="0" u="none" strike="noStrike" kern="1200" cap="none" spc="0" normalizeH="0" baseline="0" noProof="0" dirty="0" smtClean="0">
                <a:ln>
                  <a:noFill/>
                </a:ln>
                <a:solidFill>
                  <a:srgbClr val="00682F"/>
                </a:solidFill>
                <a:effectLst/>
                <a:uLnTx/>
                <a:uFillTx/>
                <a:latin typeface="Book Antiqua" pitchFamily="18" charset="0"/>
              </a:rPr>
              <a:t> SQL.</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b="1" dirty="0" err="1" smtClean="0">
                <a:effectLst>
                  <a:outerShdw blurRad="38100" dist="38100" dir="2700000" algn="tl">
                    <a:srgbClr val="000000">
                      <a:alpha val="43137"/>
                    </a:srgbClr>
                  </a:outerShdw>
                </a:effectLst>
                <a:latin typeface="Book Antiqua" pitchFamily="18" charset="0"/>
              </a:rPr>
              <a:t>Tugas</a:t>
            </a:r>
            <a:r>
              <a:rPr lang="en-US" sz="3800" b="1" dirty="0" smtClean="0">
                <a:effectLst>
                  <a:outerShdw blurRad="38100" dist="38100" dir="2700000" algn="tl">
                    <a:srgbClr val="000000">
                      <a:alpha val="43137"/>
                    </a:srgbClr>
                  </a:outerShdw>
                </a:effectLst>
                <a:latin typeface="Book Antiqua" pitchFamily="18" charset="0"/>
              </a:rPr>
              <a:t> : ?</a:t>
            </a:r>
            <a:endParaRPr lang="en-US" sz="3800" b="1" dirty="0">
              <a:effectLst>
                <a:outerShdw blurRad="38100" dist="38100" dir="2700000" algn="tl">
                  <a:srgbClr val="000000">
                    <a:alpha val="43137"/>
                  </a:srgbClr>
                </a:outerShdw>
              </a:effectLst>
              <a:latin typeface="Book Antiqua"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656656" y="812800"/>
            <a:ext cx="9902608" cy="795338"/>
          </a:xfrm>
        </p:spPr>
        <p:txBody>
          <a:bodyPr/>
          <a:lstStyle/>
          <a:p>
            <a:pPr eaLnBrk="1" hangingPunct="1">
              <a:defRPr/>
            </a:pPr>
            <a:r>
              <a:rPr lang="en-US" b="1" dirty="0" smtClean="0">
                <a:effectLst>
                  <a:outerShdw blurRad="38100" dist="38100" dir="2700000" algn="tl">
                    <a:srgbClr val="FFFFFF"/>
                  </a:outerShdw>
                </a:effectLst>
                <a:latin typeface="Book Antiqua" pitchFamily="18" charset="0"/>
              </a:rPr>
              <a:t>DDL : Create Tables Statement</a:t>
            </a:r>
          </a:p>
        </p:txBody>
      </p:sp>
      <p:sp>
        <p:nvSpPr>
          <p:cNvPr id="257027" name="Rectangle 3"/>
          <p:cNvSpPr>
            <a:spLocks noGrp="1" noChangeArrowheads="1"/>
          </p:cNvSpPr>
          <p:nvPr>
            <p:ph type="body" idx="1"/>
          </p:nvPr>
        </p:nvSpPr>
        <p:spPr>
          <a:xfrm>
            <a:off x="608092" y="1676400"/>
            <a:ext cx="10844306" cy="685800"/>
          </a:xfrm>
        </p:spPr>
        <p:txBody>
          <a:bodyPr>
            <a:normAutofit lnSpcReduction="10000"/>
          </a:bodyPr>
          <a:lstStyle/>
          <a:p>
            <a:pPr marL="609600" indent="-609600" eaLnBrk="1" hangingPunct="1">
              <a:defRPr/>
            </a:pPr>
            <a:r>
              <a:rPr lang="en-US" sz="4000" b="1" smtClean="0">
                <a:solidFill>
                  <a:schemeClr val="accent2"/>
                </a:solidFill>
                <a:latin typeface="Book Antiqua" pitchFamily="18" charset="0"/>
              </a:rPr>
              <a:t>Membuat tabel siswa</a:t>
            </a:r>
          </a:p>
        </p:txBody>
      </p:sp>
      <p:sp>
        <p:nvSpPr>
          <p:cNvPr id="8196" name="Text Box 4"/>
          <p:cNvSpPr txBox="1">
            <a:spLocks noChangeArrowheads="1"/>
          </p:cNvSpPr>
          <p:nvPr/>
        </p:nvSpPr>
        <p:spPr bwMode="auto">
          <a:xfrm>
            <a:off x="1520230" y="2417764"/>
            <a:ext cx="11148352" cy="3144837"/>
          </a:xfrm>
          <a:prstGeom prst="rect">
            <a:avLst/>
          </a:prstGeom>
          <a:noFill/>
          <a:ln w="9525">
            <a:noFill/>
            <a:miter lim="800000"/>
            <a:headEnd/>
            <a:tailEnd/>
          </a:ln>
        </p:spPr>
        <p:txBody>
          <a:bodyPr>
            <a:spAutoFit/>
          </a:bodyPr>
          <a:lstStyle/>
          <a:p>
            <a:pPr>
              <a:spcBef>
                <a:spcPct val="50000"/>
              </a:spcBef>
            </a:pPr>
            <a:r>
              <a:rPr lang="en-US" sz="2800" dirty="0">
                <a:solidFill>
                  <a:schemeClr val="hlink"/>
                </a:solidFill>
                <a:latin typeface="Book Antiqua" pitchFamily="18" charset="0"/>
              </a:rPr>
              <a:t>CREATE TABLE</a:t>
            </a:r>
            <a:r>
              <a:rPr lang="en-US" sz="2800" b="1" dirty="0">
                <a:latin typeface="Book Antiqua" pitchFamily="18" charset="0"/>
              </a:rPr>
              <a:t> </a:t>
            </a:r>
            <a:r>
              <a:rPr lang="en-US" sz="3200" dirty="0" err="1">
                <a:solidFill>
                  <a:srgbClr val="CC3300"/>
                </a:solidFill>
                <a:latin typeface="Book Antiqua" pitchFamily="18" charset="0"/>
              </a:rPr>
              <a:t>siswa</a:t>
            </a:r>
            <a:r>
              <a:rPr lang="en-US" sz="3200" dirty="0">
                <a:solidFill>
                  <a:srgbClr val="990000"/>
                </a:solidFill>
                <a:latin typeface="Book Antiqua" pitchFamily="18" charset="0"/>
              </a:rPr>
              <a:t> </a:t>
            </a:r>
          </a:p>
          <a:p>
            <a:pPr>
              <a:spcBef>
                <a:spcPct val="50000"/>
              </a:spcBef>
            </a:pPr>
            <a:r>
              <a:rPr lang="en-US" sz="2800" dirty="0">
                <a:solidFill>
                  <a:srgbClr val="990000"/>
                </a:solidFill>
                <a:latin typeface="Book Antiqua" pitchFamily="18" charset="0"/>
              </a:rPr>
              <a:t>	</a:t>
            </a:r>
            <a:r>
              <a:rPr lang="en-US" sz="2800" dirty="0">
                <a:latin typeface="Book Antiqua" pitchFamily="18" charset="0"/>
              </a:rPr>
              <a:t>( </a:t>
            </a:r>
            <a:r>
              <a:rPr lang="en-US" sz="2800" dirty="0">
                <a:solidFill>
                  <a:schemeClr val="accent2"/>
                </a:solidFill>
                <a:latin typeface="Book Antiqua" pitchFamily="18" charset="0"/>
              </a:rPr>
              <a:t>NISN</a:t>
            </a:r>
            <a:r>
              <a:rPr lang="en-US" sz="2800" dirty="0">
                <a:latin typeface="Book Antiqua" pitchFamily="18" charset="0"/>
              </a:rPr>
              <a:t> char(6), </a:t>
            </a:r>
            <a:r>
              <a:rPr lang="en-US" sz="2800" dirty="0" err="1">
                <a:solidFill>
                  <a:schemeClr val="accent2"/>
                </a:solidFill>
                <a:latin typeface="Book Antiqua" pitchFamily="18" charset="0"/>
              </a:rPr>
              <a:t>nama_siswa</a:t>
            </a:r>
            <a:r>
              <a:rPr lang="en-US" sz="2800" dirty="0">
                <a:latin typeface="Book Antiqua" pitchFamily="18" charset="0"/>
              </a:rPr>
              <a:t> char(30), </a:t>
            </a:r>
          </a:p>
          <a:p>
            <a:pPr>
              <a:spcBef>
                <a:spcPct val="50000"/>
              </a:spcBef>
            </a:pPr>
            <a:r>
              <a:rPr lang="en-US" sz="2800" dirty="0">
                <a:latin typeface="Book Antiqua" pitchFamily="18" charset="0"/>
              </a:rPr>
              <a:t>           </a:t>
            </a:r>
            <a:r>
              <a:rPr lang="en-US" sz="2800" dirty="0" err="1">
                <a:solidFill>
                  <a:schemeClr val="accent2"/>
                </a:solidFill>
                <a:latin typeface="Book Antiqua" pitchFamily="18" charset="0"/>
              </a:rPr>
              <a:t>tgl_lahir</a:t>
            </a:r>
            <a:r>
              <a:rPr lang="en-US" sz="2800" dirty="0">
                <a:latin typeface="Book Antiqua" pitchFamily="18" charset="0"/>
              </a:rPr>
              <a:t> date(), </a:t>
            </a:r>
            <a:r>
              <a:rPr lang="en-US" sz="2800" dirty="0" err="1">
                <a:solidFill>
                  <a:schemeClr val="accent2"/>
                </a:solidFill>
                <a:latin typeface="Book Antiqua" pitchFamily="18" charset="0"/>
              </a:rPr>
              <a:t>tempat_lahir</a:t>
            </a:r>
            <a:r>
              <a:rPr lang="en-US" sz="2800" dirty="0">
                <a:latin typeface="Book Antiqua" pitchFamily="18" charset="0"/>
              </a:rPr>
              <a:t> char(30), </a:t>
            </a:r>
          </a:p>
          <a:p>
            <a:pPr>
              <a:spcBef>
                <a:spcPct val="50000"/>
              </a:spcBef>
            </a:pPr>
            <a:r>
              <a:rPr lang="en-US" sz="2800" dirty="0">
                <a:latin typeface="Book Antiqua" pitchFamily="18" charset="0"/>
              </a:rPr>
              <a:t>	   </a:t>
            </a:r>
            <a:r>
              <a:rPr lang="en-US" sz="2800" dirty="0">
                <a:solidFill>
                  <a:schemeClr val="accent2"/>
                </a:solidFill>
                <a:latin typeface="Book Antiqua" pitchFamily="18" charset="0"/>
              </a:rPr>
              <a:t>KLS</a:t>
            </a:r>
            <a:r>
              <a:rPr lang="en-US" sz="2800" dirty="0">
                <a:latin typeface="Book Antiqua" pitchFamily="18" charset="0"/>
              </a:rPr>
              <a:t> char(2), </a:t>
            </a:r>
            <a:r>
              <a:rPr lang="en-US" sz="2800" dirty="0" err="1">
                <a:solidFill>
                  <a:schemeClr val="accent2"/>
                </a:solidFill>
                <a:latin typeface="Book Antiqua" pitchFamily="18" charset="0"/>
              </a:rPr>
              <a:t>alamat</a:t>
            </a:r>
            <a:r>
              <a:rPr lang="en-US" sz="2800" dirty="0">
                <a:latin typeface="Book Antiqua" pitchFamily="18" charset="0"/>
              </a:rPr>
              <a:t> char(30), 	</a:t>
            </a:r>
          </a:p>
          <a:p>
            <a:pPr>
              <a:spcBef>
                <a:spcPct val="50000"/>
              </a:spcBef>
            </a:pPr>
            <a:r>
              <a:rPr lang="en-US" sz="2800" dirty="0">
                <a:latin typeface="Book Antiqua" pitchFamily="18" charset="0"/>
              </a:rPr>
              <a:t>  	   </a:t>
            </a:r>
            <a:r>
              <a:rPr lang="en-US" sz="2800" dirty="0" err="1">
                <a:solidFill>
                  <a:schemeClr val="accent2"/>
                </a:solidFill>
                <a:latin typeface="Book Antiqua" pitchFamily="18" charset="0"/>
              </a:rPr>
              <a:t>nama_ortu_wali</a:t>
            </a:r>
            <a:r>
              <a:rPr lang="en-US" sz="2800" dirty="0">
                <a:latin typeface="Book Antiqua" pitchFamily="18" charset="0"/>
              </a:rPr>
              <a:t> char(30))</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21515</TotalTime>
  <Words>3638</Words>
  <Application>Microsoft Office PowerPoint</Application>
  <PresentationFormat>Custom</PresentationFormat>
  <Paragraphs>887</Paragraphs>
  <Slides>83</Slides>
  <Notes>50</Notes>
  <HiddenSlides>0</HiddenSlides>
  <MMClips>0</MMClips>
  <ScaleCrop>false</ScaleCrop>
  <HeadingPairs>
    <vt:vector size="4" baseType="variant">
      <vt:variant>
        <vt:lpstr>Theme</vt:lpstr>
      </vt:variant>
      <vt:variant>
        <vt:i4>1</vt:i4>
      </vt:variant>
      <vt:variant>
        <vt:lpstr>Slide Titles</vt:lpstr>
      </vt:variant>
      <vt:variant>
        <vt:i4>83</vt:i4>
      </vt:variant>
    </vt:vector>
  </HeadingPairs>
  <TitlesOfParts>
    <vt:vector size="84" baseType="lpstr">
      <vt:lpstr>Office Theme</vt:lpstr>
      <vt:lpstr>PowerPoint Presentation</vt:lpstr>
      <vt:lpstr>Pokok Bahasan</vt:lpstr>
      <vt:lpstr>Overview</vt:lpstr>
      <vt:lpstr>Overview (Con’t)</vt:lpstr>
      <vt:lpstr>Membuat Obyek Datbase</vt:lpstr>
      <vt:lpstr>DDL (Data Definition Language)</vt:lpstr>
      <vt:lpstr>DDL : Create Tables Structure</vt:lpstr>
      <vt:lpstr>DDL : Create Tables Structure</vt:lpstr>
      <vt:lpstr>DDL : Create Tables Statement</vt:lpstr>
      <vt:lpstr>DDL: Create Tables Statement</vt:lpstr>
      <vt:lpstr>Quiz/Tugas</vt:lpstr>
      <vt:lpstr>Jawab Quiz</vt:lpstr>
      <vt:lpstr>Create Index</vt:lpstr>
      <vt:lpstr>Create Index</vt:lpstr>
      <vt:lpstr>Create Index Statement</vt:lpstr>
      <vt:lpstr>Create Index Statement</vt:lpstr>
      <vt:lpstr>Create Index Statement</vt:lpstr>
      <vt:lpstr>Create Index Statement</vt:lpstr>
      <vt:lpstr>DROP Index Statement</vt:lpstr>
      <vt:lpstr>DROP Table Statement</vt:lpstr>
      <vt:lpstr>Altering Tables Statement</vt:lpstr>
      <vt:lpstr>Altering Tables Statement</vt:lpstr>
      <vt:lpstr>Altering Tables Statement</vt:lpstr>
      <vt:lpstr>-</vt:lpstr>
      <vt:lpstr>Structure Query Language  [SQL] </vt:lpstr>
      <vt:lpstr>Query Insertion Sructure</vt:lpstr>
      <vt:lpstr>Query Selection Sructure</vt:lpstr>
      <vt:lpstr>Query Update Sructure</vt:lpstr>
      <vt:lpstr>Query Deletion Sructure</vt:lpstr>
      <vt:lpstr>Structure Query Language  [SQL] </vt:lpstr>
      <vt:lpstr>Control Data Language  [CDL] </vt:lpstr>
      <vt:lpstr>Control Data Language  [CDL]</vt:lpstr>
      <vt:lpstr>Control Data Language  [CDL]</vt:lpstr>
      <vt:lpstr>Control Data Language  [CDL]</vt:lpstr>
      <vt:lpstr>Control Data Language  [CDL]</vt:lpstr>
      <vt:lpstr>Control Data Language  [CDL]</vt:lpstr>
      <vt:lpstr>Control Data Language  [CDL]</vt:lpstr>
      <vt:lpstr>Control Data Language  [CDL]</vt:lpstr>
      <vt:lpstr>Advanced Query</vt:lpstr>
      <vt:lpstr>Integrity Constraint</vt:lpstr>
      <vt:lpstr>Integrity Constraint</vt:lpstr>
      <vt:lpstr>Relationships</vt:lpstr>
      <vt:lpstr>Data Integrity</vt:lpstr>
      <vt:lpstr>Data Integrity</vt:lpstr>
      <vt:lpstr>Data Integrity</vt:lpstr>
      <vt:lpstr>Data Integrity</vt:lpstr>
      <vt:lpstr>Data Integrity</vt:lpstr>
      <vt:lpstr>Data Integrity</vt:lpstr>
      <vt:lpstr>Data Integrity</vt:lpstr>
      <vt:lpstr>Data Integrity</vt:lpstr>
      <vt:lpstr>Data Integrity</vt:lpstr>
      <vt:lpstr>Integrity Constraint</vt:lpstr>
      <vt:lpstr>Integrity Constraint</vt:lpstr>
      <vt:lpstr>Integrity Constraint</vt:lpstr>
      <vt:lpstr>Advanced Query</vt:lpstr>
      <vt:lpstr>Advanced Query</vt:lpstr>
      <vt:lpstr>Advanced Query</vt:lpstr>
      <vt:lpstr>Advanced Query</vt:lpstr>
      <vt:lpstr>Query Optimation</vt:lpstr>
      <vt:lpstr>Query Optimation</vt:lpstr>
      <vt:lpstr>Query Optimation</vt:lpstr>
      <vt:lpstr>Query Optimation</vt:lpstr>
      <vt:lpstr>Query Optimation</vt:lpstr>
      <vt:lpstr>Query Optimation</vt:lpstr>
      <vt:lpstr>Query Optimation</vt:lpstr>
      <vt:lpstr>Query Optimation</vt:lpstr>
      <vt:lpstr>Query Optimation</vt:lpstr>
      <vt:lpstr>Query Optimation</vt:lpstr>
      <vt:lpstr>Query Optimation</vt:lpstr>
      <vt:lpstr>Query Optimation</vt:lpstr>
      <vt:lpstr>Query Optimation</vt:lpstr>
      <vt:lpstr>Query Optimation</vt:lpstr>
      <vt:lpstr>Query Optimation</vt:lpstr>
      <vt:lpstr>Database Trigger</vt:lpstr>
      <vt:lpstr>Trigger Type</vt:lpstr>
      <vt:lpstr>Trigger Statement</vt:lpstr>
      <vt:lpstr>Database Trigger</vt:lpstr>
      <vt:lpstr>Database Trigger</vt:lpstr>
      <vt:lpstr>PowerPoint Presentation</vt:lpstr>
      <vt:lpstr>Database Trigger</vt:lpstr>
      <vt:lpstr>Tambah Contoh Sendiri…..</vt:lpstr>
      <vt:lpstr>Rangkuman</vt:lpstr>
      <vt:lpstr>Tugas :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Systems  Bab 1 Overview of Database Systems (Chap. 1 – Ramakrishnan)</dc:title>
  <dc:creator>ACER</dc:creator>
  <cp:lastModifiedBy>ismail - [2010]</cp:lastModifiedBy>
  <cp:revision>143</cp:revision>
  <dcterms:created xsi:type="dcterms:W3CDTF">2020-01-22T10:19:39Z</dcterms:created>
  <dcterms:modified xsi:type="dcterms:W3CDTF">2022-02-24T15:03:59Z</dcterms:modified>
</cp:coreProperties>
</file>