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9"/>
  </p:notesMasterIdLst>
  <p:sldIdLst>
    <p:sldId id="257" r:id="rId2"/>
    <p:sldId id="413" r:id="rId3"/>
    <p:sldId id="289" r:id="rId4"/>
    <p:sldId id="504" r:id="rId5"/>
    <p:sldId id="491" r:id="rId6"/>
    <p:sldId id="505" r:id="rId7"/>
    <p:sldId id="48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1" autoAdjust="0"/>
    <p:restoredTop sz="94649" autoAdjust="0"/>
  </p:normalViewPr>
  <p:slideViewPr>
    <p:cSldViewPr snapToGrid="0">
      <p:cViewPr varScale="1">
        <p:scale>
          <a:sx n="59" d="100"/>
          <a:sy n="59" d="100"/>
        </p:scale>
        <p:origin x="72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pPr/>
              <a:t>28/02/2022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1F051-4910-43B6-88BC-8A7BA3F0CCE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05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1F051-4910-43B6-88BC-8A7BA3F0CCE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6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12192000" cy="224631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0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-3631804" y="1805606"/>
            <a:ext cx="12129527" cy="9232508"/>
          </a:xfrm>
          <a:custGeom>
            <a:avLst/>
            <a:gdLst>
              <a:gd name="connsiteX0" fmla="*/ 6717641 w 12129527"/>
              <a:gd name="connsiteY0" fmla="*/ 727 h 12129528"/>
              <a:gd name="connsiteX1" fmla="*/ 10593200 w 12129527"/>
              <a:gd name="connsiteY1" fmla="*/ 2466012 h 12129528"/>
              <a:gd name="connsiteX2" fmla="*/ 11769242 w 12129527"/>
              <a:gd name="connsiteY2" fmla="*/ 5107332 h 12129528"/>
              <a:gd name="connsiteX3" fmla="*/ 9663518 w 12129527"/>
              <a:gd name="connsiteY3" fmla="*/ 10593200 h 12129528"/>
              <a:gd name="connsiteX4" fmla="*/ 7022197 w 12129527"/>
              <a:gd name="connsiteY4" fmla="*/ 11769243 h 12129528"/>
              <a:gd name="connsiteX5" fmla="*/ 1536329 w 12129527"/>
              <a:gd name="connsiteY5" fmla="*/ 9663518 h 12129528"/>
              <a:gd name="connsiteX6" fmla="*/ 360286 w 12129527"/>
              <a:gd name="connsiteY6" fmla="*/ 7022198 h 12129528"/>
              <a:gd name="connsiteX7" fmla="*/ 2466011 w 12129527"/>
              <a:gd name="connsiteY7" fmla="*/ 1536330 h 12129528"/>
              <a:gd name="connsiteX8" fmla="*/ 5107331 w 12129527"/>
              <a:gd name="connsiteY8" fmla="*/ 360287 h 12129528"/>
              <a:gd name="connsiteX9" fmla="*/ 6717641 w 12129527"/>
              <a:gd name="connsiteY9" fmla="*/ 727 h 12129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29527" h="12129528">
                <a:moveTo>
                  <a:pt x="6717641" y="727"/>
                </a:moveTo>
                <a:cubicBezTo>
                  <a:pt x="8336576" y="-29632"/>
                  <a:pt x="9893149" y="893741"/>
                  <a:pt x="10593200" y="2466012"/>
                </a:cubicBezTo>
                <a:lnTo>
                  <a:pt x="11769242" y="5107332"/>
                </a:lnTo>
                <a:cubicBezTo>
                  <a:pt x="12702643" y="7203692"/>
                  <a:pt x="11759878" y="9659800"/>
                  <a:pt x="9663518" y="10593200"/>
                </a:cubicBezTo>
                <a:lnTo>
                  <a:pt x="7022197" y="11769243"/>
                </a:lnTo>
                <a:cubicBezTo>
                  <a:pt x="4925837" y="12702644"/>
                  <a:pt x="2469730" y="11759879"/>
                  <a:pt x="1536329" y="9663518"/>
                </a:cubicBezTo>
                <a:lnTo>
                  <a:pt x="360286" y="7022198"/>
                </a:lnTo>
                <a:cubicBezTo>
                  <a:pt x="-573115" y="4925838"/>
                  <a:pt x="369650" y="2469731"/>
                  <a:pt x="2466011" y="1536330"/>
                </a:cubicBezTo>
                <a:lnTo>
                  <a:pt x="5107331" y="360287"/>
                </a:lnTo>
                <a:cubicBezTo>
                  <a:pt x="5631421" y="126937"/>
                  <a:pt x="6177996" y="10847"/>
                  <a:pt x="6717641" y="727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908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85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024" y="4991099"/>
            <a:ext cx="4778189" cy="709221"/>
          </a:xfrm>
        </p:spPr>
        <p:txBody>
          <a:bodyPr>
            <a:normAutofit/>
          </a:bodyPr>
          <a:lstStyle/>
          <a:p>
            <a:r>
              <a:rPr lang="en-ID" sz="1600" dirty="0"/>
              <a:t>Tim </a:t>
            </a:r>
            <a:r>
              <a:rPr lang="en-ID" sz="1600" dirty="0" err="1"/>
              <a:t>pengampu</a:t>
            </a:r>
            <a:endParaRPr lang="en-ID" sz="1600" dirty="0"/>
          </a:p>
          <a:p>
            <a:r>
              <a:rPr lang="en-ID" sz="1600" dirty="0"/>
              <a:t>2022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1326" y="1979112"/>
            <a:ext cx="9521439" cy="2326188"/>
          </a:xfrm>
        </p:spPr>
        <p:txBody>
          <a:bodyPr>
            <a:normAutofit/>
          </a:bodyPr>
          <a:lstStyle/>
          <a:p>
            <a:pPr algn="ctr"/>
            <a:r>
              <a:rPr lang="en-US" altLang="id-ID" sz="4000" dirty="0" err="1">
                <a:latin typeface="Comic Sans MS" pitchFamily="66" charset="0"/>
              </a:rPr>
              <a:t>Pertemuan</a:t>
            </a:r>
            <a:r>
              <a:rPr lang="en-US" altLang="id-ID" sz="4000" dirty="0">
                <a:latin typeface="Comic Sans MS" pitchFamily="66" charset="0"/>
              </a:rPr>
              <a:t> ke_1</a:t>
            </a:r>
            <a:br>
              <a:rPr lang="en-US" altLang="id-ID" sz="4000" dirty="0">
                <a:latin typeface="Comic Sans MS" pitchFamily="66" charset="0"/>
              </a:rPr>
            </a:br>
            <a:r>
              <a:rPr lang="en-US" altLang="id-ID" sz="4000" dirty="0">
                <a:latin typeface="Comic Sans MS" pitchFamily="66" charset="0"/>
              </a:rPr>
              <a:t>PENGANTAR </a:t>
            </a:r>
            <a:br>
              <a:rPr lang="en-US" altLang="id-ID" sz="4000" dirty="0">
                <a:latin typeface="Comic Sans MS" pitchFamily="66" charset="0"/>
              </a:rPr>
            </a:br>
            <a:r>
              <a:rPr lang="en-US" altLang="id-ID" sz="4000">
                <a:latin typeface="Comic Sans MS" pitchFamily="66" charset="0"/>
              </a:rPr>
              <a:t>LOGIKA INFOMATIKA</a:t>
            </a:r>
            <a:endParaRPr lang="en-ID" sz="4000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8179496" y="665384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4E0F-B1A3-4740-A9CE-5C3E1353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2" name="Oval 41"/>
          <p:cNvSpPr/>
          <p:nvPr/>
        </p:nvSpPr>
        <p:spPr>
          <a:xfrm>
            <a:off x="1662962" y="2657921"/>
            <a:ext cx="561975" cy="561975"/>
          </a:xfrm>
          <a:prstGeom prst="ellipse">
            <a:avLst/>
          </a:prstGeom>
          <a:solidFill>
            <a:srgbClr val="1F608A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24" tIns="45719" rIns="91324" bIns="45719" rtlCol="0" anchor="ctr"/>
          <a:lstStyle/>
          <a:p>
            <a:pPr algn="ctr" defTabSz="913063"/>
            <a:r>
              <a:rPr lang="en-US" sz="1867" b="1" spc="-15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227306" y="3034359"/>
            <a:ext cx="4591051" cy="451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24" tIns="45719" rIns="91324" bIns="45719" rtlCol="0" anchor="ctr"/>
          <a:lstStyle/>
          <a:p>
            <a:pPr defTabSz="913063"/>
            <a:endParaRPr lang="en-US" sz="2000" dirty="0">
              <a:solidFill>
                <a:srgbClr val="EDF3F2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202962" y="2648312"/>
            <a:ext cx="2172155" cy="400108"/>
          </a:xfrm>
          <a:prstGeom prst="rect">
            <a:avLst/>
          </a:prstGeom>
        </p:spPr>
        <p:txBody>
          <a:bodyPr wrap="none" lIns="91324" tIns="45719" rIns="91324" bIns="45719">
            <a:spAutoFit/>
          </a:bodyPr>
          <a:lstStyle/>
          <a:p>
            <a:pPr defTabSz="913063"/>
            <a:r>
              <a:rPr lang="id-ID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PENDAHULUAN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202968" y="2928181"/>
            <a:ext cx="1679767" cy="543865"/>
          </a:xfrm>
          <a:prstGeom prst="rect">
            <a:avLst/>
          </a:prstGeom>
        </p:spPr>
        <p:txBody>
          <a:bodyPr wrap="square" lIns="91324" tIns="45719" rIns="91324" bIns="45719">
            <a:spAutoFit/>
          </a:bodyPr>
          <a:lstStyle/>
          <a:p>
            <a:pPr defTabSz="913063"/>
            <a:r>
              <a:rPr lang="id-ID" sz="1467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Kontrak kuliah, konsep logika</a:t>
            </a:r>
            <a:endParaRPr lang="en-US" sz="1467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662962" y="3629479"/>
            <a:ext cx="561975" cy="561975"/>
          </a:xfrm>
          <a:prstGeom prst="ellipse">
            <a:avLst/>
          </a:prstGeom>
          <a:solidFill>
            <a:srgbClr val="2C83B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24" tIns="45719" rIns="91324" bIns="45719" rtlCol="0" anchor="ctr"/>
          <a:lstStyle/>
          <a:p>
            <a:pPr algn="ctr" defTabSz="913063"/>
            <a:r>
              <a:rPr lang="en-US" sz="1867" b="1" spc="-15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202967" y="3619871"/>
            <a:ext cx="2407220" cy="369330"/>
          </a:xfrm>
          <a:prstGeom prst="rect">
            <a:avLst/>
          </a:prstGeom>
        </p:spPr>
        <p:txBody>
          <a:bodyPr wrap="none" lIns="91324" tIns="45719" rIns="91324" bIns="45719">
            <a:spAutoFit/>
          </a:bodyPr>
          <a:lstStyle/>
          <a:p>
            <a:pPr defTabSz="913063"/>
            <a:r>
              <a:rPr lang="id-ID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LOGIKA PROPOSISI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202964" y="3899773"/>
            <a:ext cx="1889165" cy="543865"/>
          </a:xfrm>
          <a:prstGeom prst="rect">
            <a:avLst/>
          </a:prstGeom>
        </p:spPr>
        <p:txBody>
          <a:bodyPr wrap="square" lIns="91324" tIns="45719" rIns="91324" bIns="45719">
            <a:spAutoFit/>
          </a:bodyPr>
          <a:lstStyle/>
          <a:p>
            <a:pPr defTabSz="913063"/>
            <a:r>
              <a:rPr lang="id-ID" sz="1467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Konsep Proposisi, Proposisi Majemuk</a:t>
            </a:r>
            <a:endParaRPr lang="en-US" sz="1467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1690474" y="4550708"/>
            <a:ext cx="561975" cy="561975"/>
          </a:xfrm>
          <a:prstGeom prst="ellipse">
            <a:avLst/>
          </a:prstGeom>
          <a:solidFill>
            <a:srgbClr val="4299D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24" tIns="45719" rIns="91324" bIns="45719" rtlCol="0" anchor="ctr"/>
          <a:lstStyle/>
          <a:p>
            <a:pPr algn="ctr" defTabSz="913063"/>
            <a:r>
              <a:rPr lang="en-US" sz="1867" b="1" spc="-15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230477" y="4541101"/>
            <a:ext cx="2369710" cy="707884"/>
          </a:xfrm>
          <a:prstGeom prst="rect">
            <a:avLst/>
          </a:prstGeom>
        </p:spPr>
        <p:txBody>
          <a:bodyPr wrap="none" lIns="91324" tIns="45719" rIns="91324" bIns="45719">
            <a:spAutoFit/>
          </a:bodyPr>
          <a:lstStyle/>
          <a:p>
            <a:pPr defTabSz="913063"/>
            <a:r>
              <a:rPr lang="id-ID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TAUTOLOGI DAN </a:t>
            </a:r>
          </a:p>
          <a:p>
            <a:pPr defTabSz="913063"/>
            <a:r>
              <a:rPr lang="id-ID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KONTRADIKSI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260829" y="5139100"/>
            <a:ext cx="1679767" cy="543865"/>
          </a:xfrm>
          <a:prstGeom prst="rect">
            <a:avLst/>
          </a:prstGeom>
        </p:spPr>
        <p:txBody>
          <a:bodyPr wrap="square" lIns="91324" tIns="45719" rIns="91324" bIns="45719">
            <a:spAutoFit/>
          </a:bodyPr>
          <a:lstStyle/>
          <a:p>
            <a:pPr defTabSz="913063"/>
            <a:r>
              <a:rPr lang="id-ID" sz="1467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Konvers, Invers, Kontraposisi</a:t>
            </a:r>
            <a:endParaRPr lang="en-US" sz="1467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1686555" y="5720289"/>
            <a:ext cx="561975" cy="561975"/>
          </a:xfrm>
          <a:prstGeom prst="ellipse">
            <a:avLst/>
          </a:prstGeom>
          <a:solidFill>
            <a:srgbClr val="7BB9E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24" tIns="45719" rIns="91324" bIns="45719" rtlCol="0" anchor="ctr"/>
          <a:lstStyle/>
          <a:p>
            <a:pPr algn="ctr" defTabSz="913063"/>
            <a:r>
              <a:rPr lang="en-US" sz="1867" b="1" spc="-15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226558" y="5710681"/>
            <a:ext cx="2256391" cy="584773"/>
          </a:xfrm>
          <a:prstGeom prst="rect">
            <a:avLst/>
          </a:prstGeom>
        </p:spPr>
        <p:txBody>
          <a:bodyPr wrap="square" lIns="91324" tIns="45719" rIns="91324" bIns="45719">
            <a:spAutoFit/>
          </a:bodyPr>
          <a:lstStyle/>
          <a:p>
            <a:pPr defTabSz="913063"/>
            <a:r>
              <a:rPr lang="id-ID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METODE INFERENSI DAN KUANTOR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209768" y="6298959"/>
            <a:ext cx="2278338" cy="318098"/>
          </a:xfrm>
          <a:prstGeom prst="rect">
            <a:avLst/>
          </a:prstGeom>
        </p:spPr>
        <p:txBody>
          <a:bodyPr wrap="none" lIns="91324" tIns="45719" rIns="91324" bIns="45719">
            <a:spAutoFit/>
          </a:bodyPr>
          <a:lstStyle/>
          <a:p>
            <a:pPr defTabSz="913063"/>
            <a:r>
              <a:rPr lang="id-ID" sz="1467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Modus Ponen, Tollens dll</a:t>
            </a:r>
            <a:endParaRPr lang="en-US" sz="1467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482949" y="2661295"/>
            <a:ext cx="561975" cy="561975"/>
          </a:xfrm>
          <a:prstGeom prst="ellipse">
            <a:avLst/>
          </a:prstGeom>
          <a:solidFill>
            <a:srgbClr val="1F608A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24" tIns="45719" rIns="91324" bIns="45719" rtlCol="0" anchor="ctr"/>
          <a:lstStyle/>
          <a:p>
            <a:pPr algn="ctr" defTabSz="913063"/>
            <a:r>
              <a:rPr lang="en-US" sz="1867" b="1" spc="-15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022948" y="2651687"/>
            <a:ext cx="2336816" cy="338552"/>
          </a:xfrm>
          <a:prstGeom prst="rect">
            <a:avLst/>
          </a:prstGeom>
        </p:spPr>
        <p:txBody>
          <a:bodyPr wrap="none" lIns="91324" tIns="45719" rIns="91324" bIns="45719">
            <a:spAutoFit/>
          </a:bodyPr>
          <a:lstStyle/>
          <a:p>
            <a:pPr defTabSz="913063"/>
            <a:r>
              <a:rPr lang="id-ID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LOGIKA ENTAILMENT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022952" y="2931588"/>
            <a:ext cx="1678430" cy="318098"/>
          </a:xfrm>
          <a:prstGeom prst="rect">
            <a:avLst/>
          </a:prstGeom>
        </p:spPr>
        <p:txBody>
          <a:bodyPr wrap="none" lIns="91324" tIns="45719" rIns="91324" bIns="45719">
            <a:spAutoFit/>
          </a:bodyPr>
          <a:lstStyle/>
          <a:p>
            <a:pPr defTabSz="913063"/>
            <a:r>
              <a:rPr lang="id-ID" sz="1467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Logika Entailment</a:t>
            </a:r>
            <a:endParaRPr lang="en-US" sz="1467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82949" y="3656279"/>
            <a:ext cx="561975" cy="561975"/>
          </a:xfrm>
          <a:prstGeom prst="ellipse">
            <a:avLst/>
          </a:prstGeom>
          <a:solidFill>
            <a:srgbClr val="1F608A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24" tIns="45719" rIns="91324" bIns="45719" rtlCol="0" anchor="ctr"/>
          <a:lstStyle/>
          <a:p>
            <a:pPr algn="ctr" defTabSz="913063"/>
            <a:r>
              <a:rPr lang="en-US" sz="1867" b="1" spc="-15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022951" y="3646672"/>
            <a:ext cx="2322838" cy="338552"/>
          </a:xfrm>
          <a:prstGeom prst="rect">
            <a:avLst/>
          </a:prstGeom>
        </p:spPr>
        <p:txBody>
          <a:bodyPr wrap="none" lIns="91324" tIns="45719" rIns="91324" bIns="45719">
            <a:spAutoFit/>
          </a:bodyPr>
          <a:lstStyle/>
          <a:p>
            <a:pPr defTabSz="913063"/>
            <a:r>
              <a:rPr lang="id-ID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RULE OF INFERENCE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023023" y="3926572"/>
            <a:ext cx="2399782" cy="261608"/>
          </a:xfrm>
          <a:prstGeom prst="rect">
            <a:avLst/>
          </a:prstGeom>
        </p:spPr>
        <p:txBody>
          <a:bodyPr wrap="none" lIns="91324" tIns="45719" rIns="91324" bIns="45719">
            <a:spAutoFit/>
          </a:bodyPr>
          <a:lstStyle/>
          <a:p>
            <a:pPr defTabSz="913063"/>
            <a:r>
              <a:rPr lang="id-ID" sz="11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Rule of Inference, Axiom Schemata</a:t>
            </a:r>
            <a:endParaRPr lang="en-US" sz="1100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4486937" y="4531090"/>
            <a:ext cx="561975" cy="561975"/>
          </a:xfrm>
          <a:prstGeom prst="ellipse">
            <a:avLst/>
          </a:prstGeom>
          <a:solidFill>
            <a:srgbClr val="2C83B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24" tIns="45719" rIns="91324" bIns="45719" rtlCol="0" anchor="ctr"/>
          <a:lstStyle/>
          <a:p>
            <a:pPr algn="ctr" defTabSz="913063"/>
            <a:r>
              <a:rPr lang="en-US" sz="1867" b="1" spc="-15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027050" y="4521481"/>
            <a:ext cx="2313220" cy="369330"/>
          </a:xfrm>
          <a:prstGeom prst="rect">
            <a:avLst/>
          </a:prstGeom>
        </p:spPr>
        <p:txBody>
          <a:bodyPr wrap="none" lIns="91324" tIns="45719" rIns="91324" bIns="45719">
            <a:spAutoFit/>
          </a:bodyPr>
          <a:lstStyle/>
          <a:p>
            <a:pPr defTabSz="913063"/>
            <a:r>
              <a:rPr lang="id-ID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BENTUK KLAUSUL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027048" y="4801349"/>
            <a:ext cx="2356501" cy="318098"/>
          </a:xfrm>
          <a:prstGeom prst="rect">
            <a:avLst/>
          </a:prstGeom>
        </p:spPr>
        <p:txBody>
          <a:bodyPr wrap="none" lIns="91324" tIns="45719" rIns="91324" bIns="45719">
            <a:spAutoFit/>
          </a:bodyPr>
          <a:lstStyle/>
          <a:p>
            <a:pPr defTabSz="913063"/>
            <a:r>
              <a:rPr lang="id-ID" sz="1467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Perubahan bentuk klausul</a:t>
            </a:r>
            <a:endParaRPr lang="en-US" sz="1467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4486937" y="5502648"/>
            <a:ext cx="561975" cy="561975"/>
          </a:xfrm>
          <a:prstGeom prst="ellipse">
            <a:avLst/>
          </a:prstGeom>
          <a:solidFill>
            <a:srgbClr val="4299D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24" tIns="45719" rIns="91324" bIns="45719" rtlCol="0" anchor="ctr"/>
          <a:lstStyle/>
          <a:p>
            <a:pPr algn="ctr" defTabSz="913063"/>
            <a:r>
              <a:rPr lang="en-US" sz="1867" b="1" spc="-15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027050" y="5493114"/>
            <a:ext cx="2823322" cy="707884"/>
          </a:xfrm>
          <a:prstGeom prst="rect">
            <a:avLst/>
          </a:prstGeom>
        </p:spPr>
        <p:txBody>
          <a:bodyPr wrap="square" lIns="91324" tIns="45719" rIns="91324" bIns="45719">
            <a:spAutoFit/>
          </a:bodyPr>
          <a:lstStyle/>
          <a:p>
            <a:pPr defTabSz="913063"/>
            <a:r>
              <a:rPr lang="id-ID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PROPOSITIONAL </a:t>
            </a:r>
          </a:p>
          <a:p>
            <a:pPr defTabSz="913063"/>
            <a:r>
              <a:rPr lang="id-ID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RESOLUSI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026264" y="6135820"/>
            <a:ext cx="2034543" cy="318098"/>
          </a:xfrm>
          <a:prstGeom prst="rect">
            <a:avLst/>
          </a:prstGeom>
        </p:spPr>
        <p:txBody>
          <a:bodyPr wrap="square" lIns="91324" tIns="45719" rIns="91324" bIns="45719">
            <a:spAutoFit/>
          </a:bodyPr>
          <a:lstStyle/>
          <a:p>
            <a:pPr defTabSz="913063"/>
            <a:r>
              <a:rPr lang="id-ID" sz="1467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Prinsip Resolusi</a:t>
            </a:r>
            <a:endParaRPr lang="en-US" sz="1467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7426030" y="2691749"/>
            <a:ext cx="561975" cy="561975"/>
          </a:xfrm>
          <a:prstGeom prst="ellipse">
            <a:avLst/>
          </a:prstGeom>
          <a:solidFill>
            <a:srgbClr val="7BB9E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24" tIns="45719" rIns="91324" bIns="45719" rtlCol="0" anchor="ctr"/>
          <a:lstStyle/>
          <a:p>
            <a:pPr algn="ctr" defTabSz="913063"/>
            <a:r>
              <a:rPr lang="en-US" sz="1867" b="1" spc="-15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966073" y="2682217"/>
            <a:ext cx="2638052" cy="369330"/>
          </a:xfrm>
          <a:prstGeom prst="rect">
            <a:avLst/>
          </a:prstGeom>
        </p:spPr>
        <p:txBody>
          <a:bodyPr wrap="none" lIns="91324" tIns="45719" rIns="91324" bIns="45719">
            <a:spAutoFit/>
          </a:bodyPr>
          <a:lstStyle/>
          <a:p>
            <a:pPr defTabSz="913063"/>
            <a:r>
              <a:rPr lang="id-ID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LOGIKA RELASIONAL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966143" y="2962042"/>
            <a:ext cx="2627408" cy="318098"/>
          </a:xfrm>
          <a:prstGeom prst="rect">
            <a:avLst/>
          </a:prstGeom>
        </p:spPr>
        <p:txBody>
          <a:bodyPr wrap="none" lIns="91324" tIns="45719" rIns="91324" bIns="45719">
            <a:spAutoFit/>
          </a:bodyPr>
          <a:lstStyle/>
          <a:p>
            <a:pPr defTabSz="913063"/>
            <a:r>
              <a:rPr lang="id-ID" sz="1467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Komponen Logika Relasional</a:t>
            </a:r>
            <a:endParaRPr lang="en-US" sz="1467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99671" y="714361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d-ID" sz="54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Army" pitchFamily="2" charset="0"/>
                <a:ea typeface="Roboto Black" panose="02000000000000000000" pitchFamily="2" charset="0"/>
                <a:cs typeface="WC Mano Negra Bta"/>
              </a:rPr>
              <a:t>M</a:t>
            </a:r>
            <a:r>
              <a:rPr lang="en-US" sz="54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Army" pitchFamily="2" charset="0"/>
                <a:ea typeface="Roboto Black" panose="02000000000000000000" pitchFamily="2" charset="0"/>
                <a:cs typeface="WC Mano Negra Bta"/>
              </a:rPr>
              <a:t> </a:t>
            </a:r>
            <a:r>
              <a:rPr lang="id-ID" sz="54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Army" pitchFamily="2" charset="0"/>
                <a:ea typeface="Roboto Black" panose="02000000000000000000" pitchFamily="2" charset="0"/>
                <a:cs typeface="WC Mano Negra Bta"/>
              </a:rPr>
              <a:t>A</a:t>
            </a:r>
            <a:r>
              <a:rPr lang="en-US" sz="54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Army" pitchFamily="2" charset="0"/>
                <a:ea typeface="Roboto Black" panose="02000000000000000000" pitchFamily="2" charset="0"/>
                <a:cs typeface="WC Mano Negra Bta"/>
              </a:rPr>
              <a:t> </a:t>
            </a:r>
            <a:r>
              <a:rPr lang="id-ID" sz="54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Army" pitchFamily="2" charset="0"/>
                <a:ea typeface="Roboto Black" panose="02000000000000000000" pitchFamily="2" charset="0"/>
                <a:cs typeface="WC Mano Negra Bta"/>
              </a:rPr>
              <a:t>T</a:t>
            </a:r>
            <a:r>
              <a:rPr lang="en-US" sz="54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Army" pitchFamily="2" charset="0"/>
                <a:ea typeface="Roboto Black" panose="02000000000000000000" pitchFamily="2" charset="0"/>
                <a:cs typeface="WC Mano Negra Bta"/>
              </a:rPr>
              <a:t> </a:t>
            </a:r>
            <a:r>
              <a:rPr lang="id-ID" sz="54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Army" pitchFamily="2" charset="0"/>
                <a:ea typeface="Roboto Black" panose="02000000000000000000" pitchFamily="2" charset="0"/>
                <a:cs typeface="WC Mano Negra Bta"/>
              </a:rPr>
              <a:t>E</a:t>
            </a:r>
            <a:r>
              <a:rPr lang="en-US" sz="54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Army" pitchFamily="2" charset="0"/>
                <a:ea typeface="Roboto Black" panose="02000000000000000000" pitchFamily="2" charset="0"/>
                <a:cs typeface="WC Mano Negra Bta"/>
              </a:rPr>
              <a:t> </a:t>
            </a:r>
            <a:r>
              <a:rPr lang="id-ID" sz="54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Army" pitchFamily="2" charset="0"/>
                <a:ea typeface="Roboto Black" panose="02000000000000000000" pitchFamily="2" charset="0"/>
                <a:cs typeface="WC Mano Negra Bta"/>
              </a:rPr>
              <a:t>R</a:t>
            </a:r>
            <a:r>
              <a:rPr lang="en-US" sz="54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Army" pitchFamily="2" charset="0"/>
                <a:ea typeface="Roboto Black" panose="02000000000000000000" pitchFamily="2" charset="0"/>
                <a:cs typeface="WC Mano Negra Bta"/>
              </a:rPr>
              <a:t> </a:t>
            </a:r>
            <a:r>
              <a:rPr lang="id-ID" sz="54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Army" pitchFamily="2" charset="0"/>
                <a:ea typeface="Roboto Black" panose="02000000000000000000" pitchFamily="2" charset="0"/>
                <a:cs typeface="WC Mano Negra Bta"/>
              </a:rPr>
              <a:t>I</a:t>
            </a:r>
            <a:endParaRPr lang="en-US" sz="5400" spc="-400" dirty="0">
              <a:solidFill>
                <a:schemeClr val="tx1">
                  <a:lumMod val="85000"/>
                  <a:lumOff val="15000"/>
                </a:schemeClr>
              </a:solidFill>
              <a:latin typeface="Army" pitchFamily="2" charset="0"/>
              <a:ea typeface="Roboto Black" panose="02000000000000000000" pitchFamily="2" charset="0"/>
              <a:cs typeface="WC Mano Negra Bta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686555" y="1486324"/>
            <a:ext cx="87702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id-ID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Mahasiswa diharapkan mempunyai pengetahuan untuk dapat membuktikan konklusi dengan menggunakan tabel kebenaran, rule of inference dan dapat menterjemahkan bahasa dalam kehidupan sehari-hari ke dalam bahasa First Order Logic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/ Predicate Logic</a:t>
            </a:r>
            <a:r>
              <a:rPr lang="id-ID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7457407" y="3677863"/>
            <a:ext cx="561975" cy="561975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324" tIns="45719" rIns="91324" bIns="45719" rtlCol="0" anchor="ctr"/>
          <a:lstStyle/>
          <a:p>
            <a:pPr algn="ctr" defTabSz="913063"/>
            <a:r>
              <a:rPr lang="id-ID" sz="1600" b="1" spc="-15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10</a:t>
            </a:r>
            <a:endParaRPr lang="en-US" sz="1600" b="1" spc="-15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997450" y="3668331"/>
            <a:ext cx="2544052" cy="369330"/>
          </a:xfrm>
          <a:prstGeom prst="rect">
            <a:avLst/>
          </a:prstGeom>
        </p:spPr>
        <p:txBody>
          <a:bodyPr wrap="none" lIns="91324" tIns="45719" rIns="91324" bIns="45719">
            <a:spAutoFit/>
          </a:bodyPr>
          <a:lstStyle/>
          <a:p>
            <a:pPr defTabSz="913063"/>
            <a:r>
              <a:rPr lang="id-ID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FIRST ORDER LOGIC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997520" y="3948156"/>
            <a:ext cx="1824496" cy="318098"/>
          </a:xfrm>
          <a:prstGeom prst="rect">
            <a:avLst/>
          </a:prstGeom>
        </p:spPr>
        <p:txBody>
          <a:bodyPr wrap="none" lIns="91324" tIns="45719" rIns="91324" bIns="45719">
            <a:spAutoFit/>
          </a:bodyPr>
          <a:lstStyle/>
          <a:p>
            <a:pPr defTabSz="913063"/>
            <a:r>
              <a:rPr lang="id-ID" sz="1467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Terjemahan FOL dll</a:t>
            </a:r>
            <a:endParaRPr lang="en-US" sz="1467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465790" y="4549482"/>
            <a:ext cx="561975" cy="561975"/>
          </a:xfrm>
          <a:prstGeom prst="ellipse">
            <a:avLst/>
          </a:prstGeom>
          <a:solidFill>
            <a:srgbClr val="1F608A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24" tIns="45719" rIns="91324" bIns="45719" rtlCol="0" anchor="ctr"/>
          <a:lstStyle/>
          <a:p>
            <a:pPr algn="ctr" defTabSz="913063"/>
            <a:r>
              <a:rPr lang="id-ID" sz="1600" b="1" spc="-15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1</a:t>
            </a:r>
            <a:r>
              <a:rPr lang="en-US" sz="1600" b="1" spc="-15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005790" y="4539873"/>
            <a:ext cx="2533023" cy="400108"/>
          </a:xfrm>
          <a:prstGeom prst="rect">
            <a:avLst/>
          </a:prstGeom>
        </p:spPr>
        <p:txBody>
          <a:bodyPr wrap="none" lIns="91324" tIns="45719" rIns="91324" bIns="45719">
            <a:spAutoFit/>
          </a:bodyPr>
          <a:lstStyle/>
          <a:p>
            <a:pPr defTabSz="913063"/>
            <a:r>
              <a:rPr lang="id-ID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PREDICATE LOGIC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966073" y="4949589"/>
            <a:ext cx="2713970" cy="318098"/>
          </a:xfrm>
          <a:prstGeom prst="rect">
            <a:avLst/>
          </a:prstGeom>
        </p:spPr>
        <p:txBody>
          <a:bodyPr wrap="none" lIns="91324" tIns="45719" rIns="91324" bIns="45719">
            <a:spAutoFit/>
          </a:bodyPr>
          <a:lstStyle/>
          <a:p>
            <a:pPr defTabSz="913063"/>
            <a:r>
              <a:rPr lang="id-ID" sz="1467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Predicate Logic, Resolution dll</a:t>
            </a:r>
            <a:endParaRPr lang="en-US" sz="1467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2399B28-4B11-47E2-B5A5-672BD081BEAD}"/>
              </a:ext>
            </a:extLst>
          </p:cNvPr>
          <p:cNvSpPr/>
          <p:nvPr/>
        </p:nvSpPr>
        <p:spPr>
          <a:xfrm>
            <a:off x="7501235" y="5456794"/>
            <a:ext cx="561975" cy="56197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24" tIns="45719" rIns="91324" bIns="45719" rtlCol="0" anchor="ctr"/>
          <a:lstStyle/>
          <a:p>
            <a:pPr algn="ctr" defTabSz="913063"/>
            <a:r>
              <a:rPr lang="id-ID" sz="1600" b="1" spc="-15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1</a:t>
            </a:r>
            <a:r>
              <a:rPr lang="en-US" sz="1600" b="1" spc="-15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B942E19-7E03-4B4A-ABA8-2A0DC1503EA6}"/>
              </a:ext>
            </a:extLst>
          </p:cNvPr>
          <p:cNvSpPr/>
          <p:nvPr/>
        </p:nvSpPr>
        <p:spPr>
          <a:xfrm>
            <a:off x="8041235" y="5447185"/>
            <a:ext cx="955477" cy="400108"/>
          </a:xfrm>
          <a:prstGeom prst="rect">
            <a:avLst/>
          </a:prstGeom>
        </p:spPr>
        <p:txBody>
          <a:bodyPr wrap="none" lIns="91324" tIns="45719" rIns="91324" bIns="45719">
            <a:spAutoFit/>
          </a:bodyPr>
          <a:lstStyle/>
          <a:p>
            <a:pPr defTabSz="913063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UJIAN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20400E8-F7F8-4FB1-A0FE-6D0A39DB09A2}"/>
              </a:ext>
            </a:extLst>
          </p:cNvPr>
          <p:cNvSpPr/>
          <p:nvPr/>
        </p:nvSpPr>
        <p:spPr>
          <a:xfrm>
            <a:off x="8001519" y="5856902"/>
            <a:ext cx="2142083" cy="543865"/>
          </a:xfrm>
          <a:prstGeom prst="rect">
            <a:avLst/>
          </a:prstGeom>
        </p:spPr>
        <p:txBody>
          <a:bodyPr wrap="none" lIns="91324" tIns="45719" rIns="91324" bIns="45719">
            <a:spAutoFit/>
          </a:bodyPr>
          <a:lstStyle/>
          <a:p>
            <a:pPr defTabSz="913063"/>
            <a:r>
              <a:rPr lang="en-US" sz="1467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Ujian</a:t>
            </a:r>
            <a:r>
              <a:rPr lang="en-US" sz="1467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1467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Akhir</a:t>
            </a:r>
            <a:r>
              <a:rPr lang="en-US" sz="1467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Semester </a:t>
            </a:r>
          </a:p>
          <a:p>
            <a:pPr defTabSz="913063"/>
            <a:r>
              <a:rPr lang="en-US" sz="1467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Ujian</a:t>
            </a:r>
            <a:r>
              <a:rPr lang="en-US" sz="1467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Tengah Semester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F2668-AB7E-4E30-AFDD-D77429E9A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76" name="Subtitle 4">
            <a:extLst>
              <a:ext uri="{FF2B5EF4-FFF2-40B4-BE49-F238E27FC236}">
                <a16:creationId xmlns:a16="http://schemas.microsoft.com/office/drawing/2014/main" id="{9D29D6A5-5251-4722-84B5-12DF11D7D24C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7" name="Subtitle 4">
            <a:extLst>
              <a:ext uri="{FF2B5EF4-FFF2-40B4-BE49-F238E27FC236}">
                <a16:creationId xmlns:a16="http://schemas.microsoft.com/office/drawing/2014/main" id="{887CDD78-7E39-4687-9555-38C92B1FD08E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28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44" grpId="0"/>
      <p:bldP spid="45" grpId="0"/>
      <p:bldP spid="46" grpId="0" animBg="1"/>
      <p:bldP spid="47" grpId="0"/>
      <p:bldP spid="48" grpId="0"/>
      <p:bldP spid="49" grpId="0" animBg="1"/>
      <p:bldP spid="50" grpId="0"/>
      <p:bldP spid="51" grpId="0"/>
      <p:bldP spid="52" grpId="0" animBg="1"/>
      <p:bldP spid="53" grpId="0"/>
      <p:bldP spid="54" grpId="0"/>
      <p:bldP spid="55" grpId="0" animBg="1"/>
      <p:bldP spid="56" grpId="0"/>
      <p:bldP spid="57" grpId="0"/>
      <p:bldP spid="58" grpId="0" animBg="1"/>
      <p:bldP spid="59" grpId="0"/>
      <p:bldP spid="60" grpId="0"/>
      <p:bldP spid="61" grpId="0" animBg="1"/>
      <p:bldP spid="62" grpId="0"/>
      <p:bldP spid="63" grpId="0"/>
      <p:bldP spid="64" grpId="0" animBg="1"/>
      <p:bldP spid="65" grpId="0"/>
      <p:bldP spid="66" grpId="0"/>
      <p:bldP spid="67" grpId="0" animBg="1"/>
      <p:bldP spid="68" grpId="0"/>
      <p:bldP spid="69" grpId="0"/>
      <p:bldP spid="34" grpId="0" animBg="1"/>
      <p:bldP spid="35" grpId="0"/>
      <p:bldP spid="36" grpId="0"/>
      <p:bldP spid="37" grpId="0" animBg="1"/>
      <p:bldP spid="38" grpId="0"/>
      <p:bldP spid="40" grpId="0"/>
      <p:bldP spid="70" grpId="0" animBg="1"/>
      <p:bldP spid="74" grpId="0"/>
      <p:bldP spid="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356;p47">
            <a:extLst>
              <a:ext uri="{FF2B5EF4-FFF2-40B4-BE49-F238E27FC236}">
                <a16:creationId xmlns:a16="http://schemas.microsoft.com/office/drawing/2014/main" id="{942724DC-AE87-4A9C-AA09-44FE39AC5C2A}"/>
              </a:ext>
            </a:extLst>
          </p:cNvPr>
          <p:cNvGrpSpPr/>
          <p:nvPr/>
        </p:nvGrpSpPr>
        <p:grpSpPr>
          <a:xfrm>
            <a:off x="6766082" y="1245824"/>
            <a:ext cx="4462973" cy="3941789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:a16="http://schemas.microsoft.com/office/drawing/2014/main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:a16="http://schemas.microsoft.com/office/drawing/2014/main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:a16="http://schemas.microsoft.com/office/drawing/2014/main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:a16="http://schemas.microsoft.com/office/drawing/2014/main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:a16="http://schemas.microsoft.com/office/drawing/2014/main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:a16="http://schemas.microsoft.com/office/drawing/2014/main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:a16="http://schemas.microsoft.com/office/drawing/2014/main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:a16="http://schemas.microsoft.com/office/drawing/2014/main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:a16="http://schemas.microsoft.com/office/drawing/2014/main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:a16="http://schemas.microsoft.com/office/drawing/2014/main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:a16="http://schemas.microsoft.com/office/drawing/2014/main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:a16="http://schemas.microsoft.com/office/drawing/2014/main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:a16="http://schemas.microsoft.com/office/drawing/2014/main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:a16="http://schemas.microsoft.com/office/drawing/2014/main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:a16="http://schemas.microsoft.com/office/drawing/2014/main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:a16="http://schemas.microsoft.com/office/drawing/2014/main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:a16="http://schemas.microsoft.com/office/drawing/2014/main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:a16="http://schemas.microsoft.com/office/drawing/2014/main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:a16="http://schemas.microsoft.com/office/drawing/2014/main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:a16="http://schemas.microsoft.com/office/drawing/2014/main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:a16="http://schemas.microsoft.com/office/drawing/2014/main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:a16="http://schemas.microsoft.com/office/drawing/2014/main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:a16="http://schemas.microsoft.com/office/drawing/2014/main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:a16="http://schemas.microsoft.com/office/drawing/2014/main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:a16="http://schemas.microsoft.com/office/drawing/2014/main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:a16="http://schemas.microsoft.com/office/drawing/2014/main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:a16="http://schemas.microsoft.com/office/drawing/2014/main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:a16="http://schemas.microsoft.com/office/drawing/2014/main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:a16="http://schemas.microsoft.com/office/drawing/2014/main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:a16="http://schemas.microsoft.com/office/drawing/2014/main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:a16="http://schemas.microsoft.com/office/drawing/2014/main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:a16="http://schemas.microsoft.com/office/drawing/2014/main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:a16="http://schemas.microsoft.com/office/drawing/2014/main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:a16="http://schemas.microsoft.com/office/drawing/2014/main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:a16="http://schemas.microsoft.com/office/drawing/2014/main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:a16="http://schemas.microsoft.com/office/drawing/2014/main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:a16="http://schemas.microsoft.com/office/drawing/2014/main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:a16="http://schemas.microsoft.com/office/drawing/2014/main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:a16="http://schemas.microsoft.com/office/drawing/2014/main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:a16="http://schemas.microsoft.com/office/drawing/2014/main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:a16="http://schemas.microsoft.com/office/drawing/2014/main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:a16="http://schemas.microsoft.com/office/drawing/2014/main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:a16="http://schemas.microsoft.com/office/drawing/2014/main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:a16="http://schemas.microsoft.com/office/drawing/2014/main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:a16="http://schemas.microsoft.com/office/drawing/2014/main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:a16="http://schemas.microsoft.com/office/drawing/2014/main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:a16="http://schemas.microsoft.com/office/drawing/2014/main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:a16="http://schemas.microsoft.com/office/drawing/2014/main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:a16="http://schemas.microsoft.com/office/drawing/2014/main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:a16="http://schemas.microsoft.com/office/drawing/2014/main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:a16="http://schemas.microsoft.com/office/drawing/2014/main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:a16="http://schemas.microsoft.com/office/drawing/2014/main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:a16="http://schemas.microsoft.com/office/drawing/2014/main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:a16="http://schemas.microsoft.com/office/drawing/2014/main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:a16="http://schemas.microsoft.com/office/drawing/2014/main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:a16="http://schemas.microsoft.com/office/drawing/2014/main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:a16="http://schemas.microsoft.com/office/drawing/2014/main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:a16="http://schemas.microsoft.com/office/drawing/2014/main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:a16="http://schemas.microsoft.com/office/drawing/2014/main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:a16="http://schemas.microsoft.com/office/drawing/2014/main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:a16="http://schemas.microsoft.com/office/drawing/2014/main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:a16="http://schemas.microsoft.com/office/drawing/2014/main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:a16="http://schemas.microsoft.com/office/drawing/2014/main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:a16="http://schemas.microsoft.com/office/drawing/2014/main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:a16="http://schemas.microsoft.com/office/drawing/2014/main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:a16="http://schemas.microsoft.com/office/drawing/2014/main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:a16="http://schemas.microsoft.com/office/drawing/2014/main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:a16="http://schemas.microsoft.com/office/drawing/2014/main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:a16="http://schemas.microsoft.com/office/drawing/2014/main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:a16="http://schemas.microsoft.com/office/drawing/2014/main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:a16="http://schemas.microsoft.com/office/drawing/2014/main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:a16="http://schemas.microsoft.com/office/drawing/2014/main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:a16="http://schemas.microsoft.com/office/drawing/2014/main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:a16="http://schemas.microsoft.com/office/drawing/2014/main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:a16="http://schemas.microsoft.com/office/drawing/2014/main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Subtitle 4">
            <a:extLst>
              <a:ext uri="{FF2B5EF4-FFF2-40B4-BE49-F238E27FC236}">
                <a16:creationId xmlns:a16="http://schemas.microsoft.com/office/drawing/2014/main" id="{72E9DC22-17E8-DB46-BE53-FBBE25308694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7" name="Subtitle 4">
            <a:extLst>
              <a:ext uri="{FF2B5EF4-FFF2-40B4-BE49-F238E27FC236}">
                <a16:creationId xmlns:a16="http://schemas.microsoft.com/office/drawing/2014/main" id="{E91FC173-7104-1145-8029-80F5815B55F2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68AD509-CAE8-430B-9FBF-80DD7337FD54}"/>
              </a:ext>
            </a:extLst>
          </p:cNvPr>
          <p:cNvSpPr txBox="1"/>
          <p:nvPr/>
        </p:nvSpPr>
        <p:spPr>
          <a:xfrm>
            <a:off x="815474" y="1098748"/>
            <a:ext cx="31341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PENILAIAN</a:t>
            </a: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 Black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4CABB83C-A1E9-4006-B968-B95722FCA8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74" y="2016079"/>
            <a:ext cx="4163007" cy="68169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7E16E8D-9D67-4142-8176-79AD3AFDF6DA}"/>
              </a:ext>
            </a:extLst>
          </p:cNvPr>
          <p:cNvSpPr/>
          <p:nvPr/>
        </p:nvSpPr>
        <p:spPr>
          <a:xfrm>
            <a:off x="1639704" y="2447182"/>
            <a:ext cx="3082661" cy="400108"/>
          </a:xfrm>
          <a:prstGeom prst="rect">
            <a:avLst/>
          </a:prstGeom>
        </p:spPr>
        <p:txBody>
          <a:bodyPr wrap="none" lIns="91324" tIns="45719" rIns="91324" bIns="45719">
            <a:spAutoFit/>
          </a:bodyPr>
          <a:lstStyle/>
          <a:p>
            <a:pPr defTabSz="913063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</a:t>
            </a:r>
            <a:r>
              <a:rPr lang="id-ID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UGAS DAN PRESENSI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BE34927-893C-4AE7-84E7-D44FFCF4CEB7}"/>
              </a:ext>
            </a:extLst>
          </p:cNvPr>
          <p:cNvSpPr/>
          <p:nvPr/>
        </p:nvSpPr>
        <p:spPr>
          <a:xfrm>
            <a:off x="1751051" y="2780414"/>
            <a:ext cx="559534" cy="318098"/>
          </a:xfrm>
          <a:prstGeom prst="rect">
            <a:avLst/>
          </a:prstGeom>
        </p:spPr>
        <p:txBody>
          <a:bodyPr wrap="square" lIns="91324" tIns="45719" rIns="91324" bIns="45719">
            <a:spAutoFit/>
          </a:bodyPr>
          <a:lstStyle/>
          <a:p>
            <a:pPr defTabSz="913063"/>
            <a:r>
              <a:rPr lang="id-ID" sz="1467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30%</a:t>
            </a:r>
            <a:endParaRPr lang="en-US" sz="1467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DDE83C2-4886-4E1F-B07C-886D8239CB2A}"/>
              </a:ext>
            </a:extLst>
          </p:cNvPr>
          <p:cNvSpPr/>
          <p:nvPr/>
        </p:nvSpPr>
        <p:spPr>
          <a:xfrm>
            <a:off x="1695766" y="3216719"/>
            <a:ext cx="3249373" cy="369330"/>
          </a:xfrm>
          <a:prstGeom prst="rect">
            <a:avLst/>
          </a:prstGeom>
        </p:spPr>
        <p:txBody>
          <a:bodyPr wrap="none" lIns="91324" tIns="45719" rIns="91324" bIns="45719">
            <a:spAutoFit/>
          </a:bodyPr>
          <a:lstStyle/>
          <a:p>
            <a:pPr defTabSz="913063"/>
            <a:r>
              <a:rPr lang="id-ID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UJIAN TENGAH SEMESTER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9B57FEC-C207-4CCC-A2D7-84408EB34D05}"/>
              </a:ext>
            </a:extLst>
          </p:cNvPr>
          <p:cNvSpPr/>
          <p:nvPr/>
        </p:nvSpPr>
        <p:spPr>
          <a:xfrm>
            <a:off x="1751051" y="3648992"/>
            <a:ext cx="559534" cy="318098"/>
          </a:xfrm>
          <a:prstGeom prst="rect">
            <a:avLst/>
          </a:prstGeom>
        </p:spPr>
        <p:txBody>
          <a:bodyPr wrap="none" lIns="91324" tIns="45719" rIns="91324" bIns="45719">
            <a:spAutoFit/>
          </a:bodyPr>
          <a:lstStyle/>
          <a:p>
            <a:pPr defTabSz="913063"/>
            <a:r>
              <a:rPr lang="id-ID" sz="1467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35%</a:t>
            </a:r>
            <a:endParaRPr lang="en-US" sz="1467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C986C0D-261C-41F6-B697-7AA0C123A8EE}"/>
              </a:ext>
            </a:extLst>
          </p:cNvPr>
          <p:cNvSpPr/>
          <p:nvPr/>
        </p:nvSpPr>
        <p:spPr>
          <a:xfrm>
            <a:off x="1751051" y="4168197"/>
            <a:ext cx="2997125" cy="369330"/>
          </a:xfrm>
          <a:prstGeom prst="rect">
            <a:avLst/>
          </a:prstGeom>
        </p:spPr>
        <p:txBody>
          <a:bodyPr wrap="none" lIns="91324" tIns="45719" rIns="91324" bIns="45719">
            <a:spAutoFit/>
          </a:bodyPr>
          <a:lstStyle/>
          <a:p>
            <a:pPr defTabSz="913063"/>
            <a:r>
              <a:rPr lang="id-ID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UJIAN AKHIR SEMESTER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7FCB824-3CF5-4908-8BC9-AAE07E4E71B5}"/>
              </a:ext>
            </a:extLst>
          </p:cNvPr>
          <p:cNvSpPr/>
          <p:nvPr/>
        </p:nvSpPr>
        <p:spPr>
          <a:xfrm>
            <a:off x="1774691" y="4585366"/>
            <a:ext cx="559534" cy="318098"/>
          </a:xfrm>
          <a:prstGeom prst="rect">
            <a:avLst/>
          </a:prstGeom>
        </p:spPr>
        <p:txBody>
          <a:bodyPr wrap="none" lIns="91324" tIns="45719" rIns="91324" bIns="45719">
            <a:spAutoFit/>
          </a:bodyPr>
          <a:lstStyle/>
          <a:p>
            <a:pPr defTabSz="913063"/>
            <a:r>
              <a:rPr lang="id-ID" sz="1467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35%</a:t>
            </a:r>
            <a:endParaRPr lang="en-US" sz="1467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A08FB79-EBDB-4344-9601-388573C7AAB9}"/>
              </a:ext>
            </a:extLst>
          </p:cNvPr>
          <p:cNvGrpSpPr/>
          <p:nvPr/>
        </p:nvGrpSpPr>
        <p:grpSpPr>
          <a:xfrm>
            <a:off x="836500" y="2356906"/>
            <a:ext cx="689188" cy="689188"/>
            <a:chOff x="6128032" y="3578012"/>
            <a:chExt cx="689188" cy="689188"/>
          </a:xfrm>
          <a:solidFill>
            <a:srgbClr val="1F608A"/>
          </a:solidFill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E7AA02A6-12E6-485C-84E3-AC968FE81275}"/>
                </a:ext>
              </a:extLst>
            </p:cNvPr>
            <p:cNvSpPr/>
            <p:nvPr/>
          </p:nvSpPr>
          <p:spPr>
            <a:xfrm>
              <a:off x="6128032" y="3578012"/>
              <a:ext cx="689188" cy="6891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F4C2055-A156-448C-B7CF-F1272DF9CD0C}"/>
                </a:ext>
              </a:extLst>
            </p:cNvPr>
            <p:cNvSpPr/>
            <p:nvPr/>
          </p:nvSpPr>
          <p:spPr>
            <a:xfrm>
              <a:off x="6252053" y="3703776"/>
              <a:ext cx="441146" cy="4001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hy-AM" sz="20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֎</a:t>
              </a:r>
              <a:endParaRPr lang="en-US" sz="12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030ABD3-8AF1-45C8-9AF1-7B995BBAD951}"/>
              </a:ext>
            </a:extLst>
          </p:cNvPr>
          <p:cNvGrpSpPr/>
          <p:nvPr/>
        </p:nvGrpSpPr>
        <p:grpSpPr>
          <a:xfrm>
            <a:off x="807358" y="3190633"/>
            <a:ext cx="689188" cy="689188"/>
            <a:chOff x="6128032" y="4418572"/>
            <a:chExt cx="689188" cy="689188"/>
          </a:xfrm>
          <a:solidFill>
            <a:srgbClr val="2C83B9"/>
          </a:solidFill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1020C70-E85C-4350-BEB1-A6C06D778E60}"/>
                </a:ext>
              </a:extLst>
            </p:cNvPr>
            <p:cNvSpPr/>
            <p:nvPr/>
          </p:nvSpPr>
          <p:spPr>
            <a:xfrm>
              <a:off x="6128032" y="4418572"/>
              <a:ext cx="689188" cy="6891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D50B1ED-D557-4907-9E51-3252EECD296B}"/>
                </a:ext>
              </a:extLst>
            </p:cNvPr>
            <p:cNvSpPr/>
            <p:nvPr/>
          </p:nvSpPr>
          <p:spPr>
            <a:xfrm>
              <a:off x="6281908" y="4563111"/>
              <a:ext cx="441146" cy="4001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hy-AM" sz="20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֎</a:t>
              </a:r>
              <a:endParaRPr lang="en-US" sz="12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0203381-3026-49DB-BACF-1C3CB1BBBC12}"/>
              </a:ext>
            </a:extLst>
          </p:cNvPr>
          <p:cNvGrpSpPr/>
          <p:nvPr/>
        </p:nvGrpSpPr>
        <p:grpSpPr>
          <a:xfrm>
            <a:off x="833445" y="4126726"/>
            <a:ext cx="689188" cy="689188"/>
            <a:chOff x="6128032" y="5259132"/>
            <a:chExt cx="689188" cy="689188"/>
          </a:xfrm>
          <a:solidFill>
            <a:srgbClr val="4299D4"/>
          </a:solidFill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E3F3998E-ABE2-4B81-A001-E5DE320ED713}"/>
                </a:ext>
              </a:extLst>
            </p:cNvPr>
            <p:cNvSpPr/>
            <p:nvPr/>
          </p:nvSpPr>
          <p:spPr>
            <a:xfrm>
              <a:off x="6128032" y="5259132"/>
              <a:ext cx="689188" cy="6891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860A95F-FD64-44C3-AB75-8E95AB389E61}"/>
                </a:ext>
              </a:extLst>
            </p:cNvPr>
            <p:cNvSpPr/>
            <p:nvPr/>
          </p:nvSpPr>
          <p:spPr>
            <a:xfrm>
              <a:off x="6252053" y="5403671"/>
              <a:ext cx="441146" cy="4001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hy-AM" sz="20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֎</a:t>
              </a:r>
              <a:endParaRPr lang="en-US" sz="12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331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9" grpId="0"/>
      <p:bldP spid="90" grpId="0"/>
      <p:bldP spid="91" grpId="0"/>
      <p:bldP spid="92" grpId="0"/>
      <p:bldP spid="93" grpId="0"/>
      <p:bldP spid="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03298" y="1331385"/>
            <a:ext cx="9144000" cy="398207"/>
          </a:xfr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pPr marL="169069"/>
            <a:r>
              <a:rPr lang="en-US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my" pitchFamily="2" charset="0"/>
                <a:cs typeface="Arial" pitchFamily="34" charset="0"/>
              </a:rPr>
              <a:t>Lain-lain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03298" y="2011426"/>
            <a:ext cx="9032156" cy="4340771"/>
          </a:xfrm>
          <a:gradFill flip="none" rotWithShape="1">
            <a:gsLst>
              <a:gs pos="0">
                <a:schemeClr val="lt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lt2">
                  <a:shade val="96000"/>
                  <a:satMod val="120000"/>
                  <a:lumMod val="9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marL="255985" indent="-255985">
              <a:buFont typeface="Wingdings" panose="05000000000000000000" pitchFamily="2" charset="2"/>
              <a:buChar char="q"/>
            </a:pPr>
            <a:r>
              <a:rPr lang="en-US" sz="2400" b="1" dirty="0" err="1"/>
              <a:t>Kehadiran</a:t>
            </a:r>
            <a:r>
              <a:rPr lang="en-US" sz="2400" b="1" dirty="0"/>
              <a:t> </a:t>
            </a:r>
            <a:r>
              <a:rPr lang="en-US" sz="2400" b="1" dirty="0" err="1"/>
              <a:t>Perkuliahan</a:t>
            </a:r>
            <a:r>
              <a:rPr lang="en-US" sz="2400" b="1" dirty="0"/>
              <a:t> Minimal 75%</a:t>
            </a:r>
          </a:p>
          <a:p>
            <a:pPr marL="255985" indent="-255985">
              <a:buFont typeface="Wingdings" panose="05000000000000000000" pitchFamily="2" charset="2"/>
              <a:buChar char="q"/>
            </a:pPr>
            <a:r>
              <a:rPr lang="en-US" sz="2400" b="1" dirty="0" err="1"/>
              <a:t>Absensi</a:t>
            </a:r>
            <a:r>
              <a:rPr lang="en-US" sz="2400" b="1" dirty="0"/>
              <a:t> </a:t>
            </a:r>
            <a:r>
              <a:rPr lang="en-US" sz="2400" b="1" dirty="0" err="1"/>
              <a:t>Kehasiran</a:t>
            </a:r>
            <a:r>
              <a:rPr lang="en-US" sz="2400" b="1" dirty="0"/>
              <a:t> yang </a:t>
            </a:r>
            <a:r>
              <a:rPr lang="en-US" sz="2400" b="1" dirty="0" err="1"/>
              <a:t>direkap</a:t>
            </a:r>
            <a:r>
              <a:rPr lang="en-US" sz="2400" b="1" dirty="0"/>
              <a:t> di </a:t>
            </a:r>
            <a:r>
              <a:rPr lang="en-US" sz="2400" b="1" dirty="0" err="1"/>
              <a:t>Siadin</a:t>
            </a:r>
            <a:r>
              <a:rPr lang="en-US" sz="2400" b="1" dirty="0"/>
              <a:t> </a:t>
            </a:r>
            <a:r>
              <a:rPr lang="en-US" sz="2400" b="1" dirty="0" err="1"/>
              <a:t>diinput</a:t>
            </a:r>
            <a:r>
              <a:rPr lang="en-US" sz="2400" b="1" dirty="0"/>
              <a:t> </a:t>
            </a:r>
            <a:r>
              <a:rPr lang="en-US" sz="2400" b="1" dirty="0" err="1"/>
              <a:t>berdasarkan</a:t>
            </a:r>
            <a:r>
              <a:rPr lang="en-US" sz="2400" b="1" dirty="0"/>
              <a:t> </a:t>
            </a:r>
            <a:r>
              <a:rPr lang="en-US" sz="2400" b="1" dirty="0" err="1"/>
              <a:t>aktifitas</a:t>
            </a:r>
            <a:r>
              <a:rPr lang="en-US" sz="2400" b="1" dirty="0"/>
              <a:t> </a:t>
            </a:r>
            <a:r>
              <a:rPr lang="en-US" sz="2400" b="1" dirty="0" err="1"/>
              <a:t>Saudara</a:t>
            </a:r>
            <a:r>
              <a:rPr lang="en-US" sz="2400" b="1" dirty="0"/>
              <a:t> di Forum yang </a:t>
            </a:r>
            <a:r>
              <a:rPr lang="en-US" sz="2400" b="1" dirty="0" err="1"/>
              <a:t>telah</a:t>
            </a:r>
            <a:r>
              <a:rPr lang="en-US" sz="2400" b="1" dirty="0"/>
              <a:t> </a:t>
            </a:r>
            <a:r>
              <a:rPr lang="en-US" sz="2400" b="1" dirty="0" err="1"/>
              <a:t>disediakan</a:t>
            </a:r>
            <a:r>
              <a:rPr lang="en-US" sz="2400" b="1" dirty="0"/>
              <a:t> di </a:t>
            </a:r>
            <a:r>
              <a:rPr lang="en-US" sz="2400" b="1" dirty="0" err="1"/>
              <a:t>Kulino</a:t>
            </a:r>
            <a:r>
              <a:rPr lang="en-US" sz="2400" b="1" dirty="0"/>
              <a:t> (</a:t>
            </a:r>
            <a:r>
              <a:rPr lang="en-US" sz="2400" b="1" dirty="0" err="1"/>
              <a:t>Absensi</a:t>
            </a:r>
            <a:r>
              <a:rPr lang="en-US" sz="2400" b="1" dirty="0"/>
              <a:t> </a:t>
            </a:r>
            <a:r>
              <a:rPr lang="en-US" sz="2400" b="1" dirty="0" err="1"/>
              <a:t>berbasis</a:t>
            </a:r>
            <a:r>
              <a:rPr lang="en-US" sz="2400" b="1" dirty="0"/>
              <a:t> </a:t>
            </a:r>
            <a:r>
              <a:rPr lang="en-US" sz="2400" b="1" dirty="0" err="1"/>
              <a:t>Aktifitas</a:t>
            </a:r>
            <a:r>
              <a:rPr lang="en-US" sz="2400" b="1" dirty="0"/>
              <a:t>).</a:t>
            </a:r>
          </a:p>
          <a:p>
            <a:pPr marL="255985" indent="-255985">
              <a:buFont typeface="Wingdings" panose="05000000000000000000" pitchFamily="2" charset="2"/>
              <a:buChar char="q"/>
            </a:pPr>
            <a:r>
              <a:rPr lang="en-US" sz="2400" b="1" dirty="0"/>
              <a:t>Forum </a:t>
            </a:r>
            <a:r>
              <a:rPr lang="en-US" sz="2400" b="1" dirty="0" err="1"/>
              <a:t>disediakan</a:t>
            </a:r>
            <a:r>
              <a:rPr lang="en-US" sz="2400" b="1" dirty="0"/>
              <a:t> di </a:t>
            </a:r>
            <a:r>
              <a:rPr lang="en-US" sz="2400" b="1" dirty="0" err="1"/>
              <a:t>setiap</a:t>
            </a:r>
            <a:r>
              <a:rPr lang="en-US" sz="2400" b="1" dirty="0"/>
              <a:t> </a:t>
            </a:r>
            <a:r>
              <a:rPr lang="en-US" sz="2400" b="1" dirty="0" err="1"/>
              <a:t>pertemuan</a:t>
            </a:r>
            <a:r>
              <a:rPr lang="en-US" sz="2400" b="1" dirty="0"/>
              <a:t> </a:t>
            </a:r>
            <a:r>
              <a:rPr lang="en-US" sz="2400" b="1" dirty="0" err="1"/>
              <a:t>perkuliahan</a:t>
            </a:r>
            <a:r>
              <a:rPr lang="en-US" sz="2400" b="1" dirty="0"/>
              <a:t>.</a:t>
            </a:r>
          </a:p>
          <a:p>
            <a:pPr marL="255985" indent="-255985">
              <a:buFont typeface="Wingdings" panose="05000000000000000000" pitchFamily="2" charset="2"/>
              <a:buChar char="q"/>
            </a:pPr>
            <a:r>
              <a:rPr lang="en-US" sz="2400" b="1" dirty="0" err="1"/>
              <a:t>Apa</a:t>
            </a:r>
            <a:r>
              <a:rPr lang="en-US" sz="2400" b="1" dirty="0"/>
              <a:t> yang </a:t>
            </a:r>
            <a:r>
              <a:rPr lang="en-US" sz="2400" b="1" dirty="0" err="1"/>
              <a:t>perlu</a:t>
            </a:r>
            <a:r>
              <a:rPr lang="en-US" sz="2400" b="1" dirty="0"/>
              <a:t> </a:t>
            </a:r>
            <a:r>
              <a:rPr lang="en-US" sz="2400" b="1" dirty="0" err="1"/>
              <a:t>Saudara</a:t>
            </a:r>
            <a:r>
              <a:rPr lang="en-US" sz="2400" b="1" dirty="0"/>
              <a:t> </a:t>
            </a:r>
            <a:r>
              <a:rPr lang="en-US" sz="2400" b="1" dirty="0" err="1"/>
              <a:t>lakukan</a:t>
            </a:r>
            <a:r>
              <a:rPr lang="en-US" sz="2400" b="1" dirty="0"/>
              <a:t> di Forum (</a:t>
            </a:r>
            <a:r>
              <a:rPr lang="en-US" sz="2400" b="1" dirty="0" err="1"/>
              <a:t>Kulino</a:t>
            </a:r>
            <a:r>
              <a:rPr lang="en-US" sz="2400" b="1" dirty="0"/>
              <a:t>)? </a:t>
            </a:r>
            <a:r>
              <a:rPr lang="en-US" sz="2400" b="1" dirty="0" err="1"/>
              <a:t>Memberikan</a:t>
            </a:r>
            <a:r>
              <a:rPr lang="en-US" sz="2400" b="1" dirty="0"/>
              <a:t> </a:t>
            </a:r>
            <a:r>
              <a:rPr lang="en-US" sz="2400" b="1" dirty="0" err="1"/>
              <a:t>komentar</a:t>
            </a:r>
            <a:r>
              <a:rPr lang="en-US" sz="2400" b="1" dirty="0"/>
              <a:t> </a:t>
            </a:r>
            <a:r>
              <a:rPr lang="en-US" sz="2400" b="1" dirty="0" err="1"/>
              <a:t>atau</a:t>
            </a:r>
            <a:r>
              <a:rPr lang="en-US" sz="2400" b="1" dirty="0"/>
              <a:t> </a:t>
            </a:r>
            <a:r>
              <a:rPr lang="en-US" sz="2400" b="1" dirty="0" err="1"/>
              <a:t>tanggapan</a:t>
            </a:r>
            <a:r>
              <a:rPr lang="en-US" sz="2400" b="1" dirty="0"/>
              <a:t> </a:t>
            </a:r>
            <a:r>
              <a:rPr lang="en-US" sz="2400" b="1" dirty="0" err="1"/>
              <a:t>atau</a:t>
            </a:r>
            <a:r>
              <a:rPr lang="en-US" sz="2400" b="1" dirty="0"/>
              <a:t> sharing </a:t>
            </a:r>
            <a:r>
              <a:rPr lang="en-US" sz="2400" b="1" dirty="0" err="1"/>
              <a:t>atau</a:t>
            </a:r>
            <a:r>
              <a:rPr lang="en-US" sz="2400" b="1" dirty="0"/>
              <a:t> </a:t>
            </a:r>
            <a:r>
              <a:rPr lang="en-US" sz="2400" b="1" dirty="0" err="1"/>
              <a:t>diskusi</a:t>
            </a:r>
            <a:r>
              <a:rPr lang="en-US" sz="2400" b="1" dirty="0"/>
              <a:t> </a:t>
            </a:r>
            <a:r>
              <a:rPr lang="en-US" sz="2400" b="1" dirty="0" err="1"/>
              <a:t>terkait</a:t>
            </a:r>
            <a:r>
              <a:rPr lang="en-US" sz="2400" b="1" dirty="0"/>
              <a:t> </a:t>
            </a:r>
            <a:r>
              <a:rPr lang="en-US" sz="2400" b="1" dirty="0" err="1"/>
              <a:t>materi</a:t>
            </a:r>
            <a:r>
              <a:rPr lang="en-US" sz="2400" b="1" dirty="0"/>
              <a:t> </a:t>
            </a:r>
            <a:r>
              <a:rPr lang="en-US" sz="2400" b="1" dirty="0" err="1"/>
              <a:t>tiap</a:t>
            </a:r>
            <a:r>
              <a:rPr lang="en-US" sz="2400" b="1" dirty="0"/>
              <a:t> </a:t>
            </a:r>
            <a:r>
              <a:rPr lang="en-US" sz="2400" b="1" dirty="0" err="1"/>
              <a:t>pertemuan</a:t>
            </a:r>
            <a:r>
              <a:rPr lang="en-US" sz="2400" b="1" dirty="0"/>
              <a:t>. </a:t>
            </a:r>
            <a:r>
              <a:rPr lang="en-US" sz="2400" b="1" dirty="0" err="1"/>
              <a:t>Apabila</a:t>
            </a:r>
            <a:r>
              <a:rPr lang="en-US" sz="2400" b="1" dirty="0"/>
              <a:t> </a:t>
            </a:r>
            <a:r>
              <a:rPr lang="en-US" sz="2400" b="1" dirty="0" err="1"/>
              <a:t>Saudara</a:t>
            </a:r>
            <a:r>
              <a:rPr lang="en-US" sz="2400" b="1" dirty="0"/>
              <a:t> </a:t>
            </a:r>
            <a:r>
              <a:rPr lang="en-US" sz="2400" b="1" dirty="0" err="1"/>
              <a:t>tidak</a:t>
            </a:r>
            <a:r>
              <a:rPr lang="en-US" sz="2400" b="1" dirty="0"/>
              <a:t> </a:t>
            </a:r>
            <a:r>
              <a:rPr lang="en-US" sz="2400" b="1" dirty="0" err="1"/>
              <a:t>mengisi</a:t>
            </a:r>
            <a:r>
              <a:rPr lang="en-US" sz="2400" b="1" dirty="0"/>
              <a:t> </a:t>
            </a:r>
            <a:r>
              <a:rPr lang="en-US" sz="2400" b="1" dirty="0" err="1"/>
              <a:t>apapun</a:t>
            </a:r>
            <a:r>
              <a:rPr lang="en-US" sz="2400" b="1" dirty="0"/>
              <a:t> di Forum, </a:t>
            </a:r>
            <a:r>
              <a:rPr lang="en-US" sz="2400" b="1" dirty="0" err="1"/>
              <a:t>maka</a:t>
            </a:r>
            <a:r>
              <a:rPr lang="en-US" sz="2400" b="1" dirty="0"/>
              <a:t> </a:t>
            </a:r>
            <a:r>
              <a:rPr lang="en-US" sz="2400" b="1" dirty="0" err="1"/>
              <a:t>absensi</a:t>
            </a:r>
            <a:r>
              <a:rPr lang="en-US" sz="2400" b="1" dirty="0"/>
              <a:t> </a:t>
            </a:r>
            <a:r>
              <a:rPr lang="en-US" sz="2400" b="1" dirty="0" err="1"/>
              <a:t>Saudara</a:t>
            </a:r>
            <a:r>
              <a:rPr lang="en-US" sz="2400" b="1" dirty="0"/>
              <a:t> </a:t>
            </a:r>
            <a:r>
              <a:rPr lang="en-US" sz="2400" b="1" dirty="0" err="1"/>
              <a:t>tidak</a:t>
            </a:r>
            <a:r>
              <a:rPr lang="en-US" sz="2400" b="1" dirty="0"/>
              <a:t> </a:t>
            </a:r>
            <a:r>
              <a:rPr lang="en-US" sz="2400" b="1" dirty="0" err="1"/>
              <a:t>terekam</a:t>
            </a:r>
            <a:r>
              <a:rPr lang="en-US" sz="2400" b="1" dirty="0"/>
              <a:t>.</a:t>
            </a:r>
          </a:p>
          <a:p>
            <a:pPr marL="255985" indent="-255985">
              <a:buFont typeface="Wingdings" panose="05000000000000000000" pitchFamily="2" charset="2"/>
              <a:buChar char="q"/>
            </a:pPr>
            <a:r>
              <a:rPr lang="en-US" sz="2400" b="1" dirty="0" err="1"/>
              <a:t>Saudara</a:t>
            </a:r>
            <a:r>
              <a:rPr lang="en-US" sz="2400" b="1" dirty="0"/>
              <a:t> </a:t>
            </a:r>
            <a:r>
              <a:rPr lang="en-US" sz="2400" b="1" dirty="0" err="1"/>
              <a:t>dapat</a:t>
            </a:r>
            <a:r>
              <a:rPr lang="en-US" sz="2400" b="1" dirty="0"/>
              <a:t> </a:t>
            </a:r>
            <a:r>
              <a:rPr lang="en-US" sz="2400" b="1" dirty="0" err="1"/>
              <a:t>melakukan</a:t>
            </a:r>
            <a:r>
              <a:rPr lang="en-US" sz="2400" b="1" dirty="0"/>
              <a:t> </a:t>
            </a:r>
            <a:r>
              <a:rPr lang="en-US" sz="2400" b="1" dirty="0" err="1"/>
              <a:t>aktifitas</a:t>
            </a:r>
            <a:r>
              <a:rPr lang="en-US" sz="2400" b="1" dirty="0"/>
              <a:t> di forum </a:t>
            </a:r>
            <a:r>
              <a:rPr lang="en-US" sz="2400" b="1" dirty="0" err="1"/>
              <a:t>hingga</a:t>
            </a:r>
            <a:r>
              <a:rPr lang="en-US" sz="2400" b="1" dirty="0"/>
              <a:t> </a:t>
            </a:r>
            <a:r>
              <a:rPr lang="en-US" sz="2400" b="1" dirty="0" err="1"/>
              <a:t>akan</a:t>
            </a:r>
            <a:r>
              <a:rPr lang="en-US" sz="2400" b="1" dirty="0"/>
              <a:t> </a:t>
            </a:r>
            <a:r>
              <a:rPr lang="en-US" sz="2400" b="1" dirty="0" err="1"/>
              <a:t>dimulainya</a:t>
            </a:r>
            <a:r>
              <a:rPr lang="en-US" sz="2400" b="1" dirty="0"/>
              <a:t> </a:t>
            </a:r>
            <a:r>
              <a:rPr lang="en-US" sz="2400" b="1" dirty="0" err="1"/>
              <a:t>pertemuan</a:t>
            </a:r>
            <a:r>
              <a:rPr lang="en-US" sz="2400" b="1" dirty="0"/>
              <a:t> </a:t>
            </a:r>
            <a:r>
              <a:rPr lang="en-US" sz="2400" b="1" dirty="0" err="1"/>
              <a:t>perkuliahan</a:t>
            </a:r>
            <a:r>
              <a:rPr lang="en-US" sz="2400" b="1" dirty="0"/>
              <a:t> </a:t>
            </a:r>
            <a:r>
              <a:rPr lang="en-US" sz="2400" b="1" dirty="0" err="1"/>
              <a:t>berikutnya</a:t>
            </a:r>
            <a:r>
              <a:rPr lang="en-US" sz="2400" b="1" dirty="0"/>
              <a:t>  (</a:t>
            </a:r>
            <a:r>
              <a:rPr lang="en-US" sz="2400" b="1" dirty="0" err="1"/>
              <a:t>Rentang</a:t>
            </a:r>
            <a:r>
              <a:rPr lang="en-US" sz="2400" b="1" dirty="0"/>
              <a:t> 6 </a:t>
            </a:r>
            <a:r>
              <a:rPr lang="en-US" sz="2400" b="1" dirty="0" err="1"/>
              <a:t>hari</a:t>
            </a:r>
            <a:r>
              <a:rPr lang="en-US" sz="2400" b="1" dirty="0"/>
              <a:t>). </a:t>
            </a:r>
            <a:r>
              <a:rPr lang="en-US" sz="2400" b="1" dirty="0" err="1"/>
              <a:t>Artinya</a:t>
            </a:r>
            <a:r>
              <a:rPr lang="en-US" sz="2400" b="1" dirty="0"/>
              <a:t>, Forum di </a:t>
            </a:r>
            <a:r>
              <a:rPr lang="en-US" sz="2400" b="1" dirty="0" err="1"/>
              <a:t>tiap</a:t>
            </a:r>
            <a:r>
              <a:rPr lang="en-US" sz="2400" b="1" dirty="0"/>
              <a:t> </a:t>
            </a:r>
            <a:r>
              <a:rPr lang="en-US" sz="2400" b="1" dirty="0" err="1"/>
              <a:t>pertemuan</a:t>
            </a:r>
            <a:r>
              <a:rPr lang="en-US" sz="2400" b="1" dirty="0"/>
              <a:t> </a:t>
            </a:r>
            <a:r>
              <a:rPr lang="en-US" sz="2400" b="1" dirty="0" err="1"/>
              <a:t>akan</a:t>
            </a:r>
            <a:r>
              <a:rPr lang="en-US" sz="2400" b="1" dirty="0"/>
              <a:t> </a:t>
            </a:r>
            <a:r>
              <a:rPr lang="en-US" sz="2400" b="1" dirty="0" err="1"/>
              <a:t>ditutup</a:t>
            </a:r>
            <a:r>
              <a:rPr lang="en-US" sz="2400" b="1" dirty="0"/>
              <a:t> </a:t>
            </a:r>
            <a:r>
              <a:rPr lang="en-US" sz="2400" b="1" dirty="0" err="1"/>
              <a:t>setiap</a:t>
            </a:r>
            <a:r>
              <a:rPr lang="en-US" sz="2400" b="1" dirty="0"/>
              <a:t> </a:t>
            </a:r>
            <a:r>
              <a:rPr lang="en-US" sz="2400" b="1" dirty="0" err="1"/>
              <a:t>awal</a:t>
            </a:r>
            <a:r>
              <a:rPr lang="en-US" sz="2400" b="1" dirty="0"/>
              <a:t> </a:t>
            </a:r>
            <a:r>
              <a:rPr lang="en-US" sz="2400" b="1" dirty="0" err="1"/>
              <a:t>perkuliahan</a:t>
            </a:r>
            <a:r>
              <a:rPr lang="en-US" sz="2400" b="1" dirty="0"/>
              <a:t> </a:t>
            </a:r>
            <a:r>
              <a:rPr lang="en-US" sz="2400" b="1" dirty="0" err="1"/>
              <a:t>berikutnya</a:t>
            </a:r>
            <a:r>
              <a:rPr lang="en-US" sz="2400" b="1" dirty="0"/>
              <a:t> (H-1).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0A0BC3A4-DD12-4033-AE51-E03D66C1B8FF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6E16EB53-35A7-4D78-BBA4-15D71C6BC9E2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96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219883" y="1118645"/>
            <a:ext cx="3642973" cy="7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883" tIns="30479" rIns="60883" bIns="30479">
            <a:spAutoFit/>
          </a:bodyPr>
          <a:lstStyle/>
          <a:p>
            <a:pPr defTabSz="1448816"/>
            <a:r>
              <a:rPr lang="id-ID" sz="4400" b="1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Army" pitchFamily="2" charset="0"/>
                <a:ea typeface="Roboto Black" panose="02000000000000000000" pitchFamily="2" charset="0"/>
                <a:cs typeface="Open Sans" pitchFamily="34" charset="0"/>
              </a:rPr>
              <a:t>REFERENSI</a:t>
            </a:r>
            <a:endParaRPr lang="en-CA" sz="4400" b="1" spc="-200" dirty="0">
              <a:solidFill>
                <a:schemeClr val="tx1">
                  <a:lumMod val="85000"/>
                  <a:lumOff val="15000"/>
                </a:schemeClr>
              </a:solidFill>
              <a:latin typeface="Army" pitchFamily="2" charset="0"/>
              <a:ea typeface="Roboto Black" panose="02000000000000000000" pitchFamily="2" charset="0"/>
              <a:cs typeface="Open Sans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31386" y="1941338"/>
            <a:ext cx="3642973" cy="369330"/>
          </a:xfrm>
          <a:prstGeom prst="rect">
            <a:avLst/>
          </a:prstGeom>
        </p:spPr>
        <p:txBody>
          <a:bodyPr wrap="square" lIns="91324" tIns="45719" rIns="91324" bIns="45719">
            <a:spAutoFit/>
          </a:bodyPr>
          <a:lstStyle/>
          <a:p>
            <a:pPr defTabSz="913063">
              <a:defRPr/>
            </a:pPr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Buku and Materi Presentasi</a:t>
            </a:r>
            <a:r>
              <a:rPr lang="ms-MY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50A1D0-C469-4183-AB08-C70182E6D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95" y="287623"/>
            <a:ext cx="3476096" cy="42299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4266" t="31534" r="31707"/>
          <a:stretch/>
        </p:blipFill>
        <p:spPr>
          <a:xfrm>
            <a:off x="3581401" y="2442773"/>
            <a:ext cx="3392419" cy="29660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206" y="3537249"/>
            <a:ext cx="2598561" cy="319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224" y="917762"/>
            <a:ext cx="5022476" cy="50224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658" y="1283994"/>
            <a:ext cx="1904762" cy="1904762"/>
          </a:xfrm>
          <a:prstGeom prst="rect">
            <a:avLst/>
          </a:prstGeom>
        </p:spPr>
      </p:pic>
      <p:pic>
        <p:nvPicPr>
          <p:cNvPr id="2" name="Picture 2" descr="Audio, mic, microphone, mute, sound icon - Free download">
            <a:extLst>
              <a:ext uri="{FF2B5EF4-FFF2-40B4-BE49-F238E27FC236}">
                <a16:creationId xmlns:a16="http://schemas.microsoft.com/office/drawing/2014/main" id="{0681CD74-A4BF-46B5-A0B9-8FD4B5F0E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940" y="1283995"/>
            <a:ext cx="1757917" cy="175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BDDA69-8532-43D2-8C6E-B50797D0C1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363" y="3429001"/>
            <a:ext cx="2020186" cy="2638915"/>
          </a:xfrm>
          <a:prstGeom prst="rect">
            <a:avLst/>
          </a:prstGeom>
        </p:spPr>
      </p:pic>
      <p:pic>
        <p:nvPicPr>
          <p:cNvPr id="1028" name="Picture 4" descr="BRAIN FOCUS">
            <a:extLst>
              <a:ext uri="{FF2B5EF4-FFF2-40B4-BE49-F238E27FC236}">
                <a16:creationId xmlns:a16="http://schemas.microsoft.com/office/drawing/2014/main" id="{9300ECA2-42CD-4705-8358-AA9263637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874" y="3714972"/>
            <a:ext cx="2159489" cy="127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4">
            <a:extLst>
              <a:ext uri="{FF2B5EF4-FFF2-40B4-BE49-F238E27FC236}">
                <a16:creationId xmlns:a16="http://schemas.microsoft.com/office/drawing/2014/main" id="{C34FFD38-6840-4FA8-A752-8CCE818A9801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CBA946D6-891A-40BD-BDCC-9A990D7457AB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96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4741" y="1005206"/>
            <a:ext cx="1791837" cy="461665"/>
          </a:xfrm>
          <a:prstGeom prst="rect">
            <a:avLst/>
          </a:prstGeom>
          <a:noFill/>
          <a:effectLst>
            <a:outerShdw blurRad="50800" dist="279400" dir="1680000" sx="200000" sy="200000" algn="ctr" rotWithShape="0">
              <a:sysClr val="windowText" lastClr="000000">
                <a:lumMod val="95000"/>
                <a:lumOff val="5000"/>
              </a:sysClr>
            </a:outerShdw>
          </a:effectLst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400" b="1" kern="3000" spc="3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139700" dir="1620000">
                    <a:prstClr val="black">
                      <a:alpha val="5000"/>
                    </a:prstClr>
                  </a:innerShdw>
                </a:effectLst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Tim </a:t>
            </a:r>
            <a:r>
              <a:rPr lang="en-US" sz="2400" b="1" kern="3000" spc="3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139700" dir="1620000">
                    <a:prstClr val="black">
                      <a:alpha val="5000"/>
                    </a:prstClr>
                  </a:innerShdw>
                </a:effectLst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Dosen</a:t>
            </a:r>
            <a:endParaRPr lang="en-US" sz="2400" b="1" kern="3000" spc="30" dirty="0">
              <a:solidFill>
                <a:schemeClr val="tx1">
                  <a:lumMod val="85000"/>
                  <a:lumOff val="15000"/>
                </a:schemeClr>
              </a:solidFill>
              <a:effectLst>
                <a:innerShdw blurRad="139700" dir="1620000">
                  <a:prstClr val="black">
                    <a:alpha val="5000"/>
                  </a:prstClr>
                </a:innerShdw>
              </a:effectLst>
              <a:latin typeface="Arial" panose="020B0604020202020204" pitchFamily="34" charset="0"/>
              <a:ea typeface="Roboto Black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31" r="35731"/>
          <a:stretch>
            <a:fillRect/>
          </a:stretch>
        </p:blipFill>
        <p:spPr/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74A605F2-D8DC-43C1-BA94-C26880405683}"/>
              </a:ext>
            </a:extLst>
          </p:cNvPr>
          <p:cNvSpPr txBox="1">
            <a:spLocks/>
          </p:cNvSpPr>
          <p:nvPr/>
        </p:nvSpPr>
        <p:spPr>
          <a:xfrm>
            <a:off x="2005363" y="3897879"/>
            <a:ext cx="8181275" cy="20375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500" b="1" spc="-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thank</a:t>
            </a:r>
            <a:r>
              <a:rPr lang="en-US" sz="11500" b="1" spc="-200" dirty="0">
                <a:solidFill>
                  <a:prstClr val="white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1500" b="1" spc="-200" dirty="0">
                <a:solidFill>
                  <a:srgbClr val="1F608A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y</a:t>
            </a:r>
            <a:r>
              <a:rPr lang="en-US" sz="11500" b="1" spc="-200" dirty="0">
                <a:solidFill>
                  <a:srgbClr val="2C83B9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o</a:t>
            </a:r>
            <a:r>
              <a:rPr lang="en-US" sz="11500" b="1" spc="-200" dirty="0">
                <a:solidFill>
                  <a:srgbClr val="4299D4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u</a:t>
            </a:r>
            <a:endParaRPr lang="en-US" sz="11500" b="1" spc="-200" dirty="0">
              <a:solidFill>
                <a:srgbClr val="A2CAE4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rial" panose="020B0604020202020204" pitchFamily="34" charset="0"/>
              <a:ea typeface="Roboto Black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0483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1713</TotalTime>
  <Words>318</Words>
  <Application>Microsoft Office PowerPoint</Application>
  <PresentationFormat>Widescreen</PresentationFormat>
  <Paragraphs>85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Black</vt:lpstr>
      <vt:lpstr>Army</vt:lpstr>
      <vt:lpstr>Calibri</vt:lpstr>
      <vt:lpstr>Calibri Light</vt:lpstr>
      <vt:lpstr>Comic Sans MS</vt:lpstr>
      <vt:lpstr>Signika</vt:lpstr>
      <vt:lpstr>Wingdings</vt:lpstr>
      <vt:lpstr>1_Custom Design</vt:lpstr>
      <vt:lpstr>Pertemuan ke_1 PENGANTAR  LOGIKA INFOMATIKA</vt:lpstr>
      <vt:lpstr>PowerPoint Presentation</vt:lpstr>
      <vt:lpstr>PowerPoint Presentation</vt:lpstr>
      <vt:lpstr>Lain-lain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poenkpoenk@gmail.com</cp:lastModifiedBy>
  <cp:revision>102</cp:revision>
  <dcterms:created xsi:type="dcterms:W3CDTF">2020-07-23T01:18:59Z</dcterms:created>
  <dcterms:modified xsi:type="dcterms:W3CDTF">2022-02-28T09:23:54Z</dcterms:modified>
</cp:coreProperties>
</file>