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5"/>
  </p:notesMasterIdLst>
  <p:sldIdLst>
    <p:sldId id="257" r:id="rId2"/>
    <p:sldId id="289" r:id="rId3"/>
    <p:sldId id="501" r:id="rId4"/>
    <p:sldId id="503" r:id="rId5"/>
    <p:sldId id="505" r:id="rId6"/>
    <p:sldId id="507" r:id="rId7"/>
    <p:sldId id="509" r:id="rId8"/>
    <p:sldId id="511" r:id="rId9"/>
    <p:sldId id="513" r:id="rId10"/>
    <p:sldId id="515" r:id="rId11"/>
    <p:sldId id="517" r:id="rId12"/>
    <p:sldId id="519" r:id="rId13"/>
    <p:sldId id="521" r:id="rId14"/>
    <p:sldId id="525" r:id="rId15"/>
    <p:sldId id="527" r:id="rId16"/>
    <p:sldId id="529" r:id="rId17"/>
    <p:sldId id="531" r:id="rId18"/>
    <p:sldId id="533" r:id="rId19"/>
    <p:sldId id="535" r:id="rId20"/>
    <p:sldId id="537" r:id="rId21"/>
    <p:sldId id="544" r:id="rId22"/>
    <p:sldId id="550" r:id="rId23"/>
    <p:sldId id="5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49" autoAdjust="0"/>
  </p:normalViewPr>
  <p:slideViewPr>
    <p:cSldViewPr snapToGrid="0">
      <p:cViewPr varScale="1">
        <p:scale>
          <a:sx n="59" d="100"/>
          <a:sy n="59" d="100"/>
        </p:scale>
        <p:origin x="100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pPr/>
              <a:t>28/02/2022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pPr/>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C0FC20F-AFC7-44B2-9D9C-E682CAB2AA88}"/>
              </a:ext>
            </a:extLst>
          </p:cNvPr>
          <p:cNvSpPr>
            <a:spLocks noGrp="1"/>
          </p:cNvSpPr>
          <p:nvPr>
            <p:ph type="subTitle" idx="1"/>
          </p:nvPr>
        </p:nvSpPr>
        <p:spPr>
          <a:xfrm>
            <a:off x="5455024" y="4991099"/>
            <a:ext cx="4778189" cy="709221"/>
          </a:xfrm>
        </p:spPr>
        <p:txBody>
          <a:bodyPr>
            <a:normAutofit/>
          </a:bodyPr>
          <a:lstStyle/>
          <a:p>
            <a:r>
              <a:rPr lang="en-ID" sz="1600" dirty="0"/>
              <a:t>Tim </a:t>
            </a:r>
            <a:r>
              <a:rPr lang="en-ID" sz="1600" dirty="0" err="1"/>
              <a:t>pengampu</a:t>
            </a:r>
            <a:endParaRPr lang="en-ID" sz="1600" dirty="0"/>
          </a:p>
          <a:p>
            <a:r>
              <a:rPr lang="en-ID" sz="1600" dirty="0"/>
              <a:t>2022</a:t>
            </a:r>
          </a:p>
        </p:txBody>
      </p:sp>
      <p:sp>
        <p:nvSpPr>
          <p:cNvPr id="6" name="Title Placeholder 1">
            <a:extLst>
              <a:ext uri="{FF2B5EF4-FFF2-40B4-BE49-F238E27FC236}">
                <a16:creationId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TEKNIK INFORMATIKA</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C01F5CEC-401E-4E00-A99A-912964B5934F}"/>
              </a:ext>
            </a:extLst>
          </p:cNvPr>
          <p:cNvSpPr>
            <a:spLocks noGrp="1"/>
          </p:cNvSpPr>
          <p:nvPr>
            <p:ph type="ctrTitle"/>
          </p:nvPr>
        </p:nvSpPr>
        <p:spPr>
          <a:xfrm>
            <a:off x="1841326" y="1979112"/>
            <a:ext cx="9521439" cy="2326188"/>
          </a:xfrm>
        </p:spPr>
        <p:txBody>
          <a:bodyPr>
            <a:normAutofit/>
          </a:bodyPr>
          <a:lstStyle/>
          <a:p>
            <a:pPr algn="ctr"/>
            <a:r>
              <a:rPr lang="en-US" altLang="id-ID" sz="4000" dirty="0" err="1">
                <a:latin typeface="Comic Sans MS" pitchFamily="66" charset="0"/>
              </a:rPr>
              <a:t>Pertemuan</a:t>
            </a:r>
            <a:r>
              <a:rPr lang="en-US" altLang="id-ID" sz="4000" dirty="0">
                <a:latin typeface="Comic Sans MS" pitchFamily="66" charset="0"/>
              </a:rPr>
              <a:t> ke_10</a:t>
            </a:r>
            <a:br>
              <a:rPr lang="en-US" altLang="id-ID" sz="4000" dirty="0">
                <a:latin typeface="Comic Sans MS" pitchFamily="66" charset="0"/>
              </a:rPr>
            </a:br>
            <a:r>
              <a:rPr lang="en-US" altLang="id-ID" sz="4000" dirty="0">
                <a:latin typeface="Comic Sans MS" pitchFamily="66" charset="0"/>
              </a:rPr>
              <a:t>KUANTOR LOGIKA PREDIKAT</a:t>
            </a:r>
            <a:endParaRPr lang="en-ID" sz="4000" dirty="0"/>
          </a:p>
        </p:txBody>
      </p:sp>
      <p:sp>
        <p:nvSpPr>
          <p:cNvPr id="10" name="Subtitle 4">
            <a:extLst>
              <a:ext uri="{FF2B5EF4-FFF2-40B4-BE49-F238E27FC236}">
                <a16:creationId xmlns:a16="http://schemas.microsoft.com/office/drawing/2014/main" id="{6255887C-233F-4CCB-8162-74F2F25F242F}"/>
              </a:ext>
            </a:extLst>
          </p:cNvPr>
          <p:cNvSpPr txBox="1">
            <a:spLocks/>
          </p:cNvSpPr>
          <p:nvPr/>
        </p:nvSpPr>
        <p:spPr>
          <a:xfrm>
            <a:off x="8179496" y="665384"/>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886" y="1090983"/>
            <a:ext cx="10265789" cy="5016758"/>
          </a:xfrm>
          <a:prstGeom prst="rect">
            <a:avLst/>
          </a:prstGeom>
          <a:noFill/>
        </p:spPr>
        <p:txBody>
          <a:bodyPr wrap="square" rtlCol="0">
            <a:spAutoFit/>
          </a:bodyPr>
          <a:lstStyle/>
          <a:p>
            <a:r>
              <a:rPr lang="id-ID" sz="3200" dirty="0"/>
              <a:t>Contoh </a:t>
            </a:r>
            <a:r>
              <a:rPr lang="en-US" sz="3200" dirty="0"/>
              <a:t>2</a:t>
            </a:r>
            <a:r>
              <a:rPr lang="id-ID" sz="3200" dirty="0"/>
              <a:t> :</a:t>
            </a:r>
          </a:p>
          <a:p>
            <a:endParaRPr lang="id-ID" sz="3200" dirty="0"/>
          </a:p>
          <a:p>
            <a:r>
              <a:rPr lang="id-ID" sz="3200" dirty="0"/>
              <a:t>Misalkan dipunyai predikat sbb</a:t>
            </a:r>
          </a:p>
          <a:p>
            <a:pPr marL="514350" indent="-514350">
              <a:buAutoNum type="alphaLcPeriod"/>
            </a:pPr>
            <a:r>
              <a:rPr lang="id-ID" sz="3200" dirty="0"/>
              <a:t>Truk(x)</a:t>
            </a:r>
          </a:p>
          <a:p>
            <a:pPr marL="514350" indent="-514350">
              <a:buAutoNum type="alphaLcPeriod"/>
            </a:pPr>
            <a:r>
              <a:rPr lang="id-ID" sz="3200" dirty="0"/>
              <a:t>Mobil(x)</a:t>
            </a:r>
          </a:p>
          <a:p>
            <a:pPr marL="514350" indent="-514350">
              <a:buAutoNum type="alphaLcPeriod"/>
            </a:pPr>
            <a:r>
              <a:rPr lang="id-ID" sz="3200" dirty="0"/>
              <a:t>Sepeda(x)</a:t>
            </a:r>
          </a:p>
          <a:p>
            <a:pPr marL="514350" indent="-514350">
              <a:buAutoNum type="alphaLcPeriod"/>
            </a:pPr>
            <a:r>
              <a:rPr lang="id-ID" sz="3200" dirty="0"/>
              <a:t>Lebih_mahal(x,y)</a:t>
            </a:r>
          </a:p>
          <a:p>
            <a:pPr marL="514350" indent="-514350">
              <a:buAutoNum type="alphaLcPeriod"/>
            </a:pPr>
            <a:r>
              <a:rPr lang="id-ID" sz="3200" dirty="0"/>
              <a:t>Lebih_cepat(x,y)</a:t>
            </a:r>
          </a:p>
          <a:p>
            <a:pPr marL="514350" indent="-514350">
              <a:buAutoNum type="alphaLcPeriod"/>
            </a:pPr>
            <a:endParaRPr lang="id-ID" sz="3200" dirty="0"/>
          </a:p>
          <a:p>
            <a:r>
              <a:rPr lang="id-ID" sz="3200" dirty="0">
                <a:sym typeface="Symbol"/>
              </a:rPr>
              <a:t>x.(sepeda(x)  y.(mobil(y)  lebih_mahal(y,x))</a:t>
            </a:r>
            <a:endParaRPr lang="id-ID" sz="3200" dirty="0"/>
          </a:p>
        </p:txBody>
      </p:sp>
      <p:sp>
        <p:nvSpPr>
          <p:cNvPr id="6" name="Subtitle 4">
            <a:extLst>
              <a:ext uri="{FF2B5EF4-FFF2-40B4-BE49-F238E27FC236}">
                <a16:creationId xmlns:a16="http://schemas.microsoft.com/office/drawing/2014/main" id="{7E08B5AA-2735-4D33-A8AF-B4DA7512BC60}"/>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B13D2AF8-3E9D-4686-AA67-B801359277E5}"/>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4168" y="1540170"/>
            <a:ext cx="10314432" cy="4031873"/>
          </a:xfrm>
          <a:prstGeom prst="rect">
            <a:avLst/>
          </a:prstGeom>
          <a:noFill/>
        </p:spPr>
        <p:txBody>
          <a:bodyPr wrap="square" rtlCol="0">
            <a:spAutoFit/>
          </a:bodyPr>
          <a:lstStyle/>
          <a:p>
            <a:r>
              <a:rPr lang="id-ID" sz="3200" dirty="0">
                <a:sym typeface="Symbol"/>
              </a:rPr>
              <a:t>Arti secara Literal :</a:t>
            </a:r>
          </a:p>
          <a:p>
            <a:endParaRPr lang="id-ID" sz="3200" dirty="0">
              <a:sym typeface="Symbol"/>
            </a:endParaRPr>
          </a:p>
          <a:p>
            <a:r>
              <a:rPr lang="id-ID" sz="3200" dirty="0">
                <a:sym typeface="Symbol"/>
              </a:rPr>
              <a:t>Untuk setiap x, jika x adalah sepeda maka terdapat y adalah mobil dan y lebih mahal dari x</a:t>
            </a:r>
          </a:p>
          <a:p>
            <a:endParaRPr lang="id-ID" sz="3200" dirty="0">
              <a:sym typeface="Symbol"/>
            </a:endParaRPr>
          </a:p>
          <a:p>
            <a:r>
              <a:rPr lang="id-ID" sz="3200" dirty="0"/>
              <a:t>Arti bahasa sehari-hari :</a:t>
            </a:r>
          </a:p>
          <a:p>
            <a:endParaRPr lang="id-ID" sz="3200" dirty="0"/>
          </a:p>
          <a:p>
            <a:r>
              <a:rPr lang="id-ID" sz="3200" dirty="0"/>
              <a:t>Untuk setiap sepeda terdapat suatu mobil yang lebih mahal </a:t>
            </a:r>
          </a:p>
        </p:txBody>
      </p:sp>
      <p:sp>
        <p:nvSpPr>
          <p:cNvPr id="6" name="Subtitle 4">
            <a:extLst>
              <a:ext uri="{FF2B5EF4-FFF2-40B4-BE49-F238E27FC236}">
                <a16:creationId xmlns:a16="http://schemas.microsoft.com/office/drawing/2014/main" id="{CA8CE352-4AA7-4A07-A094-1D6321988CD5}"/>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497C41C7-0D2A-4CB5-9055-0A0305D977C6}"/>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25880" y="1018962"/>
            <a:ext cx="10378440" cy="5016758"/>
          </a:xfrm>
          <a:prstGeom prst="rect">
            <a:avLst/>
          </a:prstGeom>
          <a:noFill/>
        </p:spPr>
        <p:txBody>
          <a:bodyPr wrap="square" rtlCol="0">
            <a:spAutoFit/>
          </a:bodyPr>
          <a:lstStyle/>
          <a:p>
            <a:r>
              <a:rPr lang="id-ID" sz="3200" dirty="0"/>
              <a:t>Contoh </a:t>
            </a:r>
            <a:r>
              <a:rPr lang="en-US" sz="3200" dirty="0"/>
              <a:t>3</a:t>
            </a:r>
            <a:r>
              <a:rPr lang="id-ID" sz="3200" dirty="0"/>
              <a:t>:</a:t>
            </a:r>
          </a:p>
          <a:p>
            <a:endParaRPr lang="id-ID" sz="3200" dirty="0"/>
          </a:p>
          <a:p>
            <a:r>
              <a:rPr lang="id-ID" sz="3200" dirty="0"/>
              <a:t>Misalkan dipunyai predikat sbb</a:t>
            </a:r>
          </a:p>
          <a:p>
            <a:pPr marL="514350" indent="-514350">
              <a:buAutoNum type="alphaLcPeriod"/>
            </a:pPr>
            <a:r>
              <a:rPr lang="id-ID" sz="3200" dirty="0"/>
              <a:t>Truk(x)</a:t>
            </a:r>
          </a:p>
          <a:p>
            <a:pPr marL="514350" indent="-514350">
              <a:buAutoNum type="alphaLcPeriod"/>
            </a:pPr>
            <a:r>
              <a:rPr lang="id-ID" sz="3200" dirty="0"/>
              <a:t>Mobil(x)</a:t>
            </a:r>
          </a:p>
          <a:p>
            <a:pPr marL="514350" indent="-514350">
              <a:buAutoNum type="alphaLcPeriod"/>
            </a:pPr>
            <a:r>
              <a:rPr lang="id-ID" sz="3200" dirty="0"/>
              <a:t>Sepeda(x)</a:t>
            </a:r>
          </a:p>
          <a:p>
            <a:pPr marL="514350" indent="-514350">
              <a:buAutoNum type="alphaLcPeriod"/>
            </a:pPr>
            <a:r>
              <a:rPr lang="id-ID" sz="3200" dirty="0"/>
              <a:t>Lebih_mahal(x,y)</a:t>
            </a:r>
          </a:p>
          <a:p>
            <a:pPr marL="514350" indent="-514350">
              <a:buAutoNum type="alphaLcPeriod"/>
            </a:pPr>
            <a:r>
              <a:rPr lang="id-ID" sz="3200" dirty="0"/>
              <a:t>Lebih_cepat(x,y)</a:t>
            </a:r>
          </a:p>
          <a:p>
            <a:pPr marL="514350" indent="-514350">
              <a:buAutoNum type="alphaLcPeriod"/>
            </a:pPr>
            <a:endParaRPr lang="id-ID" sz="3200" dirty="0"/>
          </a:p>
          <a:p>
            <a:r>
              <a:rPr lang="id-ID" sz="3200" dirty="0">
                <a:sym typeface="Symbol"/>
              </a:rPr>
              <a:t>x y.((truk(x)  sepeda(y))  lebih cepat(x,y))</a:t>
            </a:r>
            <a:endParaRPr lang="id-ID" sz="3200" dirty="0"/>
          </a:p>
        </p:txBody>
      </p:sp>
      <p:sp>
        <p:nvSpPr>
          <p:cNvPr id="6" name="Subtitle 4">
            <a:extLst>
              <a:ext uri="{FF2B5EF4-FFF2-40B4-BE49-F238E27FC236}">
                <a16:creationId xmlns:a16="http://schemas.microsoft.com/office/drawing/2014/main" id="{88999E41-325B-4100-B62B-DC727B8C3542}"/>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495DD852-61EE-499C-9C07-007F66CFD248}"/>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4480" y="1166842"/>
            <a:ext cx="9939528" cy="4524315"/>
          </a:xfrm>
          <a:prstGeom prst="rect">
            <a:avLst/>
          </a:prstGeom>
          <a:noFill/>
        </p:spPr>
        <p:txBody>
          <a:bodyPr wrap="square" rtlCol="0">
            <a:spAutoFit/>
          </a:bodyPr>
          <a:lstStyle/>
          <a:p>
            <a:r>
              <a:rPr lang="id-ID" sz="3200" dirty="0">
                <a:sym typeface="Symbol"/>
              </a:rPr>
              <a:t>x y.((truk(x)  sepeda(y))  lebih cepat(x,y))</a:t>
            </a:r>
          </a:p>
          <a:p>
            <a:endParaRPr lang="id-ID" sz="3200" dirty="0">
              <a:sym typeface="Symbol"/>
            </a:endParaRPr>
          </a:p>
          <a:p>
            <a:r>
              <a:rPr lang="id-ID" sz="3200" dirty="0">
                <a:sym typeface="Symbol"/>
              </a:rPr>
              <a:t>Secara Literal :</a:t>
            </a:r>
          </a:p>
          <a:p>
            <a:endParaRPr lang="id-ID" sz="3200" dirty="0">
              <a:sym typeface="Symbol"/>
            </a:endParaRPr>
          </a:p>
          <a:p>
            <a:r>
              <a:rPr lang="id-ID" sz="3200" dirty="0">
                <a:sym typeface="Symbol"/>
              </a:rPr>
              <a:t>Untuk setiap x, untuk setiap y, jika x adalah truk dan y adalah sepeda, maka x lebih cepat dari y</a:t>
            </a:r>
          </a:p>
          <a:p>
            <a:endParaRPr lang="id-ID" sz="3200" dirty="0">
              <a:sym typeface="Symbol"/>
            </a:endParaRPr>
          </a:p>
          <a:p>
            <a:r>
              <a:rPr lang="id-ID" sz="3200" dirty="0">
                <a:sym typeface="Symbol"/>
              </a:rPr>
              <a:t>Secara Natural :</a:t>
            </a:r>
          </a:p>
          <a:p>
            <a:r>
              <a:rPr lang="id-ID" sz="3200" dirty="0">
                <a:sym typeface="Symbol"/>
              </a:rPr>
              <a:t>Setiap truk lebih cepat dari pada sepeda</a:t>
            </a:r>
            <a:endParaRPr lang="id-ID" sz="3200" dirty="0"/>
          </a:p>
        </p:txBody>
      </p:sp>
      <p:sp>
        <p:nvSpPr>
          <p:cNvPr id="6" name="Subtitle 4">
            <a:extLst>
              <a:ext uri="{FF2B5EF4-FFF2-40B4-BE49-F238E27FC236}">
                <a16:creationId xmlns:a16="http://schemas.microsoft.com/office/drawing/2014/main" id="{98A73A28-D7E0-46D7-A07B-56214A79D69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0D0691FB-8244-45C8-8505-0158EC7F7BA3}"/>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2422" y="1210986"/>
            <a:ext cx="10433304" cy="5016758"/>
          </a:xfrm>
          <a:prstGeom prst="rect">
            <a:avLst/>
          </a:prstGeom>
          <a:noFill/>
        </p:spPr>
        <p:txBody>
          <a:bodyPr wrap="square" rtlCol="0">
            <a:spAutoFit/>
          </a:bodyPr>
          <a:lstStyle/>
          <a:p>
            <a:r>
              <a:rPr lang="id-ID" sz="3200" dirty="0">
                <a:sym typeface="Symbol"/>
              </a:rPr>
              <a:t>Soal </a:t>
            </a:r>
            <a:r>
              <a:rPr lang="en-US" sz="3200" dirty="0">
                <a:sym typeface="Symbol"/>
              </a:rPr>
              <a:t>4</a:t>
            </a:r>
            <a:r>
              <a:rPr lang="id-ID" sz="3200" dirty="0">
                <a:sym typeface="Symbol"/>
              </a:rPr>
              <a:t> :</a:t>
            </a:r>
          </a:p>
          <a:p>
            <a:r>
              <a:rPr lang="id-ID" sz="3200" dirty="0">
                <a:sym typeface="Symbol"/>
              </a:rPr>
              <a:t>z.</a:t>
            </a:r>
            <a:r>
              <a:rPr lang="id-ID" sz="3200" dirty="0">
                <a:solidFill>
                  <a:srgbClr val="00B050"/>
                </a:solidFill>
                <a:sym typeface="Symbol"/>
              </a:rPr>
              <a:t>(</a:t>
            </a:r>
            <a:r>
              <a:rPr lang="id-ID" sz="3200" dirty="0">
                <a:sym typeface="Symbol"/>
              </a:rPr>
              <a:t>mobil</a:t>
            </a:r>
            <a:r>
              <a:rPr lang="id-ID" sz="3200" dirty="0">
                <a:solidFill>
                  <a:srgbClr val="FF0000"/>
                </a:solidFill>
                <a:sym typeface="Symbol"/>
              </a:rPr>
              <a:t>(z)</a:t>
            </a:r>
            <a:r>
              <a:rPr lang="id-ID" sz="3200" dirty="0">
                <a:sym typeface="Symbol"/>
              </a:rPr>
              <a:t>  x y.</a:t>
            </a:r>
            <a:r>
              <a:rPr lang="id-ID" sz="3200" dirty="0">
                <a:solidFill>
                  <a:srgbClr val="0000FF"/>
                </a:solidFill>
                <a:sym typeface="Symbol"/>
              </a:rPr>
              <a:t>(</a:t>
            </a:r>
            <a:r>
              <a:rPr lang="id-ID" sz="3200" dirty="0">
                <a:sym typeface="Symbol"/>
              </a:rPr>
              <a:t>truk</a:t>
            </a:r>
            <a:r>
              <a:rPr lang="id-ID" sz="3200" dirty="0">
                <a:solidFill>
                  <a:srgbClr val="FF0000"/>
                </a:solidFill>
                <a:sym typeface="Symbol"/>
              </a:rPr>
              <a:t>(x)</a:t>
            </a:r>
            <a:r>
              <a:rPr lang="id-ID" sz="3200" dirty="0">
                <a:sym typeface="Symbol"/>
              </a:rPr>
              <a:t>  sepeda</a:t>
            </a:r>
            <a:r>
              <a:rPr lang="id-ID" sz="3200" dirty="0">
                <a:solidFill>
                  <a:srgbClr val="FF0000"/>
                </a:solidFill>
                <a:sym typeface="Symbol"/>
              </a:rPr>
              <a:t>(y)</a:t>
            </a:r>
            <a:r>
              <a:rPr lang="id-ID" sz="3200" dirty="0">
                <a:solidFill>
                  <a:srgbClr val="0000FF"/>
                </a:solidFill>
                <a:sym typeface="Symbol"/>
              </a:rPr>
              <a:t>)</a:t>
            </a:r>
            <a:r>
              <a:rPr lang="id-ID" sz="3200" dirty="0">
                <a:sym typeface="Symbol"/>
              </a:rPr>
              <a:t>  (lebih cepat</a:t>
            </a:r>
            <a:r>
              <a:rPr lang="id-ID" sz="3200" dirty="0">
                <a:solidFill>
                  <a:srgbClr val="FF0000"/>
                </a:solidFill>
                <a:sym typeface="Symbol"/>
              </a:rPr>
              <a:t>(z,x)</a:t>
            </a:r>
            <a:r>
              <a:rPr lang="id-ID" sz="3200" dirty="0">
                <a:sym typeface="Symbol"/>
              </a:rPr>
              <a:t>  lebih cepat</a:t>
            </a:r>
            <a:r>
              <a:rPr lang="id-ID" sz="3200" dirty="0">
                <a:solidFill>
                  <a:srgbClr val="FF0000"/>
                </a:solidFill>
                <a:sym typeface="Symbol"/>
              </a:rPr>
              <a:t>(z,y)</a:t>
            </a:r>
            <a:r>
              <a:rPr lang="id-ID" sz="3200" dirty="0">
                <a:sym typeface="Symbol"/>
              </a:rPr>
              <a:t>  lebih mahal</a:t>
            </a:r>
            <a:r>
              <a:rPr lang="id-ID" sz="3200" dirty="0">
                <a:solidFill>
                  <a:srgbClr val="FF0000"/>
                </a:solidFill>
                <a:sym typeface="Symbol"/>
              </a:rPr>
              <a:t>(z,</a:t>
            </a:r>
            <a:r>
              <a:rPr lang="en-US" sz="3200" dirty="0">
                <a:solidFill>
                  <a:srgbClr val="FF0000"/>
                </a:solidFill>
                <a:sym typeface="Symbol"/>
              </a:rPr>
              <a:t>x</a:t>
            </a:r>
            <a:r>
              <a:rPr lang="id-ID" sz="3200" dirty="0">
                <a:solidFill>
                  <a:srgbClr val="FF0000"/>
                </a:solidFill>
                <a:sym typeface="Symbol"/>
              </a:rPr>
              <a:t>)</a:t>
            </a:r>
            <a:r>
              <a:rPr lang="id-ID" sz="3200" dirty="0">
                <a:sym typeface="Symbol"/>
              </a:rPr>
              <a:t>  lebih mahal</a:t>
            </a:r>
            <a:r>
              <a:rPr lang="id-ID" sz="3200" dirty="0">
                <a:solidFill>
                  <a:srgbClr val="FF0000"/>
                </a:solidFill>
                <a:sym typeface="Symbol"/>
              </a:rPr>
              <a:t>(z,y)</a:t>
            </a:r>
            <a:r>
              <a:rPr lang="id-ID" sz="3200" dirty="0">
                <a:sym typeface="Symbol"/>
              </a:rPr>
              <a:t>)</a:t>
            </a:r>
            <a:r>
              <a:rPr lang="id-ID" sz="3200" dirty="0">
                <a:solidFill>
                  <a:srgbClr val="00B050"/>
                </a:solidFill>
                <a:sym typeface="Symbol"/>
              </a:rPr>
              <a:t>)</a:t>
            </a:r>
          </a:p>
          <a:p>
            <a:endParaRPr lang="id-ID" sz="3200" dirty="0">
              <a:sym typeface="Symbol"/>
            </a:endParaRPr>
          </a:p>
          <a:p>
            <a:r>
              <a:rPr lang="id-ID" sz="3200" dirty="0">
                <a:sym typeface="Symbol"/>
              </a:rPr>
              <a:t>Secara Literal :</a:t>
            </a:r>
          </a:p>
          <a:p>
            <a:endParaRPr lang="id-ID" sz="3200" dirty="0">
              <a:sym typeface="Symbol"/>
            </a:endParaRPr>
          </a:p>
          <a:p>
            <a:endParaRPr lang="id-ID" sz="3200" dirty="0">
              <a:sym typeface="Symbol"/>
            </a:endParaRPr>
          </a:p>
          <a:p>
            <a:r>
              <a:rPr lang="id-ID" sz="3200" dirty="0">
                <a:sym typeface="Symbol"/>
              </a:rPr>
              <a:t>Secara Natural :</a:t>
            </a:r>
          </a:p>
          <a:p>
            <a:endParaRPr lang="id-ID" sz="3200" dirty="0">
              <a:sym typeface="Symbol"/>
            </a:endParaRPr>
          </a:p>
          <a:p>
            <a:endParaRPr lang="id-ID" sz="3200" dirty="0">
              <a:sym typeface="Symbol"/>
            </a:endParaRPr>
          </a:p>
        </p:txBody>
      </p:sp>
      <p:sp>
        <p:nvSpPr>
          <p:cNvPr id="6" name="Subtitle 4">
            <a:extLst>
              <a:ext uri="{FF2B5EF4-FFF2-40B4-BE49-F238E27FC236}">
                <a16:creationId xmlns:a16="http://schemas.microsoft.com/office/drawing/2014/main" id="{6A331B4C-2FC0-46B7-9AF8-BC9AA8EAED27}"/>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C8733AF0-91B7-4129-B1A1-7A94B6245C7D}"/>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1166842"/>
            <a:ext cx="10314432" cy="4524315"/>
          </a:xfrm>
          <a:prstGeom prst="rect">
            <a:avLst/>
          </a:prstGeom>
          <a:noFill/>
        </p:spPr>
        <p:txBody>
          <a:bodyPr wrap="square" rtlCol="0">
            <a:spAutoFit/>
          </a:bodyPr>
          <a:lstStyle/>
          <a:p>
            <a:r>
              <a:rPr lang="id-ID" sz="3200" dirty="0">
                <a:sym typeface="Symbol"/>
              </a:rPr>
              <a:t>Jika yang diketahui adalah bahasa dalam kehidupan sehari-hari atau natural, maka untuk menjadikan bahasa FoL langkahnya :</a:t>
            </a:r>
          </a:p>
          <a:p>
            <a:pPr marL="514350" indent="-514350">
              <a:buAutoNum type="arabicPeriod"/>
            </a:pPr>
            <a:r>
              <a:rPr lang="id-ID" sz="3200" dirty="0">
                <a:sym typeface="Symbol"/>
              </a:rPr>
              <a:t>Buat penafsiran mengenai pernyataan tersebut</a:t>
            </a:r>
          </a:p>
          <a:p>
            <a:pPr marL="514350" indent="-514350">
              <a:buAutoNum type="arabicPeriod"/>
            </a:pPr>
            <a:r>
              <a:rPr lang="id-ID" sz="3200" dirty="0">
                <a:sym typeface="Symbol"/>
              </a:rPr>
              <a:t>Tentukan dan deklarasikan predikat-predikat yang digunakan </a:t>
            </a:r>
          </a:p>
          <a:p>
            <a:pPr marL="514350" indent="-514350">
              <a:buAutoNum type="arabicPeriod"/>
            </a:pPr>
            <a:r>
              <a:rPr lang="id-ID" sz="3200" dirty="0">
                <a:sym typeface="Symbol"/>
              </a:rPr>
              <a:t>Tentukan kuantor-kuantor yang digunakan</a:t>
            </a:r>
          </a:p>
          <a:p>
            <a:pPr marL="514350" indent="-514350">
              <a:buAutoNum type="arabicPeriod"/>
            </a:pPr>
            <a:r>
              <a:rPr lang="id-ID" sz="3200" b="1" dirty="0">
                <a:solidFill>
                  <a:srgbClr val="0000FF"/>
                </a:solidFill>
              </a:rPr>
              <a:t>Semua</a:t>
            </a:r>
            <a:r>
              <a:rPr lang="id-ID" sz="3200" dirty="0">
                <a:solidFill>
                  <a:srgbClr val="0000FF"/>
                </a:solidFill>
              </a:rPr>
              <a:t> melibatkan Implikasi (</a:t>
            </a:r>
            <a:r>
              <a:rPr lang="id-ID" sz="3200" dirty="0">
                <a:solidFill>
                  <a:srgbClr val="0000FF"/>
                </a:solidFill>
                <a:sym typeface="Symbol"/>
              </a:rPr>
              <a:t>)</a:t>
            </a:r>
            <a:endParaRPr lang="id-ID" sz="3200" dirty="0">
              <a:solidFill>
                <a:srgbClr val="0000FF"/>
              </a:solidFill>
            </a:endParaRPr>
          </a:p>
          <a:p>
            <a:pPr marL="514350" indent="-514350">
              <a:buAutoNum type="arabicPeriod"/>
            </a:pPr>
            <a:r>
              <a:rPr lang="id-ID" sz="3200" b="1" dirty="0">
                <a:solidFill>
                  <a:srgbClr val="0000FF"/>
                </a:solidFill>
              </a:rPr>
              <a:t>Beberapa</a:t>
            </a:r>
            <a:r>
              <a:rPr lang="id-ID" sz="3200" dirty="0">
                <a:solidFill>
                  <a:srgbClr val="0000FF"/>
                </a:solidFill>
              </a:rPr>
              <a:t> melibatkan konjungsi (</a:t>
            </a:r>
            <a:r>
              <a:rPr lang="id-ID" sz="3200" dirty="0">
                <a:solidFill>
                  <a:srgbClr val="0000FF"/>
                </a:solidFill>
                <a:sym typeface="Symbol"/>
              </a:rPr>
              <a:t>)</a:t>
            </a:r>
          </a:p>
        </p:txBody>
      </p:sp>
      <p:sp>
        <p:nvSpPr>
          <p:cNvPr id="6" name="Subtitle 4">
            <a:extLst>
              <a:ext uri="{FF2B5EF4-FFF2-40B4-BE49-F238E27FC236}">
                <a16:creationId xmlns:a16="http://schemas.microsoft.com/office/drawing/2014/main" id="{120F58BF-E163-4518-B96E-BEBFB631608B}"/>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A3D07E76-CB9B-4CB8-A6E7-319FD9C70275}"/>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8448" y="1166842"/>
            <a:ext cx="10488168" cy="4524315"/>
          </a:xfrm>
          <a:prstGeom prst="rect">
            <a:avLst/>
          </a:prstGeom>
          <a:noFill/>
        </p:spPr>
        <p:txBody>
          <a:bodyPr wrap="square" rtlCol="0">
            <a:spAutoFit/>
          </a:bodyPr>
          <a:lstStyle/>
          <a:p>
            <a:r>
              <a:rPr lang="id-ID" sz="3200" dirty="0">
                <a:sym typeface="Symbol"/>
              </a:rPr>
              <a:t>Contoh </a:t>
            </a:r>
            <a:r>
              <a:rPr lang="en-US" sz="3200" dirty="0">
                <a:sym typeface="Symbol"/>
              </a:rPr>
              <a:t>5</a:t>
            </a:r>
            <a:r>
              <a:rPr lang="id-ID" sz="3200" dirty="0">
                <a:sym typeface="Symbol"/>
              </a:rPr>
              <a:t>:</a:t>
            </a:r>
          </a:p>
          <a:p>
            <a:endParaRPr lang="id-ID" sz="3200" dirty="0">
              <a:sym typeface="Symbol"/>
            </a:endParaRPr>
          </a:p>
          <a:p>
            <a:r>
              <a:rPr lang="id-ID" sz="3200" dirty="0">
                <a:sym typeface="Symbol"/>
              </a:rPr>
              <a:t>Setiap orang kehilangan uang pada pacuan kuda</a:t>
            </a:r>
          </a:p>
          <a:p>
            <a:endParaRPr lang="id-ID" sz="3200" dirty="0">
              <a:sym typeface="Symbol"/>
            </a:endParaRPr>
          </a:p>
          <a:p>
            <a:r>
              <a:rPr lang="id-ID" sz="3200" dirty="0">
                <a:sym typeface="Symbol"/>
              </a:rPr>
              <a:t>Cat : tidak memperhatikan nilai kebenaran</a:t>
            </a:r>
          </a:p>
          <a:p>
            <a:endParaRPr lang="id-ID" sz="3200" dirty="0">
              <a:sym typeface="Symbol"/>
            </a:endParaRPr>
          </a:p>
          <a:p>
            <a:r>
              <a:rPr lang="id-ID" sz="3200" dirty="0">
                <a:sym typeface="Symbol"/>
              </a:rPr>
              <a:t>Predikatnya :</a:t>
            </a:r>
          </a:p>
          <a:p>
            <a:r>
              <a:rPr lang="id-ID" sz="3200" dirty="0">
                <a:sym typeface="Symbol"/>
              </a:rPr>
              <a:t>x kehilangan uang  kehilangn_uang(x)</a:t>
            </a:r>
          </a:p>
          <a:p>
            <a:r>
              <a:rPr lang="id-ID" sz="3200" dirty="0">
                <a:sym typeface="Symbol"/>
              </a:rPr>
              <a:t>x pada pacuan kuda  pacuan_kuda(x)</a:t>
            </a:r>
          </a:p>
        </p:txBody>
      </p:sp>
      <p:sp>
        <p:nvSpPr>
          <p:cNvPr id="6" name="Subtitle 4">
            <a:extLst>
              <a:ext uri="{FF2B5EF4-FFF2-40B4-BE49-F238E27FC236}">
                <a16:creationId xmlns:a16="http://schemas.microsoft.com/office/drawing/2014/main" id="{3C3E7FC1-16AC-42A8-B7C7-DF7FB8854BCE}"/>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C82627AB-2467-439A-8B49-53A5F6258A13}"/>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9304" y="991530"/>
            <a:ext cx="10469880" cy="5509200"/>
          </a:xfrm>
          <a:prstGeom prst="rect">
            <a:avLst/>
          </a:prstGeom>
          <a:noFill/>
        </p:spPr>
        <p:txBody>
          <a:bodyPr wrap="square" rtlCol="0">
            <a:spAutoFit/>
          </a:bodyPr>
          <a:lstStyle/>
          <a:p>
            <a:r>
              <a:rPr lang="id-ID" sz="3200" dirty="0">
                <a:sym typeface="Symbol"/>
              </a:rPr>
              <a:t>Tafsiran dari kalimat itu :</a:t>
            </a:r>
          </a:p>
          <a:p>
            <a:endParaRPr lang="id-ID" sz="3200" dirty="0">
              <a:sym typeface="Symbol"/>
            </a:endParaRPr>
          </a:p>
          <a:p>
            <a:r>
              <a:rPr lang="id-ID" sz="3200" i="1" dirty="0">
                <a:sym typeface="Symbol"/>
              </a:rPr>
              <a:t>Untuk setiap orang yang berada pada pacuan kuda maka kehilangan uang </a:t>
            </a:r>
          </a:p>
          <a:p>
            <a:endParaRPr lang="id-ID" sz="3200" dirty="0">
              <a:sym typeface="Symbol"/>
            </a:endParaRPr>
          </a:p>
          <a:p>
            <a:r>
              <a:rPr lang="id-ID" sz="3200" dirty="0">
                <a:sym typeface="Symbol"/>
              </a:rPr>
              <a:t>Atau </a:t>
            </a:r>
          </a:p>
          <a:p>
            <a:r>
              <a:rPr lang="id-ID" sz="3200" dirty="0">
                <a:sym typeface="Symbol"/>
              </a:rPr>
              <a:t>Untuk setiap x, jika x berada pada pacuan kuda maka x kehilangan uang</a:t>
            </a:r>
          </a:p>
          <a:p>
            <a:endParaRPr lang="id-ID" sz="3200" dirty="0">
              <a:sym typeface="Symbol"/>
            </a:endParaRPr>
          </a:p>
          <a:p>
            <a:r>
              <a:rPr lang="id-ID" sz="3200" dirty="0">
                <a:sym typeface="Symbol"/>
              </a:rPr>
              <a:t>Fol :</a:t>
            </a:r>
          </a:p>
          <a:p>
            <a:r>
              <a:rPr lang="id-ID" sz="3200" dirty="0">
                <a:sym typeface="Symbol"/>
              </a:rPr>
              <a:t>x.(pacuan_kuda(x)  kehilangan_uang(x))</a:t>
            </a:r>
          </a:p>
        </p:txBody>
      </p:sp>
      <p:sp>
        <p:nvSpPr>
          <p:cNvPr id="6" name="Subtitle 4">
            <a:extLst>
              <a:ext uri="{FF2B5EF4-FFF2-40B4-BE49-F238E27FC236}">
                <a16:creationId xmlns:a16="http://schemas.microsoft.com/office/drawing/2014/main" id="{7A80EDA8-853A-4C68-BD26-E5CFC76C700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3B56F23E-7406-47A4-93EA-C671C83ECFDC}"/>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3584" y="954954"/>
            <a:ext cx="10323576" cy="4524315"/>
          </a:xfrm>
          <a:prstGeom prst="rect">
            <a:avLst/>
          </a:prstGeom>
          <a:noFill/>
        </p:spPr>
        <p:txBody>
          <a:bodyPr wrap="square" rtlCol="0">
            <a:spAutoFit/>
          </a:bodyPr>
          <a:lstStyle/>
          <a:p>
            <a:r>
              <a:rPr lang="id-ID" sz="3200" dirty="0">
                <a:sym typeface="Symbol"/>
              </a:rPr>
              <a:t>x.(pacuan_kuda(x) kehilangn_uang(x))</a:t>
            </a:r>
          </a:p>
          <a:p>
            <a:endParaRPr lang="id-ID" sz="3200" dirty="0">
              <a:sym typeface="Symbol"/>
            </a:endParaRPr>
          </a:p>
          <a:p>
            <a:r>
              <a:rPr lang="id-ID" sz="3200" dirty="0">
                <a:sym typeface="Symbol"/>
              </a:rPr>
              <a:t>Hasil tersebut kurang detil, karena disebut setiap orang, maka UoD nya adalah manusia, maka harus ditambah predikat baru yaitu manusia(x) agar mempunyai makna yang jelas, jadi :</a:t>
            </a:r>
          </a:p>
          <a:p>
            <a:endParaRPr lang="id-ID" sz="3200" dirty="0">
              <a:sym typeface="Symbol"/>
            </a:endParaRPr>
          </a:p>
          <a:p>
            <a:r>
              <a:rPr lang="id-ID" sz="3200" dirty="0">
                <a:sym typeface="Symbol"/>
              </a:rPr>
              <a:t>x.((manusai(x)  pacuan_kuda(x))  kehilangn_uang(x))</a:t>
            </a:r>
          </a:p>
          <a:p>
            <a:endParaRPr lang="id-ID" sz="3200" dirty="0">
              <a:sym typeface="Symbol"/>
            </a:endParaRPr>
          </a:p>
        </p:txBody>
      </p:sp>
      <p:sp>
        <p:nvSpPr>
          <p:cNvPr id="6" name="Subtitle 4">
            <a:extLst>
              <a:ext uri="{FF2B5EF4-FFF2-40B4-BE49-F238E27FC236}">
                <a16:creationId xmlns:a16="http://schemas.microsoft.com/office/drawing/2014/main" id="{290BEE8C-6C22-4E3A-B759-EF2B89E780C1}"/>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6AD4EF9D-8D44-449E-A7A9-E94DF2948592}"/>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920621"/>
            <a:ext cx="10305288" cy="5016758"/>
          </a:xfrm>
          <a:prstGeom prst="rect">
            <a:avLst/>
          </a:prstGeom>
          <a:noFill/>
        </p:spPr>
        <p:txBody>
          <a:bodyPr wrap="square" rtlCol="0">
            <a:spAutoFit/>
          </a:bodyPr>
          <a:lstStyle/>
          <a:p>
            <a:r>
              <a:rPr lang="id-ID" sz="3200" dirty="0">
                <a:sym typeface="Symbol"/>
              </a:rPr>
              <a:t>Contoh </a:t>
            </a:r>
            <a:r>
              <a:rPr lang="en-US" sz="3200" dirty="0">
                <a:sym typeface="Symbol"/>
              </a:rPr>
              <a:t>6</a:t>
            </a:r>
            <a:r>
              <a:rPr lang="id-ID" sz="3200" dirty="0">
                <a:sym typeface="Symbol"/>
              </a:rPr>
              <a:t>:</a:t>
            </a:r>
          </a:p>
          <a:p>
            <a:endParaRPr lang="id-ID" sz="3200" dirty="0">
              <a:sym typeface="Symbol"/>
            </a:endParaRPr>
          </a:p>
          <a:p>
            <a:r>
              <a:rPr lang="id-ID" sz="3200" i="1" dirty="0">
                <a:sym typeface="Symbol"/>
              </a:rPr>
              <a:t>Beberapa orang yang berada di pacuan kuda kehilangan uang tetapi beberapa orang yang cerdik tidak kehilangan</a:t>
            </a:r>
          </a:p>
          <a:p>
            <a:endParaRPr lang="id-ID" sz="3200" dirty="0">
              <a:sym typeface="Symbol"/>
            </a:endParaRPr>
          </a:p>
          <a:p>
            <a:r>
              <a:rPr lang="id-ID" sz="3200" dirty="0">
                <a:sym typeface="Symbol"/>
              </a:rPr>
              <a:t>Predikatnya :</a:t>
            </a:r>
          </a:p>
          <a:p>
            <a:r>
              <a:rPr lang="id-ID" sz="3200" dirty="0">
                <a:sym typeface="Symbol"/>
              </a:rPr>
              <a:t>x kehilangan uang  kehilangn_uang(x)</a:t>
            </a:r>
          </a:p>
          <a:p>
            <a:r>
              <a:rPr lang="id-ID" sz="3200" dirty="0">
                <a:sym typeface="Symbol"/>
              </a:rPr>
              <a:t>x pada pacuan kuda  pacuan_kuda(x)</a:t>
            </a:r>
          </a:p>
          <a:p>
            <a:r>
              <a:rPr lang="id-ID" sz="3200" dirty="0">
                <a:sym typeface="Symbol"/>
              </a:rPr>
              <a:t>x cerdik  cerdik(x)</a:t>
            </a:r>
          </a:p>
          <a:p>
            <a:endParaRPr lang="id-ID" sz="3200" dirty="0">
              <a:sym typeface="Symbol"/>
            </a:endParaRPr>
          </a:p>
        </p:txBody>
      </p:sp>
      <p:sp>
        <p:nvSpPr>
          <p:cNvPr id="6" name="Subtitle 4">
            <a:extLst>
              <a:ext uri="{FF2B5EF4-FFF2-40B4-BE49-F238E27FC236}">
                <a16:creationId xmlns:a16="http://schemas.microsoft.com/office/drawing/2014/main" id="{988F5E10-C1AB-4CEB-A784-B028F084EE23}"/>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CADE301F-2117-4C1F-8816-1B3C3DC5A065}"/>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56;p47">
            <a:extLst>
              <a:ext uri="{FF2B5EF4-FFF2-40B4-BE49-F238E27FC236}">
                <a16:creationId xmlns:a16="http://schemas.microsoft.com/office/drawing/2014/main" id="{942724DC-AE87-4A9C-AA09-44FE39AC5C2A}"/>
              </a:ext>
            </a:extLst>
          </p:cNvPr>
          <p:cNvGrpSpPr/>
          <p:nvPr/>
        </p:nvGrpSpPr>
        <p:grpSpPr>
          <a:xfrm>
            <a:off x="6766082" y="1245824"/>
            <a:ext cx="4462973" cy="3941789"/>
            <a:chOff x="3147275" y="533250"/>
            <a:chExt cx="4704657" cy="4155250"/>
          </a:xfrm>
        </p:grpSpPr>
        <p:sp>
          <p:nvSpPr>
            <p:cNvPr id="5" name="Google Shape;357;p47">
              <a:extLst>
                <a:ext uri="{FF2B5EF4-FFF2-40B4-BE49-F238E27FC236}">
                  <a16:creationId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Subtitle 4">
            <a:extLst>
              <a:ext uri="{FF2B5EF4-FFF2-40B4-BE49-F238E27FC236}">
                <a16:creationId xmlns:a16="http://schemas.microsoft.com/office/drawing/2014/main" id="{72E9DC22-17E8-DB46-BE53-FBBE25308694}"/>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87" name="Subtitle 4">
            <a:extLst>
              <a:ext uri="{FF2B5EF4-FFF2-40B4-BE49-F238E27FC236}">
                <a16:creationId xmlns:a16="http://schemas.microsoft.com/office/drawing/2014/main" id="{E91FC173-7104-1145-8029-80F5815B55F2}"/>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
        <p:nvSpPr>
          <p:cNvPr id="2" name="Text Placeholder 1">
            <a:extLst>
              <a:ext uri="{FF2B5EF4-FFF2-40B4-BE49-F238E27FC236}">
                <a16:creationId xmlns:a16="http://schemas.microsoft.com/office/drawing/2014/main" id="{1DBDE7A5-8B93-4B23-8D60-1527F6D5B4E8}"/>
              </a:ext>
            </a:extLst>
          </p:cNvPr>
          <p:cNvSpPr>
            <a:spLocks noGrp="1"/>
          </p:cNvSpPr>
          <p:nvPr>
            <p:ph type="body" idx="1"/>
          </p:nvPr>
        </p:nvSpPr>
        <p:spPr/>
        <p:txBody>
          <a:bodyPr/>
          <a:lstStyle/>
          <a:p>
            <a:r>
              <a:rPr lang="en-US" dirty="0" err="1">
                <a:solidFill>
                  <a:srgbClr val="0070C0"/>
                </a:solidFill>
              </a:rPr>
              <a:t>Capaian</a:t>
            </a:r>
            <a:r>
              <a:rPr lang="en-US" dirty="0">
                <a:solidFill>
                  <a:srgbClr val="0070C0"/>
                </a:solidFill>
              </a:rPr>
              <a:t> </a:t>
            </a:r>
            <a:r>
              <a:rPr lang="en-US" dirty="0" err="1">
                <a:solidFill>
                  <a:srgbClr val="0070C0"/>
                </a:solidFill>
              </a:rPr>
              <a:t>Pembelajaran</a:t>
            </a:r>
            <a:r>
              <a:rPr lang="en-US" dirty="0">
                <a:solidFill>
                  <a:srgbClr val="0070C0"/>
                </a:solidFill>
              </a:rPr>
              <a:t> </a:t>
            </a:r>
            <a:endParaRPr lang="en-ID" dirty="0">
              <a:solidFill>
                <a:srgbClr val="0070C0"/>
              </a:solidFill>
            </a:endParaRPr>
          </a:p>
        </p:txBody>
      </p:sp>
      <p:sp>
        <p:nvSpPr>
          <p:cNvPr id="3" name="Content Placeholder 2">
            <a:extLst>
              <a:ext uri="{FF2B5EF4-FFF2-40B4-BE49-F238E27FC236}">
                <a16:creationId xmlns:a16="http://schemas.microsoft.com/office/drawing/2014/main" id="{B4054A59-8C3A-4BA5-990D-629484E61B82}"/>
              </a:ext>
            </a:extLst>
          </p:cNvPr>
          <p:cNvSpPr>
            <a:spLocks noGrp="1"/>
          </p:cNvSpPr>
          <p:nvPr>
            <p:ph sz="half" idx="2"/>
          </p:nvPr>
        </p:nvSpPr>
        <p:spPr>
          <a:xfrm>
            <a:off x="1595718" y="2357718"/>
            <a:ext cx="4630755" cy="2349810"/>
          </a:xfrm>
        </p:spPr>
        <p:txBody>
          <a:bodyPr>
            <a:noAutofit/>
          </a:bodyPr>
          <a:lstStyle/>
          <a:p>
            <a:pPr marL="0" marR="50800" indent="0" algn="just">
              <a:spcAft>
                <a:spcPts val="0"/>
              </a:spcAft>
              <a:buNone/>
            </a:pPr>
            <a:r>
              <a:rPr lang="id-ID" sz="1800" dirty="0">
                <a:effectLst/>
                <a:latin typeface="Calibri" panose="020F0502020204030204" pitchFamily="34" charset="0"/>
                <a:ea typeface="Calibri" panose="020F0502020204030204" pitchFamily="34" charset="0"/>
                <a:cs typeface="Times New Roman" panose="02020603050405020304" pitchFamily="18" charset="0"/>
              </a:rPr>
              <a:t>Setelah mempelajari materi ini mahasiswa diharapkan dapat memahami dan menguasai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kuantor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dalam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id-ID" sz="1800" dirty="0">
                <a:effectLst/>
                <a:latin typeface="Calibri" panose="020F0502020204030204" pitchFamily="34" charset="0"/>
                <a:ea typeface="Calibri" panose="020F0502020204030204" pitchFamily="34" charset="0"/>
                <a:cs typeface="Times New Roman" panose="02020603050405020304" pitchFamily="18" charset="0"/>
              </a:rPr>
              <a:t>logika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predikat</a:t>
            </a:r>
            <a:r>
              <a:rPr lang="en-US" dirty="0">
                <a:latin typeface="Calibri" panose="020F0502020204030204" pitchFamily="34" charset="0"/>
                <a:ea typeface="Calibri" panose="020F0502020204030204" pitchFamily="34" charset="0"/>
                <a:cs typeface="Times New Roman" panose="02020603050405020304" pitchFamily="18" charset="0"/>
              </a:rPr>
              <a:t> dan </a:t>
            </a:r>
            <a:r>
              <a:rPr lang="en-US" dirty="0" err="1">
                <a:latin typeface="Calibri" panose="020F0502020204030204" pitchFamily="34" charset="0"/>
                <a:ea typeface="Calibri" panose="020F0502020204030204" pitchFamily="34" charset="0"/>
                <a:cs typeface="Times New Roman" panose="02020603050405020304" pitchFamily="18" charset="0"/>
              </a:rPr>
              <a:t>firt</a:t>
            </a:r>
            <a:r>
              <a:rPr lang="en-US" dirty="0">
                <a:latin typeface="Calibri" panose="020F0502020204030204" pitchFamily="34" charset="0"/>
                <a:ea typeface="Calibri" panose="020F0502020204030204" pitchFamily="34" charset="0"/>
                <a:cs typeface="Times New Roman" panose="02020603050405020304" pitchFamily="18" charset="0"/>
              </a:rPr>
              <a:t> order logic</a:t>
            </a:r>
            <a:endParaRPr lang="en-ID" sz="2400" dirty="0"/>
          </a:p>
        </p:txBody>
      </p:sp>
    </p:spTree>
    <p:extLst>
      <p:ext uri="{BB962C8B-B14F-4D97-AF65-F5344CB8AC3E}">
        <p14:creationId xmlns:p14="http://schemas.microsoft.com/office/powerpoint/2010/main" val="169331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1016" y="1009818"/>
            <a:ext cx="10277856" cy="5016758"/>
          </a:xfrm>
          <a:prstGeom prst="rect">
            <a:avLst/>
          </a:prstGeom>
          <a:noFill/>
        </p:spPr>
        <p:txBody>
          <a:bodyPr wrap="square" rtlCol="0">
            <a:spAutoFit/>
          </a:bodyPr>
          <a:lstStyle/>
          <a:p>
            <a:r>
              <a:rPr lang="id-ID" sz="3200" i="1" dirty="0">
                <a:solidFill>
                  <a:srgbClr val="0000FF"/>
                </a:solidFill>
                <a:sym typeface="Symbol"/>
              </a:rPr>
              <a:t>Terdapat x, sedemikian hingga x berada di pacuan kuda dan x kehilangan uang dan terdapat y sedemikian hingga y cerdik dan y tidak kehilangan uang </a:t>
            </a:r>
          </a:p>
          <a:p>
            <a:endParaRPr lang="id-ID" sz="3200" dirty="0">
              <a:sym typeface="Symbol"/>
            </a:endParaRPr>
          </a:p>
          <a:p>
            <a:r>
              <a:rPr lang="id-ID" sz="3200" dirty="0">
                <a:sym typeface="Symbol"/>
              </a:rPr>
              <a:t>Fol : </a:t>
            </a:r>
          </a:p>
          <a:p>
            <a:endParaRPr lang="id-ID" sz="3200" dirty="0">
              <a:sym typeface="Symbol"/>
            </a:endParaRPr>
          </a:p>
          <a:p>
            <a:r>
              <a:rPr lang="id-ID" sz="3200" dirty="0">
                <a:sym typeface="Symbol"/>
              </a:rPr>
              <a:t>x.(pacuan_kuda(x)  </a:t>
            </a:r>
          </a:p>
          <a:p>
            <a:r>
              <a:rPr lang="id-ID" sz="3200" dirty="0">
                <a:sym typeface="Symbol"/>
              </a:rPr>
              <a:t>          kehilangan_uang(x)  </a:t>
            </a:r>
          </a:p>
          <a:p>
            <a:r>
              <a:rPr lang="id-ID" sz="3200" dirty="0">
                <a:sym typeface="Symbol"/>
              </a:rPr>
              <a:t>         y.(pacuan_kuda(y)  cerdik(y)  </a:t>
            </a:r>
          </a:p>
          <a:p>
            <a:r>
              <a:rPr lang="id-ID" sz="3200" dirty="0">
                <a:sym typeface="Symbol"/>
              </a:rPr>
              <a:t>                           Kehilangan_uang(y)))    </a:t>
            </a:r>
          </a:p>
        </p:txBody>
      </p:sp>
      <p:sp>
        <p:nvSpPr>
          <p:cNvPr id="6" name="Subtitle 4">
            <a:extLst>
              <a:ext uri="{FF2B5EF4-FFF2-40B4-BE49-F238E27FC236}">
                <a16:creationId xmlns:a16="http://schemas.microsoft.com/office/drawing/2014/main" id="{F0AC731C-EECB-436E-984A-0B3D50EC4B0A}"/>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089297B3-AD1C-4D72-B526-AAAF83E7B6D8}"/>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8448" y="1101258"/>
            <a:ext cx="10588752" cy="4524315"/>
          </a:xfrm>
          <a:prstGeom prst="rect">
            <a:avLst/>
          </a:prstGeom>
          <a:noFill/>
        </p:spPr>
        <p:txBody>
          <a:bodyPr wrap="square" rtlCol="0">
            <a:spAutoFit/>
          </a:bodyPr>
          <a:lstStyle/>
          <a:p>
            <a:r>
              <a:rPr lang="id-ID" sz="3200" dirty="0">
                <a:sym typeface="Symbol"/>
              </a:rPr>
              <a:t>Contoh </a:t>
            </a:r>
            <a:r>
              <a:rPr lang="en-US" sz="3200" dirty="0">
                <a:sym typeface="Symbol"/>
              </a:rPr>
              <a:t>7</a:t>
            </a:r>
            <a:r>
              <a:rPr lang="id-ID" sz="3200" dirty="0">
                <a:sym typeface="Symbol"/>
              </a:rPr>
              <a:t>:</a:t>
            </a:r>
          </a:p>
          <a:p>
            <a:endParaRPr lang="id-ID" sz="3200" dirty="0">
              <a:sym typeface="Symbol"/>
            </a:endParaRPr>
          </a:p>
          <a:p>
            <a:r>
              <a:rPr lang="id-ID" sz="3200" i="1" dirty="0">
                <a:solidFill>
                  <a:srgbClr val="0000FF"/>
                </a:solidFill>
                <a:sym typeface="Symbol"/>
              </a:rPr>
              <a:t>Setiap orang tua mempunyai rambut putih</a:t>
            </a:r>
          </a:p>
          <a:p>
            <a:endParaRPr lang="id-ID" sz="3200" dirty="0">
              <a:sym typeface="Symbol"/>
            </a:endParaRPr>
          </a:p>
          <a:p>
            <a:r>
              <a:rPr lang="id-ID" sz="3200" dirty="0">
                <a:sym typeface="Symbol"/>
              </a:rPr>
              <a:t>Tafsirnya :</a:t>
            </a:r>
          </a:p>
          <a:p>
            <a:r>
              <a:rPr lang="id-ID" sz="3200" dirty="0">
                <a:sym typeface="Symbol"/>
              </a:rPr>
              <a:t>Untuk setiap x adalah orang tua maka x berambut putih</a:t>
            </a:r>
          </a:p>
          <a:p>
            <a:r>
              <a:rPr lang="id-ID" sz="3200" dirty="0">
                <a:sym typeface="Symbol"/>
              </a:rPr>
              <a:t>Predikatnya :</a:t>
            </a:r>
          </a:p>
          <a:p>
            <a:r>
              <a:rPr lang="id-ID" sz="3200" dirty="0">
                <a:sym typeface="Symbol"/>
              </a:rPr>
              <a:t>x adalah orang tua, x adalah berambut putih </a:t>
            </a:r>
          </a:p>
          <a:p>
            <a:r>
              <a:rPr lang="id-ID" sz="3200" dirty="0">
                <a:sym typeface="Symbol"/>
              </a:rPr>
              <a:t>x.(orang_tua(x)  berambut_put</a:t>
            </a:r>
            <a:r>
              <a:rPr lang="en-US" sz="3200" dirty="0" err="1">
                <a:sym typeface="Symbol"/>
              </a:rPr>
              <a:t>i</a:t>
            </a:r>
            <a:r>
              <a:rPr lang="id-ID" sz="3200" dirty="0">
                <a:sym typeface="Symbol"/>
              </a:rPr>
              <a:t>h(x))</a:t>
            </a:r>
          </a:p>
        </p:txBody>
      </p:sp>
      <p:sp>
        <p:nvSpPr>
          <p:cNvPr id="7" name="Subtitle 4">
            <a:extLst>
              <a:ext uri="{FF2B5EF4-FFF2-40B4-BE49-F238E27FC236}">
                <a16:creationId xmlns:a16="http://schemas.microsoft.com/office/drawing/2014/main" id="{1202508E-1566-4EBF-915F-41FE878576EF}"/>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id="{3CD8D099-A51E-4DF5-BBC8-4AD8B9C74BCE}"/>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2880" y="1268685"/>
            <a:ext cx="9772216" cy="3785652"/>
          </a:xfrm>
          <a:prstGeom prst="rect">
            <a:avLst/>
          </a:prstGeom>
          <a:noFill/>
        </p:spPr>
        <p:txBody>
          <a:bodyPr wrap="square" rtlCol="0">
            <a:spAutoFit/>
          </a:bodyPr>
          <a:lstStyle/>
          <a:p>
            <a:r>
              <a:rPr lang="id-ID" sz="2400" b="1" dirty="0">
                <a:latin typeface="Arial" panose="020B0604020202020204" pitchFamily="34" charset="0"/>
                <a:cs typeface="Arial" panose="020B0604020202020204" pitchFamily="34" charset="0"/>
                <a:sym typeface="Symbol"/>
              </a:rPr>
              <a:t>Tugas #</a:t>
            </a:r>
            <a:r>
              <a:rPr lang="en-US" sz="2400" b="1" dirty="0">
                <a:latin typeface="Arial" panose="020B0604020202020204" pitchFamily="34" charset="0"/>
                <a:cs typeface="Arial" panose="020B0604020202020204" pitchFamily="34" charset="0"/>
                <a:sym typeface="Symbol"/>
              </a:rPr>
              <a:t>1</a:t>
            </a:r>
            <a:r>
              <a:rPr lang="id-ID" sz="2400" b="1" dirty="0">
                <a:latin typeface="Arial" panose="020B0604020202020204" pitchFamily="34" charset="0"/>
                <a:cs typeface="Arial" panose="020B0604020202020204" pitchFamily="34" charset="0"/>
                <a:sym typeface="Symbol"/>
              </a:rPr>
              <a:t>:</a:t>
            </a:r>
          </a:p>
          <a:p>
            <a:r>
              <a:rPr lang="id-ID" sz="2400" dirty="0">
                <a:latin typeface="Arial" panose="020B0604020202020204" pitchFamily="34" charset="0"/>
                <a:cs typeface="Arial" panose="020B0604020202020204" pitchFamily="34" charset="0"/>
                <a:sym typeface="Symbol"/>
              </a:rPr>
              <a:t>I. Ubahlah kalimat berikut ke FoL.</a:t>
            </a:r>
          </a:p>
          <a:p>
            <a:pPr marL="514350" indent="-514350">
              <a:buAutoNum type="arabicPeriod"/>
            </a:pPr>
            <a:r>
              <a:rPr lang="en-US" sz="2400" i="1" dirty="0">
                <a:latin typeface="Arial" panose="020B0604020202020204" pitchFamily="34" charset="0"/>
                <a:cs typeface="Arial" panose="020B0604020202020204" pitchFamily="34" charset="0"/>
                <a:sym typeface="Symbol"/>
              </a:rPr>
              <a:t>B</a:t>
            </a:r>
            <a:r>
              <a:rPr lang="id-ID" sz="2400" i="1" dirty="0">
                <a:latin typeface="Arial" panose="020B0604020202020204" pitchFamily="34" charset="0"/>
                <a:cs typeface="Arial" panose="020B0604020202020204" pitchFamily="34" charset="0"/>
                <a:sym typeface="Symbol"/>
              </a:rPr>
              <a:t>eberapa </a:t>
            </a:r>
            <a:r>
              <a:rPr lang="en-US" sz="2400" i="1" dirty="0" err="1">
                <a:latin typeface="Arial" panose="020B0604020202020204" pitchFamily="34" charset="0"/>
                <a:cs typeface="Arial" panose="020B0604020202020204" pitchFamily="34" charset="0"/>
                <a:sym typeface="Symbol"/>
              </a:rPr>
              <a:t>mahasiswa</a:t>
            </a:r>
            <a:r>
              <a:rPr lang="en-US" sz="2400" i="1" dirty="0">
                <a:latin typeface="Arial" panose="020B0604020202020204" pitchFamily="34" charset="0"/>
                <a:cs typeface="Arial" panose="020B0604020202020204" pitchFamily="34" charset="0"/>
                <a:sym typeface="Symbol"/>
              </a:rPr>
              <a:t> </a:t>
            </a:r>
            <a:r>
              <a:rPr lang="en-US" sz="2400" i="1" dirty="0" err="1">
                <a:latin typeface="Arial" panose="020B0604020202020204" pitchFamily="34" charset="0"/>
                <a:cs typeface="Arial" panose="020B0604020202020204" pitchFamily="34" charset="0"/>
                <a:sym typeface="Symbol"/>
              </a:rPr>
              <a:t>adalah</a:t>
            </a:r>
            <a:r>
              <a:rPr lang="en-US" sz="2400" i="1" dirty="0">
                <a:latin typeface="Arial" panose="020B0604020202020204" pitchFamily="34" charset="0"/>
                <a:cs typeface="Arial" panose="020B0604020202020204" pitchFamily="34" charset="0"/>
                <a:sym typeface="Symbol"/>
              </a:rPr>
              <a:t> </a:t>
            </a:r>
            <a:r>
              <a:rPr lang="en-US" sz="2400" i="1" dirty="0" err="1">
                <a:latin typeface="Arial" panose="020B0604020202020204" pitchFamily="34" charset="0"/>
                <a:cs typeface="Arial" panose="020B0604020202020204" pitchFamily="34" charset="0"/>
                <a:sym typeface="Symbol"/>
              </a:rPr>
              <a:t>rajin</a:t>
            </a:r>
            <a:r>
              <a:rPr lang="en-US" sz="2400" i="1" dirty="0">
                <a:latin typeface="Arial" panose="020B0604020202020204" pitchFamily="34" charset="0"/>
                <a:cs typeface="Arial" panose="020B0604020202020204" pitchFamily="34" charset="0"/>
                <a:sym typeface="Symbol"/>
              </a:rPr>
              <a:t> </a:t>
            </a:r>
            <a:r>
              <a:rPr lang="en-US" sz="2400" i="1" dirty="0" err="1">
                <a:latin typeface="Arial" panose="020B0604020202020204" pitchFamily="34" charset="0"/>
                <a:cs typeface="Arial" panose="020B0604020202020204" pitchFamily="34" charset="0"/>
                <a:sym typeface="Symbol"/>
              </a:rPr>
              <a:t>belajar</a:t>
            </a:r>
            <a:r>
              <a:rPr lang="en-US" sz="2400" i="1" dirty="0">
                <a:latin typeface="Arial" panose="020B0604020202020204" pitchFamily="34" charset="0"/>
                <a:cs typeface="Arial" panose="020B0604020202020204" pitchFamily="34" charset="0"/>
                <a:sym typeface="Symbol"/>
              </a:rPr>
              <a:t> dan </a:t>
            </a:r>
            <a:r>
              <a:rPr lang="en-US" sz="2400" i="1" dirty="0" err="1">
                <a:latin typeface="Arial" panose="020B0604020202020204" pitchFamily="34" charset="0"/>
                <a:cs typeface="Arial" panose="020B0604020202020204" pitchFamily="34" charset="0"/>
                <a:sym typeface="Symbol"/>
              </a:rPr>
              <a:t>rajin</a:t>
            </a:r>
            <a:r>
              <a:rPr lang="en-US" sz="2400" i="1" dirty="0">
                <a:latin typeface="Arial" panose="020B0604020202020204" pitchFamily="34" charset="0"/>
                <a:cs typeface="Arial" panose="020B0604020202020204" pitchFamily="34" charset="0"/>
                <a:sym typeface="Symbol"/>
              </a:rPr>
              <a:t> </a:t>
            </a:r>
            <a:r>
              <a:rPr lang="en-US" sz="2400" i="1" dirty="0" err="1">
                <a:latin typeface="Arial" panose="020B0604020202020204" pitchFamily="34" charset="0"/>
                <a:cs typeface="Arial" panose="020B0604020202020204" pitchFamily="34" charset="0"/>
                <a:sym typeface="Symbol"/>
              </a:rPr>
              <a:t>berdoa</a:t>
            </a:r>
            <a:endParaRPr lang="id-ID" sz="2400" i="1" dirty="0">
              <a:latin typeface="Arial" panose="020B0604020202020204" pitchFamily="34" charset="0"/>
              <a:cs typeface="Arial" panose="020B0604020202020204" pitchFamily="34" charset="0"/>
              <a:sym typeface="Symbol"/>
            </a:endParaRPr>
          </a:p>
          <a:p>
            <a:pPr marL="514350" indent="-514350">
              <a:buAutoNum type="arabicPeriod"/>
            </a:pPr>
            <a:r>
              <a:rPr lang="id-ID" sz="2400" i="1" dirty="0">
                <a:latin typeface="Arial" panose="020B0604020202020204" pitchFamily="34" charset="0"/>
                <a:cs typeface="Arial" panose="020B0604020202020204" pitchFamily="34" charset="0"/>
                <a:sym typeface="Symbol"/>
              </a:rPr>
              <a:t>Semua kesatria pemberani adalah pahl</a:t>
            </a:r>
            <a:r>
              <a:rPr lang="en-US" sz="2400" i="1" dirty="0">
                <a:latin typeface="Arial" panose="020B0604020202020204" pitchFamily="34" charset="0"/>
                <a:cs typeface="Arial" panose="020B0604020202020204" pitchFamily="34" charset="0"/>
                <a:sym typeface="Symbol"/>
              </a:rPr>
              <a:t>a</a:t>
            </a:r>
            <a:r>
              <a:rPr lang="id-ID" sz="2400" i="1" dirty="0">
                <a:latin typeface="Arial" panose="020B0604020202020204" pitchFamily="34" charset="0"/>
                <a:cs typeface="Arial" panose="020B0604020202020204" pitchFamily="34" charset="0"/>
                <a:sym typeface="Symbol"/>
              </a:rPr>
              <a:t>wan</a:t>
            </a:r>
            <a:endParaRPr lang="en-US" sz="2400" i="1" dirty="0">
              <a:latin typeface="Arial" panose="020B0604020202020204" pitchFamily="34" charset="0"/>
              <a:cs typeface="Arial" panose="020B0604020202020204" pitchFamily="34" charset="0"/>
              <a:sym typeface="Symbol"/>
            </a:endParaRPr>
          </a:p>
          <a:p>
            <a:pPr marL="514350" indent="-514350">
              <a:buFontTx/>
              <a:buAutoNum type="arabicPeriod"/>
            </a:pPr>
            <a:r>
              <a:rPr lang="en-US" sz="2400" i="1" dirty="0" err="1">
                <a:latin typeface="Arial" panose="020B0604020202020204" pitchFamily="34" charset="0"/>
                <a:cs typeface="Arial" panose="020B0604020202020204" pitchFamily="34" charset="0"/>
                <a:sym typeface="Symbol"/>
              </a:rPr>
              <a:t>Semua</a:t>
            </a:r>
            <a:r>
              <a:rPr lang="en-US" sz="2400" i="1" dirty="0">
                <a:latin typeface="Arial" panose="020B0604020202020204" pitchFamily="34" charset="0"/>
                <a:cs typeface="Arial" panose="020B0604020202020204" pitchFamily="34" charset="0"/>
                <a:sym typeface="Symbol"/>
              </a:rPr>
              <a:t> </a:t>
            </a:r>
            <a:r>
              <a:rPr lang="en-US" sz="2400" i="1" dirty="0" err="1">
                <a:latin typeface="Arial" panose="020B0604020202020204" pitchFamily="34" charset="0"/>
                <a:cs typeface="Arial" panose="020B0604020202020204" pitchFamily="34" charset="0"/>
                <a:sym typeface="Symbol"/>
              </a:rPr>
              <a:t>warga</a:t>
            </a:r>
            <a:r>
              <a:rPr lang="en-US" sz="2400" i="1" dirty="0">
                <a:latin typeface="Arial" panose="020B0604020202020204" pitchFamily="34" charset="0"/>
                <a:cs typeface="Arial" panose="020B0604020202020204" pitchFamily="34" charset="0"/>
                <a:sym typeface="Symbol"/>
              </a:rPr>
              <a:t> RT </a:t>
            </a:r>
            <a:r>
              <a:rPr lang="en-US" sz="2400" i="1" dirty="0" err="1">
                <a:latin typeface="Arial" panose="020B0604020202020204" pitchFamily="34" charset="0"/>
                <a:cs typeface="Arial" panose="020B0604020202020204" pitchFamily="34" charset="0"/>
                <a:sym typeface="Symbol"/>
              </a:rPr>
              <a:t>menghadiri</a:t>
            </a:r>
            <a:r>
              <a:rPr lang="en-US" sz="2400" i="1" dirty="0">
                <a:latin typeface="Arial" panose="020B0604020202020204" pitchFamily="34" charset="0"/>
                <a:cs typeface="Arial" panose="020B0604020202020204" pitchFamily="34" charset="0"/>
                <a:sym typeface="Symbol"/>
              </a:rPr>
              <a:t> </a:t>
            </a:r>
            <a:r>
              <a:rPr lang="en-US" sz="2400" i="1" dirty="0" err="1">
                <a:latin typeface="Arial" panose="020B0604020202020204" pitchFamily="34" charset="0"/>
                <a:cs typeface="Arial" panose="020B0604020202020204" pitchFamily="34" charset="0"/>
                <a:sym typeface="Symbol"/>
              </a:rPr>
              <a:t>arisan</a:t>
            </a:r>
            <a:endParaRPr lang="en-US" sz="2400" i="1" dirty="0">
              <a:latin typeface="Arial" panose="020B0604020202020204" pitchFamily="34" charset="0"/>
              <a:cs typeface="Arial" panose="020B0604020202020204" pitchFamily="34" charset="0"/>
              <a:sym typeface="Symbol"/>
            </a:endParaRPr>
          </a:p>
          <a:p>
            <a:pPr marL="514350" indent="-514350">
              <a:buFontTx/>
              <a:buAutoNum type="arabicPeriod"/>
            </a:pPr>
            <a:r>
              <a:rPr lang="en-US" sz="2400" i="1" dirty="0" err="1">
                <a:latin typeface="Arial" panose="020B0604020202020204" pitchFamily="34" charset="0"/>
                <a:cs typeface="Arial" panose="020B0604020202020204" pitchFamily="34" charset="0"/>
                <a:sym typeface="Symbol"/>
              </a:rPr>
              <a:t>Semua</a:t>
            </a:r>
            <a:r>
              <a:rPr lang="en-US" sz="2400" i="1" dirty="0">
                <a:latin typeface="Arial" panose="020B0604020202020204" pitchFamily="34" charset="0"/>
                <a:cs typeface="Arial" panose="020B0604020202020204" pitchFamily="34" charset="0"/>
                <a:sym typeface="Symbol"/>
              </a:rPr>
              <a:t> orang </a:t>
            </a:r>
            <a:r>
              <a:rPr lang="en-US" sz="2400" i="1" dirty="0" err="1">
                <a:latin typeface="Arial" panose="020B0604020202020204" pitchFamily="34" charset="0"/>
                <a:cs typeface="Arial" panose="020B0604020202020204" pitchFamily="34" charset="0"/>
                <a:sym typeface="Symbol"/>
              </a:rPr>
              <a:t>mentaati</a:t>
            </a:r>
            <a:r>
              <a:rPr lang="en-US" sz="2400" i="1" dirty="0">
                <a:latin typeface="Arial" panose="020B0604020202020204" pitchFamily="34" charset="0"/>
                <a:cs typeface="Arial" panose="020B0604020202020204" pitchFamily="34" charset="0"/>
                <a:sym typeface="Symbol"/>
              </a:rPr>
              <a:t> </a:t>
            </a:r>
            <a:r>
              <a:rPr lang="en-US" sz="2400" i="1" dirty="0" err="1">
                <a:latin typeface="Arial" panose="020B0604020202020204" pitchFamily="34" charset="0"/>
                <a:cs typeface="Arial" panose="020B0604020202020204" pitchFamily="34" charset="0"/>
                <a:sym typeface="Symbol"/>
              </a:rPr>
              <a:t>peraturan</a:t>
            </a:r>
            <a:r>
              <a:rPr lang="en-US" sz="2400" i="1" dirty="0">
                <a:latin typeface="Arial" panose="020B0604020202020204" pitchFamily="34" charset="0"/>
                <a:cs typeface="Arial" panose="020B0604020202020204" pitchFamily="34" charset="0"/>
                <a:sym typeface="Symbol"/>
              </a:rPr>
              <a:t> </a:t>
            </a:r>
            <a:r>
              <a:rPr lang="en-US" sz="2400" i="1" dirty="0" err="1">
                <a:latin typeface="Arial" panose="020B0604020202020204" pitchFamily="34" charset="0"/>
                <a:cs typeface="Arial" panose="020B0604020202020204" pitchFamily="34" charset="0"/>
                <a:sym typeface="Symbol"/>
              </a:rPr>
              <a:t>pemerintah</a:t>
            </a:r>
            <a:r>
              <a:rPr lang="en-US" sz="2400" i="1" dirty="0">
                <a:latin typeface="Arial" panose="020B0604020202020204" pitchFamily="34" charset="0"/>
                <a:cs typeface="Arial" panose="020B0604020202020204" pitchFamily="34" charset="0"/>
                <a:sym typeface="Symbol"/>
              </a:rPr>
              <a:t> dan </a:t>
            </a:r>
            <a:r>
              <a:rPr lang="en-US" sz="2400" i="1" dirty="0" err="1">
                <a:latin typeface="Arial" panose="020B0604020202020204" pitchFamily="34" charset="0"/>
                <a:cs typeface="Arial" panose="020B0604020202020204" pitchFamily="34" charset="0"/>
                <a:sym typeface="Symbol"/>
              </a:rPr>
              <a:t>bekerja</a:t>
            </a:r>
            <a:r>
              <a:rPr lang="en-US" sz="2400" i="1" dirty="0">
                <a:latin typeface="Arial" panose="020B0604020202020204" pitchFamily="34" charset="0"/>
                <a:cs typeface="Arial" panose="020B0604020202020204" pitchFamily="34" charset="0"/>
                <a:sym typeface="Symbol"/>
              </a:rPr>
              <a:t> di </a:t>
            </a:r>
            <a:r>
              <a:rPr lang="en-US" sz="2400" i="1" dirty="0" err="1">
                <a:latin typeface="Arial" panose="020B0604020202020204" pitchFamily="34" charset="0"/>
                <a:cs typeface="Arial" panose="020B0604020202020204" pitchFamily="34" charset="0"/>
                <a:sym typeface="Symbol"/>
              </a:rPr>
              <a:t>rumah</a:t>
            </a:r>
            <a:r>
              <a:rPr lang="en-US" sz="2400" i="1" dirty="0">
                <a:latin typeface="Arial" panose="020B0604020202020204" pitchFamily="34" charset="0"/>
                <a:cs typeface="Arial" panose="020B0604020202020204" pitchFamily="34" charset="0"/>
                <a:sym typeface="Symbol"/>
              </a:rPr>
              <a:t>.</a:t>
            </a:r>
          </a:p>
          <a:p>
            <a:pPr marL="514350" indent="-514350">
              <a:buFontTx/>
              <a:buAutoNum type="arabicPeriod"/>
            </a:pPr>
            <a:r>
              <a:rPr lang="id-ID" sz="2400" i="1" dirty="0">
                <a:latin typeface="Arial" panose="020B0604020202020204" pitchFamily="34" charset="0"/>
                <a:cs typeface="Arial" panose="020B0604020202020204" pitchFamily="34" charset="0"/>
                <a:sym typeface="Symbol"/>
              </a:rPr>
              <a:t>Beberapa orang berfikir bahwa gudeg makanan khas jogja</a:t>
            </a:r>
          </a:p>
          <a:p>
            <a:pPr marL="514350" indent="-514350">
              <a:buAutoNum type="arabicPeriod"/>
            </a:pPr>
            <a:endParaRPr lang="id-ID" sz="2400" i="1" dirty="0">
              <a:latin typeface="Arial" panose="020B0604020202020204" pitchFamily="34" charset="0"/>
              <a:cs typeface="Arial" panose="020B0604020202020204" pitchFamily="34" charset="0"/>
              <a:sym typeface="Symbol"/>
            </a:endParaRPr>
          </a:p>
          <a:p>
            <a:endParaRPr lang="id-ID" sz="2400" i="1" dirty="0">
              <a:latin typeface="Arial" panose="020B0604020202020204" pitchFamily="34" charset="0"/>
              <a:cs typeface="Arial" panose="020B0604020202020204" pitchFamily="34" charset="0"/>
              <a:sym typeface="Symbol"/>
            </a:endParaRPr>
          </a:p>
        </p:txBody>
      </p:sp>
      <p:sp>
        <p:nvSpPr>
          <p:cNvPr id="6" name="Subtitle 4">
            <a:extLst>
              <a:ext uri="{FF2B5EF4-FFF2-40B4-BE49-F238E27FC236}">
                <a16:creationId xmlns:a16="http://schemas.microsoft.com/office/drawing/2014/main" id="{32F1B896-8093-4289-98BD-887F3703BD8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53CC5EB7-3DDB-431C-B5BF-FD716174253E}"/>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extLst>
      <p:ext uri="{BB962C8B-B14F-4D97-AF65-F5344CB8AC3E}">
        <p14:creationId xmlns:p14="http://schemas.microsoft.com/office/powerpoint/2010/main" val="537756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7162" y="1229275"/>
            <a:ext cx="10109686" cy="3293209"/>
          </a:xfrm>
          <a:prstGeom prst="rect">
            <a:avLst/>
          </a:prstGeom>
          <a:noFill/>
        </p:spPr>
        <p:txBody>
          <a:bodyPr wrap="square" rtlCol="0">
            <a:spAutoFit/>
          </a:bodyPr>
          <a:lstStyle/>
          <a:p>
            <a:r>
              <a:rPr lang="id-ID" sz="3200" dirty="0">
                <a:sym typeface="Symbol"/>
              </a:rPr>
              <a:t>Tugas</a:t>
            </a:r>
            <a:r>
              <a:rPr lang="en-US" sz="3200" dirty="0">
                <a:sym typeface="Symbol"/>
              </a:rPr>
              <a:t> #2</a:t>
            </a:r>
            <a:r>
              <a:rPr lang="id-ID" sz="3200" dirty="0">
                <a:sym typeface="Symbol"/>
              </a:rPr>
              <a:t>:</a:t>
            </a:r>
          </a:p>
          <a:p>
            <a:r>
              <a:rPr lang="id-ID" sz="3200" dirty="0">
                <a:sym typeface="Symbol"/>
              </a:rPr>
              <a:t>I. Ubahlah ke dalam bentuk FoL.</a:t>
            </a:r>
          </a:p>
          <a:p>
            <a:pPr marL="514350" indent="-514350">
              <a:buAutoNum type="arabicPeriod"/>
            </a:pPr>
            <a:r>
              <a:rPr lang="id-ID" sz="2400" i="1" dirty="0">
                <a:latin typeface="Arial" panose="020B0604020202020204" pitchFamily="34" charset="0"/>
                <a:cs typeface="Arial" panose="020B0604020202020204" pitchFamily="34" charset="0"/>
                <a:sym typeface="Symbol"/>
              </a:rPr>
              <a:t>Setiap laki-laki harus wajib militer</a:t>
            </a:r>
          </a:p>
          <a:p>
            <a:pPr marL="514350" indent="-514350">
              <a:buAutoNum type="arabicPeriod"/>
            </a:pPr>
            <a:r>
              <a:rPr lang="id-ID" sz="2400" i="1" dirty="0">
                <a:latin typeface="Arial" panose="020B0604020202020204" pitchFamily="34" charset="0"/>
                <a:cs typeface="Arial" panose="020B0604020202020204" pitchFamily="34" charset="0"/>
                <a:sym typeface="Symbol"/>
              </a:rPr>
              <a:t>Ada beberapa laki-laki yang tidak wajib militer</a:t>
            </a:r>
          </a:p>
          <a:p>
            <a:pPr marL="514350" indent="-514350">
              <a:buAutoNum type="arabicPeriod"/>
            </a:pPr>
            <a:r>
              <a:rPr lang="id-ID" sz="2400" i="1" dirty="0">
                <a:latin typeface="Arial" panose="020B0604020202020204" pitchFamily="34" charset="0"/>
                <a:cs typeface="Arial" panose="020B0604020202020204" pitchFamily="34" charset="0"/>
                <a:sym typeface="Symbol"/>
              </a:rPr>
              <a:t>Setiap anak sekolah berfikir bahwa matematika mata pelajaran yang sulit</a:t>
            </a:r>
          </a:p>
          <a:p>
            <a:pPr marL="514350" indent="-514350">
              <a:buAutoNum type="arabicPeriod"/>
            </a:pPr>
            <a:r>
              <a:rPr lang="id-ID" sz="2400" i="1" dirty="0">
                <a:latin typeface="Arial" panose="020B0604020202020204" pitchFamily="34" charset="0"/>
                <a:cs typeface="Arial" panose="020B0604020202020204" pitchFamily="34" charset="0"/>
                <a:sym typeface="Symbol"/>
              </a:rPr>
              <a:t>Beberapa pemain sepak bola tidak akan pernah bermain dalam liga utama atau pada divisi papan atas</a:t>
            </a:r>
          </a:p>
        </p:txBody>
      </p:sp>
      <p:sp>
        <p:nvSpPr>
          <p:cNvPr id="6" name="Subtitle 4">
            <a:extLst>
              <a:ext uri="{FF2B5EF4-FFF2-40B4-BE49-F238E27FC236}">
                <a16:creationId xmlns:a16="http://schemas.microsoft.com/office/drawing/2014/main" id="{711B4AF5-725C-4981-9EF0-F47680D1309F}"/>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663A9112-9167-4816-A8DA-31069C3C4A71}"/>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extLst>
      <p:ext uri="{BB962C8B-B14F-4D97-AF65-F5344CB8AC3E}">
        <p14:creationId xmlns:p14="http://schemas.microsoft.com/office/powerpoint/2010/main" val="290232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486" y="980516"/>
            <a:ext cx="10773694" cy="584775"/>
          </a:xfrm>
          <a:prstGeom prst="rect">
            <a:avLst/>
          </a:prstGeom>
          <a:noFill/>
        </p:spPr>
        <p:txBody>
          <a:bodyPr wrap="square" rtlCol="0">
            <a:spAutoFit/>
          </a:bodyPr>
          <a:lstStyle/>
          <a:p>
            <a:pPr marL="514350" indent="-514350" algn="ctr"/>
            <a:r>
              <a:rPr lang="en-US" sz="3200" dirty="0">
                <a:solidFill>
                  <a:srgbClr val="0070C0"/>
                </a:solidFill>
                <a:sym typeface="Symbol"/>
              </a:rPr>
              <a:t>A</a:t>
            </a:r>
            <a:r>
              <a:rPr lang="id-ID" sz="3200" dirty="0">
                <a:solidFill>
                  <a:srgbClr val="0070C0"/>
                </a:solidFill>
                <a:sym typeface="Symbol"/>
              </a:rPr>
              <a:t>. Kuantor</a:t>
            </a:r>
            <a:endParaRPr lang="en-US" sz="3200" dirty="0">
              <a:solidFill>
                <a:srgbClr val="0070C0"/>
              </a:solidFill>
              <a:sym typeface="Symbol"/>
            </a:endParaRPr>
          </a:p>
        </p:txBody>
      </p:sp>
      <p:sp>
        <p:nvSpPr>
          <p:cNvPr id="5" name="TextBox 4"/>
          <p:cNvSpPr txBox="1"/>
          <p:nvPr/>
        </p:nvSpPr>
        <p:spPr>
          <a:xfrm>
            <a:off x="1121790" y="1565291"/>
            <a:ext cx="10576874" cy="4031873"/>
          </a:xfrm>
          <a:prstGeom prst="rect">
            <a:avLst/>
          </a:prstGeom>
          <a:noFill/>
        </p:spPr>
        <p:txBody>
          <a:bodyPr wrap="square" rtlCol="0">
            <a:spAutoFit/>
          </a:bodyPr>
          <a:lstStyle/>
          <a:p>
            <a:r>
              <a:rPr lang="id-ID" sz="3200" dirty="0"/>
              <a:t>Misalkan ada pernyataan :</a:t>
            </a:r>
          </a:p>
          <a:p>
            <a:r>
              <a:rPr lang="id-ID" sz="3200" i="1" dirty="0"/>
              <a:t>Semua manusia adalah mahluk hidup</a:t>
            </a:r>
          </a:p>
          <a:p>
            <a:r>
              <a:rPr lang="id-ID" sz="3200" i="1" dirty="0"/>
              <a:t>Budi adalah manusia</a:t>
            </a:r>
          </a:p>
          <a:p>
            <a:r>
              <a:rPr lang="id-ID" sz="3200" i="1" dirty="0"/>
              <a:t>Maka Budi adalah mahluk hidup</a:t>
            </a:r>
          </a:p>
          <a:p>
            <a:r>
              <a:rPr lang="id-ID" sz="3200" dirty="0"/>
              <a:t>Jika diekspresikan dalam logika proposisi, maka didapat </a:t>
            </a:r>
          </a:p>
          <a:p>
            <a:r>
              <a:rPr lang="id-ID" sz="3200" dirty="0"/>
              <a:t>p</a:t>
            </a:r>
          </a:p>
          <a:p>
            <a:r>
              <a:rPr lang="id-ID" sz="3200" dirty="0"/>
              <a:t>q</a:t>
            </a:r>
          </a:p>
          <a:p>
            <a:r>
              <a:rPr lang="id-ID" sz="3200" dirty="0"/>
              <a:t>Maka r</a:t>
            </a:r>
            <a:endParaRPr lang="en-US" sz="3200" dirty="0"/>
          </a:p>
        </p:txBody>
      </p:sp>
      <p:sp>
        <p:nvSpPr>
          <p:cNvPr id="6" name="Subtitle 4">
            <a:extLst>
              <a:ext uri="{FF2B5EF4-FFF2-40B4-BE49-F238E27FC236}">
                <a16:creationId xmlns:a16="http://schemas.microsoft.com/office/drawing/2014/main" id="{B0816F9D-3BDB-4088-9281-B252C88B5B4D}"/>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4BF11B0F-7DF5-4C11-97AC-C111EEAFE882}"/>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3192" y="1592078"/>
            <a:ext cx="10548594" cy="3046988"/>
          </a:xfrm>
          <a:prstGeom prst="rect">
            <a:avLst/>
          </a:prstGeom>
          <a:noFill/>
        </p:spPr>
        <p:txBody>
          <a:bodyPr wrap="square" rtlCol="0">
            <a:spAutoFit/>
          </a:bodyPr>
          <a:lstStyle/>
          <a:p>
            <a:r>
              <a:rPr lang="id-ID" sz="3200" dirty="0"/>
              <a:t>Artinya jika suatu kalimat sudah diekspresikan dalam logika proposisional, maka tidak dapat lagi berbicara tentang kebsahan argumen, karena tidak bisa masuk ke lebih dalam lagi misalnya “manusia”, “Budi” dan “mahluk hidup”</a:t>
            </a:r>
          </a:p>
          <a:p>
            <a:r>
              <a:rPr lang="id-ID" sz="3200" dirty="0"/>
              <a:t>Tapi selesai sampai disitu.</a:t>
            </a:r>
          </a:p>
          <a:p>
            <a:endParaRPr lang="en-US" sz="3200" dirty="0"/>
          </a:p>
        </p:txBody>
      </p:sp>
      <p:sp>
        <p:nvSpPr>
          <p:cNvPr id="6" name="Subtitle 4">
            <a:extLst>
              <a:ext uri="{FF2B5EF4-FFF2-40B4-BE49-F238E27FC236}">
                <a16:creationId xmlns:a16="http://schemas.microsoft.com/office/drawing/2014/main" id="{D56D8F3E-3711-4552-A9B6-54E31758ACF4}"/>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A3252FC5-B3A3-45D4-BBA6-8EF4591672E9}"/>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4338" y="1478956"/>
            <a:ext cx="10407192" cy="4031873"/>
          </a:xfrm>
          <a:prstGeom prst="rect">
            <a:avLst/>
          </a:prstGeom>
          <a:noFill/>
        </p:spPr>
        <p:txBody>
          <a:bodyPr wrap="square" rtlCol="0">
            <a:spAutoFit/>
          </a:bodyPr>
          <a:lstStyle/>
          <a:p>
            <a:r>
              <a:rPr lang="id-ID" sz="3200" dirty="0"/>
              <a:t>Maka diperlukan ekspresi :</a:t>
            </a:r>
          </a:p>
          <a:p>
            <a:pPr algn="ctr"/>
            <a:r>
              <a:rPr lang="id-ID" sz="3200" i="1" dirty="0">
                <a:solidFill>
                  <a:srgbClr val="FF0000"/>
                </a:solidFill>
              </a:rPr>
              <a:t>“ semua A adalah B ”</a:t>
            </a:r>
          </a:p>
          <a:p>
            <a:r>
              <a:rPr lang="id-ID" sz="3200" dirty="0"/>
              <a:t>Sehingga didapat argumen :</a:t>
            </a:r>
          </a:p>
          <a:p>
            <a:r>
              <a:rPr lang="id-ID" sz="3200" i="1" dirty="0"/>
              <a:t>“semua A adalah B” atau</a:t>
            </a:r>
          </a:p>
          <a:p>
            <a:r>
              <a:rPr lang="id-ID" sz="3200" i="1" dirty="0"/>
              <a:t>“semua A mempunyai properti B” atau</a:t>
            </a:r>
          </a:p>
          <a:p>
            <a:r>
              <a:rPr lang="id-ID" sz="3200" i="1" dirty="0"/>
              <a:t>“semua objek dalam himpunan A mempunyai properti B”</a:t>
            </a:r>
          </a:p>
          <a:p>
            <a:endParaRPr lang="id-ID" sz="3200" i="1" dirty="0"/>
          </a:p>
          <a:p>
            <a:endParaRPr lang="en-US" sz="3200" i="1" dirty="0"/>
          </a:p>
        </p:txBody>
      </p:sp>
      <p:sp>
        <p:nvSpPr>
          <p:cNvPr id="6" name="Subtitle 4">
            <a:extLst>
              <a:ext uri="{FF2B5EF4-FFF2-40B4-BE49-F238E27FC236}">
                <a16:creationId xmlns:a16="http://schemas.microsoft.com/office/drawing/2014/main" id="{E2D478B4-1DB3-47C4-9BC1-E5297EB65B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BB2B58EC-CF84-4183-B56D-87E838E68CF8}"/>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95166" y="1166842"/>
            <a:ext cx="10133815" cy="4524315"/>
          </a:xfrm>
          <a:prstGeom prst="rect">
            <a:avLst/>
          </a:prstGeom>
          <a:noFill/>
        </p:spPr>
        <p:txBody>
          <a:bodyPr wrap="square" rtlCol="0">
            <a:spAutoFit/>
          </a:bodyPr>
          <a:lstStyle/>
          <a:p>
            <a:r>
              <a:rPr lang="id-ID" sz="3200" i="1" dirty="0"/>
              <a:t>Contoh 1:</a:t>
            </a:r>
          </a:p>
          <a:p>
            <a:endParaRPr lang="id-ID" sz="3200" i="1" dirty="0"/>
          </a:p>
          <a:p>
            <a:pPr marL="514350" indent="-514350">
              <a:buAutoNum type="alphaLcParenR"/>
            </a:pPr>
            <a:r>
              <a:rPr lang="id-ID" sz="3200" i="1" dirty="0"/>
              <a:t>Setiap integer mempunyai faktor prima</a:t>
            </a:r>
          </a:p>
          <a:p>
            <a:pPr marL="514350" indent="-514350">
              <a:buAutoNum type="alphaLcParenR"/>
            </a:pPr>
            <a:r>
              <a:rPr lang="id-ID" sz="3200" i="1" dirty="0"/>
              <a:t>Untuk setiap x, jika x adalah suatu integer maka x mempunyai faktor prima</a:t>
            </a:r>
          </a:p>
          <a:p>
            <a:pPr marL="514350" indent="-514350">
              <a:buAutoNum type="alphaLcParenR"/>
            </a:pPr>
            <a:r>
              <a:rPr lang="id-ID" sz="3200" i="1" dirty="0">
                <a:sym typeface="Symbol"/>
              </a:rPr>
              <a:t>x.(adalah integer(x)  punyai faktor prima(x)</a:t>
            </a:r>
          </a:p>
          <a:p>
            <a:pPr marL="514350" indent="-514350"/>
            <a:endParaRPr lang="id-ID" sz="3200" i="1" dirty="0"/>
          </a:p>
          <a:p>
            <a:r>
              <a:rPr lang="id-ID" sz="3200" i="1" dirty="0">
                <a:sym typeface="Symbol"/>
              </a:rPr>
              <a:t>adalah integer(x) = predikat yg menyajikan x adalah suatu intege</a:t>
            </a:r>
            <a:r>
              <a:rPr lang="en-US" sz="3200" i="1" dirty="0">
                <a:sym typeface="Symbol"/>
              </a:rPr>
              <a:t>r</a:t>
            </a:r>
            <a:endParaRPr lang="id-ID" sz="3200" i="1" dirty="0"/>
          </a:p>
        </p:txBody>
      </p:sp>
      <p:sp>
        <p:nvSpPr>
          <p:cNvPr id="6" name="Subtitle 4">
            <a:extLst>
              <a:ext uri="{FF2B5EF4-FFF2-40B4-BE49-F238E27FC236}">
                <a16:creationId xmlns:a16="http://schemas.microsoft.com/office/drawing/2014/main" id="{67B3EE3D-D08D-4BE5-9CA6-051EB85BBECD}"/>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40FF8B3B-08D9-4AB5-A430-C5ED2E583E3C}"/>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8606" y="894494"/>
            <a:ext cx="10605155" cy="5509200"/>
          </a:xfrm>
          <a:prstGeom prst="rect">
            <a:avLst/>
          </a:prstGeom>
          <a:noFill/>
        </p:spPr>
        <p:txBody>
          <a:bodyPr wrap="square" rtlCol="0">
            <a:spAutoFit/>
          </a:bodyPr>
          <a:lstStyle/>
          <a:p>
            <a:r>
              <a:rPr lang="id-ID" sz="3200" i="1" dirty="0">
                <a:sym typeface="Symbol"/>
              </a:rPr>
              <a:t>punyai faktor prima(x) = predikat yg menyajikan x mempunyai faktor prima</a:t>
            </a:r>
          </a:p>
          <a:p>
            <a:pPr marL="514350" indent="-514350"/>
            <a:endParaRPr lang="id-ID" sz="3200" i="1" dirty="0"/>
          </a:p>
          <a:p>
            <a:pPr marL="514350" indent="-514350"/>
            <a:r>
              <a:rPr lang="id-ID" sz="3200" dirty="0"/>
              <a:t>Jika diartikan terdapat paling sedikit satu</a:t>
            </a:r>
          </a:p>
          <a:p>
            <a:pPr marL="514350" indent="-514350"/>
            <a:r>
              <a:rPr lang="id-ID" sz="3200" dirty="0"/>
              <a:t>objek x sedemikian hingga predikat(x),</a:t>
            </a:r>
          </a:p>
          <a:p>
            <a:pPr marL="514350" indent="-514350"/>
            <a:r>
              <a:rPr lang="id-ID" sz="3200" dirty="0"/>
              <a:t>maka disebut kuantor Eksistensial </a:t>
            </a:r>
          </a:p>
          <a:p>
            <a:pPr marL="514350" indent="-514350" algn="ctr"/>
            <a:r>
              <a:rPr lang="id-ID" sz="3200" dirty="0">
                <a:sym typeface="Symbol"/>
              </a:rPr>
              <a:t>(x.(Pred(x)) menjadi x.(Pred(x))</a:t>
            </a:r>
          </a:p>
          <a:p>
            <a:pPr marL="514350" indent="-514350"/>
            <a:endParaRPr lang="id-ID" sz="3200" dirty="0">
              <a:sym typeface="Symbol"/>
            </a:endParaRPr>
          </a:p>
          <a:p>
            <a:pPr marL="514350" indent="-514350"/>
            <a:r>
              <a:rPr lang="id-ID" sz="3200" dirty="0">
                <a:sym typeface="Symbol"/>
              </a:rPr>
              <a:t>Contoh :</a:t>
            </a:r>
          </a:p>
          <a:p>
            <a:pPr marL="514350" indent="-514350"/>
            <a:r>
              <a:rPr lang="id-ID" sz="3200" dirty="0">
                <a:sym typeface="Symbol"/>
              </a:rPr>
              <a:t>x y.(y = 2x)  interpretasinya : untuk </a:t>
            </a:r>
          </a:p>
          <a:p>
            <a:pPr marL="514350" indent="-514350"/>
            <a:r>
              <a:rPr lang="id-ID" sz="3200" dirty="0">
                <a:sym typeface="Symbol"/>
              </a:rPr>
              <a:t>setiap x terdapat y yang nilainya 2 kali x</a:t>
            </a:r>
            <a:endParaRPr lang="id-ID" sz="3200" dirty="0"/>
          </a:p>
        </p:txBody>
      </p:sp>
      <p:sp>
        <p:nvSpPr>
          <p:cNvPr id="6" name="Subtitle 4">
            <a:extLst>
              <a:ext uri="{FF2B5EF4-FFF2-40B4-BE49-F238E27FC236}">
                <a16:creationId xmlns:a16="http://schemas.microsoft.com/office/drawing/2014/main" id="{EE39B81E-5872-45E8-AEFF-4E035783A8DE}"/>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4B555393-2A66-4616-B6A0-8844D42BE13D}"/>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6312" y="1450676"/>
            <a:ext cx="9567065" cy="584775"/>
          </a:xfrm>
          <a:prstGeom prst="rect">
            <a:avLst/>
          </a:prstGeom>
          <a:noFill/>
        </p:spPr>
        <p:txBody>
          <a:bodyPr wrap="square" rtlCol="0">
            <a:spAutoFit/>
          </a:bodyPr>
          <a:lstStyle/>
          <a:p>
            <a:pPr marL="514350" indent="-514350" algn="ctr"/>
            <a:r>
              <a:rPr lang="en-US" sz="3200" dirty="0">
                <a:solidFill>
                  <a:srgbClr val="0070C0"/>
                </a:solidFill>
                <a:sym typeface="Symbol"/>
              </a:rPr>
              <a:t>B</a:t>
            </a:r>
            <a:r>
              <a:rPr lang="id-ID" sz="3200" dirty="0">
                <a:solidFill>
                  <a:srgbClr val="0070C0"/>
                </a:solidFill>
                <a:sym typeface="Symbol"/>
              </a:rPr>
              <a:t>. Terjemahan FoL</a:t>
            </a:r>
            <a:endParaRPr lang="en-US" sz="3200" dirty="0">
              <a:solidFill>
                <a:srgbClr val="0070C0"/>
              </a:solidFill>
              <a:sym typeface="Symbol"/>
            </a:endParaRPr>
          </a:p>
        </p:txBody>
      </p:sp>
      <p:sp>
        <p:nvSpPr>
          <p:cNvPr id="5" name="TextBox 4"/>
          <p:cNvSpPr txBox="1"/>
          <p:nvPr/>
        </p:nvSpPr>
        <p:spPr>
          <a:xfrm>
            <a:off x="1376312" y="2527251"/>
            <a:ext cx="10303497" cy="2062103"/>
          </a:xfrm>
          <a:prstGeom prst="rect">
            <a:avLst/>
          </a:prstGeom>
          <a:noFill/>
        </p:spPr>
        <p:txBody>
          <a:bodyPr wrap="square" rtlCol="0">
            <a:spAutoFit/>
          </a:bodyPr>
          <a:lstStyle/>
          <a:p>
            <a:r>
              <a:rPr lang="id-ID" sz="3200" dirty="0"/>
              <a:t>Dalam komunikasi dengan komputer, maka diperlukan suatu ekspresi dari pernyataan sehari-hari menjadi ekspresi logis agar dapat dimengerti oleh bahasa pemrograman.</a:t>
            </a:r>
          </a:p>
          <a:p>
            <a:endParaRPr lang="id-ID" sz="3200" dirty="0"/>
          </a:p>
        </p:txBody>
      </p:sp>
      <p:sp>
        <p:nvSpPr>
          <p:cNvPr id="6" name="Subtitle 4">
            <a:extLst>
              <a:ext uri="{FF2B5EF4-FFF2-40B4-BE49-F238E27FC236}">
                <a16:creationId xmlns:a16="http://schemas.microsoft.com/office/drawing/2014/main" id="{D1C510EE-8B1C-40C2-A064-33D01C0A853C}"/>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1E3122F5-E2E5-434F-B899-7D30EAEB52C6}"/>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0326" y="1407518"/>
            <a:ext cx="10199802" cy="3539430"/>
          </a:xfrm>
          <a:prstGeom prst="rect">
            <a:avLst/>
          </a:prstGeom>
          <a:noFill/>
        </p:spPr>
        <p:txBody>
          <a:bodyPr wrap="square" rtlCol="0">
            <a:spAutoFit/>
          </a:bodyPr>
          <a:lstStyle/>
          <a:p>
            <a:r>
              <a:rPr lang="id-ID" sz="3200" dirty="0"/>
              <a:t>Jika diketahui FoL, maka untuk menentukan bahasa sehari-harinya ada beberapa langkah :</a:t>
            </a:r>
          </a:p>
          <a:p>
            <a:pPr marL="514350" indent="-514350">
              <a:buAutoNum type="arabicPeriod"/>
            </a:pPr>
            <a:r>
              <a:rPr lang="id-ID" sz="3200" dirty="0"/>
              <a:t>Terjemahkan formula dengan menulis arti secara literal dari simbol logis dan predikat seperti apa yg tertera</a:t>
            </a:r>
          </a:p>
          <a:p>
            <a:pPr marL="514350" indent="-514350">
              <a:buAutoNum type="arabicPeriod"/>
            </a:pPr>
            <a:r>
              <a:rPr lang="id-ID" sz="3200" dirty="0"/>
              <a:t>Tentukan dengan kata kalimat hingga mempunyai arti logis yang sama (benar atau salahnya tidak berubah) hindari nama variabel</a:t>
            </a:r>
          </a:p>
        </p:txBody>
      </p:sp>
      <p:sp>
        <p:nvSpPr>
          <p:cNvPr id="6" name="Subtitle 4">
            <a:extLst>
              <a:ext uri="{FF2B5EF4-FFF2-40B4-BE49-F238E27FC236}">
                <a16:creationId xmlns:a16="http://schemas.microsoft.com/office/drawing/2014/main" id="{2A92E09F-DE6A-443C-951A-E729A14FEEFF}"/>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E5EB05AE-2E71-449C-8D2C-088535E419F5}"/>
              </a:ext>
            </a:extLst>
          </p:cNvPr>
          <p:cNvSpPr txBox="1">
            <a:spLocks/>
          </p:cNvSpPr>
          <p:nvPr/>
        </p:nvSpPr>
        <p:spPr>
          <a:xfrm>
            <a:off x="8380396" y="217818"/>
            <a:ext cx="3441005"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err="1">
                <a:solidFill>
                  <a:schemeClr val="accent5">
                    <a:lumMod val="75000"/>
                  </a:schemeClr>
                </a:solidFill>
              </a:rPr>
              <a:t>Logika</a:t>
            </a:r>
            <a:r>
              <a:rPr lang="en-US" sz="1600" b="1" dirty="0">
                <a:solidFill>
                  <a:schemeClr val="accent5">
                    <a:lumMod val="75000"/>
                  </a:schemeClr>
                </a:solidFill>
              </a:rPr>
              <a:t> </a:t>
            </a:r>
            <a:r>
              <a:rPr lang="en-US" sz="1600" b="1" dirty="0" err="1">
                <a:solidFill>
                  <a:schemeClr val="accent5">
                    <a:lumMod val="75000"/>
                  </a:schemeClr>
                </a:solidFill>
              </a:rPr>
              <a:t>Informatika</a:t>
            </a:r>
            <a:r>
              <a:rPr lang="en-US" sz="1600" b="1" dirty="0">
                <a:solidFill>
                  <a:schemeClr val="accent5">
                    <a:lumMod val="75000"/>
                  </a:schemeClr>
                </a:solidFill>
              </a:rPr>
              <a:t>  </a:t>
            </a:r>
            <a:endParaRPr lang="en-ID" sz="1200" b="1" dirty="0">
              <a:solidFill>
                <a:schemeClr val="accent5">
                  <a:lumMod val="75000"/>
                </a:schemeClr>
              </a:solidFill>
            </a:endParaRPr>
          </a:p>
        </p:txBody>
      </p:sp>
    </p:spTree>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1876</TotalTime>
  <Words>1278</Words>
  <Application>Microsoft Office PowerPoint</Application>
  <PresentationFormat>Widescreen</PresentationFormat>
  <Paragraphs>244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Comic Sans MS</vt:lpstr>
      <vt:lpstr>Signika</vt:lpstr>
      <vt:lpstr>1_Custom Design</vt:lpstr>
      <vt:lpstr>Pertemuan ke_10 KUANTOR LOGIKA PREDIKAT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 banyu</dc:creator>
  <cp:lastModifiedBy>poenkpoenk@gmail.com</cp:lastModifiedBy>
  <cp:revision>111</cp:revision>
  <dcterms:created xsi:type="dcterms:W3CDTF">2020-07-23T01:18:59Z</dcterms:created>
  <dcterms:modified xsi:type="dcterms:W3CDTF">2022-02-28T08:45:26Z</dcterms:modified>
</cp:coreProperties>
</file>