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7" r:id="rId2"/>
    <p:sldId id="289" r:id="rId3"/>
    <p:sldId id="435" r:id="rId4"/>
    <p:sldId id="475" r:id="rId5"/>
    <p:sldId id="477" r:id="rId6"/>
    <p:sldId id="479" r:id="rId7"/>
    <p:sldId id="481" r:id="rId8"/>
    <p:sldId id="490" r:id="rId9"/>
    <p:sldId id="500" r:id="rId10"/>
    <p:sldId id="502" r:id="rId11"/>
    <p:sldId id="504" r:id="rId12"/>
    <p:sldId id="507" r:id="rId13"/>
    <p:sldId id="509" r:id="rId14"/>
    <p:sldId id="511" r:id="rId15"/>
    <p:sldId id="513" r:id="rId16"/>
    <p:sldId id="529" r:id="rId17"/>
    <p:sldId id="531" r:id="rId18"/>
    <p:sldId id="533" r:id="rId19"/>
    <p:sldId id="535" r:id="rId20"/>
    <p:sldId id="567" r:id="rId21"/>
    <p:sldId id="564" r:id="rId22"/>
    <p:sldId id="565" r:id="rId23"/>
    <p:sldId id="5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10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ke_11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INFERENSI PADA FOL 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3193" y="1145041"/>
            <a:ext cx="10105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/>
              <a:t>	Jika masing-masing konstanta Budi, Wati, Didi dll ada didalam Knowledge base </a:t>
            </a:r>
          </a:p>
          <a:p>
            <a:endParaRPr lang="en-US" sz="3200" dirty="0"/>
          </a:p>
          <a:p>
            <a:r>
              <a:rPr lang="id-ID" sz="3200" b="1" dirty="0"/>
              <a:t>Kuantor Eksistensial</a:t>
            </a:r>
          </a:p>
          <a:p>
            <a:pPr marL="514350" indent="-514350"/>
            <a:r>
              <a:rPr lang="id-ID" sz="3200" dirty="0"/>
              <a:t>	meyatakan sesuatu yang berlaku sebagian</a:t>
            </a:r>
          </a:p>
          <a:p>
            <a:pPr marL="514350" indent="-514350"/>
            <a:r>
              <a:rPr lang="id-ID" sz="3200" dirty="0">
                <a:sym typeface="Symbol"/>
              </a:rPr>
              <a:t>	x. bayi(x) Suka(x,susu)</a:t>
            </a:r>
          </a:p>
          <a:p>
            <a:pPr marL="514350" indent="-514350"/>
            <a:r>
              <a:rPr lang="id-ID" sz="3200" dirty="0">
                <a:sym typeface="Symbol"/>
              </a:rPr>
              <a:t>	kalimat ini benar jika dan hanya jika kalimat ada kalimat dibawah ini yang benar :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34F3719-C79C-44E7-87FA-9477F61ED7B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6957926-1A05-4875-AF0A-253DDA4F894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9180" y="956505"/>
            <a:ext cx="104543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/>
              <a:t>	</a:t>
            </a:r>
            <a:r>
              <a:rPr lang="id-ID" sz="3200" dirty="0">
                <a:sym typeface="Symbol"/>
              </a:rPr>
              <a:t>bayi(Budi) Suka(Budi,susu) </a:t>
            </a:r>
          </a:p>
          <a:p>
            <a:pPr marL="514350" indent="-514350"/>
            <a:r>
              <a:rPr lang="id-ID" sz="3200" dirty="0">
                <a:sym typeface="Symbol"/>
              </a:rPr>
              <a:t>	bayi(Andi) Suka(Andi,susu) </a:t>
            </a:r>
          </a:p>
          <a:p>
            <a:pPr marL="514350" indent="-514350"/>
            <a:r>
              <a:rPr lang="id-ID" sz="3200" dirty="0">
                <a:sym typeface="Symbol"/>
              </a:rPr>
              <a:t>	bayi(Didi) Suka(Didi,susu) </a:t>
            </a:r>
          </a:p>
          <a:p>
            <a:pPr marL="514350" indent="-514350"/>
            <a:r>
              <a:rPr lang="id-ID" sz="3200" dirty="0">
                <a:sym typeface="Symbol"/>
              </a:rPr>
              <a:t>	dst</a:t>
            </a:r>
          </a:p>
          <a:p>
            <a:pPr marL="514350" indent="-514350"/>
            <a:r>
              <a:rPr lang="id-ID" sz="3200" dirty="0">
                <a:sym typeface="Symbol"/>
              </a:rPr>
              <a:t>	artinya minimal ada satu nama yg tidak ada di knowledge base</a:t>
            </a:r>
          </a:p>
          <a:p>
            <a:pPr marL="514350" indent="-514350"/>
            <a:endParaRPr lang="id-ID" sz="3200" dirty="0">
              <a:sym typeface="Symbol"/>
            </a:endParaRPr>
          </a:p>
          <a:p>
            <a:r>
              <a:rPr lang="id-ID" sz="3200" b="1" dirty="0">
                <a:sym typeface="Symbol"/>
              </a:rPr>
              <a:t>Nested Quantifier</a:t>
            </a:r>
          </a:p>
          <a:p>
            <a:pPr marL="514350" indent="-514350"/>
            <a:r>
              <a:rPr lang="id-ID" sz="3200" dirty="0">
                <a:sym typeface="Symbol"/>
              </a:rPr>
              <a:t>	untuk menyatakan kalimat yang menggunakan kuantor ganda</a:t>
            </a:r>
          </a:p>
          <a:p>
            <a:pPr marL="514350" indent="-514350"/>
            <a:r>
              <a:rPr lang="id-ID" sz="3200" dirty="0">
                <a:sym typeface="Symbol"/>
              </a:rPr>
              <a:t>	x,y. </a:t>
            </a:r>
            <a:r>
              <a:rPr lang="en-US" sz="3200" dirty="0">
                <a:sym typeface="Symbol"/>
              </a:rPr>
              <a:t>(</a:t>
            </a:r>
            <a:r>
              <a:rPr lang="id-ID" sz="3200" dirty="0">
                <a:sym typeface="Symbol"/>
              </a:rPr>
              <a:t>Orangtua(x,y)anak(y,x)</a:t>
            </a:r>
            <a:r>
              <a:rPr lang="en-US" sz="3200" dirty="0">
                <a:sym typeface="Symbol"/>
              </a:rPr>
              <a:t>)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CB635C9-A235-4665-AF6A-543B7E9F580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BBDEAAE-8653-4EB9-8AB0-F8D97F6455F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606" y="1101885"/>
            <a:ext cx="951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200" dirty="0">
                <a:solidFill>
                  <a:srgbClr val="0070C0"/>
                </a:solidFill>
                <a:sym typeface="Symbol"/>
              </a:rPr>
              <a:t>C</a:t>
            </a:r>
            <a:r>
              <a:rPr lang="id-ID" sz="3200" dirty="0">
                <a:solidFill>
                  <a:srgbClr val="0070C0"/>
                </a:solidFill>
                <a:sym typeface="Symbol"/>
              </a:rPr>
              <a:t>. Inferensi pada FOL</a:t>
            </a:r>
            <a:endParaRPr lang="en-US" sz="3200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606" y="2040916"/>
            <a:ext cx="10463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Dalam propositional logic ada 7 (tujuh) </a:t>
            </a:r>
            <a:r>
              <a:rPr lang="en-US" sz="3200" i="1" dirty="0"/>
              <a:t>rules of </a:t>
            </a:r>
            <a:r>
              <a:rPr lang="id-ID" sz="3200" i="1" dirty="0"/>
              <a:t>inferen</a:t>
            </a:r>
            <a:r>
              <a:rPr lang="en-US" sz="3200" i="1" dirty="0" err="1"/>
              <a:t>ce</a:t>
            </a:r>
            <a:r>
              <a:rPr lang="id-ID" sz="3200" dirty="0"/>
              <a:t>, dalam FOL ada 3 (tiga) </a:t>
            </a:r>
            <a:r>
              <a:rPr lang="en-US" sz="3200" i="1" dirty="0"/>
              <a:t>rules of </a:t>
            </a:r>
            <a:r>
              <a:rPr lang="id-ID" sz="3200" i="1" dirty="0"/>
              <a:t>inferen</a:t>
            </a:r>
            <a:r>
              <a:rPr lang="en-US" sz="3200" i="1" dirty="0" err="1"/>
              <a:t>ce</a:t>
            </a:r>
            <a:r>
              <a:rPr lang="id-ID" sz="3200" dirty="0"/>
              <a:t> sehingga semuanya ada 10 (sepuluh) inferensi yang dapat digunakan dalam pengambilan kesimpulan</a:t>
            </a:r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9B90D8A-A4BF-4745-8C36-DC930655B72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C82BB36-E310-4C22-82D7-B10ECA5E3D1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6887" y="1013979"/>
            <a:ext cx="10246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id-ID" sz="3200" dirty="0"/>
              <a:t>Universal Elimination (UE)</a:t>
            </a:r>
          </a:p>
          <a:p>
            <a:pPr marL="514350" indent="-514350"/>
            <a:r>
              <a:rPr lang="id-ID" sz="3200" dirty="0"/>
              <a:t>	untuk setiap kalimat </a:t>
            </a:r>
            <a:r>
              <a:rPr lang="id-ID" sz="3200" dirty="0">
                <a:sym typeface="Symbol"/>
              </a:rPr>
              <a:t> variabel  dan term yang tidak berisi variabel 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. 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SUBST({/g},)</a:t>
            </a:r>
          </a:p>
          <a:p>
            <a:pPr marL="514350" indent="-514350"/>
            <a:endParaRPr lang="id-ID" sz="3200" dirty="0">
              <a:sym typeface="Symbol"/>
            </a:endParaRPr>
          </a:p>
          <a:p>
            <a:pPr marL="514350" indent="-514350"/>
            <a:r>
              <a:rPr lang="id-ID" sz="3200" dirty="0">
                <a:sym typeface="Symbol"/>
              </a:rPr>
              <a:t>	x.suka(x,permen) dapat dilakukan substitusi {x/Andi} dan melakukan inferensi bahwa : suka(Andi,permen)</a:t>
            </a:r>
            <a:endParaRPr lang="id-ID" sz="3200" dirty="0"/>
          </a:p>
          <a:p>
            <a:pPr marL="514350" indent="-514350"/>
            <a:endParaRPr lang="id-ID" sz="3200" dirty="0"/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96FE89D-BFA4-4AA3-8793-CF67DCFCB9A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EE95D9D-42A5-4DE3-B6AC-CE1A89C9027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5485" y="1127099"/>
            <a:ext cx="10388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/>
              <a:t>2.	Eksistensial Elimination (EE)</a:t>
            </a:r>
          </a:p>
          <a:p>
            <a:pPr marL="514350" indent="-514350"/>
            <a:r>
              <a:rPr lang="id-ID" sz="3200" dirty="0"/>
              <a:t>	untuk setiap kalimat </a:t>
            </a:r>
            <a:r>
              <a:rPr lang="id-ID" sz="3200" dirty="0">
                <a:sym typeface="Symbol"/>
              </a:rPr>
              <a:t> variabel  dan simbol konstanta k yang tidak ada dalam basis pengetahuan 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. 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SUBST({/k},)</a:t>
            </a:r>
          </a:p>
          <a:p>
            <a:pPr marL="514350" indent="-514350"/>
            <a:endParaRPr lang="id-ID" sz="3200" dirty="0">
              <a:sym typeface="Symbol"/>
            </a:endParaRPr>
          </a:p>
          <a:p>
            <a:pPr marL="514350" indent="-514350"/>
            <a:r>
              <a:rPr lang="id-ID" sz="3200" dirty="0">
                <a:sym typeface="Symbol"/>
              </a:rPr>
              <a:t>	x.saudara(x,Budi) dapat disimpulkan saudara(Andi,Budi)</a:t>
            </a:r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95B4700-E63F-421A-BF56-943AFA84ACD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EA9B868-F009-49F2-8A2F-3EB2AB76805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631" y="1413063"/>
            <a:ext cx="102092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/>
              <a:t>3.	Eksistensial Introduction (EI)</a:t>
            </a:r>
          </a:p>
          <a:p>
            <a:pPr marL="514350" indent="-514350"/>
            <a:r>
              <a:rPr lang="id-ID" sz="3200" dirty="0"/>
              <a:t>	untuk setiap kalimat </a:t>
            </a:r>
            <a:r>
              <a:rPr lang="id-ID" sz="3200" dirty="0">
                <a:sym typeface="Symbol"/>
              </a:rPr>
              <a:t> variabel  yang tidak terjadi pada  dan term g terjadi pada  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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 SUBST({g/},)</a:t>
            </a:r>
          </a:p>
          <a:p>
            <a:pPr marL="514350" indent="-514350"/>
            <a:endParaRPr lang="id-ID" sz="3200" dirty="0">
              <a:sym typeface="Symbol"/>
            </a:endParaRPr>
          </a:p>
          <a:p>
            <a:pPr marL="514350" indent="-514350"/>
            <a:r>
              <a:rPr lang="id-ID" sz="3200" dirty="0">
                <a:sym typeface="Symbol"/>
              </a:rPr>
              <a:t>	dari Suka(Budi,permen) dapat disimpulkan x.suka(x,permen)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6D6AAED-4D35-49DC-A69D-BD6223E50B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06F2CA3-D183-43A6-A617-60035AEF2FF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98" y="951055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id-ID" sz="3200" dirty="0">
                <a:sym typeface="Symbol"/>
              </a:rPr>
              <a:t>Contoh </a:t>
            </a:r>
            <a:r>
              <a:rPr lang="en-US" sz="32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:</a:t>
            </a:r>
            <a:endParaRPr lang="en-US" sz="3200" dirty="0"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898" y="1659285"/>
            <a:ext cx="10048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keluarga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Tono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Bapak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Budi, </a:t>
            </a:r>
            <a:r>
              <a:rPr lang="en-US" sz="3200" dirty="0" err="1"/>
              <a:t>sedangkan</a:t>
            </a:r>
            <a:r>
              <a:rPr lang="en-US" sz="3200" dirty="0"/>
              <a:t> Budi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Bapak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Andi</a:t>
            </a:r>
            <a:r>
              <a:rPr lang="en-US" sz="3200" dirty="0"/>
              <a:t>, </a:t>
            </a:r>
            <a:r>
              <a:rPr lang="en-US" sz="3200" dirty="0" err="1"/>
              <a:t>Buktikan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Tono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kakek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Andi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Fakta</a:t>
            </a:r>
            <a:r>
              <a:rPr lang="en-US" sz="3200" dirty="0"/>
              <a:t> yang </a:t>
            </a:r>
            <a:r>
              <a:rPr lang="en-US" sz="3200" dirty="0" err="1"/>
              <a:t>terkandung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diatas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?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EA61851-3912-4440-9E90-1B75AF9158E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9A43FAF-B49B-433D-9BF4-CEF47122728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0718" y="686729"/>
            <a:ext cx="93306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Representasi</a:t>
            </a:r>
            <a:r>
              <a:rPr lang="en-US" sz="3200" b="1" dirty="0"/>
              <a:t> </a:t>
            </a:r>
            <a:r>
              <a:rPr lang="en-US" sz="3200" b="1" dirty="0" err="1"/>
              <a:t>fakta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Ekspresi</a:t>
            </a:r>
            <a:r>
              <a:rPr lang="en-US" sz="3200" b="1" dirty="0"/>
              <a:t> FOL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err="1"/>
              <a:t>Bapak</a:t>
            </a:r>
            <a:r>
              <a:rPr lang="en-US" sz="3200" dirty="0"/>
              <a:t>(</a:t>
            </a:r>
            <a:r>
              <a:rPr lang="en-US" sz="3200" dirty="0" err="1"/>
              <a:t>Tono,Budi</a:t>
            </a:r>
            <a:r>
              <a:rPr lang="en-US" sz="3200" dirty="0"/>
              <a:t>)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Bapak</a:t>
            </a:r>
            <a:r>
              <a:rPr lang="en-US" sz="3200" dirty="0"/>
              <a:t>(</a:t>
            </a:r>
            <a:r>
              <a:rPr lang="en-US" sz="3200" dirty="0" err="1"/>
              <a:t>Budi,Andi</a:t>
            </a:r>
            <a:r>
              <a:rPr lang="en-US" sz="3200" dirty="0"/>
              <a:t>)</a:t>
            </a:r>
          </a:p>
          <a:p>
            <a:endParaRPr lang="id-ID" sz="3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996816-1E55-4A77-AF93-B2B6F839DEC2}"/>
              </a:ext>
            </a:extLst>
          </p:cNvPr>
          <p:cNvGrpSpPr/>
          <p:nvPr/>
        </p:nvGrpSpPr>
        <p:grpSpPr>
          <a:xfrm>
            <a:off x="3158868" y="2773685"/>
            <a:ext cx="4546269" cy="1980676"/>
            <a:chOff x="799344" y="3896596"/>
            <a:chExt cx="4546269" cy="19806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164145-448A-46A5-A9D8-E421863578E0}"/>
                </a:ext>
              </a:extLst>
            </p:cNvPr>
            <p:cNvSpPr/>
            <p:nvPr/>
          </p:nvSpPr>
          <p:spPr>
            <a:xfrm>
              <a:off x="2627784" y="3896596"/>
              <a:ext cx="1152128" cy="39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Tono</a:t>
              </a:r>
              <a:endParaRPr lang="en-ID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4C1217-D5C0-4816-B232-3F52DEED4755}"/>
                </a:ext>
              </a:extLst>
            </p:cNvPr>
            <p:cNvSpPr/>
            <p:nvPr/>
          </p:nvSpPr>
          <p:spPr>
            <a:xfrm>
              <a:off x="2627784" y="4653136"/>
              <a:ext cx="1152128" cy="39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Budi</a:t>
              </a:r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E5F35E-1BE1-4BE4-B6B2-5BEF155E6A8B}"/>
                </a:ext>
              </a:extLst>
            </p:cNvPr>
            <p:cNvSpPr/>
            <p:nvPr/>
          </p:nvSpPr>
          <p:spPr>
            <a:xfrm>
              <a:off x="2627858" y="5480772"/>
              <a:ext cx="1152128" cy="39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Andi</a:t>
              </a:r>
              <a:endParaRPr lang="en-ID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D064F7-24FA-4C60-88E7-67E49E789B9E}"/>
                </a:ext>
              </a:extLst>
            </p:cNvPr>
            <p:cNvSpPr/>
            <p:nvPr/>
          </p:nvSpPr>
          <p:spPr>
            <a:xfrm>
              <a:off x="924504" y="4307527"/>
              <a:ext cx="1194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Bapak(</a:t>
              </a:r>
              <a:r>
                <a:rPr lang="en-US" b="1" dirty="0" err="1"/>
                <a:t>x,y</a:t>
              </a:r>
              <a:r>
                <a:rPr lang="en-US" b="1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E84F42-FCF8-4164-B909-E793834F89D7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203848" y="4293096"/>
              <a:ext cx="0" cy="3600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421E30-54D2-4730-A36A-1B90740266C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203848" y="5049636"/>
              <a:ext cx="74" cy="431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7CE4F4-9C03-49C8-A264-B3F8C37D4450}"/>
                </a:ext>
              </a:extLst>
            </p:cNvPr>
            <p:cNvSpPr/>
            <p:nvPr/>
          </p:nvSpPr>
          <p:spPr>
            <a:xfrm>
              <a:off x="799344" y="5111440"/>
              <a:ext cx="1324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/>
                <a:t>   Bapak(</a:t>
              </a:r>
              <a:r>
                <a:rPr lang="en-US" b="1" dirty="0" err="1"/>
                <a:t>y,z</a:t>
              </a:r>
              <a:r>
                <a:rPr lang="en-US" b="1" dirty="0"/>
                <a:t>)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75DB083-AA8E-4CD2-826F-B0D039C0860C}"/>
                </a:ext>
              </a:extLst>
            </p:cNvPr>
            <p:cNvCxnSpPr>
              <a:stCxn id="2" idx="1"/>
              <a:endCxn id="4" idx="1"/>
            </p:cNvCxnSpPr>
            <p:nvPr/>
          </p:nvCxnSpPr>
          <p:spPr>
            <a:xfrm rot="10800000" flipV="1">
              <a:off x="2627784" y="4094846"/>
              <a:ext cx="12700" cy="756540"/>
            </a:xfrm>
            <a:prstGeom prst="bent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845C58-4C28-48DD-B329-553AF86861F0}"/>
                </a:ext>
              </a:extLst>
            </p:cNvPr>
            <p:cNvCxnSpPr/>
            <p:nvPr/>
          </p:nvCxnSpPr>
          <p:spPr>
            <a:xfrm rot="10800000" flipV="1">
              <a:off x="2627785" y="4941168"/>
              <a:ext cx="12700" cy="756540"/>
            </a:xfrm>
            <a:prstGeom prst="bent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4F72A15D-1AE1-461C-A4EE-9EB4964F0492}"/>
                </a:ext>
              </a:extLst>
            </p:cNvPr>
            <p:cNvCxnSpPr>
              <a:cxnSpLocks/>
              <a:stCxn id="2" idx="3"/>
              <a:endCxn id="6" idx="3"/>
            </p:cNvCxnSpPr>
            <p:nvPr/>
          </p:nvCxnSpPr>
          <p:spPr>
            <a:xfrm>
              <a:off x="3779912" y="4094846"/>
              <a:ext cx="74" cy="1584176"/>
            </a:xfrm>
            <a:prstGeom prst="bentConnector3">
              <a:avLst>
                <a:gd name="adj1" fmla="val 30901891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97280B-CD43-445E-B6D0-497E52A56B17}"/>
                </a:ext>
              </a:extLst>
            </p:cNvPr>
            <p:cNvSpPr/>
            <p:nvPr/>
          </p:nvSpPr>
          <p:spPr>
            <a:xfrm>
              <a:off x="4192349" y="4666720"/>
              <a:ext cx="11532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ym typeface="Symbol"/>
                </a:rPr>
                <a:t>Kakek</a:t>
              </a:r>
              <a:r>
                <a:rPr lang="en-US" b="1" dirty="0">
                  <a:sym typeface="Symbol"/>
                </a:rPr>
                <a:t>(</a:t>
              </a:r>
              <a:r>
                <a:rPr lang="en-US" b="1" dirty="0" err="1">
                  <a:sym typeface="Symbol"/>
                </a:rPr>
                <a:t>x,z</a:t>
              </a:r>
              <a:r>
                <a:rPr lang="en-US" b="1" dirty="0">
                  <a:sym typeface="Symbol"/>
                </a:rPr>
                <a:t>)</a:t>
              </a:r>
              <a:endParaRPr lang="en-ID" b="1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AAD0D96-5087-4948-A8DA-14CD95C30CBC}"/>
              </a:ext>
            </a:extLst>
          </p:cNvPr>
          <p:cNvSpPr/>
          <p:nvPr/>
        </p:nvSpPr>
        <p:spPr>
          <a:xfrm>
            <a:off x="2743192" y="2121267"/>
            <a:ext cx="3365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Membuat</a:t>
            </a:r>
            <a:r>
              <a:rPr lang="en-US" sz="2800" b="1" dirty="0"/>
              <a:t> diagram: </a:t>
            </a:r>
            <a:endParaRPr lang="en-ID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B0FE10-DD64-43A8-9D05-7EBF28D1FEF2}"/>
              </a:ext>
            </a:extLst>
          </p:cNvPr>
          <p:cNvSpPr/>
          <p:nvPr/>
        </p:nvSpPr>
        <p:spPr>
          <a:xfrm>
            <a:off x="2742678" y="5545538"/>
            <a:ext cx="7200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  </a:t>
            </a:r>
            <a:r>
              <a:rPr lang="en-US" sz="2800" dirty="0" err="1"/>
              <a:t>Ekspresi</a:t>
            </a:r>
            <a:r>
              <a:rPr lang="en-US" sz="2800" dirty="0"/>
              <a:t> </a:t>
            </a:r>
            <a:r>
              <a:rPr lang="en-US" sz="2800" dirty="0" err="1"/>
              <a:t>Kakek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FOL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</a:p>
          <a:p>
            <a:pPr marL="514350" indent="-514350"/>
            <a:r>
              <a:rPr lang="en-US" sz="2800" dirty="0"/>
              <a:t>	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 err="1">
                <a:sym typeface="Symbol"/>
              </a:rPr>
              <a:t>x,y,z</a:t>
            </a:r>
            <a:r>
              <a:rPr lang="en-US" sz="2400" dirty="0">
                <a:sym typeface="Symbol"/>
              </a:rPr>
              <a:t> (Bapak(</a:t>
            </a:r>
            <a:r>
              <a:rPr lang="en-US" sz="2400" dirty="0" err="1">
                <a:sym typeface="Symbol"/>
              </a:rPr>
              <a:t>x,y</a:t>
            </a:r>
            <a:r>
              <a:rPr lang="en-US" sz="2400" dirty="0">
                <a:sym typeface="Symbol"/>
              </a:rPr>
              <a:t>)Bapak(</a:t>
            </a:r>
            <a:r>
              <a:rPr lang="en-US" sz="2400" dirty="0" err="1">
                <a:sym typeface="Symbol"/>
              </a:rPr>
              <a:t>y,z</a:t>
            </a:r>
            <a:r>
              <a:rPr lang="en-US" sz="2400" dirty="0">
                <a:sym typeface="Symbol"/>
              </a:rPr>
              <a:t>)  </a:t>
            </a:r>
            <a:r>
              <a:rPr lang="en-US" sz="2400" b="1" dirty="0" err="1">
                <a:sym typeface="Symbol"/>
              </a:rPr>
              <a:t>Kakek</a:t>
            </a:r>
            <a:r>
              <a:rPr lang="en-US" sz="2400" b="1" dirty="0">
                <a:sym typeface="Symbol"/>
              </a:rPr>
              <a:t>(</a:t>
            </a:r>
            <a:r>
              <a:rPr lang="en-US" sz="2400" b="1" dirty="0" err="1">
                <a:sym typeface="Symbol"/>
              </a:rPr>
              <a:t>x,z</a:t>
            </a:r>
            <a:r>
              <a:rPr lang="en-US" sz="2400" b="1" dirty="0">
                <a:sym typeface="Symbol"/>
              </a:rPr>
              <a:t>))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E571E0-1E4D-43BE-BED8-45C7A4AC2FAC}"/>
              </a:ext>
            </a:extLst>
          </p:cNvPr>
          <p:cNvSpPr/>
          <p:nvPr/>
        </p:nvSpPr>
        <p:spPr>
          <a:xfrm>
            <a:off x="2567608" y="4972612"/>
            <a:ext cx="3365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Membuat</a:t>
            </a:r>
            <a:r>
              <a:rPr lang="en-US" sz="2800" b="1" dirty="0"/>
              <a:t> </a:t>
            </a:r>
            <a:r>
              <a:rPr lang="en-US" sz="2800" b="1" dirty="0" err="1"/>
              <a:t>definisi</a:t>
            </a:r>
            <a:r>
              <a:rPr lang="en-US" sz="2800" b="1" dirty="0"/>
              <a:t>: </a:t>
            </a:r>
            <a:endParaRPr lang="en-ID" sz="2800" b="1" dirty="0"/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5FCD5A0-5B0B-438B-8DA7-8B2ED2A1061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3D27F83F-1ED4-4858-9DA4-E16CACAF91F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333" y="895838"/>
            <a:ext cx="110670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inferensi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/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Bapak(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Tono,Budi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Bapak(Budi, Andi)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AI (1 &amp; 2 )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Bapak(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Tono,Budi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Bapak(Budi, Andi)</a:t>
            </a:r>
          </a:p>
          <a:p>
            <a:pPr marL="514350" indent="-51435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ym typeface="Symbol"/>
              </a:rPr>
              <a:t>5. </a:t>
            </a:r>
            <a:r>
              <a:rPr lang="en-US" sz="2800" dirty="0" err="1">
                <a:sym typeface="Symbol"/>
              </a:rPr>
              <a:t>x,y,z.Bapak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 err="1">
                <a:sym typeface="Symbol"/>
              </a:rPr>
              <a:t>x,y</a:t>
            </a:r>
            <a:r>
              <a:rPr lang="en-US" sz="2800" dirty="0">
                <a:sym typeface="Symbol"/>
              </a:rPr>
              <a:t>)Bapak(</a:t>
            </a:r>
            <a:r>
              <a:rPr lang="en-US" sz="2800" dirty="0" err="1">
                <a:sym typeface="Symbol"/>
              </a:rPr>
              <a:t>y,z</a:t>
            </a:r>
            <a:r>
              <a:rPr lang="en-US" sz="2800" dirty="0">
                <a:sym typeface="Symbol"/>
              </a:rPr>
              <a:t>)</a:t>
            </a:r>
            <a:r>
              <a:rPr lang="en-US" sz="2800" dirty="0" err="1">
                <a:sym typeface="Symbol"/>
              </a:rPr>
              <a:t>Kakek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 err="1">
                <a:sym typeface="Symbol"/>
              </a:rPr>
              <a:t>x,z</a:t>
            </a:r>
            <a:r>
              <a:rPr lang="en-US" sz="2800" dirty="0">
                <a:sym typeface="Symbol"/>
              </a:rPr>
              <a:t>) </a:t>
            </a:r>
            <a:r>
              <a:rPr lang="en-US" sz="2800" dirty="0" err="1">
                <a:sym typeface="Symbol"/>
              </a:rPr>
              <a:t>dengan</a:t>
            </a:r>
            <a:r>
              <a:rPr lang="en-US" sz="2800" dirty="0">
                <a:sym typeface="Symbol"/>
              </a:rPr>
              <a:t> UE :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substitusi</a:t>
            </a:r>
            <a:r>
              <a:rPr lang="en-US" sz="2800" dirty="0"/>
              <a:t> {x/</a:t>
            </a:r>
            <a:r>
              <a:rPr lang="en-US" sz="2800" dirty="0" err="1"/>
              <a:t>Tono</a:t>
            </a:r>
            <a:r>
              <a:rPr lang="en-US" sz="2800" dirty="0"/>
              <a:t>}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substitusi</a:t>
            </a:r>
            <a:r>
              <a:rPr lang="en-US" sz="2800" dirty="0"/>
              <a:t> {y/Budi}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substitusi</a:t>
            </a:r>
            <a:r>
              <a:rPr lang="en-US" sz="2800" dirty="0"/>
              <a:t> {z/Andi} </a:t>
            </a:r>
          </a:p>
          <a:p>
            <a:endParaRPr lang="en-US" sz="2800" dirty="0"/>
          </a:p>
          <a:p>
            <a:pPr marL="514350" indent="-514350"/>
            <a:r>
              <a:rPr lang="en-US" sz="2800" dirty="0">
                <a:sym typeface="Symbol"/>
              </a:rPr>
              <a:t>      Bapak(</a:t>
            </a:r>
            <a:r>
              <a:rPr lang="en-US" sz="2800" dirty="0" err="1">
                <a:sym typeface="Symbol"/>
              </a:rPr>
              <a:t>Tono,Budi</a:t>
            </a:r>
            <a:r>
              <a:rPr lang="en-US" sz="2800" dirty="0">
                <a:sym typeface="Symbol"/>
              </a:rPr>
              <a:t>)Bapak(Budi, Andi)</a:t>
            </a:r>
          </a:p>
          <a:p>
            <a:pPr marL="514350" indent="-514350"/>
            <a:r>
              <a:rPr lang="en-US" sz="2800" dirty="0">
                <a:sym typeface="Symbol"/>
              </a:rPr>
              <a:t>	</a:t>
            </a:r>
            <a:r>
              <a:rPr lang="en-US" sz="2800" dirty="0" err="1">
                <a:sym typeface="Symbol"/>
              </a:rPr>
              <a:t>Kakek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 err="1">
                <a:sym typeface="Symbol"/>
              </a:rPr>
              <a:t>Tono,Andi</a:t>
            </a:r>
            <a:r>
              <a:rPr lang="en-US" sz="2800" dirty="0">
                <a:sym typeface="Symbol"/>
              </a:rPr>
              <a:t>)	</a:t>
            </a:r>
            <a:endParaRPr lang="en-US" sz="2800" dirty="0"/>
          </a:p>
          <a:p>
            <a:pPr marL="514350" indent="-51435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0637" y="2421681"/>
            <a:ext cx="10277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24D50-A7F0-4FC5-B63C-2475DF940E8E}"/>
              </a:ext>
            </a:extLst>
          </p:cNvPr>
          <p:cNvCxnSpPr>
            <a:cxnSpLocks/>
          </p:cNvCxnSpPr>
          <p:nvPr/>
        </p:nvCxnSpPr>
        <p:spPr>
          <a:xfrm>
            <a:off x="1160637" y="5438411"/>
            <a:ext cx="10277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4">
            <a:extLst>
              <a:ext uri="{FF2B5EF4-FFF2-40B4-BE49-F238E27FC236}">
                <a16:creationId xmlns:a16="http://schemas.microsoft.com/office/drawing/2014/main" id="{5A267312-5EBB-4F0A-B3D3-3A78BC17596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ACFFCD-47C9-409C-9DB6-F030B096D23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551" y="556828"/>
            <a:ext cx="796495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ym typeface="Symbol"/>
            </a:endParaRPr>
          </a:p>
          <a:p>
            <a:r>
              <a:rPr lang="en-US" sz="3200" dirty="0">
                <a:sym typeface="Symbol"/>
              </a:rPr>
              <a:t>6. 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Bapak(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Tono,Budi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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Bapak(Budi, Andi) </a:t>
            </a:r>
          </a:p>
          <a:p>
            <a:pPr marL="514350" indent="-5143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Bapak(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Tono,Budi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)Bapak(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Budi, Andi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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Kakek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Tono,Andi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	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			  </a:t>
            </a:r>
          </a:p>
          <a:p>
            <a:pPr marL="514350" indent="-5143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	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Kakek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Tono,Andi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	MP 4&amp;5</a:t>
            </a:r>
          </a:p>
          <a:p>
            <a:pPr marL="514350" indent="-514350"/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 marL="514350" indent="-514350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Terbukti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Tono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adalah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kakek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dari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Andi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8447" y="2227917"/>
            <a:ext cx="621510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4">
            <a:extLst>
              <a:ext uri="{FF2B5EF4-FFF2-40B4-BE49-F238E27FC236}">
                <a16:creationId xmlns:a16="http://schemas.microsoft.com/office/drawing/2014/main" id="{60894731-8902-4171-AB13-BE995320C0E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19ABD06-D6A3-49F0-816F-E91E02B0D69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50800" indent="0" algn="just">
              <a:spcAft>
                <a:spcPts val="0"/>
              </a:spcAft>
              <a:buNone/>
            </a:pP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sym typeface="Symbol"/>
              </a:rPr>
              <a:t>Tata Bahasa pada 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First Order Logic, </a:t>
            </a:r>
            <a:r>
              <a:rPr lang="id-ID" sz="2400" dirty="0">
                <a:sym typeface="Symbol"/>
              </a:rPr>
              <a:t>Inferensi pada FOL</a:t>
            </a:r>
            <a:r>
              <a:rPr lang="en-US" sz="2400" dirty="0">
                <a:sym typeface="Symbol"/>
              </a:rPr>
              <a:t> dan </a:t>
            </a:r>
            <a:r>
              <a:rPr lang="id-ID" sz="2400" dirty="0">
                <a:sym typeface="Symbol"/>
              </a:rPr>
              <a:t>Inferensi pada FOL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6306" y="903921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Langkah-Langkah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pembuktian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0326" y="1767852"/>
            <a:ext cx="1036005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fakta-fakta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premis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silsilah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dibuktikan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kuantor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inferensi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rules of inference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fakta-fakta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89289CB-5F29-44C2-BA6F-F952F1C143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1ABA560-1851-479D-9638-E657F04407A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8466" y="1563797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b="1" dirty="0" err="1">
                <a:latin typeface="Arenski" pitchFamily="2" charset="0"/>
                <a:sym typeface="Symbol"/>
              </a:rPr>
              <a:t>Soal</a:t>
            </a:r>
            <a:r>
              <a:rPr lang="id-ID" sz="3200" b="1" dirty="0">
                <a:latin typeface="Arenski" pitchFamily="2" charset="0"/>
                <a:sym typeface="Symbol"/>
              </a:rPr>
              <a:t> </a:t>
            </a:r>
            <a:r>
              <a:rPr lang="en-US" sz="3200" b="1" dirty="0">
                <a:latin typeface="Arenski" pitchFamily="2" charset="0"/>
                <a:sym typeface="Symbol"/>
              </a:rPr>
              <a:t>1</a:t>
            </a:r>
            <a:r>
              <a:rPr lang="id-ID" sz="3200" b="1" dirty="0">
                <a:latin typeface="Arenski" pitchFamily="2" charset="0"/>
                <a:sym typeface="Symbol"/>
              </a:rPr>
              <a:t>:</a:t>
            </a:r>
            <a:endParaRPr lang="en-US" sz="3200" b="1" dirty="0">
              <a:latin typeface="Arenski" pitchFamily="2" charset="0"/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8466" y="2417988"/>
            <a:ext cx="7500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Wati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orang </a:t>
            </a:r>
            <a:r>
              <a:rPr lang="en-US" sz="3200" dirty="0" err="1"/>
              <a:t>anak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Tini</a:t>
            </a:r>
            <a:r>
              <a:rPr lang="en-US" sz="3200" dirty="0"/>
              <a:t> dan Tino,  Tino </a:t>
            </a:r>
            <a:r>
              <a:rPr lang="en-US" sz="3200" dirty="0" err="1"/>
              <a:t>menikah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wanita</a:t>
            </a:r>
            <a:r>
              <a:rPr lang="en-US" sz="3200" dirty="0"/>
              <a:t> yang </a:t>
            </a:r>
            <a:r>
              <a:rPr lang="en-US" sz="3200" dirty="0" err="1"/>
              <a:t>bernama</a:t>
            </a:r>
            <a:r>
              <a:rPr lang="en-US" sz="3200" dirty="0"/>
              <a:t> </a:t>
            </a:r>
            <a:r>
              <a:rPr lang="en-US" sz="3200" dirty="0" err="1"/>
              <a:t>Tiwi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Buktikan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Tini</a:t>
            </a:r>
            <a:r>
              <a:rPr lang="en-US" sz="3200" dirty="0"/>
              <a:t> </a:t>
            </a:r>
            <a:r>
              <a:rPr lang="en-US" sz="3200" dirty="0" err="1"/>
              <a:t>saudara</a:t>
            </a:r>
            <a:r>
              <a:rPr lang="en-US" sz="3200" dirty="0"/>
              <a:t> </a:t>
            </a:r>
            <a:r>
              <a:rPr lang="en-US" sz="3200" dirty="0" err="1"/>
              <a:t>ipar</a:t>
            </a:r>
            <a:r>
              <a:rPr lang="en-US" sz="3200" dirty="0"/>
              <a:t> </a:t>
            </a:r>
            <a:r>
              <a:rPr lang="en-US" sz="3200" dirty="0" err="1"/>
              <a:t>Tiwi</a:t>
            </a:r>
            <a:endParaRPr lang="en-US" sz="3200" dirty="0"/>
          </a:p>
          <a:p>
            <a:endParaRPr lang="en-US" sz="3200" dirty="0"/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1FF7167-4F53-4D35-A4C7-BAC370BEF5A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09D058D-F6E1-4261-8613-9D7F01EC07E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0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27" y="1054751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b="1" dirty="0" err="1">
                <a:latin typeface="Arenski" pitchFamily="2" charset="0"/>
                <a:sym typeface="Symbol"/>
              </a:rPr>
              <a:t>Soal</a:t>
            </a:r>
            <a:r>
              <a:rPr lang="id-ID" sz="3200" b="1" dirty="0">
                <a:latin typeface="Arenski" pitchFamily="2" charset="0"/>
                <a:sym typeface="Symbol"/>
              </a:rPr>
              <a:t> </a:t>
            </a:r>
            <a:r>
              <a:rPr lang="en-US" sz="3200" b="1" dirty="0">
                <a:latin typeface="Arenski" pitchFamily="2" charset="0"/>
                <a:sym typeface="Symbol"/>
              </a:rPr>
              <a:t>2</a:t>
            </a:r>
            <a:r>
              <a:rPr lang="id-ID" sz="3200" b="1" dirty="0">
                <a:latin typeface="Arenski" pitchFamily="2" charset="0"/>
                <a:sym typeface="Symbol"/>
              </a:rPr>
              <a:t>:</a:t>
            </a:r>
            <a:endParaRPr lang="en-US" sz="3200" b="1" dirty="0">
              <a:latin typeface="Arenski" pitchFamily="2" charset="0"/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39" y="1927795"/>
            <a:ext cx="75009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keluarga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Dewi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ibu</a:t>
            </a:r>
            <a:r>
              <a:rPr lang="en-US" sz="3200" dirty="0"/>
              <a:t> </a:t>
            </a:r>
            <a:r>
              <a:rPr lang="en-US" sz="3200" dirty="0" err="1"/>
              <a:t>kandung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Jono</a:t>
            </a:r>
            <a:r>
              <a:rPr lang="en-US" sz="3200" dirty="0"/>
              <a:t>, </a:t>
            </a:r>
            <a:r>
              <a:rPr lang="en-US" sz="3200" dirty="0" err="1"/>
              <a:t>Jono</a:t>
            </a:r>
            <a:r>
              <a:rPr lang="en-US" sz="3200" dirty="0"/>
              <a:t> </a:t>
            </a:r>
            <a:r>
              <a:rPr lang="en-US" sz="3200" dirty="0" err="1"/>
              <a:t>menikah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wanita</a:t>
            </a:r>
            <a:r>
              <a:rPr lang="en-US" sz="3200" dirty="0"/>
              <a:t> yang </a:t>
            </a:r>
            <a:r>
              <a:rPr lang="en-US" sz="3200" dirty="0" err="1"/>
              <a:t>bernama</a:t>
            </a:r>
            <a:r>
              <a:rPr lang="en-US" sz="3200" dirty="0"/>
              <a:t> </a:t>
            </a:r>
            <a:r>
              <a:rPr lang="en-US" sz="3200" dirty="0" err="1"/>
              <a:t>Intan</a:t>
            </a:r>
            <a:r>
              <a:rPr lang="en-US" sz="3200" dirty="0"/>
              <a:t>, </a:t>
            </a:r>
            <a:r>
              <a:rPr lang="en-US" sz="3200" dirty="0" err="1"/>
              <a:t>buktikan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Dewi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Ibu</a:t>
            </a:r>
            <a:r>
              <a:rPr lang="en-US" sz="3200" dirty="0"/>
              <a:t> </a:t>
            </a:r>
            <a:r>
              <a:rPr lang="en-US" sz="3200" dirty="0" err="1"/>
              <a:t>Mertua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Intan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C9A4529-8F51-4171-9F5C-DD14C814EDF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8168061-CF79-46EC-9704-62C51E2E8A1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1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7A395-4251-4E7D-9B5B-A3E373C22D68}"/>
              </a:ext>
            </a:extLst>
          </p:cNvPr>
          <p:cNvSpPr/>
          <p:nvPr/>
        </p:nvSpPr>
        <p:spPr>
          <a:xfrm>
            <a:off x="2783632" y="260649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Arenski" pitchFamily="2" charset="0"/>
                <a:cs typeface="Arial" panose="020B0604020202020204" pitchFamily="34" charset="0"/>
              </a:rPr>
              <a:t>Soal</a:t>
            </a:r>
            <a:r>
              <a:rPr lang="en-US" sz="3200" b="1" dirty="0">
                <a:solidFill>
                  <a:srgbClr val="000000"/>
                </a:solidFill>
                <a:latin typeface="Arenski" pitchFamily="2" charset="0"/>
                <a:cs typeface="Arial" panose="020B0604020202020204" pitchFamily="34" charset="0"/>
              </a:rPr>
              <a:t> 3: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d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Diketahui premis-premis sebagai berikut: </a:t>
            </a:r>
            <a:endParaRPr lang="id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(Suplo,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Jhony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(Susi, Edo);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Jhony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Paijo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Saudara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Paijo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Edo); </a:t>
            </a:r>
          </a:p>
          <a:p>
            <a:r>
              <a:rPr lang="id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Buktikan bahwa </a:t>
            </a:r>
          </a:p>
          <a:p>
            <a:r>
              <a:rPr lang="id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id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Susi adalah Keponakan Paijo </a:t>
            </a:r>
          </a:p>
          <a:p>
            <a:r>
              <a:rPr lang="id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id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Paijo adalah Kakek Suplo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C18DC-3216-4583-9678-CA7E07BF4C8C}"/>
              </a:ext>
            </a:extLst>
          </p:cNvPr>
          <p:cNvSpPr/>
          <p:nvPr/>
        </p:nvSpPr>
        <p:spPr>
          <a:xfrm>
            <a:off x="2711624" y="3068960"/>
            <a:ext cx="733823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enski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Soal</a:t>
            </a:r>
            <a:r>
              <a:rPr lang="en-US" sz="3200" b="1" dirty="0">
                <a:latin typeface="Arenski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4: </a:t>
            </a:r>
          </a:p>
          <a:p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Diketahui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premis-premis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id-ID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/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Ayah(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Jhony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Suplo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Anak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Jhony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Paijo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Saudara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Paijo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 </a:t>
            </a:r>
            <a:endParaRPr lang="id-ID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/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Buktikan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Jhony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Paijo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Kakek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Suplo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!</a:t>
            </a:r>
            <a:endParaRPr lang="id-ID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93BC-2F71-4E32-AAE8-0A22169E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3984-8B23-4E09-AD56-F9A06CA0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2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612" y="988763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lphaUcPeriod"/>
            </a:pPr>
            <a:r>
              <a:rPr lang="id-ID" sz="3200" dirty="0">
                <a:solidFill>
                  <a:srgbClr val="0070C0"/>
                </a:solidFill>
                <a:sym typeface="Symbol"/>
              </a:rPr>
              <a:t>Aturan Inferensi Propositional Logic</a:t>
            </a:r>
            <a:endParaRPr lang="en-US" sz="3200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326" y="1661913"/>
            <a:ext cx="10378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Inferensi dapat diartikan sebagai proses menurunkan kalimat baru dari kalimat-kalimat yang sudah ada menggunakan aturan-aturan.</a:t>
            </a:r>
          </a:p>
          <a:p>
            <a:endParaRPr lang="id-ID" sz="3200" dirty="0"/>
          </a:p>
          <a:p>
            <a:r>
              <a:rPr lang="id-ID" sz="3200" dirty="0"/>
              <a:t>Reasoning adalah proses penalaran untuk membuat suatu kesimpulan</a:t>
            </a:r>
          </a:p>
          <a:p>
            <a:endParaRPr lang="id-ID" sz="3200" dirty="0"/>
          </a:p>
          <a:p>
            <a:r>
              <a:rPr lang="id-ID" sz="3200" dirty="0"/>
              <a:t>Proses reasoning memerlukan satu atau lebih proses inferensi sampai didapat kesimpulan</a:t>
            </a:r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D2069B4-B24A-4D83-93E2-C53403B1DC9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13158A1-0ACA-4DDC-8B62-73FCFA89F0B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9752" y="1166842"/>
            <a:ext cx="10360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Ada Tujuh Aturan Inferensi </a:t>
            </a:r>
            <a:r>
              <a:rPr lang="en-US" sz="3200" dirty="0"/>
              <a:t>(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dijelaskan</a:t>
            </a:r>
            <a:r>
              <a:rPr lang="en-US" sz="3200" dirty="0"/>
              <a:t> </a:t>
            </a:r>
            <a:r>
              <a:rPr lang="en-US" sz="3200" dirty="0" err="1"/>
              <a:t>sebelum</a:t>
            </a:r>
            <a:r>
              <a:rPr lang="en-US" sz="3200" dirty="0"/>
              <a:t> UTS)</a:t>
            </a:r>
            <a:r>
              <a:rPr lang="id-ID" sz="3200" dirty="0"/>
              <a:t>:</a:t>
            </a:r>
          </a:p>
          <a:p>
            <a:pPr marL="514350" indent="-514350">
              <a:buAutoNum type="arabicPeriod"/>
            </a:pPr>
            <a:r>
              <a:rPr lang="id-ID" sz="3200" dirty="0"/>
              <a:t>Modus Ponen (MP) / Implication-Elimination</a:t>
            </a:r>
          </a:p>
          <a:p>
            <a:pPr marL="514350" indent="-514350" algn="ctr"/>
            <a:r>
              <a:rPr lang="id-ID" sz="3200" dirty="0">
                <a:solidFill>
                  <a:srgbClr val="FF0000"/>
                </a:solidFill>
                <a:sym typeface="Symbol"/>
              </a:rPr>
              <a:t> ,   kesimpulanya </a:t>
            </a:r>
            <a:endParaRPr lang="id-ID" sz="3200" dirty="0"/>
          </a:p>
          <a:p>
            <a:pPr marL="514350" indent="-514350"/>
            <a:r>
              <a:rPr lang="id-ID" sz="3200" dirty="0"/>
              <a:t>	jika terdapat kalimat 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  </a:t>
            </a:r>
            <a:r>
              <a:rPr lang="id-ID" sz="3200" dirty="0">
                <a:sym typeface="Symbol"/>
              </a:rPr>
              <a:t>dan kalimat lain yaitu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, </a:t>
            </a:r>
            <a:r>
              <a:rPr lang="id-ID" sz="3200" dirty="0">
                <a:sym typeface="Symbol"/>
              </a:rPr>
              <a:t>maka dapat diturunkan kalimat baru yaitu 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</a:t>
            </a:r>
            <a:r>
              <a:rPr lang="id-ID" sz="3200" dirty="0"/>
              <a:t> </a:t>
            </a:r>
            <a:endParaRPr lang="en-US" sz="3200" dirty="0"/>
          </a:p>
          <a:p>
            <a:pPr marL="514350" indent="-514350"/>
            <a:r>
              <a:rPr lang="en-US" sz="3200" dirty="0"/>
              <a:t>2.   Modus Tollens (MT)</a:t>
            </a:r>
            <a:endParaRPr lang="id-ID" sz="3200" dirty="0"/>
          </a:p>
          <a:p>
            <a:pPr marL="514350" indent="-514350"/>
            <a:r>
              <a:rPr lang="id-ID" sz="3200" dirty="0"/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 ,   kesimpulanya   </a:t>
            </a:r>
            <a:endParaRPr lang="id-ID" sz="3200" dirty="0"/>
          </a:p>
          <a:p>
            <a:r>
              <a:rPr lang="en-US" sz="3200" dirty="0"/>
              <a:t>3.   </a:t>
            </a:r>
            <a:r>
              <a:rPr lang="id-ID" sz="3200" dirty="0"/>
              <a:t>And-Elimination (AE)</a:t>
            </a:r>
          </a:p>
          <a:p>
            <a:pPr marL="514350" indent="-514350"/>
            <a:r>
              <a:rPr lang="id-ID" sz="3200" dirty="0"/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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2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 ..... 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 kesimpulanya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i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F64FE38-763C-4F73-B392-F89ED175F2A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463CEAD-5582-41DE-A386-503BF0F8869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9240" y="1130164"/>
            <a:ext cx="10699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/>
              <a:t>	jika kalimat </a:t>
            </a:r>
            <a:r>
              <a:rPr lang="id-ID" sz="3200" dirty="0">
                <a:sym typeface="Symbol"/>
              </a:rPr>
              <a:t>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  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 .....  </a:t>
            </a:r>
            <a:r>
              <a:rPr lang="id-ID" sz="3200" baseline="-250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 benar, dapat diturunkan sebuah kalimat baru </a:t>
            </a:r>
            <a:r>
              <a:rPr lang="id-ID" sz="3200" baseline="-25000" dirty="0">
                <a:sym typeface="Symbol"/>
              </a:rPr>
              <a:t>i</a:t>
            </a:r>
            <a:r>
              <a:rPr lang="id-ID" sz="3200" dirty="0">
                <a:sym typeface="Symbol"/>
              </a:rPr>
              <a:t> yang menyatakan salah satu dari kalimat 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 , 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,....atau </a:t>
            </a:r>
            <a:r>
              <a:rPr lang="id-ID" sz="3200" baseline="-250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yang berdiri sendiri</a:t>
            </a:r>
          </a:p>
          <a:p>
            <a:pPr marL="514350" indent="-514350"/>
            <a:endParaRPr lang="id-ID" sz="3200" dirty="0"/>
          </a:p>
          <a:p>
            <a:pPr marL="514350" indent="-514350"/>
            <a:r>
              <a:rPr lang="en-US" sz="3200" dirty="0"/>
              <a:t>4</a:t>
            </a:r>
            <a:r>
              <a:rPr lang="id-ID" sz="3200" dirty="0"/>
              <a:t>.  And-Introduction (AI)</a:t>
            </a:r>
          </a:p>
          <a:p>
            <a:pPr marL="514350" indent="-514350"/>
            <a:r>
              <a:rPr lang="id-ID" sz="3200" dirty="0"/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,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2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, ....,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, kesimpulanya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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2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 ..... 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</a:t>
            </a:r>
          </a:p>
          <a:p>
            <a:pPr marL="514350" indent="-514350"/>
            <a:r>
              <a:rPr lang="id-ID" sz="3200" dirty="0">
                <a:sym typeface="Symbol"/>
              </a:rPr>
              <a:t>	jika kalimat 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, 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, ...., </a:t>
            </a:r>
            <a:r>
              <a:rPr lang="id-ID" sz="3200" baseline="-250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adalah benar semua, maka dapat diturunkan kalimat </a:t>
            </a:r>
            <a:r>
              <a:rPr lang="en-US" sz="3200" dirty="0">
                <a:sym typeface="Symbol"/>
              </a:rPr>
              <a:t>b</a:t>
            </a:r>
            <a:r>
              <a:rPr lang="id-ID" sz="3200" dirty="0">
                <a:sym typeface="Symbol"/>
              </a:rPr>
              <a:t>aru 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  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 .....  </a:t>
            </a:r>
            <a:r>
              <a:rPr lang="id-ID" sz="3200" baseline="-250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</a:t>
            </a:r>
            <a:endParaRPr lang="id-ID" sz="3200" baseline="-25000" dirty="0"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B8C0B8C-6933-4007-8C1D-B5145AC956A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D529993-E525-4F8D-A475-7EA9FBCC50B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6057" y="920621"/>
            <a:ext cx="10576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/>
              <a:t>5. </a:t>
            </a:r>
            <a:r>
              <a:rPr lang="id-ID" sz="3200" dirty="0"/>
              <a:t>  Or-Introduction (OI)</a:t>
            </a:r>
          </a:p>
          <a:p>
            <a:pPr marL="514350" indent="-514350"/>
            <a:r>
              <a:rPr lang="id-ID" sz="3200" dirty="0"/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i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kesimpulanya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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2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 .....  </a:t>
            </a:r>
            <a:r>
              <a:rPr lang="id-ID" sz="3200" baseline="-25000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 </a:t>
            </a:r>
          </a:p>
          <a:p>
            <a:pPr marL="514350" indent="-514350"/>
            <a:r>
              <a:rPr lang="id-ID" sz="3200" dirty="0">
                <a:sym typeface="Symbol"/>
              </a:rPr>
              <a:t>	</a:t>
            </a:r>
          </a:p>
          <a:p>
            <a:pPr marL="514350" indent="-514350"/>
            <a:r>
              <a:rPr lang="id-ID" sz="3200" dirty="0">
                <a:sym typeface="Symbol"/>
              </a:rPr>
              <a:t>	jika kalimat </a:t>
            </a:r>
            <a:r>
              <a:rPr lang="id-ID" sz="3200" baseline="-25000" dirty="0">
                <a:sym typeface="Symbol"/>
              </a:rPr>
              <a:t>i</a:t>
            </a:r>
            <a:r>
              <a:rPr lang="id-ID" sz="3200" dirty="0">
                <a:sym typeface="Symbol"/>
              </a:rPr>
              <a:t> benar dimana (i=1 to n), maka dapat diturunkan kalimat karu 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  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 .....  </a:t>
            </a:r>
            <a:r>
              <a:rPr lang="id-ID" sz="3200" baseline="-250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 </a:t>
            </a:r>
            <a:endParaRPr lang="en-US" sz="3200" dirty="0">
              <a:sym typeface="Symbol"/>
            </a:endParaRPr>
          </a:p>
          <a:p>
            <a:pPr marL="514350" indent="-514350"/>
            <a:endParaRPr lang="id-ID" sz="3200" dirty="0">
              <a:sym typeface="Symbol"/>
            </a:endParaRPr>
          </a:p>
          <a:p>
            <a:r>
              <a:rPr lang="en-US" sz="3200" dirty="0">
                <a:sym typeface="Symbol"/>
              </a:rPr>
              <a:t>6. </a:t>
            </a:r>
            <a:r>
              <a:rPr lang="id-ID" sz="3200" dirty="0">
                <a:sym typeface="Symbol"/>
              </a:rPr>
              <a:t>Double-Negation-Elimination (DNE)</a:t>
            </a:r>
          </a:p>
          <a:p>
            <a:pPr marL="514350" indent="-514350"/>
            <a:r>
              <a:rPr lang="id-ID" sz="3200" dirty="0">
                <a:sym typeface="Symbol"/>
              </a:rPr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 kesimpulanya </a:t>
            </a:r>
          </a:p>
          <a:p>
            <a:pPr marL="514350" indent="-514350"/>
            <a:r>
              <a:rPr lang="id-ID" sz="3200" dirty="0">
                <a:sym typeface="Symbol"/>
              </a:rPr>
              <a:t>	</a:t>
            </a:r>
          </a:p>
          <a:p>
            <a:pPr marL="514350" indent="-514350"/>
            <a:endParaRPr lang="id-ID" sz="3200" dirty="0"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F9259AE-7DAD-4BBB-AA1B-B557CC873D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218C36A-318D-4B65-8138-B5552A9B6F5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1772" y="960482"/>
            <a:ext cx="89334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dirty="0">
                <a:sym typeface="Symbol"/>
              </a:rPr>
              <a:t>		</a:t>
            </a:r>
          </a:p>
          <a:p>
            <a:pPr marL="514350" indent="-514350">
              <a:buAutoNum type="arabicPeriod" startAt="7"/>
            </a:pPr>
            <a:r>
              <a:rPr lang="id-ID" sz="3200" dirty="0">
                <a:sym typeface="Symbol"/>
              </a:rPr>
              <a:t>Resolution (R)</a:t>
            </a:r>
            <a:endParaRPr lang="en-US" sz="3200" dirty="0">
              <a:sym typeface="Symbol"/>
            </a:endParaRPr>
          </a:p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    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  ,     kesimpulanya </a:t>
            </a:r>
          </a:p>
          <a:p>
            <a:endParaRPr lang="id-ID" sz="3200" dirty="0">
              <a:sym typeface="Symbol"/>
            </a:endParaRPr>
          </a:p>
          <a:p>
            <a:pPr marL="514350" indent="-514350"/>
            <a:r>
              <a:rPr lang="id-ID" sz="3200" dirty="0">
                <a:sym typeface="Symbol"/>
              </a:rPr>
              <a:t>	</a:t>
            </a:r>
            <a:r>
              <a:rPr lang="id-ID" sz="3200" dirty="0">
                <a:solidFill>
                  <a:srgbClr val="FF0000"/>
                </a:solidFill>
                <a:sym typeface="Symbol"/>
              </a:rPr>
              <a:t>   ,     kesimpulanya   </a:t>
            </a:r>
          </a:p>
          <a:p>
            <a:pPr marL="514350" indent="-514350" algn="ctr"/>
            <a:r>
              <a:rPr lang="id-ID" sz="3200" dirty="0">
                <a:sym typeface="Symbol"/>
              </a:rPr>
              <a:t>atau</a:t>
            </a:r>
          </a:p>
          <a:p>
            <a:pPr marL="514350" indent="-514350"/>
            <a:r>
              <a:rPr lang="id-ID" sz="3200" dirty="0">
                <a:solidFill>
                  <a:srgbClr val="FF0000"/>
                </a:solidFill>
                <a:sym typeface="Symbol"/>
              </a:rPr>
              <a:t>	  ,      kesimpulnya   </a:t>
            </a:r>
          </a:p>
          <a:p>
            <a:pPr marL="514350" indent="-514350"/>
            <a:r>
              <a:rPr lang="id-ID" sz="3200" dirty="0">
                <a:sym typeface="Symbol"/>
              </a:rPr>
              <a:t>	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E0D51B4-A42D-43AF-83F7-19D3CAD94C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777A318-0305-4DAD-B3AF-A849442A2E0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6312" y="1193782"/>
            <a:ext cx="951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200" dirty="0">
                <a:solidFill>
                  <a:srgbClr val="0070C0"/>
                </a:solidFill>
                <a:sym typeface="Symbol"/>
              </a:rPr>
              <a:t>B. </a:t>
            </a:r>
            <a:r>
              <a:rPr lang="id-ID" sz="3200" dirty="0">
                <a:solidFill>
                  <a:srgbClr val="0070C0"/>
                </a:solidFill>
                <a:sym typeface="Symbol"/>
              </a:rPr>
              <a:t>Tata Bahasa pada FOL</a:t>
            </a:r>
            <a:endParaRPr lang="en-US" sz="3200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6312" y="1778557"/>
            <a:ext cx="10294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Dalam propositional logic setiap ekspresi merupakan kalimat yang mempresentasikan fakta, FOL menggunakan kalimat yang mempresentasikan fakta dan term (suku) yang mempresentasikan objek</a:t>
            </a:r>
            <a:r>
              <a:rPr lang="en-US" sz="3200" dirty="0"/>
              <a:t>. (</a:t>
            </a:r>
            <a:r>
              <a:rPr lang="en-US" sz="3200" i="1" dirty="0" err="1">
                <a:solidFill>
                  <a:srgbClr val="0070C0"/>
                </a:solidFill>
              </a:rPr>
              <a:t>konstansta</a:t>
            </a:r>
            <a:r>
              <a:rPr lang="en-US" sz="3200" i="1" dirty="0">
                <a:solidFill>
                  <a:srgbClr val="0070C0"/>
                </a:solidFill>
              </a:rPr>
              <a:t>, variable, argument, </a:t>
            </a:r>
            <a:r>
              <a:rPr lang="en-US" sz="3200" i="1" dirty="0" err="1">
                <a:solidFill>
                  <a:srgbClr val="0070C0"/>
                </a:solidFill>
              </a:rPr>
              <a:t>kuantor</a:t>
            </a:r>
            <a:r>
              <a:rPr lang="en-US" sz="3200" i="1" dirty="0">
                <a:solidFill>
                  <a:srgbClr val="0070C0"/>
                </a:solidFill>
              </a:rPr>
              <a:t>  </a:t>
            </a:r>
            <a:r>
              <a:rPr lang="en-US" sz="3200" i="1" dirty="0" err="1">
                <a:solidFill>
                  <a:srgbClr val="0070C0"/>
                </a:solidFill>
              </a:rPr>
              <a:t>sudah</a:t>
            </a:r>
            <a:r>
              <a:rPr lang="en-US" sz="3200" i="1" dirty="0">
                <a:solidFill>
                  <a:srgbClr val="0070C0"/>
                </a:solidFill>
              </a:rPr>
              <a:t> </a:t>
            </a:r>
            <a:r>
              <a:rPr lang="en-US" sz="3200" i="1" dirty="0" err="1">
                <a:solidFill>
                  <a:srgbClr val="0070C0"/>
                </a:solidFill>
              </a:rPr>
              <a:t>dijelaskan</a:t>
            </a:r>
            <a:r>
              <a:rPr lang="en-US" sz="3200" i="1" dirty="0">
                <a:solidFill>
                  <a:srgbClr val="0070C0"/>
                </a:solidFill>
              </a:rPr>
              <a:t> </a:t>
            </a:r>
            <a:r>
              <a:rPr lang="en-US" sz="3200" i="1" dirty="0" err="1">
                <a:solidFill>
                  <a:srgbClr val="0070C0"/>
                </a:solidFill>
              </a:rPr>
              <a:t>materi</a:t>
            </a:r>
            <a:r>
              <a:rPr lang="en-US" sz="3200" i="1" dirty="0">
                <a:solidFill>
                  <a:srgbClr val="0070C0"/>
                </a:solidFill>
              </a:rPr>
              <a:t> </a:t>
            </a:r>
            <a:r>
              <a:rPr lang="en-US" sz="3200" i="1" dirty="0" err="1">
                <a:solidFill>
                  <a:srgbClr val="0070C0"/>
                </a:solidFill>
              </a:rPr>
              <a:t>sebelumnya</a:t>
            </a:r>
            <a:r>
              <a:rPr lang="en-US" sz="3200" dirty="0"/>
              <a:t>)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62C911D-5212-4360-9B32-4420E0D4D8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B9E5818-31C4-4C85-AFB5-92D5E13DDA9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899" y="1145041"/>
            <a:ext cx="10360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id-ID" sz="3200" b="1" dirty="0"/>
              <a:t>Kuantor Universal</a:t>
            </a:r>
          </a:p>
          <a:p>
            <a:pPr marL="514350" indent="-514350"/>
            <a:r>
              <a:rPr lang="id-ID" sz="3200" dirty="0"/>
              <a:t>	menyatakan sesuatu yang bersifat umum (</a:t>
            </a:r>
            <a:r>
              <a:rPr lang="id-ID" sz="3200" dirty="0">
                <a:sym typeface="Symbol"/>
              </a:rPr>
              <a:t>) untuk setiap</a:t>
            </a:r>
          </a:p>
          <a:p>
            <a:pPr marL="514350" indent="-514350"/>
            <a:r>
              <a:rPr lang="id-ID" sz="3200" dirty="0">
                <a:sym typeface="Symbol"/>
              </a:rPr>
              <a:t>	Misal :  </a:t>
            </a:r>
          </a:p>
          <a:p>
            <a:pPr marL="514350" indent="-514350"/>
            <a:r>
              <a:rPr lang="id-ID" sz="3200" dirty="0">
                <a:sym typeface="Symbol"/>
              </a:rPr>
              <a:t>	x. bayi(x) Suka(x,susu)</a:t>
            </a:r>
          </a:p>
          <a:p>
            <a:pPr marL="514350" indent="-514350"/>
            <a:r>
              <a:rPr lang="id-ID" sz="3200" dirty="0">
                <a:sym typeface="Symbol"/>
              </a:rPr>
              <a:t>	kalimat ini benar jika dan hanya jika kalimat dibawah ini benar :</a:t>
            </a:r>
          </a:p>
          <a:p>
            <a:pPr marL="514350" indent="-514350"/>
            <a:r>
              <a:rPr lang="id-ID" sz="3200" dirty="0">
                <a:sym typeface="Symbol"/>
              </a:rPr>
              <a:t>	bayi(Budi) Suka(Budi,susu) </a:t>
            </a:r>
          </a:p>
          <a:p>
            <a:pPr marL="514350" indent="-514350"/>
            <a:r>
              <a:rPr lang="id-ID" sz="3200" dirty="0">
                <a:sym typeface="Symbol"/>
              </a:rPr>
              <a:t>	bayi(Wati) Suka(Wati,susu) </a:t>
            </a:r>
          </a:p>
          <a:p>
            <a:pPr marL="514350" indent="-514350"/>
            <a:r>
              <a:rPr lang="id-ID" sz="3200" dirty="0">
                <a:sym typeface="Symbol"/>
              </a:rPr>
              <a:t>	bayi(Didi) Suka(Didi,susu) </a:t>
            </a:r>
          </a:p>
          <a:p>
            <a:pPr marL="514350" indent="-514350"/>
            <a:r>
              <a:rPr lang="id-ID" sz="3200" dirty="0">
                <a:sym typeface="Symbol"/>
              </a:rPr>
              <a:t>	dst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372B07E-C424-4E49-881E-37D901F733C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4C536F1-4E8D-45F9-A8CC-374227AFC90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1493</Words>
  <Application>Microsoft Office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Arenski</vt:lpstr>
      <vt:lpstr>Arial</vt:lpstr>
      <vt:lpstr>Arial Black</vt:lpstr>
      <vt:lpstr>Calibri</vt:lpstr>
      <vt:lpstr>Comic Sans MS</vt:lpstr>
      <vt:lpstr>Signika</vt:lpstr>
      <vt:lpstr>1_Custom Design</vt:lpstr>
      <vt:lpstr>Pertemuan ke_11 INFERENSI PADA FOL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112</cp:revision>
  <dcterms:created xsi:type="dcterms:W3CDTF">2020-07-23T01:18:59Z</dcterms:created>
  <dcterms:modified xsi:type="dcterms:W3CDTF">2022-02-28T08:49:19Z</dcterms:modified>
</cp:coreProperties>
</file>