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1"/>
  </p:notesMasterIdLst>
  <p:sldIdLst>
    <p:sldId id="257" r:id="rId2"/>
    <p:sldId id="289" r:id="rId3"/>
    <p:sldId id="484" r:id="rId4"/>
    <p:sldId id="482" r:id="rId5"/>
    <p:sldId id="491" r:id="rId6"/>
    <p:sldId id="492" r:id="rId7"/>
    <p:sldId id="493" r:id="rId8"/>
    <p:sldId id="494" r:id="rId9"/>
    <p:sldId id="495" r:id="rId10"/>
    <p:sldId id="498" r:id="rId11"/>
    <p:sldId id="499" r:id="rId12"/>
    <p:sldId id="490" r:id="rId13"/>
    <p:sldId id="496" r:id="rId14"/>
    <p:sldId id="469" r:id="rId15"/>
    <p:sldId id="450" r:id="rId16"/>
    <p:sldId id="488" r:id="rId17"/>
    <p:sldId id="485" r:id="rId18"/>
    <p:sldId id="489" r:id="rId19"/>
    <p:sldId id="4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49" autoAdjust="0"/>
  </p:normalViewPr>
  <p:slideViewPr>
    <p:cSldViewPr snapToGrid="0">
      <p:cViewPr varScale="1">
        <p:scale>
          <a:sx n="59" d="100"/>
          <a:sy n="59" d="100"/>
        </p:scale>
        <p:origin x="100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28/02/2022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991099"/>
            <a:ext cx="4778189" cy="709221"/>
          </a:xfrm>
        </p:spPr>
        <p:txBody>
          <a:bodyPr>
            <a:normAutofit/>
          </a:bodyPr>
          <a:lstStyle/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endParaRPr lang="en-ID" sz="1600" dirty="0"/>
          </a:p>
          <a:p>
            <a:r>
              <a:rPr lang="en-ID" sz="1600" dirty="0"/>
              <a:t>2022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326" y="1979112"/>
            <a:ext cx="9521439" cy="2326188"/>
          </a:xfrm>
        </p:spPr>
        <p:txBody>
          <a:bodyPr>
            <a:normAutofit/>
          </a:bodyPr>
          <a:lstStyle/>
          <a:p>
            <a:pPr algn="ctr"/>
            <a:r>
              <a:rPr lang="en-US" altLang="id-ID" sz="4000" dirty="0" err="1">
                <a:latin typeface="Comic Sans MS" pitchFamily="66" charset="0"/>
              </a:rPr>
              <a:t>Pertemuan</a:t>
            </a:r>
            <a:r>
              <a:rPr lang="en-US" altLang="id-ID" sz="4000" dirty="0">
                <a:latin typeface="Comic Sans MS" pitchFamily="66" charset="0"/>
              </a:rPr>
              <a:t> ke_12 dan 13</a:t>
            </a:r>
            <a:br>
              <a:rPr lang="en-US" altLang="id-ID" sz="4000" dirty="0">
                <a:latin typeface="Comic Sans MS" pitchFamily="66" charset="0"/>
              </a:rPr>
            </a:br>
            <a:r>
              <a:rPr lang="en-US" altLang="id-ID" sz="4000" dirty="0">
                <a:latin typeface="Comic Sans MS" pitchFamily="66" charset="0"/>
              </a:rPr>
              <a:t>FIRST ORDER LOGIC</a:t>
            </a:r>
            <a:endParaRPr lang="en-ID" sz="40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179496" y="665384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B00D-EB66-49F7-A104-715CA14F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479" y="727257"/>
            <a:ext cx="9744637" cy="809251"/>
          </a:xfrm>
        </p:spPr>
        <p:txBody>
          <a:bodyPr/>
          <a:lstStyle/>
          <a:p>
            <a:pPr algn="l"/>
            <a:r>
              <a:rPr lang="en-US" dirty="0" err="1">
                <a:latin typeface="Arenski" pitchFamily="2" charset="0"/>
              </a:rPr>
              <a:t>Contoh</a:t>
            </a:r>
            <a:r>
              <a:rPr lang="en-US" dirty="0">
                <a:latin typeface="Arenski" pitchFamily="2" charset="0"/>
              </a:rPr>
              <a:t> 1</a:t>
            </a:r>
            <a:r>
              <a:rPr lang="en-US" dirty="0"/>
              <a:t>: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891502-374F-43C0-812D-1FA010ECB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81858"/>
              </p:ext>
            </p:extLst>
          </p:nvPr>
        </p:nvGraphicFramePr>
        <p:xfrm>
          <a:off x="2564202" y="1131882"/>
          <a:ext cx="6045348" cy="54164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359">
                  <a:extLst>
                    <a:ext uri="{9D8B030D-6E8A-4147-A177-3AD203B41FA5}">
                      <a16:colId xmlns:a16="http://schemas.microsoft.com/office/drawing/2014/main" val="2016796581"/>
                    </a:ext>
                  </a:extLst>
                </a:gridCol>
                <a:gridCol w="5351989">
                  <a:extLst>
                    <a:ext uri="{9D8B030D-6E8A-4147-A177-3AD203B41FA5}">
                      <a16:colId xmlns:a16="http://schemas.microsoft.com/office/drawing/2014/main" val="368840628"/>
                    </a:ext>
                  </a:extLst>
                </a:gridCol>
              </a:tblGrid>
              <a:tr h="2968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ID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∀x.(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pintar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 ⇒ 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lulus_tepatwaktu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(x))</a:t>
                      </a:r>
                      <a:endParaRPr lang="en-ID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54555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ID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∀x.(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pintar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 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∨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lulus_tepatwaktu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(x))</a:t>
                      </a:r>
                      <a:endParaRPr lang="en-ID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93873980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ID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∀x.(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pintar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 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∨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lulus_tepatwaktu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(x))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(</a:t>
                      </a:r>
                      <a:r>
                        <a:rPr lang="en-ID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tetap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D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60507889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ID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∀x.(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pintar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 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∨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lulus_tepatwaktu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(x))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(</a:t>
                      </a:r>
                      <a:r>
                        <a:rPr lang="en-ID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tetap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D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10282509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ID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∀x.(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pintar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 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∨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lulus_tepatwaktu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(x))      (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tetap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D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9059556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ID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pintar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 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∨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lulus_tepatwaktu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  <a:endParaRPr lang="en-ID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12126189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ID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¬ </a:t>
                      </a:r>
                      <a:r>
                        <a:rPr kumimoji="0" lang="en-ID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pintar</a:t>
                      </a:r>
                      <a:r>
                        <a:rPr kumimoji="0" lang="en-ID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(x) ∨ </a:t>
                      </a:r>
                      <a:r>
                        <a:rPr kumimoji="0" lang="en-ID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lulus_tepatwaktu</a:t>
                      </a:r>
                      <a:r>
                        <a:rPr kumimoji="0" lang="en-ID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(x)</a:t>
                      </a:r>
                      <a:endParaRPr kumimoji="0" lang="en-ID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1512175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D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pintar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(x),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lulus_tepatwaktu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(x)}</a:t>
                      </a:r>
                      <a:endParaRPr lang="en-ID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0714894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D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lulus_tepatwaktu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(x), 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pintar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(x)} (</a:t>
                      </a:r>
                      <a:r>
                        <a:rPr lang="en-ID" sz="2000" dirty="0" err="1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diurutkan</a:t>
                      </a: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2000" dirty="0" err="1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lebih</a:t>
                      </a: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2000" dirty="0" err="1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baik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D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6459404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8C25147-D288-4C52-8B22-85DFAB22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678" y="908720"/>
            <a:ext cx="2114500" cy="1656184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0CC28C72-D4CD-4A76-89A5-DEF7A9EF17B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279AA659-B1AD-401F-9688-BE5D038E827D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9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B00D-EB66-49F7-A104-715CA14F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12" y="908720"/>
            <a:ext cx="9744637" cy="809251"/>
          </a:xfrm>
        </p:spPr>
        <p:txBody>
          <a:bodyPr/>
          <a:lstStyle/>
          <a:p>
            <a:pPr algn="l"/>
            <a:r>
              <a:rPr lang="en-US" dirty="0" err="1">
                <a:latin typeface="Arenski" pitchFamily="2" charset="0"/>
              </a:rPr>
              <a:t>Contoh</a:t>
            </a:r>
            <a:r>
              <a:rPr lang="en-US" dirty="0">
                <a:latin typeface="Arenski" pitchFamily="2" charset="0"/>
              </a:rPr>
              <a:t> 2</a:t>
            </a:r>
            <a:r>
              <a:rPr lang="en-US" dirty="0"/>
              <a:t>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5C7BC-F28A-4ED3-8187-977F8DAE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891502-374F-43C0-812D-1FA010ECB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996986"/>
              </p:ext>
            </p:extLst>
          </p:nvPr>
        </p:nvGraphicFramePr>
        <p:xfrm>
          <a:off x="2723330" y="1025554"/>
          <a:ext cx="6045348" cy="48068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359">
                  <a:extLst>
                    <a:ext uri="{9D8B030D-6E8A-4147-A177-3AD203B41FA5}">
                      <a16:colId xmlns:a16="http://schemas.microsoft.com/office/drawing/2014/main" val="2016796581"/>
                    </a:ext>
                  </a:extLst>
                </a:gridCol>
                <a:gridCol w="5351989">
                  <a:extLst>
                    <a:ext uri="{9D8B030D-6E8A-4147-A177-3AD203B41FA5}">
                      <a16:colId xmlns:a16="http://schemas.microsoft.com/office/drawing/2014/main" val="368840628"/>
                    </a:ext>
                  </a:extLst>
                </a:gridCol>
              </a:tblGrid>
              <a:tr h="2968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ID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 (∀x.(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pintar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 ∧ 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rajin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(x)))</a:t>
                      </a:r>
                      <a:endParaRPr lang="en-ID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54555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ID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 (∀x.(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pintar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 ∧ 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rajin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(x)))                        (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tetap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D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93873980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ID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∃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x.(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pintar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 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∨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¬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rajin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(x))</a:t>
                      </a:r>
                      <a:endParaRPr lang="en-ID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60507889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ID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∃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x.(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pintar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 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∨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¬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rajin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(x))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(</a:t>
                      </a:r>
                      <a:r>
                        <a:rPr lang="en-ID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tetap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D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10282509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ID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pintar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Bejo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∨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¬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rajin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Bejo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D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9059556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ID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pintar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Bejo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∨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¬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rajin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Bejo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                   (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tetap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              </a:t>
                      </a:r>
                      <a:endParaRPr lang="en-ID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12126189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ID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pintar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Bejo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∨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¬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rajin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Bejo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                   (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tetap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kumimoji="0" lang="en-ID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1512175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D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pintar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Bejo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), ¬ 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rajin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ID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Bejo</a:t>
                      </a: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)}</a:t>
                      </a:r>
                      <a:endParaRPr lang="en-ID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0714894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D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6459404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8C25147-D288-4C52-8B22-85DFAB22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678" y="908720"/>
            <a:ext cx="2114500" cy="1656184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A8299219-A5BD-485D-A27D-E12E53C3722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A76C720-8D2B-4FDE-8550-9E6D702F140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24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B00D-EB66-49F7-A104-715CA14F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541" y="830089"/>
            <a:ext cx="9744637" cy="809251"/>
          </a:xfrm>
        </p:spPr>
        <p:txBody>
          <a:bodyPr/>
          <a:lstStyle/>
          <a:p>
            <a:pPr algn="l"/>
            <a:r>
              <a:rPr lang="en-US" dirty="0" err="1">
                <a:latin typeface="Arenski" pitchFamily="2" charset="0"/>
              </a:rPr>
              <a:t>Contoh</a:t>
            </a:r>
            <a:r>
              <a:rPr lang="en-US" dirty="0">
                <a:latin typeface="Arenski" pitchFamily="2" charset="0"/>
              </a:rPr>
              <a:t> 3</a:t>
            </a:r>
            <a:r>
              <a:rPr lang="en-US" dirty="0"/>
              <a:t>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8E6A2-2607-487A-A9AA-D217416A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891502-374F-43C0-812D-1FA010ECB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453857"/>
              </p:ext>
            </p:extLst>
          </p:nvPr>
        </p:nvGraphicFramePr>
        <p:xfrm>
          <a:off x="2723330" y="1142389"/>
          <a:ext cx="6045348" cy="48068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359">
                  <a:extLst>
                    <a:ext uri="{9D8B030D-6E8A-4147-A177-3AD203B41FA5}">
                      <a16:colId xmlns:a16="http://schemas.microsoft.com/office/drawing/2014/main" val="2016796581"/>
                    </a:ext>
                  </a:extLst>
                </a:gridCol>
                <a:gridCol w="5351989">
                  <a:extLst>
                    <a:ext uri="{9D8B030D-6E8A-4147-A177-3AD203B41FA5}">
                      <a16:colId xmlns:a16="http://schemas.microsoft.com/office/drawing/2014/main" val="368840628"/>
                    </a:ext>
                  </a:extLst>
                </a:gridCol>
              </a:tblGrid>
              <a:tr h="2968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ID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∃y.(g(y) ∧ ∀z.(r(z) ⇒ f(y, z)))</a:t>
                      </a:r>
                      <a:endParaRPr lang="en-ID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54555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ID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∃y.(g(y) ∧ ∀z.(</a:t>
                      </a:r>
                      <a:r>
                        <a:rPr lang="en-ID" sz="20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¬r(z) ∨ f(y, z)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  <a:endParaRPr lang="en-ID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93873980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ID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∃y.(g(y) ∧ ∀z.(¬r(z) ∨ f(y, z)))          (</a:t>
                      </a:r>
                      <a:r>
                        <a:rPr lang="en-ID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tetap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D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60507889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ID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∃y.(g(y) ∧ ∀z.(¬r(z) ∨ f(y, z)))          (</a:t>
                      </a:r>
                      <a:r>
                        <a:rPr lang="en-ID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tetap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D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10282509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ID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g(</a:t>
                      </a:r>
                      <a:r>
                        <a:rPr lang="en-ID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gary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∧ ∀z.(¬r(z) ∨ f(</a:t>
                      </a:r>
                      <a:r>
                        <a:rPr lang="en-ID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gary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 z))</a:t>
                      </a:r>
                      <a:endParaRPr lang="en-ID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9059556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ID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g(</a:t>
                      </a:r>
                      <a:r>
                        <a:rPr lang="en-ID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gary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∧ (¬r(z) ∨ f(</a:t>
                      </a:r>
                      <a:r>
                        <a:rPr lang="en-ID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gary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 z))</a:t>
                      </a:r>
                      <a:endParaRPr lang="en-ID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12126189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ID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g(</a:t>
                      </a:r>
                      <a:r>
                        <a:rPr lang="en-ID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gary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∧ (¬r(z) ∨ f(</a:t>
                      </a:r>
                      <a:r>
                        <a:rPr lang="en-ID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gary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 z))</a:t>
                      </a:r>
                      <a:endParaRPr lang="en-ID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1512175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D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{g(</a:t>
                      </a:r>
                      <a:r>
                        <a:rPr lang="en-ID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gary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)},</a:t>
                      </a:r>
                      <a:endParaRPr lang="en-ID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0714894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D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{¬r(z), f(</a:t>
                      </a:r>
                      <a:r>
                        <a:rPr lang="en-ID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gary</a:t>
                      </a:r>
                      <a:r>
                        <a:rPr lang="en-ID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 z)}</a:t>
                      </a:r>
                      <a:endParaRPr lang="en-ID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6459404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8C25147-D288-4C52-8B22-85DFAB22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678" y="908720"/>
            <a:ext cx="2114500" cy="1656184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95A8E707-533B-4D3C-9ED9-7971800FA84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F583B6A7-0E24-45B9-AF22-DC1C3AAD6BD3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9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B00D-EB66-49F7-A104-715CA14F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16" y="771323"/>
            <a:ext cx="9744637" cy="809251"/>
          </a:xfrm>
        </p:spPr>
        <p:txBody>
          <a:bodyPr/>
          <a:lstStyle/>
          <a:p>
            <a:pPr algn="l"/>
            <a:r>
              <a:rPr lang="en-US" dirty="0" err="1">
                <a:latin typeface="Arenski" pitchFamily="2" charset="0"/>
              </a:rPr>
              <a:t>Contoh</a:t>
            </a:r>
            <a:r>
              <a:rPr lang="en-US" dirty="0">
                <a:latin typeface="Arenski" pitchFamily="2" charset="0"/>
              </a:rPr>
              <a:t> 4</a:t>
            </a:r>
            <a:r>
              <a:rPr lang="en-US" dirty="0"/>
              <a:t>: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B08016-64A1-44E2-A3FF-24C12EE9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1634B6-14E8-4609-A53A-96883B8C2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014739"/>
              </p:ext>
            </p:extLst>
          </p:nvPr>
        </p:nvGraphicFramePr>
        <p:xfrm>
          <a:off x="2647998" y="944025"/>
          <a:ext cx="6120680" cy="5421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1999">
                  <a:extLst>
                    <a:ext uri="{9D8B030D-6E8A-4147-A177-3AD203B41FA5}">
                      <a16:colId xmlns:a16="http://schemas.microsoft.com/office/drawing/2014/main" val="2834595750"/>
                    </a:ext>
                  </a:extLst>
                </a:gridCol>
                <a:gridCol w="5418681">
                  <a:extLst>
                    <a:ext uri="{9D8B030D-6E8A-4147-A177-3AD203B41FA5}">
                      <a16:colId xmlns:a16="http://schemas.microsoft.com/office/drawing/2014/main" val="890919158"/>
                    </a:ext>
                  </a:extLst>
                </a:gridCol>
              </a:tblGrid>
              <a:tr h="3421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D" sz="20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 (∃y.(g(y) ∧ ∀z.(</a:t>
                      </a:r>
                      <a:r>
                        <a:rPr lang="en-ID" sz="20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r(z) ⇒ f(y, z)</a:t>
                      </a:r>
                      <a:r>
                        <a:rPr lang="en-ID" sz="2000" b="1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)))</a:t>
                      </a:r>
                      <a:endParaRPr lang="en-ID" sz="20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730649"/>
                  </a:ext>
                </a:extLst>
              </a:tr>
              <a:tr h="342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ID" sz="20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 (∃y.(g(y) ∧ ∀z.(</a:t>
                      </a:r>
                      <a:r>
                        <a:rPr lang="en-ID" sz="20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¬r(z) ∨ f(y, z)</a:t>
                      </a:r>
                      <a:r>
                        <a:rPr lang="en-ID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)))</a:t>
                      </a:r>
                      <a:endParaRPr lang="en-ID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extLst>
                  <a:ext uri="{0D108BD9-81ED-4DB2-BD59-A6C34878D82A}">
                    <a16:rowId xmlns:a16="http://schemas.microsoft.com/office/drawing/2014/main" val="3116578043"/>
                  </a:ext>
                </a:extLst>
              </a:tr>
              <a:tr h="342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ID" sz="20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∀y.(¬(</a:t>
                      </a:r>
                      <a:r>
                        <a:rPr lang="en-ID" sz="20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g(y) ∧ ∀z.(¬r(z) ∨ f(y, z)</a:t>
                      </a:r>
                      <a:r>
                        <a:rPr lang="en-ID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))</a:t>
                      </a:r>
                      <a:endParaRPr lang="en-ID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extLst>
                  <a:ext uri="{0D108BD9-81ED-4DB2-BD59-A6C34878D82A}">
                    <a16:rowId xmlns:a16="http://schemas.microsoft.com/office/drawing/2014/main" val="2713321434"/>
                  </a:ext>
                </a:extLst>
              </a:tr>
              <a:tr h="342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D" sz="20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∀y.(¬g(y) ∨ ¬∀z.(¬r(z) ∨ f(y, z)))</a:t>
                      </a:r>
                      <a:endParaRPr lang="en-ID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extLst>
                  <a:ext uri="{0D108BD9-81ED-4DB2-BD59-A6C34878D82A}">
                    <a16:rowId xmlns:a16="http://schemas.microsoft.com/office/drawing/2014/main" val="3465066768"/>
                  </a:ext>
                </a:extLst>
              </a:tr>
              <a:tr h="342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D" sz="20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∀y.(¬g(y) ∨ ∃z.¬(¬r(z) ∨ f(y, z)))</a:t>
                      </a:r>
                      <a:endParaRPr lang="en-ID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extLst>
                  <a:ext uri="{0D108BD9-81ED-4DB2-BD59-A6C34878D82A}">
                    <a16:rowId xmlns:a16="http://schemas.microsoft.com/office/drawing/2014/main" val="3894309982"/>
                  </a:ext>
                </a:extLst>
              </a:tr>
              <a:tr h="342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D" sz="20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∀y.(¬g(y) ∨ ∃z.(¬¬r(z) ∧ ¬f(y, z)))</a:t>
                      </a:r>
                      <a:endParaRPr lang="en-ID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extLst>
                  <a:ext uri="{0D108BD9-81ED-4DB2-BD59-A6C34878D82A}">
                    <a16:rowId xmlns:a16="http://schemas.microsoft.com/office/drawing/2014/main" val="1401017704"/>
                  </a:ext>
                </a:extLst>
              </a:tr>
              <a:tr h="342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D" sz="20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∀y.(¬g(y) ∨ ∃z.(r(z) ∧ ¬f(y, z)))</a:t>
                      </a:r>
                      <a:endParaRPr lang="en-ID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extLst>
                  <a:ext uri="{0D108BD9-81ED-4DB2-BD59-A6C34878D82A}">
                    <a16:rowId xmlns:a16="http://schemas.microsoft.com/office/drawing/2014/main" val="3435290679"/>
                  </a:ext>
                </a:extLst>
              </a:tr>
              <a:tr h="342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ID" sz="20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∀y.(¬g(y) ∨ ∃z.(r(z) ∧ ¬f(y, z)))</a:t>
                      </a:r>
                      <a:endParaRPr lang="en-ID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extLst>
                  <a:ext uri="{0D108BD9-81ED-4DB2-BD59-A6C34878D82A}">
                    <a16:rowId xmlns:a16="http://schemas.microsoft.com/office/drawing/2014/main" val="759872269"/>
                  </a:ext>
                </a:extLst>
              </a:tr>
              <a:tr h="342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ID" sz="20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∀y.(¬g(y) ∨ (r(k(y)) ∧ ¬f(y, k(y))))</a:t>
                      </a:r>
                      <a:endParaRPr lang="en-ID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extLst>
                  <a:ext uri="{0D108BD9-81ED-4DB2-BD59-A6C34878D82A}">
                    <a16:rowId xmlns:a16="http://schemas.microsoft.com/office/drawing/2014/main" val="3523594437"/>
                  </a:ext>
                </a:extLst>
              </a:tr>
              <a:tr h="342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ID" sz="20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¬g(y) ∨ (r(k(y)) ∧ ¬f(y, k(y)))</a:t>
                      </a:r>
                      <a:endParaRPr lang="en-ID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extLst>
                  <a:ext uri="{0D108BD9-81ED-4DB2-BD59-A6C34878D82A}">
                    <a16:rowId xmlns:a16="http://schemas.microsoft.com/office/drawing/2014/main" val="4118991663"/>
                  </a:ext>
                </a:extLst>
              </a:tr>
              <a:tr h="342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ID" sz="20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(¬g(y) ∨ r(k(y))) ∧ (¬g(y) ∨ ¬f(y, k(y)))</a:t>
                      </a:r>
                      <a:endParaRPr lang="en-ID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extLst>
                  <a:ext uri="{0D108BD9-81ED-4DB2-BD59-A6C34878D82A}">
                    <a16:rowId xmlns:a16="http://schemas.microsoft.com/office/drawing/2014/main" val="799353399"/>
                  </a:ext>
                </a:extLst>
              </a:tr>
              <a:tr h="1752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D" sz="20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{¬g(y), r(k(y))}</a:t>
                      </a:r>
                      <a:endParaRPr lang="en-ID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extLst>
                  <a:ext uri="{0D108BD9-81ED-4DB2-BD59-A6C34878D82A}">
                    <a16:rowId xmlns:a16="http://schemas.microsoft.com/office/drawing/2014/main" val="1037156221"/>
                  </a:ext>
                </a:extLst>
              </a:tr>
              <a:tr h="1752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D" sz="20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{¬g(y), ¬f(y, k(y))}</a:t>
                      </a:r>
                      <a:endParaRPr lang="en-ID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4" marR="8134" marT="8134" marB="8134" anchor="ctr"/>
                </a:tc>
                <a:extLst>
                  <a:ext uri="{0D108BD9-81ED-4DB2-BD59-A6C34878D82A}">
                    <a16:rowId xmlns:a16="http://schemas.microsoft.com/office/drawing/2014/main" val="18066379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307AA9C-6EA2-4735-87D1-103FD2CA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678" y="908720"/>
            <a:ext cx="2114500" cy="1656184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CBB327CE-EF14-4E3F-8A8B-733EAB01D9D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627927C8-5613-485C-B9DF-CE3A4762E86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7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2800">
                <a:sym typeface="Symbol" pitchFamily="18" charset="2"/>
              </a:rPr>
              <a:t> </a:t>
            </a:r>
            <a:r>
              <a:rPr lang="en-GB" sz="4000">
                <a:sym typeface="Symbol" pitchFamily="18" charset="2"/>
              </a:rPr>
              <a:t> </a:t>
            </a:r>
            <a:endParaRPr lang="en-GB" sz="2800" i="1">
              <a:sym typeface="Symbol" pitchFamily="18" charset="2"/>
            </a:endParaRPr>
          </a:p>
        </p:txBody>
      </p:sp>
      <p:sp>
        <p:nvSpPr>
          <p:cNvPr id="497686" name="AutoShape 22" descr="http://www.cee.hw.ac.uk/%7Ealison/ai3notes/_778_tex2html_wrap1225.xbm"/>
          <p:cNvSpPr>
            <a:spLocks noChangeAspect="1" noChangeArrowheads="1"/>
          </p:cNvSpPr>
          <p:nvPr/>
        </p:nvSpPr>
        <p:spPr bwMode="auto">
          <a:xfrm>
            <a:off x="2894013" y="3063876"/>
            <a:ext cx="296862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MY"/>
          </a:p>
        </p:txBody>
      </p:sp>
      <p:graphicFrame>
        <p:nvGraphicFramePr>
          <p:cNvPr id="497687" name="Object 23"/>
          <p:cNvGraphicFramePr>
            <a:graphicFrameLocks noChangeAspect="1"/>
          </p:cNvGraphicFramePr>
          <p:nvPr/>
        </p:nvGraphicFramePr>
        <p:xfrm>
          <a:off x="2490788" y="2647951"/>
          <a:ext cx="3095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01520" imgH="177480" progId="Equation.3">
                  <p:embed/>
                </p:oleObj>
              </mc:Choice>
              <mc:Fallback>
                <p:oleObj name="Equation" r:id="rId3" imgW="101520" imgH="177480" progId="Equation.3">
                  <p:embed/>
                  <p:pic>
                    <p:nvPicPr>
                      <p:cNvPr id="49768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2647951"/>
                        <a:ext cx="3095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B33F712-F511-4510-B680-118AFCFFB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691" y="1142139"/>
            <a:ext cx="9509428" cy="5329361"/>
          </a:xfrm>
          <a:prstGeom prst="rect">
            <a:avLst/>
          </a:prstGeom>
        </p:spPr>
      </p:pic>
      <p:sp>
        <p:nvSpPr>
          <p:cNvPr id="13" name="Subtitle 4">
            <a:extLst>
              <a:ext uri="{FF2B5EF4-FFF2-40B4-BE49-F238E27FC236}">
                <a16:creationId xmlns:a16="http://schemas.microsoft.com/office/drawing/2014/main" id="{E670627F-F79F-4DF4-84C7-D27121B5FEE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D0B62FE5-A57F-4672-998D-CE85CD636DB3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9B2C1B-B72C-4897-8150-5C389B0C7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" t="2381"/>
          <a:stretch/>
        </p:blipFill>
        <p:spPr>
          <a:xfrm>
            <a:off x="1583703" y="999241"/>
            <a:ext cx="9653048" cy="5566529"/>
          </a:xfrm>
          <a:prstGeom prst="rect">
            <a:avLst/>
          </a:prstGeom>
        </p:spPr>
      </p:pic>
      <p:sp>
        <p:nvSpPr>
          <p:cNvPr id="13" name="Subtitle 4">
            <a:extLst>
              <a:ext uri="{FF2B5EF4-FFF2-40B4-BE49-F238E27FC236}">
                <a16:creationId xmlns:a16="http://schemas.microsoft.com/office/drawing/2014/main" id="{94190FAD-4231-4D41-B3DC-4CE2A8ED2F7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F7523043-3027-4CE6-A463-0DCD6781E44A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4"/>
          <p:cNvGraphicFramePr>
            <a:graphicFrameLocks noChangeAspect="1"/>
          </p:cNvGraphicFramePr>
          <p:nvPr/>
        </p:nvGraphicFramePr>
        <p:xfrm>
          <a:off x="1762620" y="1097989"/>
          <a:ext cx="8901311" cy="522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3466800" imgH="203040" progId="Equation.3">
                  <p:embed/>
                </p:oleObj>
              </mc:Choice>
              <mc:Fallback>
                <p:oleObj name="Equation" r:id="rId3" imgW="3466800" imgH="203040" progId="Equation.3">
                  <p:embed/>
                  <p:pic>
                    <p:nvPicPr>
                      <p:cNvPr id="4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620" y="1097989"/>
                        <a:ext cx="8901311" cy="522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5"/>
          <p:cNvGraphicFramePr>
            <a:graphicFrameLocks noChangeAspect="1"/>
          </p:cNvGraphicFramePr>
          <p:nvPr/>
        </p:nvGraphicFramePr>
        <p:xfrm>
          <a:off x="1762619" y="1700808"/>
          <a:ext cx="4582422" cy="506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5" imgW="1841400" imgH="203040" progId="Equation.3">
                  <p:embed/>
                </p:oleObj>
              </mc:Choice>
              <mc:Fallback>
                <p:oleObj name="Equation" r:id="rId5" imgW="1841400" imgH="203040" progId="Equation.3">
                  <p:embed/>
                  <p:pic>
                    <p:nvPicPr>
                      <p:cNvPr id="5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619" y="1700808"/>
                        <a:ext cx="4582422" cy="506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9431" y="812248"/>
            <a:ext cx="412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Clausal form is :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8276" y="2564904"/>
            <a:ext cx="2128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Result of resolution: </a:t>
            </a:r>
            <a:endParaRPr lang="en-US" dirty="0"/>
          </a:p>
        </p:txBody>
      </p:sp>
      <p:graphicFrame>
        <p:nvGraphicFramePr>
          <p:cNvPr id="8" name="Object 134"/>
          <p:cNvGraphicFramePr>
            <a:graphicFrameLocks noChangeAspect="1"/>
          </p:cNvGraphicFramePr>
          <p:nvPr/>
        </p:nvGraphicFramePr>
        <p:xfrm>
          <a:off x="2094169" y="3384536"/>
          <a:ext cx="4932040" cy="28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7" imgW="3466800" imgH="203040" progId="Equation.3">
                  <p:embed/>
                </p:oleObj>
              </mc:Choice>
              <mc:Fallback>
                <p:oleObj name="Equation" r:id="rId7" imgW="3466800" imgH="203040" progId="Equation.3">
                  <p:embed/>
                  <p:pic>
                    <p:nvPicPr>
                      <p:cNvPr id="8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169" y="3384536"/>
                        <a:ext cx="4932040" cy="289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5"/>
          <p:cNvGraphicFramePr>
            <a:graphicFrameLocks noChangeAspect="1"/>
          </p:cNvGraphicFramePr>
          <p:nvPr/>
        </p:nvGraphicFramePr>
        <p:xfrm>
          <a:off x="7392145" y="3384536"/>
          <a:ext cx="2839331" cy="313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8" imgW="1841400" imgH="203040" progId="Equation.3">
                  <p:embed/>
                </p:oleObj>
              </mc:Choice>
              <mc:Fallback>
                <p:oleObj name="Equation" r:id="rId8" imgW="1841400" imgH="203040" progId="Equation.3">
                  <p:embed/>
                  <p:pic>
                    <p:nvPicPr>
                      <p:cNvPr id="9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145" y="3384536"/>
                        <a:ext cx="2839331" cy="313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7"/>
          <p:cNvGraphicFramePr>
            <a:graphicFrameLocks noChangeAspect="1"/>
          </p:cNvGraphicFramePr>
          <p:nvPr/>
        </p:nvGraphicFramePr>
        <p:xfrm>
          <a:off x="3834497" y="5137149"/>
          <a:ext cx="5021088" cy="271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9" imgW="3759120" imgH="203040" progId="Equation.3">
                  <p:embed/>
                </p:oleObj>
              </mc:Choice>
              <mc:Fallback>
                <p:oleObj name="Equation" r:id="rId9" imgW="3759120" imgH="203040" progId="Equation.3">
                  <p:embed/>
                  <p:pic>
                    <p:nvPicPr>
                      <p:cNvPr id="1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497" y="5137149"/>
                        <a:ext cx="5021088" cy="271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4560190" y="3789040"/>
            <a:ext cx="1653085" cy="122413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456040" y="3698140"/>
            <a:ext cx="1944216" cy="131503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Multiply 18"/>
          <p:cNvSpPr/>
          <p:nvPr/>
        </p:nvSpPr>
        <p:spPr>
          <a:xfrm>
            <a:off x="9192344" y="3110926"/>
            <a:ext cx="648072" cy="83655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4400865" y="3083457"/>
            <a:ext cx="648072" cy="83655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D4228053-5C60-4A48-AC78-2D74ABC052B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36476E61-9DF3-4872-9150-88D5464D8AD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2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Is it valid?</a:t>
            </a:r>
          </a:p>
        </p:txBody>
      </p:sp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1729066" y="1655247"/>
            <a:ext cx="64249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dirty="0"/>
              <a:t>Of course it is. But it is worth thinking about it to convince yourself</a:t>
            </a:r>
          </a:p>
        </p:txBody>
      </p:sp>
      <p:sp>
        <p:nvSpPr>
          <p:cNvPr id="514056" name="Text Box 8"/>
          <p:cNvSpPr txBox="1">
            <a:spLocks noChangeArrowheads="1"/>
          </p:cNvSpPr>
          <p:nvPr/>
        </p:nvSpPr>
        <p:spPr bwMode="auto">
          <a:xfrm>
            <a:off x="1812926" y="2098676"/>
            <a:ext cx="531587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GB" dirty="0"/>
              <a:t>Think of the simple case where you have:</a:t>
            </a:r>
          </a:p>
          <a:p>
            <a:pPr eaLnBrk="1" hangingPunct="1">
              <a:buFontTx/>
              <a:buAutoNum type="arabicParenR"/>
            </a:pPr>
            <a:r>
              <a:rPr lang="en-GB" dirty="0"/>
              <a:t> </a:t>
            </a:r>
          </a:p>
          <a:p>
            <a:pPr eaLnBrk="1" hangingPunct="1">
              <a:buFontTx/>
              <a:buAutoNum type="arabicParenR"/>
            </a:pPr>
            <a:r>
              <a:rPr lang="en-GB" dirty="0"/>
              <a:t>  </a:t>
            </a:r>
          </a:p>
          <a:p>
            <a:pPr eaLnBrk="1" hangingPunct="1"/>
            <a:r>
              <a:rPr lang="en-GB" dirty="0"/>
              <a:t>Clearly, resolution now gives us:</a:t>
            </a:r>
          </a:p>
          <a:p>
            <a:pPr eaLnBrk="1" hangingPunct="1"/>
            <a:r>
              <a:rPr lang="en-GB" dirty="0"/>
              <a:t>3) 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We could prove it in a longer way by:</a:t>
            </a:r>
          </a:p>
          <a:p>
            <a:pPr eaLnBrk="1" hangingPunct="1"/>
            <a:r>
              <a:rPr lang="en-GB" dirty="0"/>
              <a:t>{Implication rule}</a:t>
            </a:r>
          </a:p>
          <a:p>
            <a:pPr eaLnBrk="1" hangingPunct="1"/>
            <a:r>
              <a:rPr lang="en-GB" dirty="0"/>
              <a:t>4) </a:t>
            </a:r>
          </a:p>
          <a:p>
            <a:pPr eaLnBrk="1" hangingPunct="1"/>
            <a:r>
              <a:rPr lang="en-GB" dirty="0"/>
              <a:t>{follows from 2 and 4}</a:t>
            </a:r>
          </a:p>
          <a:p>
            <a:pPr eaLnBrk="1" hangingPunct="1"/>
            <a:r>
              <a:rPr lang="en-GB" dirty="0"/>
              <a:t>5) </a:t>
            </a:r>
          </a:p>
          <a:p>
            <a:pPr eaLnBrk="1" hangingPunct="1">
              <a:buFontTx/>
              <a:buAutoNum type="arabicParenR"/>
            </a:pPr>
            <a:endParaRPr lang="en-GB" dirty="0"/>
          </a:p>
        </p:txBody>
      </p:sp>
      <p:graphicFrame>
        <p:nvGraphicFramePr>
          <p:cNvPr id="514057" name="Object 9"/>
          <p:cNvGraphicFramePr>
            <a:graphicFrameLocks noChangeAspect="1"/>
          </p:cNvGraphicFramePr>
          <p:nvPr/>
        </p:nvGraphicFramePr>
        <p:xfrm>
          <a:off x="2286001" y="2438400"/>
          <a:ext cx="32861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1079280" imgH="164880" progId="Equation.3">
                  <p:embed/>
                </p:oleObj>
              </mc:Choice>
              <mc:Fallback>
                <p:oleObj name="Equation" r:id="rId3" imgW="1079280" imgH="164880" progId="Equation.3">
                  <p:embed/>
                  <p:pic>
                    <p:nvPicPr>
                      <p:cNvPr id="5140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2438400"/>
                        <a:ext cx="32861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58" name="Object 10"/>
          <p:cNvGraphicFramePr>
            <a:graphicFrameLocks noChangeAspect="1"/>
          </p:cNvGraphicFramePr>
          <p:nvPr/>
        </p:nvGraphicFramePr>
        <p:xfrm>
          <a:off x="2286000" y="2819400"/>
          <a:ext cx="14684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5" imgW="482400" imgH="152280" progId="Equation.3">
                  <p:embed/>
                </p:oleObj>
              </mc:Choice>
              <mc:Fallback>
                <p:oleObj name="Equation" r:id="rId5" imgW="482400" imgH="152280" progId="Equation.3">
                  <p:embed/>
                  <p:pic>
                    <p:nvPicPr>
                      <p:cNvPr id="5140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19400"/>
                        <a:ext cx="146843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59" name="Object 11"/>
          <p:cNvGraphicFramePr>
            <a:graphicFrameLocks noChangeAspect="1"/>
          </p:cNvGraphicFramePr>
          <p:nvPr/>
        </p:nvGraphicFramePr>
        <p:xfrm>
          <a:off x="2451100" y="3611564"/>
          <a:ext cx="16637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7" imgW="545760" imgH="164880" progId="Equation.3">
                  <p:embed/>
                </p:oleObj>
              </mc:Choice>
              <mc:Fallback>
                <p:oleObj name="Equation" r:id="rId7" imgW="545760" imgH="164880" progId="Equation.3">
                  <p:embed/>
                  <p:pic>
                    <p:nvPicPr>
                      <p:cNvPr id="5140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611564"/>
                        <a:ext cx="16637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60" name="Object 12"/>
          <p:cNvGraphicFramePr>
            <a:graphicFrameLocks noChangeAspect="1"/>
          </p:cNvGraphicFramePr>
          <p:nvPr/>
        </p:nvGraphicFramePr>
        <p:xfrm>
          <a:off x="2460626" y="4983164"/>
          <a:ext cx="37115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9" imgW="1218960" imgH="164880" progId="Equation.3">
                  <p:embed/>
                </p:oleObj>
              </mc:Choice>
              <mc:Fallback>
                <p:oleObj name="Equation" r:id="rId9" imgW="1218960" imgH="164880" progId="Equation.3">
                  <p:embed/>
                  <p:pic>
                    <p:nvPicPr>
                      <p:cNvPr id="5140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6" y="4983164"/>
                        <a:ext cx="37115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62" name="Object 14"/>
          <p:cNvGraphicFramePr>
            <a:graphicFrameLocks noChangeAspect="1"/>
          </p:cNvGraphicFramePr>
          <p:nvPr/>
        </p:nvGraphicFramePr>
        <p:xfrm>
          <a:off x="2374900" y="5745164"/>
          <a:ext cx="16637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11" imgW="545760" imgH="164880" progId="Equation.3">
                  <p:embed/>
                </p:oleObj>
              </mc:Choice>
              <mc:Fallback>
                <p:oleObj name="Equation" r:id="rId11" imgW="545760" imgH="164880" progId="Equation.3">
                  <p:embed/>
                  <p:pic>
                    <p:nvPicPr>
                      <p:cNvPr id="5140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5745164"/>
                        <a:ext cx="16637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ubtitle 4">
            <a:extLst>
              <a:ext uri="{FF2B5EF4-FFF2-40B4-BE49-F238E27FC236}">
                <a16:creationId xmlns:a16="http://schemas.microsoft.com/office/drawing/2014/main" id="{5C38AAA3-70D9-4A07-BE97-909AD09F623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5E80B2B-D60A-4311-9E78-47A2F68862B0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903" y="1499905"/>
            <a:ext cx="9744637" cy="809251"/>
          </a:xfrm>
        </p:spPr>
        <p:txBody>
          <a:bodyPr/>
          <a:lstStyle/>
          <a:p>
            <a:pPr algn="l"/>
            <a:r>
              <a:rPr lang="en-US" sz="2400" dirty="0"/>
              <a:t>1. Convert the following statements to predicate logic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673904" y="2309156"/>
            <a:ext cx="9744637" cy="2976563"/>
          </a:xfrm>
        </p:spPr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sz="2400" dirty="0"/>
              <a:t>Jack owns a dog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Every dog owner is an animal lover.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The cat’s name is Tuna.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Apple and vegetable are food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Harry eats everything that Anil eats.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27828" y="772114"/>
            <a:ext cx="33634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</a:rPr>
              <a:t>SOAL-SOAL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702E59-E239-4041-AFB6-D0D5ACBE03E2}"/>
              </a:ext>
            </a:extLst>
          </p:cNvPr>
          <p:cNvSpPr txBox="1">
            <a:spLocks/>
          </p:cNvSpPr>
          <p:nvPr/>
        </p:nvSpPr>
        <p:spPr bwMode="auto">
          <a:xfrm>
            <a:off x="1673904" y="4142719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2400" b="1" kern="0" dirty="0">
                <a:solidFill>
                  <a:schemeClr val="tx1"/>
                </a:solidFill>
              </a:rPr>
              <a:t>2. Convert Predicate Logic in no. 1 to Clausal Form 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8C6098A1-A74F-4391-B2A9-55F15BAC72C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2D944D93-DB7F-4D95-8FC1-DF46447F2DF6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883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2134385" y="1624112"/>
            <a:ext cx="8424936" cy="26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288925" indent="-288925" algn="l"/>
            <a:r>
              <a:rPr lang="en-US" sz="2400" kern="0" dirty="0"/>
              <a:t>3. </a:t>
            </a:r>
            <a:r>
              <a:rPr lang="en-US" sz="2400" kern="0" dirty="0" err="1"/>
              <a:t>Ubahlah</a:t>
            </a:r>
            <a:r>
              <a:rPr lang="en-US" sz="2400" kern="0" dirty="0"/>
              <a:t> </a:t>
            </a:r>
            <a:r>
              <a:rPr lang="en-US" sz="2400" kern="0" dirty="0" err="1"/>
              <a:t>FoL</a:t>
            </a:r>
            <a:r>
              <a:rPr lang="en-US" sz="2400" kern="0" dirty="0"/>
              <a:t> </a:t>
            </a:r>
            <a:r>
              <a:rPr lang="en-US" sz="2400" kern="0" dirty="0" err="1"/>
              <a:t>berikut</a:t>
            </a:r>
            <a:r>
              <a:rPr lang="en-US" sz="2400" kern="0" dirty="0"/>
              <a:t> </a:t>
            </a:r>
            <a:r>
              <a:rPr lang="en-US" sz="2400" kern="0" dirty="0" err="1"/>
              <a:t>ke</a:t>
            </a:r>
            <a:r>
              <a:rPr lang="en-US" sz="2400" kern="0" dirty="0"/>
              <a:t> </a:t>
            </a:r>
            <a:r>
              <a:rPr lang="en-US" sz="2400" kern="0" dirty="0" err="1"/>
              <a:t>dalam</a:t>
            </a:r>
            <a:r>
              <a:rPr lang="en-US" sz="2400" kern="0" dirty="0"/>
              <a:t> </a:t>
            </a:r>
            <a:r>
              <a:rPr lang="en-US" sz="2400" kern="0" dirty="0" err="1"/>
              <a:t>Bentuk</a:t>
            </a:r>
            <a:r>
              <a:rPr lang="en-US" sz="2400" kern="0" dirty="0"/>
              <a:t> </a:t>
            </a:r>
            <a:r>
              <a:rPr lang="en-US" sz="2400" kern="0" dirty="0" err="1"/>
              <a:t>Klausal</a:t>
            </a:r>
            <a:r>
              <a:rPr lang="en-US" sz="2400" kern="0" dirty="0"/>
              <a:t> </a:t>
            </a:r>
          </a:p>
          <a:p>
            <a:pPr lvl="1" algn="l"/>
            <a:r>
              <a:rPr lang="en-US" sz="2400" dirty="0"/>
              <a:t>a.</a:t>
            </a:r>
            <a:r>
              <a:rPr lang="en-US" sz="2400" dirty="0">
                <a:latin typeface="Symbol,Bold"/>
              </a:rPr>
              <a:t> </a:t>
            </a:r>
            <a:r>
              <a:rPr lang="en-US" sz="2400" b="1" dirty="0">
                <a:latin typeface="Symbol,Bold"/>
              </a:rPr>
              <a:t>$</a:t>
            </a:r>
            <a:r>
              <a:rPr lang="en-US" sz="2400" i="1" dirty="0"/>
              <a:t>x </a:t>
            </a:r>
            <a:r>
              <a:rPr lang="en-US" sz="2400" dirty="0"/>
              <a:t>Father(x, Bill) </a:t>
            </a:r>
            <a:r>
              <a:rPr lang="en-US" sz="2400" b="1" dirty="0">
                <a:latin typeface="Symbol,Bold"/>
              </a:rPr>
              <a:t>Ù </a:t>
            </a:r>
            <a:r>
              <a:rPr lang="en-US" sz="2400" dirty="0"/>
              <a:t>Mother(x, Hillary)</a:t>
            </a:r>
          </a:p>
          <a:p>
            <a:pPr lvl="1" algn="l"/>
            <a:r>
              <a:rPr lang="en-US" sz="2400" dirty="0"/>
              <a:t>b. </a:t>
            </a:r>
            <a:r>
              <a:rPr lang="en-ID" sz="2400" b="1" dirty="0">
                <a:latin typeface="Symbol,Bold"/>
              </a:rPr>
              <a:t>" </a:t>
            </a:r>
            <a:r>
              <a:rPr lang="en-ID" sz="2400" i="1" dirty="0"/>
              <a:t>x (</a:t>
            </a:r>
            <a:r>
              <a:rPr lang="en-ID" sz="2400" dirty="0" err="1"/>
              <a:t>Passtest</a:t>
            </a:r>
            <a:r>
              <a:rPr lang="en-ID" sz="2400" dirty="0"/>
              <a:t>(</a:t>
            </a:r>
            <a:r>
              <a:rPr lang="en-ID" sz="2400" i="1" dirty="0"/>
              <a:t>x</a:t>
            </a:r>
            <a:r>
              <a:rPr lang="en-ID" sz="2400" dirty="0"/>
              <a:t>) </a:t>
            </a:r>
            <a:r>
              <a:rPr lang="en-ID" sz="2800" b="1" dirty="0">
                <a:latin typeface="Symbol,Bold"/>
              </a:rPr>
              <a:t>Ú </a:t>
            </a:r>
            <a:r>
              <a:rPr lang="en-ID" sz="2800" dirty="0"/>
              <a:t>(</a:t>
            </a:r>
            <a:r>
              <a:rPr lang="en-ID" sz="2400" b="1" dirty="0">
                <a:latin typeface="Symbol,Bold"/>
              </a:rPr>
              <a:t>$</a:t>
            </a:r>
            <a:r>
              <a:rPr lang="en-ID" sz="2400" i="1" dirty="0"/>
              <a:t>x </a:t>
            </a:r>
            <a:r>
              <a:rPr lang="en-ID" sz="2400" dirty="0" err="1"/>
              <a:t>ShootDave</a:t>
            </a:r>
            <a:r>
              <a:rPr lang="en-ID" sz="2400" dirty="0"/>
              <a:t>(</a:t>
            </a:r>
            <a:r>
              <a:rPr lang="en-ID" sz="2400" i="1" dirty="0"/>
              <a:t>x</a:t>
            </a:r>
            <a:r>
              <a:rPr lang="en-ID" sz="2400" dirty="0"/>
              <a:t>)))</a:t>
            </a:r>
          </a:p>
          <a:p>
            <a:pPr lvl="1" algn="l"/>
            <a:r>
              <a:rPr lang="en-ID" sz="2400" dirty="0"/>
              <a:t>c. </a:t>
            </a:r>
            <a:r>
              <a:rPr lang="es-ES" sz="2400" b="1" dirty="0">
                <a:latin typeface="Symbol,Bold"/>
              </a:rPr>
              <a:t>" </a:t>
            </a:r>
            <a:r>
              <a:rPr lang="es-ES" sz="2400" i="1" dirty="0" err="1"/>
              <a:t>x,y</a:t>
            </a:r>
            <a:r>
              <a:rPr lang="es-ES" sz="2400" i="1" dirty="0"/>
              <a:t> </a:t>
            </a:r>
            <a:r>
              <a:rPr lang="es-ES" sz="2400" dirty="0" err="1"/>
              <a:t>Parent</a:t>
            </a:r>
            <a:r>
              <a:rPr lang="es-ES" sz="2400" dirty="0"/>
              <a:t>(</a:t>
            </a:r>
            <a:r>
              <a:rPr lang="es-ES" sz="2400" i="1" dirty="0" err="1"/>
              <a:t>x,y</a:t>
            </a:r>
            <a:r>
              <a:rPr lang="es-ES" sz="2400" i="1" dirty="0"/>
              <a:t>) </a:t>
            </a:r>
            <a:r>
              <a:rPr lang="es-ES" sz="2400" b="1" dirty="0">
                <a:latin typeface="Symbol,Bold"/>
              </a:rPr>
              <a:t>Þ </a:t>
            </a:r>
            <a:r>
              <a:rPr lang="es-ES" sz="2400" dirty="0"/>
              <a:t>Child(</a:t>
            </a:r>
            <a:r>
              <a:rPr lang="es-ES" sz="2400" i="1" dirty="0" err="1"/>
              <a:t>y,x</a:t>
            </a:r>
            <a:r>
              <a:rPr lang="es-ES" sz="2400" dirty="0"/>
              <a:t>)</a:t>
            </a:r>
          </a:p>
          <a:p>
            <a:pPr lvl="1" algn="l"/>
            <a:r>
              <a:rPr lang="es-ES" sz="2400" dirty="0"/>
              <a:t>d. </a:t>
            </a:r>
            <a:r>
              <a:rPr lang="es-ES" sz="2800" b="1" dirty="0">
                <a:latin typeface="Symbol,Bold"/>
              </a:rPr>
              <a:t>" </a:t>
            </a:r>
            <a:r>
              <a:rPr lang="es-ES" sz="2400" i="1" dirty="0"/>
              <a:t>x </a:t>
            </a:r>
            <a:r>
              <a:rPr lang="es-ES" sz="2800" b="1" dirty="0">
                <a:latin typeface="Symbol,Bold"/>
              </a:rPr>
              <a:t>" </a:t>
            </a:r>
            <a:r>
              <a:rPr lang="es-ES" sz="2400" i="1" dirty="0"/>
              <a:t>y </a:t>
            </a:r>
            <a:r>
              <a:rPr lang="es-ES" sz="2400" dirty="0"/>
              <a:t>( Man(x) </a:t>
            </a:r>
            <a:r>
              <a:rPr lang="es-ES" sz="2800" b="1" dirty="0">
                <a:latin typeface="Symbol,Bold"/>
              </a:rPr>
              <a:t>Ù </a:t>
            </a:r>
            <a:r>
              <a:rPr lang="es-ES" sz="2400" dirty="0" err="1"/>
              <a:t>Ruler</a:t>
            </a:r>
            <a:r>
              <a:rPr lang="es-ES" sz="2400" dirty="0"/>
              <a:t>(y) </a:t>
            </a:r>
            <a:r>
              <a:rPr lang="es-ES" sz="2800" b="1" dirty="0">
                <a:latin typeface="Symbol,Bold"/>
              </a:rPr>
              <a:t>Ù </a:t>
            </a:r>
            <a:r>
              <a:rPr lang="es-ES" sz="2400" dirty="0" err="1"/>
              <a:t>Tryassassinate</a:t>
            </a:r>
            <a:r>
              <a:rPr lang="es-ES" sz="2400" dirty="0"/>
              <a:t>(</a:t>
            </a:r>
            <a:r>
              <a:rPr lang="es-ES" sz="2400" dirty="0" err="1"/>
              <a:t>x,y</a:t>
            </a:r>
            <a:r>
              <a:rPr lang="es-ES" sz="2400" dirty="0"/>
              <a:t>)) </a:t>
            </a:r>
            <a:r>
              <a:rPr lang="es-ES" sz="2400" b="1" dirty="0">
                <a:latin typeface="Symbol,Bold"/>
              </a:rPr>
              <a:t>Þ</a:t>
            </a:r>
          </a:p>
          <a:p>
            <a:pPr lvl="1" algn="l"/>
            <a:r>
              <a:rPr lang="en-ID" sz="2800" b="1" dirty="0">
                <a:latin typeface="Symbol,Bold"/>
              </a:rPr>
              <a:t>Ø </a:t>
            </a:r>
            <a:r>
              <a:rPr lang="en-ID" sz="2400" dirty="0" err="1"/>
              <a:t>Loyalto</a:t>
            </a:r>
            <a:r>
              <a:rPr lang="en-ID" sz="2400" dirty="0"/>
              <a:t>(</a:t>
            </a:r>
            <a:r>
              <a:rPr lang="en-ID" sz="2400" i="1" dirty="0" err="1"/>
              <a:t>x</a:t>
            </a:r>
            <a:r>
              <a:rPr lang="en-ID" sz="2400" dirty="0" err="1"/>
              <a:t>,</a:t>
            </a:r>
            <a:r>
              <a:rPr lang="en-ID" sz="2400" i="1" dirty="0" err="1"/>
              <a:t>y</a:t>
            </a:r>
            <a:r>
              <a:rPr lang="en-ID" sz="2400" dirty="0"/>
              <a:t>)</a:t>
            </a:r>
          </a:p>
          <a:p>
            <a:pPr algn="l"/>
            <a:endParaRPr lang="en-US" sz="2400" dirty="0">
              <a:latin typeface="Times New Roman" panose="02020603050405020304" pitchFamily="18" charset="0"/>
            </a:endParaRPr>
          </a:p>
          <a:p>
            <a:pPr algn="l"/>
            <a:r>
              <a:rPr lang="en-GB" sz="2400" dirty="0"/>
              <a:t>4. </a:t>
            </a:r>
            <a:r>
              <a:rPr lang="en-US" sz="2400" kern="0" dirty="0" err="1"/>
              <a:t>Ubahlah</a:t>
            </a:r>
            <a:r>
              <a:rPr lang="en-US" sz="2400" kern="0" dirty="0"/>
              <a:t> </a:t>
            </a:r>
            <a:r>
              <a:rPr lang="en-US" sz="2400" kern="0" dirty="0" err="1"/>
              <a:t>FoL</a:t>
            </a:r>
            <a:r>
              <a:rPr lang="en-US" sz="2400" kern="0" dirty="0"/>
              <a:t> </a:t>
            </a:r>
            <a:r>
              <a:rPr lang="en-US" sz="2400" kern="0" dirty="0" err="1"/>
              <a:t>berikut</a:t>
            </a:r>
            <a:r>
              <a:rPr lang="en-US" sz="2400" kern="0" dirty="0"/>
              <a:t> </a:t>
            </a:r>
            <a:r>
              <a:rPr lang="en-US" sz="2400" kern="0" dirty="0" err="1"/>
              <a:t>ke</a:t>
            </a:r>
            <a:r>
              <a:rPr lang="en-US" sz="2400" kern="0" dirty="0"/>
              <a:t> </a:t>
            </a:r>
            <a:r>
              <a:rPr lang="en-US" sz="2400" kern="0" dirty="0" err="1"/>
              <a:t>dalam</a:t>
            </a:r>
            <a:r>
              <a:rPr lang="en-US" sz="2400" kern="0" dirty="0"/>
              <a:t> </a:t>
            </a:r>
            <a:r>
              <a:rPr lang="en-US" sz="2400" kern="0" dirty="0" err="1"/>
              <a:t>Bentuk</a:t>
            </a:r>
            <a:r>
              <a:rPr lang="en-US" sz="2400" kern="0" dirty="0"/>
              <a:t> </a:t>
            </a:r>
            <a:r>
              <a:rPr lang="en-US" sz="2400" kern="0" dirty="0" err="1"/>
              <a:t>Klausal</a:t>
            </a:r>
            <a:r>
              <a:rPr lang="en-US" sz="2400" kern="0" dirty="0"/>
              <a:t> (</a:t>
            </a:r>
            <a:r>
              <a:rPr lang="en-US" sz="2400" kern="0" dirty="0" err="1"/>
              <a:t>Soal</a:t>
            </a:r>
            <a:r>
              <a:rPr lang="en-US" sz="2400" kern="0" dirty="0"/>
              <a:t> Dari UAS)</a:t>
            </a:r>
          </a:p>
          <a:p>
            <a:pPr algn="l"/>
            <a:r>
              <a:rPr lang="en-GB" sz="2400" dirty="0"/>
              <a:t>    a. ¬(</a:t>
            </a:r>
            <a:r>
              <a:rPr lang="en-GB" sz="2400" dirty="0">
                <a:sym typeface="Symbol" panose="05050102010706020507" pitchFamily="18" charset="2"/>
              </a:rPr>
              <a:t></a:t>
            </a:r>
            <a:r>
              <a:rPr lang="en-GB" sz="2400" dirty="0"/>
              <a:t> x (Male( x) </a:t>
            </a:r>
            <a:r>
              <a:rPr lang="es-ES" sz="2400" b="1" dirty="0">
                <a:latin typeface="Symbol,Bold"/>
              </a:rPr>
              <a:t>Þ</a:t>
            </a:r>
            <a:r>
              <a:rPr lang="en-US" sz="2400" dirty="0"/>
              <a:t> </a:t>
            </a:r>
            <a:r>
              <a:rPr lang="id-ID" sz="2400" dirty="0"/>
              <a:t>Menyukai</a:t>
            </a:r>
            <a:r>
              <a:rPr lang="en-GB" sz="2400" dirty="0"/>
              <a:t>( x</a:t>
            </a:r>
            <a:r>
              <a:rPr lang="id-ID" sz="2400" dirty="0"/>
              <a:t>, Motor</a:t>
            </a:r>
            <a:r>
              <a:rPr lang="en-GB" sz="2400" dirty="0"/>
              <a:t>))</a:t>
            </a:r>
            <a:endParaRPr lang="en-ID" sz="2400" dirty="0"/>
          </a:p>
          <a:p>
            <a:pPr algn="l"/>
            <a:r>
              <a:rPr lang="en-US" sz="2400" dirty="0"/>
              <a:t>    b. ∀</a:t>
            </a:r>
            <a:r>
              <a:rPr lang="en-US" sz="2400" i="1" dirty="0"/>
              <a:t>x </a:t>
            </a:r>
            <a:r>
              <a:rPr lang="en-US" sz="2400" dirty="0"/>
              <a:t>(</a:t>
            </a:r>
            <a:r>
              <a:rPr lang="id-ID" sz="2400" dirty="0"/>
              <a:t>(S</a:t>
            </a:r>
            <a:r>
              <a:rPr lang="en-US" sz="2400" dirty="0" err="1"/>
              <a:t>ee</a:t>
            </a:r>
            <a:r>
              <a:rPr lang="en-US" sz="2400" dirty="0"/>
              <a:t> (</a:t>
            </a:r>
            <a:r>
              <a:rPr lang="en-US" sz="2400" i="1" dirty="0"/>
              <a:t>x</a:t>
            </a:r>
            <a:r>
              <a:rPr lang="en-US" sz="2400" dirty="0"/>
              <a:t>, Tamara) </a:t>
            </a:r>
            <a:r>
              <a:rPr lang="en-US" sz="2400" dirty="0">
                <a:sym typeface="Symbol" panose="05050102010706020507" pitchFamily="18" charset="2"/>
              </a:rPr>
              <a:t></a:t>
            </a:r>
            <a:r>
              <a:rPr lang="id-ID" sz="2400" dirty="0"/>
              <a:t> Smart (</a:t>
            </a:r>
            <a:r>
              <a:rPr lang="en-US" sz="2400" dirty="0"/>
              <a:t>Tamara)</a:t>
            </a:r>
            <a:r>
              <a:rPr lang="id-ID" sz="2400" dirty="0"/>
              <a:t>)</a:t>
            </a:r>
            <a:r>
              <a:rPr lang="en-US" sz="2400" dirty="0"/>
              <a:t> </a:t>
            </a:r>
            <a:r>
              <a:rPr lang="es-ES" sz="2400" b="1" dirty="0">
                <a:latin typeface="Symbol,Bold"/>
              </a:rPr>
              <a:t>Þ</a:t>
            </a:r>
            <a:r>
              <a:rPr lang="en-US" sz="2400" dirty="0"/>
              <a:t> love (</a:t>
            </a:r>
            <a:r>
              <a:rPr lang="en-US" sz="2400" i="1" dirty="0"/>
              <a:t>x</a:t>
            </a:r>
            <a:r>
              <a:rPr lang="en-US" sz="2400" dirty="0"/>
              <a:t>, Tamara))</a:t>
            </a:r>
            <a:endParaRPr lang="en-ID" sz="2400" dirty="0"/>
          </a:p>
          <a:p>
            <a:pPr marL="457200" indent="-457200" algn="l">
              <a:buAutoNum type="alphaLcPeriod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457200" indent="-457200" algn="l">
              <a:buAutoNum type="alphaLcPeriod"/>
            </a:pPr>
            <a:endParaRPr lang="en-US" sz="2400" kern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87DDFB-2BFF-49E1-9A2A-BA46040EE198}"/>
              </a:ext>
            </a:extLst>
          </p:cNvPr>
          <p:cNvSpPr txBox="1">
            <a:spLocks/>
          </p:cNvSpPr>
          <p:nvPr/>
        </p:nvSpPr>
        <p:spPr bwMode="auto">
          <a:xfrm>
            <a:off x="2209800" y="4317559"/>
            <a:ext cx="7772400" cy="26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288925" indent="-288925" algn="l"/>
            <a:r>
              <a:rPr lang="en-US" sz="2400" kern="0" dirty="0"/>
              <a:t>5. Prove the following statements is </a:t>
            </a:r>
            <a:r>
              <a:rPr lang="en-US" sz="2400" b="1" kern="0" dirty="0"/>
              <a:t>valid </a:t>
            </a:r>
            <a:r>
              <a:rPr lang="en-US" sz="2400" kern="0" dirty="0"/>
              <a:t>using resolution (predicate logic)</a:t>
            </a:r>
          </a:p>
          <a:p>
            <a:pPr marL="288925" indent="-288925" algn="l"/>
            <a:endParaRPr lang="en-US" sz="2400" kern="0" dirty="0"/>
          </a:p>
          <a:p>
            <a:pPr marL="396875" algn="l"/>
            <a:r>
              <a:rPr lang="en-US" sz="2400" dirty="0"/>
              <a:t>All men are mortal  (</a:t>
            </a:r>
            <a:r>
              <a:rPr lang="en-US" sz="2400" dirty="0" err="1"/>
              <a:t>Premis</a:t>
            </a:r>
            <a:r>
              <a:rPr lang="en-US" sz="2400" dirty="0"/>
              <a:t>)</a:t>
            </a:r>
          </a:p>
          <a:p>
            <a:pPr marL="396875" algn="l"/>
            <a:r>
              <a:rPr lang="en-US" sz="2400" dirty="0"/>
              <a:t>Socrates is a man.    (</a:t>
            </a:r>
            <a:r>
              <a:rPr lang="en-US" sz="2400" dirty="0" err="1"/>
              <a:t>Premis</a:t>
            </a:r>
            <a:r>
              <a:rPr lang="en-US" sz="2400" dirty="0"/>
              <a:t>)</a:t>
            </a:r>
          </a:p>
          <a:p>
            <a:pPr marL="396875" algn="l"/>
            <a:r>
              <a:rPr lang="en-US" sz="2400" dirty="0"/>
              <a:t>Therefore Socrates is mortal (</a:t>
            </a:r>
            <a:r>
              <a:rPr lang="en-US" sz="2400" dirty="0" err="1"/>
              <a:t>kesimpulan</a:t>
            </a:r>
            <a:r>
              <a:rPr lang="en-US" sz="2400" dirty="0"/>
              <a:t>)</a:t>
            </a:r>
            <a:endParaRPr lang="en-US" sz="2400" kern="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99B438EB-6E55-4279-9C60-4C979D42A5A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27CEB872-1ADD-4329-B726-CBA9F3BF054A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8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6766082" y="124582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ubtitle 4">
            <a:extLst>
              <a:ext uri="{FF2B5EF4-FFF2-40B4-BE49-F238E27FC236}">
                <a16:creationId xmlns:a16="http://schemas.microsoft.com/office/drawing/2014/main" id="{72E9DC22-17E8-DB46-BE53-FBBE2530869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7" name="Subtitle 4">
            <a:extLst>
              <a:ext uri="{FF2B5EF4-FFF2-40B4-BE49-F238E27FC236}">
                <a16:creationId xmlns:a16="http://schemas.microsoft.com/office/drawing/2014/main" id="{E91FC173-7104-1145-8029-80F5815B55F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BDE7A5-8B93-4B23-8D60-1527F6D5B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Capaian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Pembelajaran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4A59-8C3A-4BA5-990D-629484E61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8" y="2357718"/>
            <a:ext cx="4630755" cy="2349810"/>
          </a:xfrm>
        </p:spPr>
        <p:txBody>
          <a:bodyPr>
            <a:noAutofit/>
          </a:bodyPr>
          <a:lstStyle/>
          <a:p>
            <a:pPr marL="342900" marR="508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 mempelajari materi ini mahasiswa diharapkan dapat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menjelaskan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merubah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/>
              <a:t>Clausal Form pada </a:t>
            </a:r>
            <a:r>
              <a:rPr lang="en-GB" dirty="0" err="1"/>
              <a:t>Logika</a:t>
            </a:r>
            <a:r>
              <a:rPr lang="en-GB" dirty="0"/>
              <a:t> </a:t>
            </a:r>
            <a:r>
              <a:rPr lang="en-GB" dirty="0" err="1"/>
              <a:t>Predikat</a:t>
            </a:r>
            <a:r>
              <a:rPr lang="en-GB" dirty="0"/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508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 mempelajari materi ini mahasiswa diharapkan dapat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menjelaskan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aturan iferensi FoL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69331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Clausal Form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>
              <a:buNone/>
            </a:pPr>
            <a:r>
              <a:rPr lang="en-GB" sz="2400" dirty="0"/>
              <a:t> The unique form is called Clausal Form (since it involves a combination of `clauses’). There are various versions, and we will learn a common version.</a:t>
            </a:r>
          </a:p>
          <a:p>
            <a:pPr marL="609600" indent="-609600">
              <a:buNone/>
            </a:pPr>
            <a:r>
              <a:rPr lang="en-GB" sz="2400" dirty="0"/>
              <a:t>A conjunction of disjunctions looks like this:</a:t>
            </a:r>
          </a:p>
          <a:p>
            <a:pPr marL="609600" indent="-609600">
              <a:buNone/>
            </a:pPr>
            <a:endParaRPr lang="en-GB" sz="2400" dirty="0"/>
          </a:p>
          <a:p>
            <a:pPr marL="609600" indent="-609600">
              <a:buNone/>
            </a:pPr>
            <a:endParaRPr lang="en-GB" sz="2400" dirty="0"/>
          </a:p>
          <a:p>
            <a:pPr marL="609600" indent="-609600">
              <a:buNone/>
            </a:pPr>
            <a:r>
              <a:rPr lang="en-GB" sz="2400" dirty="0"/>
              <a:t>i.e. a list of things joined by ANDs, where each thing is either an `atomic’ predicate (maybe negated) or a list of atomic predicates joined by ORs.</a:t>
            </a:r>
          </a:p>
          <a:p>
            <a:pPr marL="609600" indent="-609600">
              <a:buNone/>
            </a:pPr>
            <a:r>
              <a:rPr lang="en-GB" sz="2400" dirty="0"/>
              <a:t> ANY statement in predicate logic can be converted to a such a conjunction of disjunctions. The result is in what we call: </a:t>
            </a:r>
          </a:p>
          <a:p>
            <a:pPr marL="609600" indent="-609600">
              <a:buNone/>
            </a:pPr>
            <a:r>
              <a:rPr lang="en-GB" sz="2400" b="1" i="1" dirty="0"/>
              <a:t>              </a:t>
            </a:r>
            <a:r>
              <a:rPr lang="en-GB" sz="2400" b="1" i="1" dirty="0">
                <a:solidFill>
                  <a:schemeClr val="accent2"/>
                </a:solidFill>
              </a:rPr>
              <a:t>Conjunctive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029" name="Object 5"/>
              <p:cNvSpPr txBox="1"/>
              <p:nvPr/>
            </p:nvSpPr>
            <p:spPr bwMode="auto">
              <a:xfrm>
                <a:off x="1860551" y="2743201"/>
                <a:ext cx="8786813" cy="677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ID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ID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r>
                        <a:rPr lang="en-ID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ID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ID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ID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ID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lang="en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D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(¬</m:t>
                      </m:r>
                      <m:r>
                        <a:rPr lang="en-ID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ID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ID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ID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)∧...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1302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0551" y="2743201"/>
                <a:ext cx="8786813" cy="677863"/>
              </a:xfrm>
              <a:prstGeom prst="rect">
                <a:avLst/>
              </a:prstGeom>
              <a:blipFill>
                <a:blip r:embed="rId2"/>
                <a:stretch>
                  <a:fillRect l="-20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63069E0B-AFC2-4417-8B80-FA1751DF912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23E137BC-D704-4948-87DA-55CD7143180A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Procedure for Clausal Form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accent2"/>
                </a:solidFill>
              </a:rPr>
              <a:t>INSEADO</a:t>
            </a:r>
            <a:r>
              <a:rPr lang="en-GB" dirty="0"/>
              <a:t>)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None/>
            </a:pPr>
            <a:r>
              <a:rPr lang="en-US" sz="2800" dirty="0"/>
              <a:t>1. Implications out (I)</a:t>
            </a:r>
          </a:p>
          <a:p>
            <a:pPr marL="609600" indent="-609600">
              <a:buNone/>
            </a:pPr>
            <a:r>
              <a:rPr lang="en-US" sz="2800" dirty="0"/>
              <a:t>2. Negations in (N)</a:t>
            </a:r>
          </a:p>
          <a:p>
            <a:pPr marL="609600" indent="-609600">
              <a:buNone/>
            </a:pPr>
            <a:r>
              <a:rPr lang="en-US" sz="2800" dirty="0"/>
              <a:t>3. Standardize variables (S)</a:t>
            </a:r>
          </a:p>
          <a:p>
            <a:pPr marL="609600" indent="-609600">
              <a:buNone/>
            </a:pPr>
            <a:r>
              <a:rPr lang="en-US" sz="2800" dirty="0"/>
              <a:t>4. </a:t>
            </a:r>
            <a:r>
              <a:rPr lang="en-US" sz="2800" dirty="0" err="1"/>
              <a:t>Existentials</a:t>
            </a:r>
            <a:r>
              <a:rPr lang="en-US" sz="2800" dirty="0"/>
              <a:t> out (E)</a:t>
            </a:r>
          </a:p>
          <a:p>
            <a:pPr marL="609600" indent="-609600">
              <a:buNone/>
            </a:pPr>
            <a:r>
              <a:rPr lang="en-US" sz="2800" dirty="0"/>
              <a:t>5. </a:t>
            </a:r>
            <a:r>
              <a:rPr lang="en-US" sz="2800" dirty="0" err="1"/>
              <a:t>Alls</a:t>
            </a:r>
            <a:r>
              <a:rPr lang="en-US" sz="2800" dirty="0"/>
              <a:t> out (A)</a:t>
            </a:r>
          </a:p>
          <a:p>
            <a:pPr marL="609600" indent="-609600">
              <a:buNone/>
            </a:pPr>
            <a:r>
              <a:rPr lang="en-US" sz="2800" dirty="0"/>
              <a:t>6. Disjunctions in (D)</a:t>
            </a:r>
          </a:p>
          <a:p>
            <a:pPr marL="609600" indent="-609600">
              <a:buNone/>
            </a:pPr>
            <a:r>
              <a:rPr lang="en-US" sz="2800" dirty="0"/>
              <a:t>7. Operators out(O)</a:t>
            </a:r>
            <a:endParaRPr lang="en-GB" sz="28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7BB03743-38FA-4927-AF99-64FE7F2648C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A2BE08C7-CEAE-4F59-B0CD-422A0D8ACE5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7497-5980-4C44-BE18-D5253884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Procedure for Clausal Form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accent2"/>
                </a:solidFill>
              </a:rPr>
              <a:t>INSEADO</a:t>
            </a:r>
            <a:r>
              <a:rPr lang="en-GB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CBC1-D4B5-4195-9DA3-4B9B59FFF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Implications out (I)</a:t>
            </a:r>
          </a:p>
          <a:p>
            <a:pPr marL="400050" lvl="1" indent="0">
              <a:buNone/>
            </a:pPr>
            <a:r>
              <a:rPr lang="en-ID" sz="2400" dirty="0" err="1"/>
              <a:t>Menghilangkan</a:t>
            </a:r>
            <a:r>
              <a:rPr lang="en-ID" sz="2400" dirty="0"/>
              <a:t> </a:t>
            </a:r>
            <a:r>
              <a:rPr lang="en-ID" sz="2400" dirty="0" err="1"/>
              <a:t>kejadian</a:t>
            </a:r>
            <a:r>
              <a:rPr lang="en-ID" sz="2400" dirty="0"/>
              <a:t>: ⇒, ⇐, and ⇔ operators</a:t>
            </a:r>
          </a:p>
          <a:p>
            <a:pPr marL="400050" lvl="1" indent="0">
              <a:buNone/>
            </a:pPr>
            <a:endParaRPr lang="en-ID" sz="2400" dirty="0"/>
          </a:p>
          <a:p>
            <a:pPr marL="400050" lvl="1" indent="0">
              <a:buNone/>
            </a:pPr>
            <a:endParaRPr lang="en-ID" sz="2400" dirty="0"/>
          </a:p>
          <a:p>
            <a:pPr marL="400050" lvl="1" indent="0">
              <a:buNone/>
            </a:pPr>
            <a:endParaRPr lang="en-ID" sz="2400" dirty="0"/>
          </a:p>
          <a:p>
            <a:pPr marL="400050" lvl="1" indent="0">
              <a:buNone/>
            </a:pPr>
            <a:endParaRPr lang="en-ID" sz="2400" dirty="0"/>
          </a:p>
          <a:p>
            <a:pPr marL="400050" lvl="1" indent="0">
              <a:buNone/>
            </a:pPr>
            <a:endParaRPr lang="en-ID" sz="2400" dirty="0"/>
          </a:p>
          <a:p>
            <a:pPr marL="400050" lvl="1" indent="0">
              <a:buNone/>
            </a:pPr>
            <a:r>
              <a:rPr lang="en-ID" sz="2400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C2BE29-D955-476E-9BE0-F4397D2D95E8}"/>
              </a:ext>
            </a:extLst>
          </p:cNvPr>
          <p:cNvGraphicFramePr>
            <a:graphicFrameLocks noGrp="1"/>
          </p:cNvGraphicFramePr>
          <p:nvPr/>
        </p:nvGraphicFramePr>
        <p:xfrm>
          <a:off x="2711625" y="3068961"/>
          <a:ext cx="4811929" cy="1596081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32985662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58641513"/>
                    </a:ext>
                  </a:extLst>
                </a:gridCol>
                <a:gridCol w="3083737">
                  <a:extLst>
                    <a:ext uri="{9D8B030D-6E8A-4147-A177-3AD203B41FA5}">
                      <a16:colId xmlns:a16="http://schemas.microsoft.com/office/drawing/2014/main" val="2396729560"/>
                    </a:ext>
                  </a:extLst>
                </a:gridCol>
              </a:tblGrid>
              <a:tr h="403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φ ⇒ ψ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→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¬ φ ∨ ψ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6671787"/>
                  </a:ext>
                </a:extLst>
              </a:tr>
              <a:tr h="4038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φ ⇐ ψ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→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φ ∨ ¬ψ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5119009"/>
                  </a:ext>
                </a:extLst>
              </a:tr>
              <a:tr h="7884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φ ⇔ ψ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→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(¬φ ∨ ψ) ∧ (φ ∨ ¬ψ)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8249643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3C26231-EE51-40F9-8F2E-1E21A7D4E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123" y="4509121"/>
            <a:ext cx="2873422" cy="22506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1E4711-28EA-4D69-830B-4ADD28DE5CB0}"/>
              </a:ext>
            </a:extLst>
          </p:cNvPr>
          <p:cNvSpPr/>
          <p:nvPr/>
        </p:nvSpPr>
        <p:spPr>
          <a:xfrm>
            <a:off x="2063552" y="5532430"/>
            <a:ext cx="2268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dirty="0">
                <a:solidFill>
                  <a:schemeClr val="accent6"/>
                </a:solidFill>
              </a:rPr>
              <a:t>Ψ</a:t>
            </a:r>
            <a:r>
              <a:rPr lang="en-ID" b="1" dirty="0">
                <a:solidFill>
                  <a:schemeClr val="accent6"/>
                </a:solidFill>
              </a:rPr>
              <a:t> : psi</a:t>
            </a:r>
          </a:p>
          <a:p>
            <a:r>
              <a:rPr lang="en-ID" b="1" dirty="0">
                <a:solidFill>
                  <a:schemeClr val="accent6"/>
                </a:solidFill>
              </a:rPr>
              <a:t>φ : </a:t>
            </a:r>
            <a:r>
              <a:rPr lang="en-ID" b="1" dirty="0" err="1">
                <a:solidFill>
                  <a:schemeClr val="accent6"/>
                </a:solidFill>
              </a:rPr>
              <a:t>varphi</a:t>
            </a:r>
            <a:endParaRPr lang="en-ID" b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C9E702A-F4D3-4E51-8838-6CEA0352121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FCBBB262-E760-41A9-B550-2DF0CC581516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9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F89D58-49FF-41B2-BB24-0AA6CE2D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Procedure for Clausal Form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accent2"/>
                </a:solidFill>
              </a:rPr>
              <a:t>INSEADO</a:t>
            </a:r>
            <a:r>
              <a:rPr lang="en-GB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CBC1-D4B5-4195-9DA3-4B9B59FFF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Negations in (N)</a:t>
            </a:r>
          </a:p>
          <a:p>
            <a:pPr marL="400050" lvl="1" indent="0">
              <a:buNone/>
            </a:pPr>
            <a:r>
              <a:rPr lang="en-US" sz="2400" dirty="0" err="1"/>
              <a:t>Negasikan</a:t>
            </a:r>
            <a:r>
              <a:rPr lang="en-US" sz="2400" dirty="0"/>
              <a:t> operator </a:t>
            </a:r>
            <a:r>
              <a:rPr lang="en-US" sz="2400" dirty="0" err="1"/>
              <a:t>logis</a:t>
            </a:r>
            <a:r>
              <a:rPr lang="en-US" sz="2400" dirty="0"/>
              <a:t> dan quantifiers </a:t>
            </a:r>
            <a:r>
              <a:rPr lang="en-US" sz="2400" dirty="0" err="1"/>
              <a:t>lainnya</a:t>
            </a:r>
            <a:endParaRPr lang="en-ID" sz="2400" dirty="0"/>
          </a:p>
          <a:p>
            <a:pPr marL="400050" lvl="1" indent="0">
              <a:buNone/>
            </a:pPr>
            <a:endParaRPr lang="en-ID" sz="2400" dirty="0"/>
          </a:p>
          <a:p>
            <a:pPr marL="400050" lvl="1" indent="0">
              <a:buNone/>
            </a:pPr>
            <a:endParaRPr lang="en-ID" sz="2400" dirty="0"/>
          </a:p>
          <a:p>
            <a:pPr marL="400050" lvl="1" indent="0">
              <a:buNone/>
            </a:pPr>
            <a:endParaRPr lang="en-ID" sz="2400" dirty="0"/>
          </a:p>
          <a:p>
            <a:pPr marL="400050" lvl="1" indent="0">
              <a:buNone/>
            </a:pPr>
            <a:r>
              <a:rPr lang="en-ID" sz="2400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EEC422-D789-4E24-A513-B3157443566D}"/>
              </a:ext>
            </a:extLst>
          </p:cNvPr>
          <p:cNvGraphicFramePr>
            <a:graphicFrameLocks noGrp="1"/>
          </p:cNvGraphicFramePr>
          <p:nvPr/>
        </p:nvGraphicFramePr>
        <p:xfrm>
          <a:off x="2675695" y="3283306"/>
          <a:ext cx="3312367" cy="201622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315367">
                  <a:extLst>
                    <a:ext uri="{9D8B030D-6E8A-4147-A177-3AD203B41FA5}">
                      <a16:colId xmlns:a16="http://schemas.microsoft.com/office/drawing/2014/main" val="1039672797"/>
                    </a:ext>
                  </a:extLst>
                </a:gridCol>
                <a:gridCol w="681633">
                  <a:extLst>
                    <a:ext uri="{9D8B030D-6E8A-4147-A177-3AD203B41FA5}">
                      <a16:colId xmlns:a16="http://schemas.microsoft.com/office/drawing/2014/main" val="2111075023"/>
                    </a:ext>
                  </a:extLst>
                </a:gridCol>
                <a:gridCol w="1315367">
                  <a:extLst>
                    <a:ext uri="{9D8B030D-6E8A-4147-A177-3AD203B41FA5}">
                      <a16:colId xmlns:a16="http://schemas.microsoft.com/office/drawing/2014/main" val="3383634823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¬ ¬φ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→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φ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3089966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¬(φ ∧ ψ)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→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¬φ ∨ ¬ψ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07074969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¬(φ ∨ ψ)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→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¬φ ∧ ¬ψ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16615177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¬∀ν. φ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→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∃ν.¬φ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002997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¬∃</a:t>
                      </a:r>
                      <a:r>
                        <a:rPr lang="en-ID" sz="2000" b="1" dirty="0" err="1">
                          <a:solidFill>
                            <a:schemeClr val="accent6"/>
                          </a:solidFill>
                          <a:effectLst/>
                        </a:rPr>
                        <a:t>ν.φ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→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∀</a:t>
                      </a:r>
                      <a:r>
                        <a:rPr lang="en-ID" sz="2000" b="1" dirty="0" err="1">
                          <a:solidFill>
                            <a:schemeClr val="accent6"/>
                          </a:solidFill>
                          <a:effectLst/>
                        </a:rPr>
                        <a:t>ν.¬φ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297668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38F5822-CDDD-489F-841B-504EA2DC8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123" y="4509121"/>
            <a:ext cx="2873422" cy="2250611"/>
          </a:xfrm>
          <a:prstGeom prst="rect">
            <a:avLst/>
          </a:prstGeom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34812447-05C8-425F-839F-A53B7265E0F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B3DA8F5B-8A7F-4E2D-92EB-489D85443968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11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F2FA-62CE-4B5B-909B-B8E26C92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Procedure for Clausal Form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accent2"/>
                </a:solidFill>
              </a:rPr>
              <a:t>INSEADO</a:t>
            </a:r>
            <a:r>
              <a:rPr lang="en-GB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CBC1-D4B5-4195-9DA3-4B9B59FFF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3. Standardize variables (S)</a:t>
            </a:r>
          </a:p>
          <a:p>
            <a:pPr marL="400050" lvl="1" indent="0">
              <a:buNone/>
            </a:pPr>
            <a:r>
              <a:rPr lang="en-US" sz="2400" dirty="0" err="1"/>
              <a:t>Mengganti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kuantor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variable </a:t>
            </a:r>
            <a:r>
              <a:rPr lang="en-US" sz="2400" dirty="0" err="1"/>
              <a:t>unik</a:t>
            </a:r>
            <a:endParaRPr lang="en-US" sz="2400" dirty="0"/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Existentials</a:t>
            </a:r>
            <a:r>
              <a:rPr lang="en-US" b="1" dirty="0"/>
              <a:t> out (E)</a:t>
            </a:r>
          </a:p>
          <a:p>
            <a:pPr marL="400050" lvl="1" indent="0">
              <a:buNone/>
            </a:pPr>
            <a:r>
              <a:rPr lang="en-ID" sz="2400" dirty="0" err="1"/>
              <a:t>Mengganti</a:t>
            </a:r>
            <a:r>
              <a:rPr lang="en-ID" sz="2400" dirty="0"/>
              <a:t> </a:t>
            </a:r>
            <a:r>
              <a:rPr lang="en-ID" sz="2400" dirty="0" err="1"/>
              <a:t>semua</a:t>
            </a:r>
            <a:r>
              <a:rPr lang="en-ID" sz="2400" dirty="0"/>
              <a:t> </a:t>
            </a:r>
            <a:r>
              <a:rPr lang="en-ID" sz="2400" i="1" dirty="0"/>
              <a:t>existential quantifiers</a:t>
            </a:r>
            <a:r>
              <a:rPr lang="en-ID" sz="2400" dirty="0"/>
              <a:t>. </a:t>
            </a:r>
            <a:r>
              <a:rPr lang="en-ID" sz="2400" dirty="0" err="1"/>
              <a:t>Konstansta</a:t>
            </a:r>
            <a:r>
              <a:rPr lang="en-ID" sz="2400" dirty="0"/>
              <a:t>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mengganti</a:t>
            </a:r>
            <a:r>
              <a:rPr lang="en-ID" sz="2400" dirty="0"/>
              <a:t> </a:t>
            </a:r>
            <a:r>
              <a:rPr lang="en-US" sz="2400" dirty="0"/>
              <a:t>existential variable, yang </a:t>
            </a:r>
            <a:r>
              <a:rPr lang="en-US" sz="2400" dirty="0" err="1"/>
              <a:t>dinamakan</a:t>
            </a:r>
            <a:r>
              <a:rPr lang="en-US" sz="2400" dirty="0"/>
              <a:t> </a:t>
            </a:r>
            <a:r>
              <a:rPr lang="en-US" sz="2400" i="1" dirty="0" err="1"/>
              <a:t>Skolem</a:t>
            </a:r>
            <a:r>
              <a:rPr lang="en-US" sz="2400" i="1" dirty="0"/>
              <a:t> constant </a:t>
            </a:r>
            <a:r>
              <a:rPr lang="en-US" sz="2400" dirty="0"/>
              <a:t>(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juga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).</a:t>
            </a:r>
            <a:endParaRPr lang="en-ID" sz="2400" dirty="0"/>
          </a:p>
          <a:p>
            <a:pPr marL="400050" lvl="1" indent="0">
              <a:buNone/>
            </a:pPr>
            <a:endParaRPr lang="en-ID" sz="2400" dirty="0"/>
          </a:p>
          <a:p>
            <a:pPr marL="400050" lvl="1" indent="0">
              <a:buNone/>
            </a:pPr>
            <a:endParaRPr lang="en-ID" sz="2400" dirty="0"/>
          </a:p>
          <a:p>
            <a:pPr marL="400050" lvl="1" indent="0">
              <a:buNone/>
            </a:pPr>
            <a:endParaRPr lang="en-ID" sz="2400" dirty="0"/>
          </a:p>
          <a:p>
            <a:pPr marL="400050" lvl="1" indent="0">
              <a:buNone/>
            </a:pPr>
            <a:r>
              <a:rPr lang="en-ID" sz="2400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D75B13-27B5-4352-8F0C-71274873594E}"/>
              </a:ext>
            </a:extLst>
          </p:cNvPr>
          <p:cNvGraphicFramePr>
            <a:graphicFrameLocks noGrp="1"/>
          </p:cNvGraphicFramePr>
          <p:nvPr/>
        </p:nvGraphicFramePr>
        <p:xfrm>
          <a:off x="2639616" y="2656224"/>
          <a:ext cx="5544616" cy="33070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201811">
                  <a:extLst>
                    <a:ext uri="{9D8B030D-6E8A-4147-A177-3AD203B41FA5}">
                      <a16:colId xmlns:a16="http://schemas.microsoft.com/office/drawing/2014/main" val="3520597155"/>
                    </a:ext>
                  </a:extLst>
                </a:gridCol>
                <a:gridCol w="1140994">
                  <a:extLst>
                    <a:ext uri="{9D8B030D-6E8A-4147-A177-3AD203B41FA5}">
                      <a16:colId xmlns:a16="http://schemas.microsoft.com/office/drawing/2014/main" val="741574269"/>
                    </a:ext>
                  </a:extLst>
                </a:gridCol>
                <a:gridCol w="2201811">
                  <a:extLst>
                    <a:ext uri="{9D8B030D-6E8A-4147-A177-3AD203B41FA5}">
                      <a16:colId xmlns:a16="http://schemas.microsoft.com/office/drawing/2014/main" val="1790649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</a:rPr>
                        <a:t>∀x.(p(x) ⇒ ∃</a:t>
                      </a:r>
                      <a:r>
                        <a:rPr lang="en-ID" sz="2000" dirty="0" err="1">
                          <a:effectLst/>
                        </a:rPr>
                        <a:t>x.q</a:t>
                      </a:r>
                      <a:r>
                        <a:rPr lang="en-ID" sz="2000" dirty="0">
                          <a:effectLst/>
                        </a:rPr>
                        <a:t>(x))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→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</a:rPr>
                        <a:t>∀x.(p(x) ⇒ ∃</a:t>
                      </a:r>
                      <a:r>
                        <a:rPr lang="en-ID" sz="2000" dirty="0" err="1">
                          <a:effectLst/>
                        </a:rPr>
                        <a:t>y.q</a:t>
                      </a:r>
                      <a:r>
                        <a:rPr lang="en-ID" sz="2000" dirty="0">
                          <a:effectLst/>
                        </a:rPr>
                        <a:t>(y))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8845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3AE21B-031B-4826-9F79-3B34F3A0B943}"/>
              </a:ext>
            </a:extLst>
          </p:cNvPr>
          <p:cNvGraphicFramePr>
            <a:graphicFrameLocks noGrp="1"/>
          </p:cNvGraphicFramePr>
          <p:nvPr/>
        </p:nvGraphicFramePr>
        <p:xfrm>
          <a:off x="2639617" y="5169467"/>
          <a:ext cx="5468295" cy="33070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171503">
                  <a:extLst>
                    <a:ext uri="{9D8B030D-6E8A-4147-A177-3AD203B41FA5}">
                      <a16:colId xmlns:a16="http://schemas.microsoft.com/office/drawing/2014/main" val="1538530247"/>
                    </a:ext>
                  </a:extLst>
                </a:gridCol>
                <a:gridCol w="1125289">
                  <a:extLst>
                    <a:ext uri="{9D8B030D-6E8A-4147-A177-3AD203B41FA5}">
                      <a16:colId xmlns:a16="http://schemas.microsoft.com/office/drawing/2014/main" val="3840522289"/>
                    </a:ext>
                  </a:extLst>
                </a:gridCol>
                <a:gridCol w="2171503">
                  <a:extLst>
                    <a:ext uri="{9D8B030D-6E8A-4147-A177-3AD203B41FA5}">
                      <a16:colId xmlns:a16="http://schemas.microsoft.com/office/drawing/2014/main" val="2876743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6"/>
                          </a:solidFill>
                          <a:effectLst/>
                        </a:rPr>
                        <a:t>∃</a:t>
                      </a:r>
                      <a:r>
                        <a:rPr lang="en-ID" sz="2000" dirty="0" err="1">
                          <a:solidFill>
                            <a:schemeClr val="accent6"/>
                          </a:solidFill>
                          <a:effectLst/>
                        </a:rPr>
                        <a:t>x.p</a:t>
                      </a:r>
                      <a:r>
                        <a:rPr lang="en-ID" sz="2000" dirty="0">
                          <a:solidFill>
                            <a:schemeClr val="accent6"/>
                          </a:solidFill>
                          <a:effectLst/>
                        </a:rPr>
                        <a:t>(x)</a:t>
                      </a:r>
                      <a:endParaRPr lang="en-ID" sz="20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6"/>
                          </a:solidFill>
                          <a:effectLst/>
                        </a:rPr>
                        <a:t>→</a:t>
                      </a:r>
                      <a:endParaRPr lang="en-ID" sz="20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6"/>
                          </a:solidFill>
                          <a:effectLst/>
                        </a:rPr>
                        <a:t>p(a)</a:t>
                      </a:r>
                      <a:endParaRPr lang="en-ID" sz="20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762914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A86BCE-D80C-4279-BE02-52670E515F99}"/>
              </a:ext>
            </a:extLst>
          </p:cNvPr>
          <p:cNvGraphicFramePr>
            <a:graphicFrameLocks noGrp="1"/>
          </p:cNvGraphicFramePr>
          <p:nvPr/>
        </p:nvGraphicFramePr>
        <p:xfrm>
          <a:off x="2639616" y="5720765"/>
          <a:ext cx="7259868" cy="33070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882951">
                  <a:extLst>
                    <a:ext uri="{9D8B030D-6E8A-4147-A177-3AD203B41FA5}">
                      <a16:colId xmlns:a16="http://schemas.microsoft.com/office/drawing/2014/main" val="2752271943"/>
                    </a:ext>
                  </a:extLst>
                </a:gridCol>
                <a:gridCol w="1493966">
                  <a:extLst>
                    <a:ext uri="{9D8B030D-6E8A-4147-A177-3AD203B41FA5}">
                      <a16:colId xmlns:a16="http://schemas.microsoft.com/office/drawing/2014/main" val="1275059133"/>
                    </a:ext>
                  </a:extLst>
                </a:gridCol>
                <a:gridCol w="2882951">
                  <a:extLst>
                    <a:ext uri="{9D8B030D-6E8A-4147-A177-3AD203B41FA5}">
                      <a16:colId xmlns:a16="http://schemas.microsoft.com/office/drawing/2014/main" val="2571230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∀x.(p(x) ∧ ∃</a:t>
                      </a:r>
                      <a:r>
                        <a:rPr lang="en-ID" sz="2000" b="1" dirty="0" err="1">
                          <a:solidFill>
                            <a:schemeClr val="accent6"/>
                          </a:solidFill>
                          <a:effectLst/>
                        </a:rPr>
                        <a:t>z.q</a:t>
                      </a: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(x, y, z))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→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∀x.(p(x) ∧ q(x, y, f(x, y)))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963725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6FA6ED7-638F-43F4-B30F-B884DD14C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2256019"/>
            <a:ext cx="1862140" cy="1458523"/>
          </a:xfrm>
          <a:prstGeom prst="rect">
            <a:avLst/>
          </a:prstGeom>
        </p:spPr>
      </p:pic>
      <p:sp>
        <p:nvSpPr>
          <p:cNvPr id="9" name="Subtitle 4">
            <a:extLst>
              <a:ext uri="{FF2B5EF4-FFF2-40B4-BE49-F238E27FC236}">
                <a16:creationId xmlns:a16="http://schemas.microsoft.com/office/drawing/2014/main" id="{2F3A0929-1792-497C-866C-9D9BD75CE06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AAF596AC-850E-4AD7-A599-E4BE49EC33D0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3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9E39-1695-41DE-BCCF-890B0AB8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Procedure for Clausal Form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accent2"/>
                </a:solidFill>
              </a:rPr>
              <a:t>INSEADO</a:t>
            </a:r>
            <a:r>
              <a:rPr lang="en-GB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CBC1-D4B5-4195-9DA3-4B9B59FFF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dirty="0" err="1"/>
              <a:t>Alls</a:t>
            </a:r>
            <a:r>
              <a:rPr lang="en-US" b="1" dirty="0"/>
              <a:t> out (A)</a:t>
            </a:r>
          </a:p>
          <a:p>
            <a:pPr marL="400050" lvl="1" indent="0">
              <a:buNone/>
            </a:pPr>
            <a:r>
              <a:rPr lang="en-US" sz="2400" dirty="0" err="1"/>
              <a:t>Keluarkan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i="1" dirty="0"/>
              <a:t>universal quantifiers</a:t>
            </a:r>
            <a:endParaRPr lang="en-ID" sz="2400" i="1" dirty="0"/>
          </a:p>
          <a:p>
            <a:pPr marL="400050" lvl="1" indent="0">
              <a:buNone/>
            </a:pPr>
            <a:endParaRPr lang="en-ID" sz="2400" dirty="0"/>
          </a:p>
          <a:p>
            <a:pPr marL="400050" lvl="1" indent="0">
              <a:buNone/>
            </a:pPr>
            <a:endParaRPr lang="en-ID" sz="2400" dirty="0"/>
          </a:p>
          <a:p>
            <a:pPr marL="0" indent="0">
              <a:buNone/>
            </a:pPr>
            <a:r>
              <a:rPr lang="en-US" b="1" dirty="0"/>
              <a:t>6. Disjunctions in (D)</a:t>
            </a:r>
          </a:p>
          <a:p>
            <a:pPr marL="400050" lvl="1" indent="0">
              <a:buNone/>
            </a:pPr>
            <a:r>
              <a:rPr lang="en-US" sz="2400" dirty="0" err="1"/>
              <a:t>Merubah</a:t>
            </a:r>
            <a:r>
              <a:rPr lang="en-US" sz="2400" dirty="0"/>
              <a:t> </a:t>
            </a:r>
            <a:r>
              <a:rPr lang="en-US" sz="2400" dirty="0" err="1"/>
              <a:t>ekspresi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normal </a:t>
            </a:r>
            <a:r>
              <a:rPr lang="en-US" sz="2400" dirty="0" err="1"/>
              <a:t>konjungtif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konjungsi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disjungsi</a:t>
            </a:r>
            <a:r>
              <a:rPr lang="en-US" sz="2400" dirty="0"/>
              <a:t> literal</a:t>
            </a:r>
            <a:endParaRPr lang="en-ID" sz="2400" dirty="0"/>
          </a:p>
          <a:p>
            <a:pPr marL="400050" lvl="1" indent="0">
              <a:buNone/>
            </a:pPr>
            <a:endParaRPr lang="en-ID" sz="2400" dirty="0"/>
          </a:p>
          <a:p>
            <a:pPr marL="400050" lvl="1" indent="0">
              <a:buNone/>
            </a:pPr>
            <a:r>
              <a:rPr lang="en-ID" sz="2400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8E15C2-4AD6-4E20-ADE0-A97C4FD9780A}"/>
              </a:ext>
            </a:extLst>
          </p:cNvPr>
          <p:cNvGraphicFramePr>
            <a:graphicFrameLocks noGrp="1"/>
          </p:cNvGraphicFramePr>
          <p:nvPr/>
        </p:nvGraphicFramePr>
        <p:xfrm>
          <a:off x="2423592" y="1740482"/>
          <a:ext cx="7558608" cy="33070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3001583">
                  <a:extLst>
                    <a:ext uri="{9D8B030D-6E8A-4147-A177-3AD203B41FA5}">
                      <a16:colId xmlns:a16="http://schemas.microsoft.com/office/drawing/2014/main" val="1939192755"/>
                    </a:ext>
                  </a:extLst>
                </a:gridCol>
                <a:gridCol w="1555442">
                  <a:extLst>
                    <a:ext uri="{9D8B030D-6E8A-4147-A177-3AD203B41FA5}">
                      <a16:colId xmlns:a16="http://schemas.microsoft.com/office/drawing/2014/main" val="2725923445"/>
                    </a:ext>
                  </a:extLst>
                </a:gridCol>
                <a:gridCol w="3001583">
                  <a:extLst>
                    <a:ext uri="{9D8B030D-6E8A-4147-A177-3AD203B41FA5}">
                      <a16:colId xmlns:a16="http://schemas.microsoft.com/office/drawing/2014/main" val="11383168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accent6"/>
                          </a:solidFill>
                          <a:effectLst/>
                        </a:rPr>
                        <a:t>∀x.(p(x) ∧ q(x, y, f(x, y)))</a:t>
                      </a:r>
                      <a:endParaRPr lang="en-ID" sz="200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>
                          <a:solidFill>
                            <a:schemeClr val="accent6"/>
                          </a:solidFill>
                          <a:effectLst/>
                        </a:rPr>
                        <a:t>→</a:t>
                      </a:r>
                      <a:endParaRPr lang="en-ID" sz="200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dirty="0">
                          <a:solidFill>
                            <a:schemeClr val="accent6"/>
                          </a:solidFill>
                          <a:effectLst/>
                        </a:rPr>
                        <a:t>p(x) ∧ q(x, y, f(x, y))</a:t>
                      </a:r>
                      <a:endParaRPr lang="en-ID" sz="20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67450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2C922B-3827-486D-AB4A-339D4C7E9128}"/>
              </a:ext>
            </a:extLst>
          </p:cNvPr>
          <p:cNvGraphicFramePr>
            <a:graphicFrameLocks noGrp="1"/>
          </p:cNvGraphicFramePr>
          <p:nvPr/>
        </p:nvGraphicFramePr>
        <p:xfrm>
          <a:off x="2567609" y="3877512"/>
          <a:ext cx="5904657" cy="198424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344786">
                  <a:extLst>
                    <a:ext uri="{9D8B030D-6E8A-4147-A177-3AD203B41FA5}">
                      <a16:colId xmlns:a16="http://schemas.microsoft.com/office/drawing/2014/main" val="582815096"/>
                    </a:ext>
                  </a:extLst>
                </a:gridCol>
                <a:gridCol w="1215085">
                  <a:extLst>
                    <a:ext uri="{9D8B030D-6E8A-4147-A177-3AD203B41FA5}">
                      <a16:colId xmlns:a16="http://schemas.microsoft.com/office/drawing/2014/main" val="1676234955"/>
                    </a:ext>
                  </a:extLst>
                </a:gridCol>
                <a:gridCol w="2344786">
                  <a:extLst>
                    <a:ext uri="{9D8B030D-6E8A-4147-A177-3AD203B41FA5}">
                      <a16:colId xmlns:a16="http://schemas.microsoft.com/office/drawing/2014/main" val="1775568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φ ∨ (ψ ∧ χ)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→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(φ ∨ ψ) ∧ (φ ∨ χ)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87489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(φ ∧ ψ) ∨ χ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→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(φ ∨ χ) ∧ (ψ ∨ χ)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53762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φ ∨ (φ</a:t>
                      </a:r>
                      <a:r>
                        <a:rPr lang="en-ID" sz="2000" b="1" baseline="-25000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 ∨ ... ∨ φ</a:t>
                      </a:r>
                      <a:r>
                        <a:rPr lang="en-ID" sz="2000" b="1" baseline="-25000">
                          <a:solidFill>
                            <a:schemeClr val="accent6"/>
                          </a:solidFill>
                          <a:effectLst/>
                        </a:rPr>
                        <a:t>n</a:t>
                      </a: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)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→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φ ∨ φ</a:t>
                      </a:r>
                      <a:r>
                        <a:rPr lang="en-ID" sz="2000" b="1" baseline="-25000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 ∨ ... ∨ φ</a:t>
                      </a:r>
                      <a:r>
                        <a:rPr lang="en-ID" sz="2000" b="1" baseline="-25000">
                          <a:solidFill>
                            <a:schemeClr val="accent6"/>
                          </a:solidFill>
                          <a:effectLst/>
                        </a:rPr>
                        <a:t>n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58049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(φ</a:t>
                      </a:r>
                      <a:r>
                        <a:rPr lang="en-ID" sz="2000" b="1" baseline="-25000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 ∨ ... ∨ φ</a:t>
                      </a:r>
                      <a:r>
                        <a:rPr lang="en-ID" sz="2000" b="1" baseline="-25000">
                          <a:solidFill>
                            <a:schemeClr val="accent6"/>
                          </a:solidFill>
                          <a:effectLst/>
                        </a:rPr>
                        <a:t>n</a:t>
                      </a: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) ∨ φ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→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φ</a:t>
                      </a:r>
                      <a:r>
                        <a:rPr lang="en-ID" sz="2000" b="1" baseline="-25000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 ∨ ... ∨ φ</a:t>
                      </a:r>
                      <a:r>
                        <a:rPr lang="en-ID" sz="2000" b="1" baseline="-25000">
                          <a:solidFill>
                            <a:schemeClr val="accent6"/>
                          </a:solidFill>
                          <a:effectLst/>
                        </a:rPr>
                        <a:t>n</a:t>
                      </a: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 ∨ φ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11659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φ ∧ (φ</a:t>
                      </a:r>
                      <a:r>
                        <a:rPr lang="en-ID" sz="2000" b="1" baseline="-25000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 ∧ ... ∧ φ</a:t>
                      </a:r>
                      <a:r>
                        <a:rPr lang="en-ID" sz="2000" b="1" baseline="-25000">
                          <a:solidFill>
                            <a:schemeClr val="accent6"/>
                          </a:solidFill>
                          <a:effectLst/>
                        </a:rPr>
                        <a:t>n</a:t>
                      </a: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)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→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φ ∧ φ</a:t>
                      </a:r>
                      <a:r>
                        <a:rPr lang="en-ID" sz="2000" b="1" baseline="-25000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 ∧ ... ∧ φ</a:t>
                      </a:r>
                      <a:r>
                        <a:rPr lang="en-ID" sz="2000" b="1" baseline="-25000">
                          <a:solidFill>
                            <a:schemeClr val="accent6"/>
                          </a:solidFill>
                          <a:effectLst/>
                        </a:rPr>
                        <a:t>n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26883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(φ</a:t>
                      </a:r>
                      <a:r>
                        <a:rPr lang="en-ID" sz="2000" b="1" baseline="-25000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 ∧ ... ∧ φ</a:t>
                      </a:r>
                      <a:r>
                        <a:rPr lang="en-ID" sz="2000" b="1" baseline="-25000">
                          <a:solidFill>
                            <a:schemeClr val="accent6"/>
                          </a:solidFill>
                          <a:effectLst/>
                        </a:rPr>
                        <a:t>n</a:t>
                      </a: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) ∧ φ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→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φ</a:t>
                      </a:r>
                      <a:r>
                        <a:rPr lang="en-ID" sz="2000" b="1" baseline="-25000" dirty="0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 ∧ ... ∧ </a:t>
                      </a:r>
                      <a:r>
                        <a:rPr lang="en-ID" sz="2000" b="1" dirty="0" err="1">
                          <a:solidFill>
                            <a:schemeClr val="accent6"/>
                          </a:solidFill>
                          <a:effectLst/>
                        </a:rPr>
                        <a:t>φ</a:t>
                      </a:r>
                      <a:r>
                        <a:rPr lang="en-ID" sz="2000" b="1" baseline="-25000" dirty="0" err="1">
                          <a:solidFill>
                            <a:schemeClr val="accent6"/>
                          </a:solidFill>
                          <a:effectLst/>
                        </a:rPr>
                        <a:t>n</a:t>
                      </a: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 ∧ φ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4798381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19B6B18-FB02-47CD-871B-2EA060BA5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5353769"/>
            <a:ext cx="1862140" cy="1458523"/>
          </a:xfrm>
          <a:prstGeom prst="rect">
            <a:avLst/>
          </a:prstGeom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90DC2649-F257-4C70-B73C-164E629C4AF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17BCBCF3-08CF-481A-9CC2-A629DB41264E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4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8BCF-E2F5-4378-9B68-E45A3B87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Procedure for Clausal Form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accent2"/>
                </a:solidFill>
              </a:rPr>
              <a:t>INSEADO</a:t>
            </a:r>
            <a:r>
              <a:rPr lang="en-GB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CBC1-D4B5-4195-9DA3-4B9B59FFF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7. Operators out(O)</a:t>
            </a:r>
          </a:p>
          <a:p>
            <a:pPr marL="400050" lvl="1" indent="0">
              <a:buNone/>
            </a:pPr>
            <a:r>
              <a:rPr lang="en-US" sz="2400" dirty="0"/>
              <a:t>Eliminate operators by separating any conjunctions into its conjuncts and writing each disjunction as a separate clause</a:t>
            </a:r>
            <a:endParaRPr lang="en-ID" sz="2400" dirty="0"/>
          </a:p>
          <a:p>
            <a:pPr marL="400050" lvl="1" indent="0">
              <a:buNone/>
            </a:pPr>
            <a:endParaRPr lang="en-ID" sz="2400" dirty="0"/>
          </a:p>
          <a:p>
            <a:pPr marL="400050" lvl="1" indent="0">
              <a:buNone/>
            </a:pPr>
            <a:endParaRPr lang="en-ID" sz="2400" dirty="0"/>
          </a:p>
          <a:p>
            <a:pPr marL="400050" lvl="1" indent="0">
              <a:buNone/>
            </a:pPr>
            <a:endParaRPr lang="en-ID" sz="2400" dirty="0"/>
          </a:p>
          <a:p>
            <a:pPr marL="400050" lvl="1" indent="0">
              <a:buNone/>
            </a:pPr>
            <a:r>
              <a:rPr lang="en-ID" sz="2400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053658-ACE4-4293-9E1D-29A0AFD4E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43697"/>
              </p:ext>
            </p:extLst>
          </p:nvPr>
        </p:nvGraphicFramePr>
        <p:xfrm>
          <a:off x="1847765" y="3314394"/>
          <a:ext cx="6048671" cy="1322832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401975">
                  <a:extLst>
                    <a:ext uri="{9D8B030D-6E8A-4147-A177-3AD203B41FA5}">
                      <a16:colId xmlns:a16="http://schemas.microsoft.com/office/drawing/2014/main" val="2406486152"/>
                    </a:ext>
                  </a:extLst>
                </a:gridCol>
                <a:gridCol w="1244721">
                  <a:extLst>
                    <a:ext uri="{9D8B030D-6E8A-4147-A177-3AD203B41FA5}">
                      <a16:colId xmlns:a16="http://schemas.microsoft.com/office/drawing/2014/main" val="2691490680"/>
                    </a:ext>
                  </a:extLst>
                </a:gridCol>
                <a:gridCol w="2401975">
                  <a:extLst>
                    <a:ext uri="{9D8B030D-6E8A-4147-A177-3AD203B41FA5}">
                      <a16:colId xmlns:a16="http://schemas.microsoft.com/office/drawing/2014/main" val="26112084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φ</a:t>
                      </a:r>
                      <a:r>
                        <a:rPr lang="en-ID" sz="2000" b="1" baseline="-25000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 ∧ ... ∧ φ</a:t>
                      </a:r>
                      <a:r>
                        <a:rPr lang="en-ID" sz="2000" b="1" baseline="-25000">
                          <a:solidFill>
                            <a:schemeClr val="accent6"/>
                          </a:solidFill>
                          <a:effectLst/>
                        </a:rPr>
                        <a:t>n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→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{φ</a:t>
                      </a:r>
                      <a:r>
                        <a:rPr lang="en-ID" sz="2000" b="1" baseline="-25000" dirty="0">
                          <a:solidFill>
                            <a:schemeClr val="accent6"/>
                          </a:solidFill>
                          <a:effectLst/>
                        </a:rPr>
                        <a:t>1},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13471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→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...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66537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→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{</a:t>
                      </a:r>
                      <a:r>
                        <a:rPr lang="en-ID" sz="2000" b="1" dirty="0" err="1">
                          <a:solidFill>
                            <a:schemeClr val="accent6"/>
                          </a:solidFill>
                          <a:effectLst/>
                        </a:rPr>
                        <a:t>φ</a:t>
                      </a:r>
                      <a:r>
                        <a:rPr lang="en-ID" sz="2000" b="1" baseline="-25000" dirty="0" err="1">
                          <a:solidFill>
                            <a:schemeClr val="accent6"/>
                          </a:solidFill>
                          <a:effectLst/>
                        </a:rPr>
                        <a:t>n</a:t>
                      </a:r>
                      <a:r>
                        <a:rPr lang="en-ID" sz="2000" b="1" baseline="0" dirty="0">
                          <a:solidFill>
                            <a:schemeClr val="accent6"/>
                          </a:solidFill>
                          <a:effectLst/>
                        </a:rPr>
                        <a:t>}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57647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φ</a:t>
                      </a:r>
                      <a:r>
                        <a:rPr lang="en-ID" sz="2000" b="1" baseline="-25000" dirty="0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 ∨ ... ∨ </a:t>
                      </a:r>
                      <a:r>
                        <a:rPr lang="en-ID" sz="2000" b="1" dirty="0" err="1">
                          <a:solidFill>
                            <a:schemeClr val="accent6"/>
                          </a:solidFill>
                          <a:effectLst/>
                        </a:rPr>
                        <a:t>φ</a:t>
                      </a:r>
                      <a:r>
                        <a:rPr lang="en-ID" sz="2000" b="1" baseline="-25000" dirty="0" err="1">
                          <a:solidFill>
                            <a:schemeClr val="accent6"/>
                          </a:solidFill>
                          <a:effectLst/>
                        </a:rPr>
                        <a:t>n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>
                          <a:solidFill>
                            <a:schemeClr val="accent6"/>
                          </a:solidFill>
                          <a:effectLst/>
                        </a:rPr>
                        <a:t>→</a:t>
                      </a:r>
                      <a:endParaRPr lang="en-ID" sz="2000" b="1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{φ</a:t>
                      </a:r>
                      <a:r>
                        <a:rPr lang="en-ID" sz="2000" b="1" baseline="-25000" dirty="0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, ... , </a:t>
                      </a:r>
                      <a:r>
                        <a:rPr lang="en-ID" sz="2000" b="1" dirty="0" err="1">
                          <a:solidFill>
                            <a:schemeClr val="accent6"/>
                          </a:solidFill>
                          <a:effectLst/>
                        </a:rPr>
                        <a:t>φ</a:t>
                      </a:r>
                      <a:r>
                        <a:rPr lang="en-ID" sz="2000" b="1" baseline="-25000" dirty="0" err="1">
                          <a:solidFill>
                            <a:schemeClr val="accent6"/>
                          </a:solidFill>
                          <a:effectLst/>
                        </a:rPr>
                        <a:t>n</a:t>
                      </a:r>
                      <a:r>
                        <a:rPr lang="en-ID" sz="2000" b="1" dirty="0">
                          <a:solidFill>
                            <a:schemeClr val="accent6"/>
                          </a:solidFill>
                          <a:effectLst/>
                        </a:rPr>
                        <a:t>}</a:t>
                      </a:r>
                      <a:endParaRPr lang="en-ID" sz="2000" b="1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6708383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9E8E210-A056-47AA-88B0-26B86D54E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4437113"/>
            <a:ext cx="2873422" cy="2250611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909F6A52-2594-4DED-8AA1-5C4318385A8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74F6059E-E5A1-454E-A6BC-75A975EED3D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1161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1899</TotalTime>
  <Words>1948</Words>
  <Application>Microsoft Office PowerPoint</Application>
  <PresentationFormat>Widescreen</PresentationFormat>
  <Paragraphs>317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Arenski</vt:lpstr>
      <vt:lpstr>Arial</vt:lpstr>
      <vt:lpstr>Arial Black</vt:lpstr>
      <vt:lpstr>Calibri</vt:lpstr>
      <vt:lpstr>Calibri Light</vt:lpstr>
      <vt:lpstr>Cambria Math</vt:lpstr>
      <vt:lpstr>Comic Sans MS</vt:lpstr>
      <vt:lpstr>Signika</vt:lpstr>
      <vt:lpstr>Symbol,Bold</vt:lpstr>
      <vt:lpstr>Times New Roman</vt:lpstr>
      <vt:lpstr>1_Custom Design</vt:lpstr>
      <vt:lpstr>Equation</vt:lpstr>
      <vt:lpstr>Pertemuan ke_12 dan 13 FIRST ORDER LOGIC</vt:lpstr>
      <vt:lpstr>PowerPoint Presentation</vt:lpstr>
      <vt:lpstr>Clausal Form</vt:lpstr>
      <vt:lpstr>A Procedure for Clausal Form (INSEADO)</vt:lpstr>
      <vt:lpstr>A Procedure for Clausal Form (INSEADO)</vt:lpstr>
      <vt:lpstr>A Procedure for Clausal Form (INSEADO)</vt:lpstr>
      <vt:lpstr>A Procedure for Clausal Form (INSEADO)</vt:lpstr>
      <vt:lpstr>A Procedure for Clausal Form (INSEADO)</vt:lpstr>
      <vt:lpstr>A Procedure for Clausal Form (INSEADO)</vt:lpstr>
      <vt:lpstr>Contoh 1:</vt:lpstr>
      <vt:lpstr>Contoh 2:</vt:lpstr>
      <vt:lpstr>Contoh 3:</vt:lpstr>
      <vt:lpstr>Contoh 4:</vt:lpstr>
      <vt:lpstr>PowerPoint Presentation</vt:lpstr>
      <vt:lpstr>PowerPoint Presentation</vt:lpstr>
      <vt:lpstr>PowerPoint Presentation</vt:lpstr>
      <vt:lpstr>Is it valid?</vt:lpstr>
      <vt:lpstr>1. Convert the following statements to predicate logic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poenkpoenk@gmail.com</cp:lastModifiedBy>
  <cp:revision>113</cp:revision>
  <dcterms:created xsi:type="dcterms:W3CDTF">2020-07-23T01:18:59Z</dcterms:created>
  <dcterms:modified xsi:type="dcterms:W3CDTF">2022-02-28T08:54:34Z</dcterms:modified>
</cp:coreProperties>
</file>